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1"/>
  </p:notesMasterIdLst>
  <p:sldIdLst>
    <p:sldId id="263" r:id="rId2"/>
    <p:sldId id="256" r:id="rId3"/>
    <p:sldId id="257" r:id="rId4"/>
    <p:sldId id="258" r:id="rId5"/>
    <p:sldId id="262" r:id="rId6"/>
    <p:sldId id="259" r:id="rId7"/>
    <p:sldId id="260" r:id="rId8"/>
    <p:sldId id="272" r:id="rId9"/>
    <p:sldId id="273" r:id="rId10"/>
    <p:sldId id="274" r:id="rId11"/>
    <p:sldId id="275"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97" autoAdjust="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DCB52-E24F-4D88-9363-4E8DA7AE5817}" type="datetimeFigureOut">
              <a:rPr lang="id-ID" smtClean="0"/>
              <a:pPr/>
              <a:t>06/09/2016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59898-F907-4EEF-9D9D-E0A7FF6F3229}" type="slidenum">
              <a:rPr lang="id-ID" smtClean="0"/>
              <a:pPr/>
              <a:t>‹#›</a:t>
            </a:fld>
            <a:endParaRPr lang="id-ID"/>
          </a:p>
        </p:txBody>
      </p:sp>
    </p:spTree>
    <p:extLst>
      <p:ext uri="{BB962C8B-B14F-4D97-AF65-F5344CB8AC3E}">
        <p14:creationId xmlns:p14="http://schemas.microsoft.com/office/powerpoint/2010/main" val="386412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0959898-F907-4EEF-9D9D-E0A7FF6F3229}" type="slidenum">
              <a:rPr lang="id-ID" smtClean="0"/>
              <a:pPr/>
              <a:t>2</a:t>
            </a:fld>
            <a:endParaRPr lang="id-ID"/>
          </a:p>
        </p:txBody>
      </p:sp>
    </p:spTree>
    <p:extLst>
      <p:ext uri="{BB962C8B-B14F-4D97-AF65-F5344CB8AC3E}">
        <p14:creationId xmlns:p14="http://schemas.microsoft.com/office/powerpoint/2010/main" val="293880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59898-F907-4EEF-9D9D-E0A7FF6F3229}" type="slidenum">
              <a:rPr lang="id-ID" smtClean="0"/>
              <a:pPr/>
              <a:t>3</a:t>
            </a:fld>
            <a:endParaRPr lang="id-ID"/>
          </a:p>
        </p:txBody>
      </p:sp>
    </p:spTree>
    <p:extLst>
      <p:ext uri="{BB962C8B-B14F-4D97-AF65-F5344CB8AC3E}">
        <p14:creationId xmlns:p14="http://schemas.microsoft.com/office/powerpoint/2010/main" val="114545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0959898-F907-4EEF-9D9D-E0A7FF6F3229}" type="slidenum">
              <a:rPr lang="id-ID" smtClean="0"/>
              <a:pPr/>
              <a:t>4</a:t>
            </a:fld>
            <a:endParaRPr lang="id-ID"/>
          </a:p>
        </p:txBody>
      </p:sp>
    </p:spTree>
    <p:extLst>
      <p:ext uri="{BB962C8B-B14F-4D97-AF65-F5344CB8AC3E}">
        <p14:creationId xmlns:p14="http://schemas.microsoft.com/office/powerpoint/2010/main" val="288029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59898-F907-4EEF-9D9D-E0A7FF6F3229}" type="slidenum">
              <a:rPr lang="id-ID" smtClean="0"/>
              <a:pPr/>
              <a:t>5</a:t>
            </a:fld>
            <a:endParaRPr lang="id-ID"/>
          </a:p>
        </p:txBody>
      </p:sp>
    </p:spTree>
    <p:extLst>
      <p:ext uri="{BB962C8B-B14F-4D97-AF65-F5344CB8AC3E}">
        <p14:creationId xmlns:p14="http://schemas.microsoft.com/office/powerpoint/2010/main" val="114198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59898-F907-4EEF-9D9D-E0A7FF6F3229}" type="slidenum">
              <a:rPr lang="id-ID" smtClean="0"/>
              <a:pPr/>
              <a:t>6</a:t>
            </a:fld>
            <a:endParaRPr lang="id-ID"/>
          </a:p>
        </p:txBody>
      </p:sp>
    </p:spTree>
    <p:extLst>
      <p:ext uri="{BB962C8B-B14F-4D97-AF65-F5344CB8AC3E}">
        <p14:creationId xmlns:p14="http://schemas.microsoft.com/office/powerpoint/2010/main" val="237288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59898-F907-4EEF-9D9D-E0A7FF6F3229}" type="slidenum">
              <a:rPr lang="id-ID" smtClean="0"/>
              <a:pPr/>
              <a:t>7</a:t>
            </a:fld>
            <a:endParaRPr lang="id-ID"/>
          </a:p>
        </p:txBody>
      </p:sp>
    </p:spTree>
    <p:extLst>
      <p:ext uri="{BB962C8B-B14F-4D97-AF65-F5344CB8AC3E}">
        <p14:creationId xmlns:p14="http://schemas.microsoft.com/office/powerpoint/2010/main" val="357123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F4C07F-DFBE-4774-9481-968D1C41034A}" type="slidenum">
              <a:rPr lang="id-ID" smtClean="0"/>
              <a:pPr/>
              <a:t>‹#›</a:t>
            </a:fld>
            <a:endParaRPr lang="id-ID"/>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236934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83823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299388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BF4C07F-DFBE-4774-9481-968D1C41034A}" type="slidenum">
              <a:rPr lang="id-ID" smtClean="0"/>
              <a:pPr/>
              <a:t>‹#›</a:t>
            </a:fld>
            <a:endParaRPr lang="id-ID"/>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88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363345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157095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141666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202680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BBCBE59-21F1-47D3-AD2A-BB3DBD1F8418}" type="datetimeFigureOut">
              <a:rPr lang="id-ID" smtClean="0"/>
              <a:pPr/>
              <a:t>06/09/2016</a:t>
            </a:fld>
            <a:endParaRPr lang="id-ID"/>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F4C07F-DFBE-4774-9481-968D1C41034A}" type="slidenum">
              <a:rPr lang="id-ID" smtClean="0"/>
              <a:pPr/>
              <a:t>‹#›</a:t>
            </a:fld>
            <a:endParaRPr lang="id-ID"/>
          </a:p>
        </p:txBody>
      </p:sp>
    </p:spTree>
    <p:extLst>
      <p:ext uri="{BB962C8B-B14F-4D97-AF65-F5344CB8AC3E}">
        <p14:creationId xmlns:p14="http://schemas.microsoft.com/office/powerpoint/2010/main" val="190755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BCBE59-21F1-47D3-AD2A-BB3DBD1F8418}" type="datetimeFigureOut">
              <a:rPr lang="id-ID" smtClean="0"/>
              <a:pPr/>
              <a:t>06/09/2016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BF4C07F-DFBE-4774-9481-968D1C41034A}" type="slidenum">
              <a:rPr lang="id-ID" smtClean="0"/>
              <a:pPr/>
              <a:t>‹#›</a:t>
            </a:fld>
            <a:endParaRPr lang="id-ID"/>
          </a:p>
        </p:txBody>
      </p:sp>
    </p:spTree>
    <p:extLst>
      <p:ext uri="{BB962C8B-B14F-4D97-AF65-F5344CB8AC3E}">
        <p14:creationId xmlns:p14="http://schemas.microsoft.com/office/powerpoint/2010/main" val="256434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BBCBE59-21F1-47D3-AD2A-BB3DBD1F8418}" type="datetimeFigureOut">
              <a:rPr lang="id-ID" smtClean="0"/>
              <a:pPr/>
              <a:t>06/09/2016</a:t>
            </a:fld>
            <a:endParaRPr lang="id-ID"/>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d-ID"/>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BF4C07F-DFBE-4774-9481-968D1C41034A}" type="slidenum">
              <a:rPr lang="id-ID" smtClean="0"/>
              <a:pPr/>
              <a:t>‹#›</a:t>
            </a:fld>
            <a:endParaRPr lang="id-ID"/>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7995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826" y="202942"/>
            <a:ext cx="6728792" cy="1512168"/>
          </a:xfrm>
        </p:spPr>
        <p:txBody>
          <a:bodyPr>
            <a:normAutofit/>
          </a:bodyPr>
          <a:lstStyle/>
          <a:p>
            <a:r>
              <a:rPr lang="en-US" sz="3900" dirty="0">
                <a:latin typeface="Calibri"/>
              </a:rPr>
              <a:t>Learning and memory</a:t>
            </a:r>
          </a:p>
        </p:txBody>
      </p:sp>
      <p:sp>
        <p:nvSpPr>
          <p:cNvPr id="3" name="Content Placeholder 2"/>
          <p:cNvSpPr>
            <a:spLocks noGrp="1"/>
          </p:cNvSpPr>
          <p:nvPr>
            <p:ph idx="1"/>
          </p:nvPr>
        </p:nvSpPr>
        <p:spPr>
          <a:xfrm>
            <a:off x="1371600" y="2996952"/>
            <a:ext cx="6440760" cy="1926704"/>
          </a:xfrm>
        </p:spPr>
        <p:txBody>
          <a:bodyPr vert="horz" lIns="0" tIns="45720" rIns="0" bIns="45720" rtlCol="0" anchor="t">
            <a:normAutofit/>
          </a:bodyPr>
          <a:lstStyle/>
          <a:p>
            <a:r>
              <a:rPr lang="en-US" dirty="0">
                <a:latin typeface="Calibri"/>
              </a:rPr>
              <a:t>Dimas </a:t>
            </a:r>
            <a:r>
              <a:rPr lang="en-US" dirty="0" err="1">
                <a:latin typeface="Calibri"/>
              </a:rPr>
              <a:t>Wahyu</a:t>
            </a:r>
            <a:r>
              <a:rPr lang="en-US" dirty="0">
                <a:latin typeface="Calibri"/>
              </a:rPr>
              <a:t>  	</a:t>
            </a:r>
            <a:r>
              <a:rPr lang="en-US">
                <a:latin typeface="Calibri"/>
              </a:rPr>
              <a:t>2013031008</a:t>
            </a:r>
            <a:endParaRPr lang="en-US">
              <a:solidFill>
                <a:schemeClr val="tx1"/>
              </a:solidFill>
              <a:latin typeface="Calibri"/>
            </a:endParaRPr>
          </a:p>
          <a:p>
            <a:r>
              <a:rPr lang="en-US" dirty="0" err="1">
                <a:latin typeface="Calibri"/>
              </a:rPr>
              <a:t>Nindira</a:t>
            </a:r>
            <a:r>
              <a:rPr lang="en-US" dirty="0">
                <a:latin typeface="Calibri"/>
              </a:rPr>
              <a:t> </a:t>
            </a:r>
            <a:r>
              <a:rPr lang="en-US" dirty="0" err="1">
                <a:latin typeface="Calibri"/>
              </a:rPr>
              <a:t>Shadrina</a:t>
            </a:r>
            <a:r>
              <a:rPr lang="en-US" dirty="0">
                <a:latin typeface="Calibri"/>
              </a:rPr>
              <a:t> 2015031019</a:t>
            </a:r>
            <a:endParaRPr lang="en-US" dirty="0">
              <a:solidFill>
                <a:schemeClr val="tx1"/>
              </a:solidFill>
              <a:latin typeface="Calibri"/>
            </a:endParaRPr>
          </a:p>
          <a:p>
            <a:r>
              <a:rPr lang="en-US" dirty="0" err="1">
                <a:latin typeface="Calibri"/>
              </a:rPr>
              <a:t>Pritha</a:t>
            </a:r>
            <a:r>
              <a:rPr lang="en-US" dirty="0">
                <a:latin typeface="Calibri"/>
              </a:rPr>
              <a:t> </a:t>
            </a:r>
            <a:r>
              <a:rPr lang="en-US" dirty="0" err="1">
                <a:latin typeface="Calibri"/>
              </a:rPr>
              <a:t>Rahmadanty</a:t>
            </a:r>
            <a:r>
              <a:rPr lang="en-US" dirty="0">
                <a:latin typeface="Calibri"/>
              </a:rPr>
              <a:t> 2015031013</a:t>
            </a:r>
            <a:endParaRPr lang="en-US" dirty="0">
              <a:solidFill>
                <a:schemeClr val="tx1"/>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id-ID" b="1" dirty="0"/>
              <a:t>Observational Learning</a:t>
            </a:r>
          </a:p>
        </p:txBody>
      </p:sp>
      <p:sp>
        <p:nvSpPr>
          <p:cNvPr id="3" name="Content Placeholder 2"/>
          <p:cNvSpPr>
            <a:spLocks noGrp="1"/>
          </p:cNvSpPr>
          <p:nvPr>
            <p:ph idx="1"/>
          </p:nvPr>
        </p:nvSpPr>
        <p:spPr/>
        <p:txBody>
          <a:bodyPr>
            <a:normAutofit/>
          </a:bodyPr>
          <a:lstStyle/>
          <a:p>
            <a:pPr algn="just"/>
            <a:r>
              <a:rPr lang="id-ID" sz="2400" dirty="0"/>
              <a:t>Orang menyimpan pengamatan ini dalam memori karena mereka mengumpulkan pengetahuan, dan menggunakan informasi  pada suatu titik untuk membimbing perilaku mereka sendiri.</a:t>
            </a:r>
          </a:p>
        </p:txBody>
      </p:sp>
    </p:spTree>
    <p:extLst>
      <p:ext uri="{BB962C8B-B14F-4D97-AF65-F5344CB8AC3E}">
        <p14:creationId xmlns:p14="http://schemas.microsoft.com/office/powerpoint/2010/main" val="367694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Applications of Cognitive Learning Principles</a:t>
            </a:r>
          </a:p>
        </p:txBody>
      </p:sp>
      <p:sp>
        <p:nvSpPr>
          <p:cNvPr id="3" name="Content Placeholder 2"/>
          <p:cNvSpPr>
            <a:spLocks noGrp="1"/>
          </p:cNvSpPr>
          <p:nvPr>
            <p:ph idx="1"/>
          </p:nvPr>
        </p:nvSpPr>
        <p:spPr/>
        <p:txBody>
          <a:bodyPr/>
          <a:lstStyle/>
          <a:p>
            <a:endParaRPr lang="id-ID" dirty="0"/>
          </a:p>
        </p:txBody>
      </p:sp>
      <p:sp>
        <p:nvSpPr>
          <p:cNvPr id="4" name="Round Diagonal Corner Rectangle 3"/>
          <p:cNvSpPr/>
          <p:nvPr/>
        </p:nvSpPr>
        <p:spPr>
          <a:xfrm>
            <a:off x="539552" y="1628800"/>
            <a:ext cx="5760640" cy="2304256"/>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t>Kemampuan konsumen untuk belajar dialami sendiri dengan mengamati bagaimana perilaku orang lain untuk membuat kehidupan pemasar lebih mudah.</a:t>
            </a:r>
          </a:p>
        </p:txBody>
      </p:sp>
    </p:spTree>
    <p:extLst>
      <p:ext uri="{BB962C8B-B14F-4D97-AF65-F5344CB8AC3E}">
        <p14:creationId xmlns:p14="http://schemas.microsoft.com/office/powerpoint/2010/main" val="328051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225" y="2920138"/>
            <a:ext cx="7886700" cy="994172"/>
          </a:xfrm>
        </p:spPr>
        <p:txBody>
          <a:bodyPr>
            <a:normAutofit/>
          </a:bodyPr>
          <a:lstStyle/>
          <a:p>
            <a:pPr algn="ctr"/>
            <a:r>
              <a:rPr lang="id-ID" dirty="0"/>
              <a:t>The Role of Memory in Learning</a:t>
            </a:r>
          </a:p>
        </p:txBody>
      </p:sp>
    </p:spTree>
    <p:extLst>
      <p:ext uri="{BB962C8B-B14F-4D97-AF65-F5344CB8AC3E}">
        <p14:creationId xmlns:p14="http://schemas.microsoft.com/office/powerpoint/2010/main" val="257750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t>Process of Memory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14" y="2616661"/>
            <a:ext cx="8225372" cy="2132504"/>
          </a:xfrm>
          <a:prstGeom prst="rect">
            <a:avLst/>
          </a:prstGeom>
        </p:spPr>
      </p:pic>
    </p:spTree>
    <p:extLst>
      <p:ext uri="{BB962C8B-B14F-4D97-AF65-F5344CB8AC3E}">
        <p14:creationId xmlns:p14="http://schemas.microsoft.com/office/powerpoint/2010/main" val="7721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Encoding information for later retrieval</a:t>
            </a:r>
          </a:p>
        </p:txBody>
      </p:sp>
      <p:sp>
        <p:nvSpPr>
          <p:cNvPr id="3" name="Content Placeholder 2"/>
          <p:cNvSpPr>
            <a:spLocks noGrp="1"/>
          </p:cNvSpPr>
          <p:nvPr>
            <p:ph idx="1"/>
          </p:nvPr>
        </p:nvSpPr>
        <p:spPr/>
        <p:txBody>
          <a:bodyPr/>
          <a:lstStyle/>
          <a:p>
            <a:r>
              <a:rPr lang="id-ID" dirty="0"/>
              <a:t>We encode something using meaning.</a:t>
            </a:r>
          </a:p>
          <a:p>
            <a:r>
              <a:rPr lang="id-ID" dirty="0"/>
              <a:t>Sensory meaning or Semantic meaning</a:t>
            </a:r>
          </a:p>
          <a:p>
            <a:r>
              <a:rPr lang="id-ID" dirty="0"/>
              <a:t>Or we encode them with personal relevance</a:t>
            </a:r>
          </a:p>
        </p:txBody>
      </p:sp>
    </p:spTree>
    <p:extLst>
      <p:ext uri="{BB962C8B-B14F-4D97-AF65-F5344CB8AC3E}">
        <p14:creationId xmlns:p14="http://schemas.microsoft.com/office/powerpoint/2010/main" val="29788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Sistem memory manusia</a:t>
            </a:r>
          </a:p>
        </p:txBody>
      </p:sp>
      <p:sp>
        <p:nvSpPr>
          <p:cNvPr id="4" name="TextBox 3"/>
          <p:cNvSpPr txBox="1"/>
          <p:nvPr/>
        </p:nvSpPr>
        <p:spPr>
          <a:xfrm>
            <a:off x="221145" y="2676111"/>
            <a:ext cx="1965463" cy="300082"/>
          </a:xfrm>
          <a:prstGeom prst="rect">
            <a:avLst/>
          </a:prstGeom>
          <a:noFill/>
        </p:spPr>
        <p:txBody>
          <a:bodyPr wrap="square" rtlCol="0">
            <a:spAutoFit/>
          </a:bodyPr>
          <a:lstStyle/>
          <a:p>
            <a:pPr algn="ctr"/>
            <a:r>
              <a:rPr lang="id-ID" sz="1350" b="1" dirty="0"/>
              <a:t>Sensory Memory</a:t>
            </a:r>
          </a:p>
        </p:txBody>
      </p:sp>
      <p:sp>
        <p:nvSpPr>
          <p:cNvPr id="5" name="TextBox 4"/>
          <p:cNvSpPr txBox="1"/>
          <p:nvPr/>
        </p:nvSpPr>
        <p:spPr>
          <a:xfrm>
            <a:off x="1637472" y="4037772"/>
            <a:ext cx="1965463" cy="300082"/>
          </a:xfrm>
          <a:prstGeom prst="rect">
            <a:avLst/>
          </a:prstGeom>
          <a:noFill/>
        </p:spPr>
        <p:txBody>
          <a:bodyPr wrap="square" rtlCol="0">
            <a:spAutoFit/>
          </a:bodyPr>
          <a:lstStyle/>
          <a:p>
            <a:pPr algn="ctr"/>
            <a:r>
              <a:rPr lang="id-ID" sz="1350" b="1" dirty="0"/>
              <a:t>Attention</a:t>
            </a:r>
          </a:p>
        </p:txBody>
      </p:sp>
      <p:sp>
        <p:nvSpPr>
          <p:cNvPr id="6" name="TextBox 5"/>
          <p:cNvSpPr txBox="1"/>
          <p:nvPr/>
        </p:nvSpPr>
        <p:spPr>
          <a:xfrm>
            <a:off x="2606538" y="2676111"/>
            <a:ext cx="1965463" cy="300082"/>
          </a:xfrm>
          <a:prstGeom prst="rect">
            <a:avLst/>
          </a:prstGeom>
          <a:noFill/>
        </p:spPr>
        <p:txBody>
          <a:bodyPr wrap="square" rtlCol="0">
            <a:spAutoFit/>
          </a:bodyPr>
          <a:lstStyle/>
          <a:p>
            <a:pPr algn="ctr"/>
            <a:r>
              <a:rPr lang="id-ID" sz="1350" b="1" dirty="0"/>
              <a:t>Short Term Memory</a:t>
            </a:r>
          </a:p>
        </p:txBody>
      </p:sp>
      <p:sp>
        <p:nvSpPr>
          <p:cNvPr id="7" name="TextBox 6"/>
          <p:cNvSpPr txBox="1"/>
          <p:nvPr/>
        </p:nvSpPr>
        <p:spPr>
          <a:xfrm>
            <a:off x="5230468" y="2676111"/>
            <a:ext cx="1965463" cy="300082"/>
          </a:xfrm>
          <a:prstGeom prst="rect">
            <a:avLst/>
          </a:prstGeom>
          <a:noFill/>
        </p:spPr>
        <p:txBody>
          <a:bodyPr wrap="square" rtlCol="0">
            <a:spAutoFit/>
          </a:bodyPr>
          <a:lstStyle/>
          <a:p>
            <a:pPr algn="ctr"/>
            <a:r>
              <a:rPr lang="id-ID" sz="1350" b="1" dirty="0"/>
              <a:t>Long-Term Memory</a:t>
            </a:r>
          </a:p>
        </p:txBody>
      </p:sp>
      <p:sp>
        <p:nvSpPr>
          <p:cNvPr id="8" name="TextBox 7"/>
          <p:cNvSpPr txBox="1"/>
          <p:nvPr/>
        </p:nvSpPr>
        <p:spPr>
          <a:xfrm>
            <a:off x="4198041" y="4056202"/>
            <a:ext cx="1965463" cy="300082"/>
          </a:xfrm>
          <a:prstGeom prst="rect">
            <a:avLst/>
          </a:prstGeom>
          <a:noFill/>
        </p:spPr>
        <p:txBody>
          <a:bodyPr wrap="square" rtlCol="0">
            <a:spAutoFit/>
          </a:bodyPr>
          <a:lstStyle/>
          <a:p>
            <a:pPr algn="ctr"/>
            <a:r>
              <a:rPr lang="id-ID" sz="1350" b="1" dirty="0"/>
              <a:t>Elaborative Rehearsal</a:t>
            </a:r>
          </a:p>
        </p:txBody>
      </p:sp>
      <p:cxnSp>
        <p:nvCxnSpPr>
          <p:cNvPr id="10" name="Connector: Elbow 9"/>
          <p:cNvCxnSpPr>
            <a:stCxn id="4" idx="2"/>
            <a:endCxn id="5" idx="1"/>
          </p:cNvCxnSpPr>
          <p:nvPr/>
        </p:nvCxnSpPr>
        <p:spPr>
          <a:xfrm rot="16200000" flipH="1">
            <a:off x="814864" y="3365205"/>
            <a:ext cx="1211620" cy="43359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p:cNvCxnSpPr>
            <a:stCxn id="5" idx="0"/>
            <a:endCxn id="6" idx="2"/>
          </p:cNvCxnSpPr>
          <p:nvPr/>
        </p:nvCxnSpPr>
        <p:spPr>
          <a:xfrm rot="5400000" flipH="1" flipV="1">
            <a:off x="2573948" y="3022450"/>
            <a:ext cx="1061579" cy="9690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p:cNvCxnSpPr>
            <a:stCxn id="6" idx="2"/>
            <a:endCxn id="8" idx="1"/>
          </p:cNvCxnSpPr>
          <p:nvPr/>
        </p:nvCxnSpPr>
        <p:spPr>
          <a:xfrm rot="16200000" flipH="1">
            <a:off x="3278630" y="3286832"/>
            <a:ext cx="1230050" cy="6087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p:cNvCxnSpPr>
            <a:stCxn id="8" idx="3"/>
            <a:endCxn id="7" idx="2"/>
          </p:cNvCxnSpPr>
          <p:nvPr/>
        </p:nvCxnSpPr>
        <p:spPr>
          <a:xfrm flipV="1">
            <a:off x="6163504" y="2976193"/>
            <a:ext cx="49696" cy="12300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99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How information is stored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144" y="2125266"/>
            <a:ext cx="4557713" cy="3521869"/>
          </a:xfrm>
          <a:prstGeom prst="rect">
            <a:avLst/>
          </a:prstGeom>
        </p:spPr>
      </p:pic>
    </p:spTree>
    <p:extLst>
      <p:ext uri="{BB962C8B-B14F-4D97-AF65-F5344CB8AC3E}">
        <p14:creationId xmlns:p14="http://schemas.microsoft.com/office/powerpoint/2010/main" val="263208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Retrieving Information for Purchase Decision</a:t>
            </a:r>
          </a:p>
        </p:txBody>
      </p:sp>
      <p:sp>
        <p:nvSpPr>
          <p:cNvPr id="3" name="Content Placeholder 2"/>
          <p:cNvSpPr>
            <a:spLocks noGrp="1"/>
          </p:cNvSpPr>
          <p:nvPr>
            <p:ph idx="1"/>
          </p:nvPr>
        </p:nvSpPr>
        <p:spPr/>
        <p:txBody>
          <a:bodyPr>
            <a:normAutofit/>
          </a:bodyPr>
          <a:lstStyle/>
          <a:p>
            <a:r>
              <a:rPr lang="id-ID" dirty="0"/>
              <a:t>Factors influencing retrieval</a:t>
            </a:r>
          </a:p>
          <a:p>
            <a:pPr lvl="1"/>
            <a:r>
              <a:rPr lang="id-ID" dirty="0"/>
              <a:t>Pioneering brand</a:t>
            </a:r>
          </a:p>
          <a:p>
            <a:pPr lvl="1"/>
            <a:r>
              <a:rPr lang="id-ID" dirty="0"/>
              <a:t>Viewing environment</a:t>
            </a:r>
          </a:p>
          <a:p>
            <a:pPr lvl="1"/>
            <a:r>
              <a:rPr lang="id-ID" dirty="0"/>
              <a:t>Post-experience advertising effect</a:t>
            </a:r>
          </a:p>
          <a:p>
            <a:r>
              <a:rPr lang="id-ID" dirty="0"/>
              <a:t>State-dependant retrieval</a:t>
            </a:r>
          </a:p>
          <a:p>
            <a:pPr lvl="1"/>
            <a:r>
              <a:rPr lang="id-ID" dirty="0"/>
              <a:t>Mood congruence effect</a:t>
            </a:r>
          </a:p>
          <a:p>
            <a:r>
              <a:rPr lang="id-ID" dirty="0"/>
              <a:t>Familiarity and recall</a:t>
            </a:r>
          </a:p>
          <a:p>
            <a:r>
              <a:rPr lang="id-ID" dirty="0"/>
              <a:t>Salience and recall</a:t>
            </a:r>
          </a:p>
          <a:p>
            <a:r>
              <a:rPr lang="id-ID" dirty="0"/>
              <a:t>Pictorial vs Verball cues</a:t>
            </a:r>
          </a:p>
        </p:txBody>
      </p:sp>
    </p:spTree>
    <p:extLst>
      <p:ext uri="{BB962C8B-B14F-4D97-AF65-F5344CB8AC3E}">
        <p14:creationId xmlns:p14="http://schemas.microsoft.com/office/powerpoint/2010/main" val="190915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Products as Memory Markers</a:t>
            </a:r>
          </a:p>
        </p:txBody>
      </p:sp>
      <p:sp>
        <p:nvSpPr>
          <p:cNvPr id="3" name="Content Placeholder 2"/>
          <p:cNvSpPr>
            <a:spLocks noGrp="1"/>
          </p:cNvSpPr>
          <p:nvPr>
            <p:ph idx="1"/>
          </p:nvPr>
        </p:nvSpPr>
        <p:spPr/>
        <p:txBody>
          <a:bodyPr/>
          <a:lstStyle/>
          <a:p>
            <a:r>
              <a:rPr lang="id-ID" dirty="0"/>
              <a:t>Produk menjadi retrieval cues.</a:t>
            </a:r>
          </a:p>
          <a:p>
            <a:r>
              <a:rPr lang="id-ID" dirty="0"/>
              <a:t>Apakah kalian pernah melihat suatu produk dan tiba-tiba mengingat suatu momen?</a:t>
            </a:r>
          </a:p>
        </p:txBody>
      </p:sp>
    </p:spTree>
    <p:extLst>
      <p:ext uri="{BB962C8B-B14F-4D97-AF65-F5344CB8AC3E}">
        <p14:creationId xmlns:p14="http://schemas.microsoft.com/office/powerpoint/2010/main" val="248177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Nostalgia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52" y="2125266"/>
            <a:ext cx="3747467" cy="2629271"/>
          </a:xfrm>
          <a:prstGeom prst="rect">
            <a:avLst/>
          </a:prstGeom>
        </p:spPr>
      </p:pic>
      <p:pic>
        <p:nvPicPr>
          <p:cNvPr id="5" name="Picture 4"/>
          <p:cNvPicPr>
            <a:picLocks noChangeAspect="1"/>
          </p:cNvPicPr>
          <p:nvPr/>
        </p:nvPicPr>
        <p:blipFill rotWithShape="1">
          <a:blip r:embed="rId3"/>
          <a:srcRect l="18587" t="-11407" r="12717" b="11407"/>
          <a:stretch/>
        </p:blipFill>
        <p:spPr>
          <a:xfrm>
            <a:off x="4093566" y="1628180"/>
            <a:ext cx="5050434" cy="4133424"/>
          </a:xfrm>
          <a:prstGeom prst="rect">
            <a:avLst/>
          </a:prstGeom>
        </p:spPr>
      </p:pic>
    </p:spTree>
    <p:extLst>
      <p:ext uri="{BB962C8B-B14F-4D97-AF65-F5344CB8AC3E}">
        <p14:creationId xmlns:p14="http://schemas.microsoft.com/office/powerpoint/2010/main" val="23131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1136555"/>
            <a:ext cx="7128792" cy="707886"/>
          </a:xfrm>
          <a:prstGeom prst="rect">
            <a:avLst/>
          </a:prstGeom>
          <a:noFill/>
        </p:spPr>
        <p:txBody>
          <a:bodyPr wrap="square" rtlCol="0">
            <a:spAutoFit/>
          </a:bodyPr>
          <a:lstStyle/>
          <a:p>
            <a:pPr algn="ctr"/>
            <a:r>
              <a:rPr lang="id-ID" sz="4000" dirty="0"/>
              <a:t>The Learning Process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521527"/>
            <a:ext cx="3508436" cy="2923697"/>
          </a:xfrm>
          <a:prstGeom prst="rect">
            <a:avLst/>
          </a:prstGeom>
        </p:spPr>
      </p:pic>
    </p:spTree>
    <p:extLst>
      <p:ext uri="{BB962C8B-B14F-4D97-AF65-F5344CB8AC3E}">
        <p14:creationId xmlns:p14="http://schemas.microsoft.com/office/powerpoint/2010/main" val="302911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968" y="997306"/>
            <a:ext cx="7128792" cy="707886"/>
          </a:xfrm>
          <a:prstGeom prst="rect">
            <a:avLst/>
          </a:prstGeom>
          <a:noFill/>
        </p:spPr>
        <p:txBody>
          <a:bodyPr wrap="square" rtlCol="0">
            <a:spAutoFit/>
          </a:bodyPr>
          <a:lstStyle/>
          <a:p>
            <a:pPr algn="ctr"/>
            <a:r>
              <a:rPr lang="id-ID" sz="4000" dirty="0"/>
              <a:t>Behavioral Learning Theories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426965"/>
            <a:ext cx="4320480" cy="2082155"/>
          </a:xfrm>
          <a:prstGeom prst="rect">
            <a:avLst/>
          </a:prstGeom>
        </p:spPr>
      </p:pic>
      <p:sp>
        <p:nvSpPr>
          <p:cNvPr id="7" name="Rectangle 6"/>
          <p:cNvSpPr/>
          <p:nvPr/>
        </p:nvSpPr>
        <p:spPr>
          <a:xfrm>
            <a:off x="1325376" y="4797152"/>
            <a:ext cx="22385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Classical</a:t>
            </a:r>
            <a:br>
              <a:rPr lang="id-ID" dirty="0"/>
            </a:br>
            <a:r>
              <a:rPr lang="id-ID" dirty="0"/>
              <a:t>Conditioning</a:t>
            </a:r>
          </a:p>
        </p:txBody>
      </p:sp>
      <p:sp>
        <p:nvSpPr>
          <p:cNvPr id="8" name="Rectangle 7"/>
          <p:cNvSpPr/>
          <p:nvPr/>
        </p:nvSpPr>
        <p:spPr>
          <a:xfrm>
            <a:off x="5364088" y="4797152"/>
            <a:ext cx="22385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Instrumental Conditioning</a:t>
            </a:r>
          </a:p>
        </p:txBody>
      </p:sp>
    </p:spTree>
    <p:extLst>
      <p:ext uri="{BB962C8B-B14F-4D97-AF65-F5344CB8AC3E}">
        <p14:creationId xmlns:p14="http://schemas.microsoft.com/office/powerpoint/2010/main" val="306637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3297" y="892870"/>
            <a:ext cx="7128792" cy="707886"/>
          </a:xfrm>
          <a:prstGeom prst="rect">
            <a:avLst/>
          </a:prstGeom>
          <a:noFill/>
        </p:spPr>
        <p:txBody>
          <a:bodyPr wrap="square" rtlCol="0">
            <a:spAutoFit/>
          </a:bodyPr>
          <a:lstStyle/>
          <a:p>
            <a:pPr algn="ctr"/>
            <a:r>
              <a:rPr lang="id-ID" sz="4000" dirty="0"/>
              <a:t>Classical Conditioning</a:t>
            </a:r>
          </a:p>
        </p:txBody>
      </p:sp>
      <p:sp>
        <p:nvSpPr>
          <p:cNvPr id="5" name="Rectangle 4"/>
          <p:cNvSpPr/>
          <p:nvPr/>
        </p:nvSpPr>
        <p:spPr>
          <a:xfrm>
            <a:off x="1979712" y="2683396"/>
            <a:ext cx="5112568" cy="673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t>Repetition</a:t>
            </a:r>
          </a:p>
        </p:txBody>
      </p:sp>
      <p:sp>
        <p:nvSpPr>
          <p:cNvPr id="6" name="Rectangle 5"/>
          <p:cNvSpPr/>
          <p:nvPr/>
        </p:nvSpPr>
        <p:spPr>
          <a:xfrm>
            <a:off x="1979712" y="3619500"/>
            <a:ext cx="5112568" cy="673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t>Stimulus Generalisation</a:t>
            </a:r>
          </a:p>
        </p:txBody>
      </p:sp>
      <p:sp>
        <p:nvSpPr>
          <p:cNvPr id="7" name="Rectangle 6"/>
          <p:cNvSpPr/>
          <p:nvPr/>
        </p:nvSpPr>
        <p:spPr>
          <a:xfrm>
            <a:off x="1973982" y="4555604"/>
            <a:ext cx="5112568" cy="673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t>Stimulus Discrimination</a:t>
            </a:r>
          </a:p>
        </p:txBody>
      </p:sp>
    </p:spTree>
    <p:extLst>
      <p:ext uri="{BB962C8B-B14F-4D97-AF65-F5344CB8AC3E}">
        <p14:creationId xmlns:p14="http://schemas.microsoft.com/office/powerpoint/2010/main" val="28911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3970" y="624013"/>
            <a:ext cx="7128792" cy="1077218"/>
          </a:xfrm>
          <a:prstGeom prst="rect">
            <a:avLst/>
          </a:prstGeom>
          <a:noFill/>
        </p:spPr>
        <p:txBody>
          <a:bodyPr wrap="square" rtlCol="0">
            <a:spAutoFit/>
          </a:bodyPr>
          <a:lstStyle/>
          <a:p>
            <a:pPr algn="ctr"/>
            <a:r>
              <a:rPr lang="id-ID" sz="3200" dirty="0"/>
              <a:t>Marketing Applications of Behavioural Learning Principles</a:t>
            </a:r>
          </a:p>
        </p:txBody>
      </p:sp>
      <p:sp>
        <p:nvSpPr>
          <p:cNvPr id="5" name="Rectangle 4"/>
          <p:cNvSpPr/>
          <p:nvPr/>
        </p:nvSpPr>
        <p:spPr>
          <a:xfrm>
            <a:off x="1003970" y="2348880"/>
            <a:ext cx="291995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Applications of Repetition</a:t>
            </a:r>
          </a:p>
        </p:txBody>
      </p:sp>
      <p:sp>
        <p:nvSpPr>
          <p:cNvPr id="8" name="Rectangle 7"/>
          <p:cNvSpPr/>
          <p:nvPr/>
        </p:nvSpPr>
        <p:spPr>
          <a:xfrm>
            <a:off x="1021532" y="3212976"/>
            <a:ext cx="29023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Applications of Conditioned Product Associations</a:t>
            </a:r>
          </a:p>
        </p:txBody>
      </p:sp>
      <p:sp>
        <p:nvSpPr>
          <p:cNvPr id="11" name="Rectangle 10"/>
          <p:cNvSpPr/>
          <p:nvPr/>
        </p:nvSpPr>
        <p:spPr>
          <a:xfrm>
            <a:off x="1021532" y="4077072"/>
            <a:ext cx="29023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Applications of Stimulus Generalisation</a:t>
            </a:r>
          </a:p>
        </p:txBody>
      </p:sp>
      <p:sp>
        <p:nvSpPr>
          <p:cNvPr id="12" name="Rectangle 11"/>
          <p:cNvSpPr/>
          <p:nvPr/>
        </p:nvSpPr>
        <p:spPr>
          <a:xfrm>
            <a:off x="1043608" y="4941168"/>
            <a:ext cx="29023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Applications of Stimulus Discrimination</a:t>
            </a:r>
          </a:p>
        </p:txBody>
      </p:sp>
      <p:sp>
        <p:nvSpPr>
          <p:cNvPr id="14" name="Rounded Rectangle 13"/>
          <p:cNvSpPr/>
          <p:nvPr/>
        </p:nvSpPr>
        <p:spPr>
          <a:xfrm>
            <a:off x="5547742" y="2564904"/>
            <a:ext cx="2552650" cy="5400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a:t>Family Branding</a:t>
            </a:r>
          </a:p>
        </p:txBody>
      </p:sp>
      <p:sp>
        <p:nvSpPr>
          <p:cNvPr id="15" name="Rounded Rectangle 14"/>
          <p:cNvSpPr/>
          <p:nvPr/>
        </p:nvSpPr>
        <p:spPr>
          <a:xfrm>
            <a:off x="5547742" y="3320988"/>
            <a:ext cx="2552650" cy="5400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a:t>Product Line Extensions</a:t>
            </a:r>
          </a:p>
        </p:txBody>
      </p:sp>
      <p:sp>
        <p:nvSpPr>
          <p:cNvPr id="16" name="Rounded Rectangle 15"/>
          <p:cNvSpPr/>
          <p:nvPr/>
        </p:nvSpPr>
        <p:spPr>
          <a:xfrm>
            <a:off x="5547742" y="4041068"/>
            <a:ext cx="2552650" cy="5400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a:t>Licensing</a:t>
            </a:r>
          </a:p>
        </p:txBody>
      </p:sp>
      <p:sp>
        <p:nvSpPr>
          <p:cNvPr id="17" name="Rounded Rectangle 16"/>
          <p:cNvSpPr/>
          <p:nvPr/>
        </p:nvSpPr>
        <p:spPr>
          <a:xfrm>
            <a:off x="5547742" y="4761148"/>
            <a:ext cx="2552650" cy="5400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a:t>Look-alike Packaging</a:t>
            </a:r>
          </a:p>
        </p:txBody>
      </p:sp>
      <p:cxnSp>
        <p:nvCxnSpPr>
          <p:cNvPr id="28" name="Straight Arrow Connector 27"/>
          <p:cNvCxnSpPr>
            <a:stCxn id="11" idx="3"/>
            <a:endCxn id="14" idx="1"/>
          </p:cNvCxnSpPr>
          <p:nvPr/>
        </p:nvCxnSpPr>
        <p:spPr>
          <a:xfrm flipV="1">
            <a:off x="3923928" y="2834934"/>
            <a:ext cx="1623814" cy="15661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3"/>
            <a:endCxn id="15" idx="1"/>
          </p:cNvCxnSpPr>
          <p:nvPr/>
        </p:nvCxnSpPr>
        <p:spPr>
          <a:xfrm flipV="1">
            <a:off x="3923928" y="3591018"/>
            <a:ext cx="1623814" cy="8100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6" idx="1"/>
          </p:cNvCxnSpPr>
          <p:nvPr/>
        </p:nvCxnSpPr>
        <p:spPr>
          <a:xfrm flipV="1">
            <a:off x="3923928" y="4311098"/>
            <a:ext cx="1623814" cy="900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7" idx="1"/>
          </p:cNvCxnSpPr>
          <p:nvPr/>
        </p:nvCxnSpPr>
        <p:spPr>
          <a:xfrm>
            <a:off x="3923928" y="4401108"/>
            <a:ext cx="1623814" cy="630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8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2000"/>
                                        <p:tgtEl>
                                          <p:spTgt spid="2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ircle(in)">
                                      <p:cBhvr>
                                        <p:cTn id="42" dur="2000"/>
                                        <p:tgtEl>
                                          <p:spTgt spid="3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par>
                                <p:cTn id="51" presetID="6" presetClass="entr" presetSubtype="16"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ircle(in)">
                                      <p:cBhvr>
                                        <p:cTn id="53" dur="20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ircle(in)">
                                      <p:cBhvr>
                                        <p:cTn id="58" dur="2000"/>
                                        <p:tgtEl>
                                          <p:spTgt spid="17"/>
                                        </p:tgtEl>
                                      </p:cBhvr>
                                    </p:animEffect>
                                  </p:childTnLst>
                                </p:cTn>
                              </p:par>
                              <p:par>
                                <p:cTn id="59" presetID="6" presetClass="entr" presetSubtype="16"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ircle(in)">
                                      <p:cBhvr>
                                        <p:cTn id="61" dur="20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1" grpId="0" animBg="1"/>
      <p:bldP spid="1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71600" y="128826"/>
            <a:ext cx="7128792" cy="707886"/>
          </a:xfrm>
          <a:prstGeom prst="rect">
            <a:avLst/>
          </a:prstGeom>
          <a:noFill/>
        </p:spPr>
        <p:txBody>
          <a:bodyPr wrap="square" rtlCol="0">
            <a:spAutoFit/>
          </a:bodyPr>
          <a:lstStyle/>
          <a:p>
            <a:pPr algn="ctr"/>
            <a:r>
              <a:rPr lang="id-ID" sz="4000" dirty="0"/>
              <a:t>Instrumental Conditioning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836712"/>
            <a:ext cx="8352928" cy="5702928"/>
          </a:xfrm>
          <a:prstGeom prst="rect">
            <a:avLst/>
          </a:prstGeom>
        </p:spPr>
      </p:pic>
    </p:spTree>
    <p:extLst>
      <p:ext uri="{BB962C8B-B14F-4D97-AF65-F5344CB8AC3E}">
        <p14:creationId xmlns:p14="http://schemas.microsoft.com/office/powerpoint/2010/main" val="264293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6188" y="1049998"/>
            <a:ext cx="7128792" cy="677108"/>
          </a:xfrm>
          <a:prstGeom prst="rect">
            <a:avLst/>
          </a:prstGeom>
          <a:noFill/>
        </p:spPr>
        <p:txBody>
          <a:bodyPr wrap="square" rtlCol="0">
            <a:spAutoFit/>
          </a:bodyPr>
          <a:lstStyle/>
          <a:p>
            <a:pPr algn="ctr"/>
            <a:r>
              <a:rPr lang="id-ID" sz="3800" dirty="0"/>
              <a:t>Instrumental Conditioning Lanjutan</a:t>
            </a:r>
          </a:p>
        </p:txBody>
      </p:sp>
      <p:sp>
        <p:nvSpPr>
          <p:cNvPr id="5" name="Rounded Rectangle 4"/>
          <p:cNvSpPr/>
          <p:nvPr/>
        </p:nvSpPr>
        <p:spPr>
          <a:xfrm>
            <a:off x="1475656" y="2664718"/>
            <a:ext cx="2614736" cy="83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Fixed-Interval Reinforcement</a:t>
            </a:r>
          </a:p>
        </p:txBody>
      </p:sp>
      <p:sp>
        <p:nvSpPr>
          <p:cNvPr id="6" name="Rounded Rectangle 5"/>
          <p:cNvSpPr/>
          <p:nvPr/>
        </p:nvSpPr>
        <p:spPr>
          <a:xfrm>
            <a:off x="4981600" y="2664718"/>
            <a:ext cx="2614736" cy="83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Variable-Interval Reinforcement</a:t>
            </a:r>
          </a:p>
        </p:txBody>
      </p:sp>
      <p:sp>
        <p:nvSpPr>
          <p:cNvPr id="7" name="Rounded Rectangle 6"/>
          <p:cNvSpPr/>
          <p:nvPr/>
        </p:nvSpPr>
        <p:spPr>
          <a:xfrm>
            <a:off x="1475656" y="4221088"/>
            <a:ext cx="2614736" cy="83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Fixed-Ratio Reinforcement</a:t>
            </a:r>
          </a:p>
        </p:txBody>
      </p:sp>
      <p:sp>
        <p:nvSpPr>
          <p:cNvPr id="8" name="Rounded Rectangle 7"/>
          <p:cNvSpPr/>
          <p:nvPr/>
        </p:nvSpPr>
        <p:spPr>
          <a:xfrm>
            <a:off x="5004048" y="4176886"/>
            <a:ext cx="2614736" cy="83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Variable-Ratio Reinforcement</a:t>
            </a:r>
          </a:p>
        </p:txBody>
      </p:sp>
    </p:spTree>
    <p:extLst>
      <p:ext uri="{BB962C8B-B14F-4D97-AF65-F5344CB8AC3E}">
        <p14:creationId xmlns:p14="http://schemas.microsoft.com/office/powerpoint/2010/main" val="24924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d-ID" b="1" dirty="0"/>
              <a:t>Applications of Instrumental Conditioning Principles</a:t>
            </a:r>
          </a:p>
        </p:txBody>
      </p:sp>
      <p:sp>
        <p:nvSpPr>
          <p:cNvPr id="3" name="Content Placeholder 2"/>
          <p:cNvSpPr>
            <a:spLocks noGrp="1"/>
          </p:cNvSpPr>
          <p:nvPr>
            <p:ph idx="1"/>
          </p:nvPr>
        </p:nvSpPr>
        <p:spPr/>
        <p:txBody>
          <a:bodyPr>
            <a:normAutofit/>
          </a:bodyPr>
          <a:lstStyle/>
          <a:p>
            <a:pPr algn="just"/>
            <a:r>
              <a:rPr lang="id-ID" sz="2400" dirty="0"/>
              <a:t>Orang-orang yang berbisnis membentuk perilaku secara bertahap untuk memperkuat konsumen dengan mengambil tindakan yang tepat.</a:t>
            </a:r>
          </a:p>
        </p:txBody>
      </p:sp>
      <p:sp>
        <p:nvSpPr>
          <p:cNvPr id="4" name="Rounded Rectangle 3"/>
          <p:cNvSpPr/>
          <p:nvPr/>
        </p:nvSpPr>
        <p:spPr>
          <a:xfrm>
            <a:off x="539552" y="3861048"/>
            <a:ext cx="3456384" cy="237626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Reinforcement of Consumption</a:t>
            </a:r>
          </a:p>
          <a:p>
            <a:pPr algn="ctr"/>
            <a:r>
              <a:rPr lang="sv-SE" dirty="0"/>
              <a:t>pemasar memiliki banyak cara untuk memperkuat konsumen</a:t>
            </a:r>
            <a:endParaRPr lang="id-ID" dirty="0"/>
          </a:p>
        </p:txBody>
      </p:sp>
      <p:sp>
        <p:nvSpPr>
          <p:cNvPr id="5" name="Oval 4"/>
          <p:cNvSpPr/>
          <p:nvPr/>
        </p:nvSpPr>
        <p:spPr>
          <a:xfrm>
            <a:off x="4788024" y="3872767"/>
            <a:ext cx="3816424" cy="27658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Frequency Marketing </a:t>
            </a:r>
            <a:r>
              <a:rPr lang="id-ID" dirty="0"/>
              <a:t>memperkuat pembelian rutin dengan memberi mereka hadiah dengan nilai-nilai yang meningkat seiring dengan jumlah yang dibeli.</a:t>
            </a:r>
          </a:p>
        </p:txBody>
      </p:sp>
      <p:sp>
        <p:nvSpPr>
          <p:cNvPr id="8" name="Down Arrow 7"/>
          <p:cNvSpPr/>
          <p:nvPr/>
        </p:nvSpPr>
        <p:spPr>
          <a:xfrm>
            <a:off x="1979712" y="2993456"/>
            <a:ext cx="93610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own Arrow 8"/>
          <p:cNvSpPr/>
          <p:nvPr/>
        </p:nvSpPr>
        <p:spPr>
          <a:xfrm>
            <a:off x="6264188" y="3003448"/>
            <a:ext cx="972108" cy="668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6226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id-ID" b="1" dirty="0"/>
              <a:t>Cognitive Learning Theory</a:t>
            </a:r>
          </a:p>
        </p:txBody>
      </p:sp>
      <p:sp>
        <p:nvSpPr>
          <p:cNvPr id="3" name="Content Placeholder 2"/>
          <p:cNvSpPr>
            <a:spLocks noGrp="1"/>
          </p:cNvSpPr>
          <p:nvPr>
            <p:ph idx="1"/>
          </p:nvPr>
        </p:nvSpPr>
        <p:spPr/>
        <p:txBody>
          <a:bodyPr>
            <a:normAutofit/>
          </a:bodyPr>
          <a:lstStyle/>
          <a:p>
            <a:pPr algn="just"/>
            <a:r>
              <a:rPr lang="id-ID" sz="2400" dirty="0"/>
              <a:t>Menekankan pentingnya proses mental internal. Merupakan perspektif orang sebagai pemecah masalah yang aktif dengan menggunakan informasi dari dunia di sekitar mereka untuk menguasai lingkungan mereka juga menekankan peran kreativitas dan wawasan selama proses belajar.</a:t>
            </a:r>
          </a:p>
        </p:txBody>
      </p:sp>
    </p:spTree>
    <p:extLst>
      <p:ext uri="{BB962C8B-B14F-4D97-AF65-F5344CB8AC3E}">
        <p14:creationId xmlns:p14="http://schemas.microsoft.com/office/powerpoint/2010/main" val="19729567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1275</TotalTime>
  <Words>309</Words>
  <Application>Microsoft Office PowerPoint</Application>
  <PresentationFormat>On-screen Show (4:3)</PresentationFormat>
  <Paragraphs>71</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Learning and memory</vt:lpstr>
      <vt:lpstr>PowerPoint Presentation</vt:lpstr>
      <vt:lpstr>PowerPoint Presentation</vt:lpstr>
      <vt:lpstr>PowerPoint Presentation</vt:lpstr>
      <vt:lpstr>PowerPoint Presentation</vt:lpstr>
      <vt:lpstr>PowerPoint Presentation</vt:lpstr>
      <vt:lpstr>PowerPoint Presentation</vt:lpstr>
      <vt:lpstr>Applications of Instrumental Conditioning Principles</vt:lpstr>
      <vt:lpstr>Cognitive Learning Theory</vt:lpstr>
      <vt:lpstr>Observational Learning</vt:lpstr>
      <vt:lpstr>Applications of Cognitive Learning Principles</vt:lpstr>
      <vt:lpstr>The Role of Memory in Learning</vt:lpstr>
      <vt:lpstr>Process of Memory</vt:lpstr>
      <vt:lpstr>Encoding information for later retrieval</vt:lpstr>
      <vt:lpstr>Sistem memory manusia</vt:lpstr>
      <vt:lpstr>How information is stored </vt:lpstr>
      <vt:lpstr>Retrieving Information for Purchase Decision</vt:lpstr>
      <vt:lpstr>Products as Memory Markers</vt:lpstr>
      <vt:lpstr>Nostalgia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Heru</dc:creator>
  <cp:lastModifiedBy>roflpaladin</cp:lastModifiedBy>
  <cp:revision>46</cp:revision>
  <dcterms:created xsi:type="dcterms:W3CDTF">2016-09-01T00:16:47Z</dcterms:created>
  <dcterms:modified xsi:type="dcterms:W3CDTF">2016-09-06T03:34:06Z</dcterms:modified>
</cp:coreProperties>
</file>