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73" r:id="rId10"/>
    <p:sldId id="270" r:id="rId11"/>
    <p:sldId id="271" r:id="rId12"/>
    <p:sldId id="261" r:id="rId13"/>
    <p:sldId id="262" r:id="rId14"/>
    <p:sldId id="266" r:id="rId15"/>
    <p:sldId id="265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434" autoAdjust="0"/>
  </p:normalViewPr>
  <p:slideViewPr>
    <p:cSldViewPr snapToGrid="0">
      <p:cViewPr>
        <p:scale>
          <a:sx n="61" d="100"/>
          <a:sy n="61" d="100"/>
        </p:scale>
        <p:origin x="-124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423D-8340-44A1-804C-FDE0DD57CA0D}" type="datetimeFigureOut">
              <a:rPr lang="id-ID" smtClean="0"/>
              <a:t>30/09/2016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54DF-0340-484E-AAF5-9C8203C4D99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8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1. Social class </a:t>
            </a:r>
            <a:r>
              <a:rPr lang="id-ID" dirty="0" smtClean="0">
                <a:sym typeface="Wingdings" pitchFamily="2" charset="2"/>
              </a:rPr>
              <a:t> kedudukan konsumer (kasta sosial) di masyarakat. Ditentukan dari beberapa variabel termasuk pemasukannya,</a:t>
            </a:r>
            <a:r>
              <a:rPr lang="id-ID" baseline="0" dirty="0" smtClean="0">
                <a:sym typeface="Wingdings" pitchFamily="2" charset="2"/>
              </a:rPr>
              <a:t> latar belakang keluarganya, dan pekerjaannya</a:t>
            </a:r>
            <a:endParaRPr lang="id-ID" dirty="0" smtClean="0"/>
          </a:p>
          <a:p>
            <a:r>
              <a:rPr lang="id-ID" dirty="0" smtClean="0"/>
              <a:t>2.Kedudukan ini menentukan akses mereka terhadap pendidikan, perumahan, barang yang di konsumsi. Individu</a:t>
            </a:r>
            <a:r>
              <a:rPr lang="id-ID" baseline="0" dirty="0" smtClean="0"/>
              <a:t> mencoba memperbaiki peringkatnya dengan berpindah ke </a:t>
            </a:r>
            <a:r>
              <a:rPr lang="id-ID" baseline="0" dirty="0" smtClean="0">
                <a:solidFill>
                  <a:srgbClr val="FF0000"/>
                </a:solidFill>
              </a:rPr>
              <a:t>tatanan sosial bila memungkinkan. Keinginan untuk mengubah hidup dan keinginan untuk membiarkan orang lain tahu apa yang telah kita lakukan adalah inti dari strategi pemasaran.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BC46-AC03-4CAB-837C-2E27914B5E1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4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1. Social stratification</a:t>
            </a:r>
            <a:r>
              <a:rPr lang="id-ID" baseline="0" dirty="0" smtClean="0"/>
              <a:t> </a:t>
            </a:r>
            <a:r>
              <a:rPr lang="id-ID" baseline="0" dirty="0" smtClean="0">
                <a:sym typeface="Wingdings" pitchFamily="2" charset="2"/>
              </a:rPr>
              <a:t> menciptakan divisi buatan dalam masyarakat.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BC46-AC03-4CAB-837C-2E27914B5E15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547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CBC46-AC03-4CAB-837C-2E27914B5E15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49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0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2850-638E-4BA2-B197-82BB1A74E1C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6D869-20BF-478A-882B-C1661922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408" y="3304894"/>
            <a:ext cx="9144000" cy="98570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Chapter 13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408" y="4346394"/>
            <a:ext cx="9144000" cy="8798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Income and Social Class</a:t>
            </a:r>
            <a:endParaRPr lang="id-ID" sz="4800" dirty="0" smtClean="0"/>
          </a:p>
          <a:p>
            <a:endParaRPr lang="id-ID" sz="2000" dirty="0" smtClean="0"/>
          </a:p>
          <a:p>
            <a:endParaRPr lang="id-ID" sz="4800" dirty="0"/>
          </a:p>
          <a:p>
            <a:endParaRPr lang="id-ID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806" y="193442"/>
            <a:ext cx="5685204" cy="2842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333" y="5427360"/>
            <a:ext cx="778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Diah Sekarwidosari (2015061020) – DKV</a:t>
            </a:r>
          </a:p>
          <a:p>
            <a:pPr algn="ctr"/>
            <a:r>
              <a:rPr lang="id-ID" sz="2400" dirty="0" smtClean="0"/>
              <a:t>Ditya Larasati (2015031028) – PSI</a:t>
            </a:r>
          </a:p>
        </p:txBody>
      </p:sp>
    </p:spTree>
    <p:extLst>
      <p:ext uri="{BB962C8B-B14F-4D97-AF65-F5344CB8AC3E}">
        <p14:creationId xmlns:p14="http://schemas.microsoft.com/office/powerpoint/2010/main" val="23505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mponent of Sosial Class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807968" y="1844824"/>
            <a:ext cx="46085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2000" i="1" dirty="0">
                <a:sym typeface="Wingdings" pitchFamily="2" charset="2"/>
              </a:rPr>
              <a:t>Income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5615947" y="2565791"/>
            <a:ext cx="5760640" cy="4103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2000" i="1" dirty="0" smtClean="0">
                <a:sym typeface="Wingdings" pitchFamily="2" charset="2"/>
              </a:rPr>
              <a:t>The Relationship Between Income and Social Class</a:t>
            </a:r>
          </a:p>
          <a:p>
            <a:pPr marL="0" lvl="1" algn="ctr"/>
            <a:endParaRPr lang="id-ID" sz="2000" i="1" dirty="0">
              <a:sym typeface="Wingdings" pitchFamily="2" charset="2"/>
            </a:endParaRPr>
          </a:p>
          <a:p>
            <a:pPr marL="0" lvl="1" algn="ctr"/>
            <a:endParaRPr lang="id-ID" sz="2000" i="1" dirty="0" smtClean="0">
              <a:sym typeface="Wingdings" pitchFamily="2" charset="2"/>
            </a:endParaRPr>
          </a:p>
          <a:p>
            <a:pPr marL="0" lvl="1" algn="ctr"/>
            <a:endParaRPr lang="id-ID" sz="2000" i="1" dirty="0">
              <a:sym typeface="Wingdings" pitchFamily="2" charset="2"/>
            </a:endParaRPr>
          </a:p>
          <a:p>
            <a:pPr marL="0" lvl="1" algn="ctr"/>
            <a:endParaRPr lang="id-ID" sz="2000" i="1" dirty="0" smtClean="0">
              <a:sym typeface="Wingdings" pitchFamily="2" charset="2"/>
            </a:endParaRPr>
          </a:p>
          <a:p>
            <a:pPr marL="0" lvl="1" algn="ctr"/>
            <a:endParaRPr lang="id-ID" sz="2000" i="1" dirty="0">
              <a:sym typeface="Wingdings" pitchFamily="2" charset="2"/>
            </a:endParaRPr>
          </a:p>
          <a:p>
            <a:pPr marL="0" lvl="1" algn="ctr"/>
            <a:endParaRPr lang="id-ID" sz="2000" i="1" dirty="0" smtClean="0">
              <a:sym typeface="Wingdings" pitchFamily="2" charset="2"/>
            </a:endParaRPr>
          </a:p>
          <a:p>
            <a:pPr marL="0" lvl="1" algn="ctr"/>
            <a:endParaRPr lang="id-ID" sz="2000" i="1" dirty="0">
              <a:sym typeface="Wingdings" pitchFamily="2" charset="2"/>
            </a:endParaRPr>
          </a:p>
          <a:p>
            <a:pPr marL="0" lvl="1" algn="ctr"/>
            <a:endParaRPr lang="id-ID" sz="2000" i="1" dirty="0" smtClean="0">
              <a:sym typeface="Wingdings" pitchFamily="2" charset="2"/>
            </a:endParaRPr>
          </a:p>
          <a:p>
            <a:pPr marL="0" lvl="1" algn="ctr"/>
            <a:endParaRPr lang="id-ID" sz="2000" i="1" dirty="0">
              <a:sym typeface="Wingdings" pitchFamily="2" charset="2"/>
            </a:endParaRPr>
          </a:p>
          <a:p>
            <a:pPr marL="0" lvl="1" algn="ctr"/>
            <a:endParaRPr lang="id-ID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169" y="3610391"/>
            <a:ext cx="1551681" cy="1485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5" y="5229200"/>
            <a:ext cx="3552395" cy="1307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9403" y="1484785"/>
            <a:ext cx="4512501" cy="5184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2000" i="1" dirty="0"/>
              <a:t>Occupational </a:t>
            </a:r>
            <a:r>
              <a:rPr lang="id-ID" sz="2000" i="1" dirty="0" smtClean="0"/>
              <a:t>Prestige</a:t>
            </a:r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i="1" dirty="0" smtClean="0"/>
          </a:p>
          <a:p>
            <a:pPr marL="0" lvl="1" algn="ctr"/>
            <a:endParaRPr lang="id-ID" sz="2000" i="1" dirty="0"/>
          </a:p>
          <a:p>
            <a:pPr marL="0" lvl="1" algn="ctr"/>
            <a:endParaRPr lang="id-ID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845" y="3610390"/>
            <a:ext cx="2951219" cy="14729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064" y="2348880"/>
            <a:ext cx="2846755" cy="1422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1" y="5191652"/>
            <a:ext cx="2480991" cy="1382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30" y="3861049"/>
            <a:ext cx="2743879" cy="12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</a:rPr>
              <a:t>Measuring 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Problems with Measure Social Class</a:t>
            </a:r>
          </a:p>
          <a:p>
            <a:pPr lvl="1"/>
            <a:r>
              <a:rPr lang="id-ID" i="1" dirty="0" smtClean="0"/>
              <a:t>Status Crystallisation </a:t>
            </a:r>
          </a:p>
        </p:txBody>
      </p:sp>
    </p:spTree>
    <p:extLst>
      <p:ext uri="{BB962C8B-B14F-4D97-AF65-F5344CB8AC3E}">
        <p14:creationId xmlns:p14="http://schemas.microsoft.com/office/powerpoint/2010/main" val="7279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HOW SOCIAL CLASS AFFECTS PURCHASE DECISIONS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‘segment markets’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1" y="2641802"/>
            <a:ext cx="5302741" cy="3535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49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32" y="374336"/>
            <a:ext cx="5989215" cy="20219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Class differences in a world view</a:t>
            </a:r>
          </a:p>
          <a:p>
            <a:pPr marL="0" indent="0">
              <a:buNone/>
            </a:pPr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konsumen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dilihat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pandangan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dunia</a:t>
            </a:r>
            <a:r>
              <a:rPr lang="en-US" sz="2000" b="1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err="1" smtClean="0"/>
              <a:t>Perbandingan</a:t>
            </a:r>
            <a:r>
              <a:rPr lang="en-US" b="1" dirty="0" smtClean="0"/>
              <a:t> </a:t>
            </a:r>
            <a:r>
              <a:rPr lang="en-US" b="1" dirty="0" err="1" smtClean="0"/>
              <a:t>antar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kecemburuan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kelas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. </a:t>
            </a:r>
            <a:endParaRPr lang="en-US" b="1" dirty="0" smtClean="0"/>
          </a:p>
          <a:p>
            <a:pPr marL="914400" lvl="2" indent="0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3" r="-259"/>
          <a:stretch/>
        </p:blipFill>
        <p:spPr>
          <a:xfrm>
            <a:off x="888104" y="2512229"/>
            <a:ext cx="3755266" cy="369148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4769476" y="351859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Taste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cultures, codes, and cultural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estetika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strata </a:t>
            </a:r>
            <a:r>
              <a:rPr lang="en-US" sz="2400" dirty="0" err="1"/>
              <a:t>sosial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Khusus</a:t>
            </a:r>
            <a:r>
              <a:rPr lang="en-US" sz="2400" dirty="0"/>
              <a:t> (</a:t>
            </a:r>
            <a:r>
              <a:rPr lang="en-US" sz="2400" dirty="0" err="1"/>
              <a:t>langka</a:t>
            </a:r>
            <a:r>
              <a:rPr lang="en-US" sz="2400" dirty="0"/>
              <a:t>)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rich are different. 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47" y="986506"/>
            <a:ext cx="4559121" cy="23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Effect of Restricted </a:t>
            </a:r>
            <a:r>
              <a:rPr lang="en-US" b="1" dirty="0"/>
              <a:t>V</a:t>
            </a:r>
            <a:r>
              <a:rPr lang="en-US" b="1" dirty="0" smtClean="0"/>
              <a:t>ersus </a:t>
            </a:r>
            <a:r>
              <a:rPr lang="en-US" b="1" dirty="0"/>
              <a:t>E</a:t>
            </a:r>
            <a:r>
              <a:rPr lang="en-US" b="1" dirty="0" smtClean="0"/>
              <a:t>laborated </a:t>
            </a:r>
            <a:r>
              <a:rPr lang="en-US" b="1" dirty="0"/>
              <a:t>C</a:t>
            </a:r>
            <a:r>
              <a:rPr lang="en-US" b="1" dirty="0" smtClean="0"/>
              <a:t>odes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0" y="2038418"/>
            <a:ext cx="7520860" cy="435133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66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err="1" smtClean="0">
                <a:solidFill>
                  <a:schemeClr val="bg1"/>
                </a:solidFill>
              </a:rPr>
              <a:t>Theoritically</a:t>
            </a:r>
            <a:r>
              <a:rPr lang="en-US" b="1" dirty="0" smtClean="0">
                <a:solidFill>
                  <a:schemeClr val="bg1"/>
                </a:solidFill>
              </a:rPr>
              <a:t> Based Lifestyle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Grid-Group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894948"/>
          </a:xfrm>
        </p:spPr>
        <p:txBody>
          <a:bodyPr/>
          <a:lstStyle/>
          <a:p>
            <a:r>
              <a:rPr lang="en-US" sz="2000" dirty="0" smtClean="0"/>
              <a:t>Group : relation to his / her social group.</a:t>
            </a:r>
          </a:p>
          <a:p>
            <a:r>
              <a:rPr lang="en-US" sz="2000" dirty="0" smtClean="0"/>
              <a:t>Grid : general social system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119"/>
            <a:ext cx="5183188" cy="2697822"/>
          </a:xfrm>
        </p:spPr>
        <p:txBody>
          <a:bodyPr>
            <a:normAutofit/>
          </a:bodyPr>
          <a:lstStyle/>
          <a:p>
            <a:r>
              <a:rPr lang="en-US" dirty="0" smtClean="0"/>
              <a:t>Targeting the poor</a:t>
            </a:r>
          </a:p>
          <a:p>
            <a:r>
              <a:rPr lang="en-US" dirty="0" smtClean="0"/>
              <a:t>Targeting the rich</a:t>
            </a:r>
          </a:p>
          <a:p>
            <a:pPr marL="0" indent="0">
              <a:buNone/>
            </a:pPr>
            <a:r>
              <a:rPr lang="en-US" sz="1800" dirty="0" smtClean="0"/>
              <a:t>	Based on consumer attitudes :</a:t>
            </a:r>
          </a:p>
          <a:p>
            <a:pPr marL="0" indent="0">
              <a:buNone/>
            </a:pPr>
            <a:r>
              <a:rPr lang="en-US" sz="1800" dirty="0" smtClean="0"/>
              <a:t>	- </a:t>
            </a:r>
            <a:r>
              <a:rPr lang="en-US" sz="1800" dirty="0"/>
              <a:t>L</a:t>
            </a:r>
            <a:r>
              <a:rPr lang="en-US" sz="1800" dirty="0" smtClean="0"/>
              <a:t>uxury is functional</a:t>
            </a:r>
          </a:p>
          <a:p>
            <a:pPr marL="0" indent="0">
              <a:buNone/>
            </a:pPr>
            <a:r>
              <a:rPr lang="en-US" sz="1800" dirty="0" smtClean="0"/>
              <a:t>	- Luxury is reward</a:t>
            </a:r>
          </a:p>
          <a:p>
            <a:pPr marL="0" indent="0">
              <a:buNone/>
            </a:pPr>
            <a:r>
              <a:rPr lang="en-US" sz="1800" dirty="0" smtClean="0"/>
              <a:t>	- Luxury is indulgence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42285"/>
              </p:ext>
            </p:extLst>
          </p:nvPr>
        </p:nvGraphicFramePr>
        <p:xfrm>
          <a:off x="965916" y="3591655"/>
          <a:ext cx="5206284" cy="246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142"/>
                <a:gridCol w="2603142"/>
              </a:tblGrid>
              <a:tr h="12726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 cultural capital</a:t>
                      </a:r>
                    </a:p>
                    <a:p>
                      <a:pPr algn="ctr"/>
                      <a:r>
                        <a:rPr lang="en-US" sz="1800" dirty="0" smtClean="0"/>
                        <a:t>High economic capital</a:t>
                      </a:r>
                    </a:p>
                    <a:p>
                      <a:pPr algn="ctr"/>
                      <a:r>
                        <a:rPr lang="en-US" sz="1800" dirty="0" smtClean="0"/>
                        <a:t>Low</a:t>
                      </a:r>
                      <a:r>
                        <a:rPr lang="en-US" sz="1800" baseline="0" dirty="0" smtClean="0"/>
                        <a:t> group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High grid</a:t>
                      </a:r>
                      <a:endParaRPr lang="en-US" sz="1800" dirty="0"/>
                    </a:p>
                  </a:txBody>
                  <a:tcPr marL="93872" marR="93872" marT="46936" marB="469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 cultural capital</a:t>
                      </a:r>
                    </a:p>
                    <a:p>
                      <a:pPr algn="ctr"/>
                      <a:r>
                        <a:rPr lang="en-US" sz="1800" dirty="0" smtClean="0"/>
                        <a:t>Low economic capital</a:t>
                      </a:r>
                    </a:p>
                    <a:p>
                      <a:pPr algn="ctr"/>
                      <a:r>
                        <a:rPr lang="en-US" sz="1800" dirty="0" smtClean="0"/>
                        <a:t>High group</a:t>
                      </a:r>
                    </a:p>
                    <a:p>
                      <a:pPr algn="ctr"/>
                      <a:r>
                        <a:rPr lang="en-US" sz="1800" dirty="0" smtClean="0"/>
                        <a:t>Low grid</a:t>
                      </a:r>
                      <a:endParaRPr lang="en-US" sz="1800" dirty="0"/>
                    </a:p>
                  </a:txBody>
                  <a:tcPr marL="93872" marR="93872" marT="46936" marB="46936"/>
                </a:tc>
              </a:tr>
              <a:tr h="351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 cultural capital</a:t>
                      </a:r>
                    </a:p>
                    <a:p>
                      <a:pPr algn="ctr"/>
                      <a:r>
                        <a:rPr lang="en-US" sz="1800" dirty="0" smtClean="0"/>
                        <a:t>High economic capital</a:t>
                      </a:r>
                    </a:p>
                    <a:p>
                      <a:pPr algn="ctr"/>
                      <a:r>
                        <a:rPr lang="en-US" sz="1800" dirty="0" smtClean="0"/>
                        <a:t>Low group</a:t>
                      </a:r>
                    </a:p>
                    <a:p>
                      <a:pPr algn="ctr"/>
                      <a:r>
                        <a:rPr lang="en-US" sz="1800" dirty="0" smtClean="0"/>
                        <a:t>Low grid</a:t>
                      </a:r>
                      <a:endParaRPr lang="en-US" sz="1800" dirty="0"/>
                    </a:p>
                  </a:txBody>
                  <a:tcPr marL="93872" marR="93872" marT="46936" marB="469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 cultural capital</a:t>
                      </a:r>
                    </a:p>
                    <a:p>
                      <a:pPr algn="ctr"/>
                      <a:r>
                        <a:rPr lang="en-US" sz="1800" dirty="0" smtClean="0"/>
                        <a:t>Low economic capital</a:t>
                      </a:r>
                    </a:p>
                    <a:p>
                      <a:pPr algn="ctr"/>
                      <a:r>
                        <a:rPr lang="en-US" sz="1800" dirty="0" smtClean="0"/>
                        <a:t>High group</a:t>
                      </a:r>
                    </a:p>
                    <a:p>
                      <a:pPr algn="ctr"/>
                      <a:r>
                        <a:rPr lang="en-US" sz="1800" dirty="0" smtClean="0"/>
                        <a:t>High grid</a:t>
                      </a:r>
                      <a:endParaRPr lang="en-US" sz="1800" dirty="0"/>
                    </a:p>
                  </a:txBody>
                  <a:tcPr marL="93872" marR="93872" marT="46936" marB="469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2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Hasil gambar untuk mesin cuci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719403" y="1844824"/>
            <a:ext cx="5952661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2000" i="1" dirty="0" smtClean="0"/>
              <a:t>Conspicuous Consumption</a:t>
            </a:r>
            <a:endParaRPr lang="id-ID" sz="2000" dirty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id-ID" i="1" dirty="0" smtClean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Individious distinction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Conspicuous consumption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7603" y="3750130"/>
            <a:ext cx="4597333" cy="567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i="1" dirty="0" smtClean="0">
                <a:sym typeface="Wingdings" pitchFamily="2" charset="2"/>
              </a:rPr>
              <a:t>The Billboard Wife </a:t>
            </a:r>
            <a:endParaRPr lang="id-ID" i="1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8385" y="4945433"/>
            <a:ext cx="4597333" cy="567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i="1" dirty="0" smtClean="0">
                <a:sym typeface="Wingdings" pitchFamily="2" charset="2"/>
              </a:rPr>
              <a:t>Parody Display </a:t>
            </a:r>
            <a:endParaRPr lang="id-ID" i="1" dirty="0">
              <a:sym typeface="Wingdings" pitchFamily="2" charset="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5778" y="365125"/>
            <a:ext cx="8338751" cy="11671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STATUS SYMBOLS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59946"/>
            <a:ext cx="5157787" cy="823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Old Money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977041"/>
            <a:ext cx="5157787" cy="1680559"/>
          </a:xfrm>
        </p:spPr>
        <p:txBody>
          <a:bodyPr/>
          <a:lstStyle/>
          <a:p>
            <a:r>
              <a:rPr lang="en-US" dirty="0" smtClean="0"/>
              <a:t>“ The class in hiding ”</a:t>
            </a:r>
          </a:p>
          <a:p>
            <a:r>
              <a:rPr lang="en-US" dirty="0" smtClean="0"/>
              <a:t>The Nouveau Richie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 status anxiety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243" y="1488886"/>
            <a:ext cx="6860146" cy="49287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003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94" y="272760"/>
            <a:ext cx="6512954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Chapter Objective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294" y="1598323"/>
            <a:ext cx="6562859" cy="3102466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Konsumsi</a:t>
            </a:r>
            <a:r>
              <a:rPr lang="en-US" sz="2800" dirty="0" smtClean="0"/>
              <a:t> 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Mempelajari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kelas-kelas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/>
              <a:t>.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anggapan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sosialnya</a:t>
            </a:r>
            <a:r>
              <a:rPr lang="en-US" sz="2800" dirty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diinginkan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935541"/>
            <a:ext cx="3670479" cy="50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173" y="1645325"/>
            <a:ext cx="9220200" cy="36350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 smtClean="0"/>
              <a:t>CONSUMER SPENDING AND ECONOMIC BEHAVIOUR</a:t>
            </a:r>
          </a:p>
          <a:p>
            <a:pPr marL="0" indent="0" algn="just">
              <a:buNone/>
            </a:pPr>
            <a:endParaRPr lang="en-US" sz="3200" b="1" dirty="0" smtClean="0"/>
          </a:p>
          <a:p>
            <a:pPr algn="just"/>
            <a:r>
              <a:rPr lang="en-US" sz="3200" b="1" dirty="0" smtClean="0"/>
              <a:t>SOCIAL CLASS</a:t>
            </a:r>
          </a:p>
          <a:p>
            <a:pPr algn="just"/>
            <a:endParaRPr lang="en-US" sz="3200" b="1" dirty="0" smtClean="0"/>
          </a:p>
          <a:p>
            <a:pPr algn="just"/>
            <a:r>
              <a:rPr lang="en-US" sz="3200" b="1" dirty="0" smtClean="0"/>
              <a:t>HOW SOCIAL CLASS AFFECTS PURCHASE DECISIONS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just"/>
            <a:r>
              <a:rPr lang="en-US" sz="3200" b="1" dirty="0" smtClean="0"/>
              <a:t>STATUS SYMBOLS</a:t>
            </a:r>
          </a:p>
        </p:txBody>
      </p:sp>
    </p:spTree>
    <p:extLst>
      <p:ext uri="{BB962C8B-B14F-4D97-AF65-F5344CB8AC3E}">
        <p14:creationId xmlns:p14="http://schemas.microsoft.com/office/powerpoint/2010/main" val="36244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1"/>
            <a:ext cx="6760335" cy="1325563"/>
          </a:xfrm>
          <a:solidFill>
            <a:srgbClr val="FF0000">
              <a:alpha val="74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CONSUMER SPENDING AND </a:t>
            </a:r>
            <a:br>
              <a:rPr lang="en-US" b="1" dirty="0" smtClean="0"/>
            </a:br>
            <a:r>
              <a:rPr lang="en-US" b="1" dirty="0" smtClean="0"/>
              <a:t>ECONOMIC 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92973"/>
            <a:ext cx="6760335" cy="170318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konsumsi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b="1" dirty="0" smtClean="0"/>
              <a:t>status symbol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27" y="300730"/>
            <a:ext cx="3830843" cy="318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07" y="2008489"/>
            <a:ext cx="5596943" cy="230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827" y="3593206"/>
            <a:ext cx="1944083" cy="2896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01" y="888642"/>
            <a:ext cx="10515600" cy="336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 smtClean="0">
                <a:solidFill>
                  <a:srgbClr val="FF0000"/>
                </a:solidFill>
              </a:rPr>
              <a:t>Income Patterns</a:t>
            </a:r>
          </a:p>
          <a:p>
            <a:pPr marL="0" indent="0">
              <a:buNone/>
            </a:pPr>
            <a:r>
              <a:rPr lang="en-US" sz="4300" b="1" dirty="0">
                <a:solidFill>
                  <a:srgbClr val="FF0000"/>
                </a:solidFill>
              </a:rPr>
              <a:t>	</a:t>
            </a:r>
            <a:r>
              <a:rPr lang="en-US" sz="4300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•</a:t>
            </a:r>
            <a:r>
              <a:rPr lang="en-US" sz="2800" dirty="0" smtClean="0"/>
              <a:t>A shift in women’s roles</a:t>
            </a:r>
          </a:p>
          <a:p>
            <a:pPr marL="0" indent="0">
              <a:buNone/>
            </a:pPr>
            <a:r>
              <a:rPr lang="en-US" sz="2800" dirty="0" smtClean="0"/>
              <a:t>		•Educational attainment</a:t>
            </a:r>
          </a:p>
          <a:p>
            <a:pPr marL="0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01" y="1675027"/>
            <a:ext cx="1468190" cy="258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938" y="3641845"/>
            <a:ext cx="62457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 spend or not to spend, that is the question</a:t>
            </a:r>
          </a:p>
          <a:p>
            <a:r>
              <a:rPr lang="en-US" sz="2400" dirty="0" smtClean="0"/>
              <a:t>Ada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Willingness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03" y="1088383"/>
            <a:ext cx="3621110" cy="2353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758" y="3302507"/>
            <a:ext cx="3246013" cy="24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4699"/>
            <a:ext cx="6618668" cy="1781521"/>
          </a:xfrm>
        </p:spPr>
        <p:txBody>
          <a:bodyPr/>
          <a:lstStyle/>
          <a:p>
            <a:pPr marL="914400" lvl="2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Discretionary spending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Discretionary income </a:t>
            </a:r>
          </a:p>
          <a:p>
            <a:pPr marL="914400" lvl="2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Individual attitudes towards </a:t>
            </a:r>
            <a:r>
              <a:rPr lang="en-US" sz="2800" b="1" dirty="0" smtClean="0">
                <a:solidFill>
                  <a:srgbClr val="C00000"/>
                </a:solidFill>
              </a:rPr>
              <a:t>money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Money personalities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357945" y="1029693"/>
            <a:ext cx="4274637" cy="6267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5" y="501773"/>
            <a:ext cx="3072685" cy="57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Consumer Confidence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13" y="1567507"/>
            <a:ext cx="4049212" cy="1040326"/>
          </a:xfrm>
        </p:spPr>
        <p:txBody>
          <a:bodyPr/>
          <a:lstStyle/>
          <a:p>
            <a:r>
              <a:rPr lang="en-US" sz="2400" dirty="0" err="1"/>
              <a:t>Behavioural</a:t>
            </a:r>
            <a:r>
              <a:rPr lang="en-US" sz="2400" dirty="0"/>
              <a:t> economics </a:t>
            </a:r>
          </a:p>
          <a:p>
            <a:r>
              <a:rPr lang="en-US" sz="2400" dirty="0" smtClean="0"/>
              <a:t>Consumer confidence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312" y="1567507"/>
            <a:ext cx="3781023" cy="2268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4" y="3063552"/>
            <a:ext cx="3129567" cy="2579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5727" y="3836121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v-SE" sz="2400" b="1" dirty="0">
                <a:solidFill>
                  <a:schemeClr val="accent1">
                    <a:lumMod val="50000"/>
                  </a:schemeClr>
                </a:solidFill>
              </a:rPr>
              <a:t>Pengeluaran dan penyimpanan dapat dipengaruhi oleh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Konsep optimis-pesimis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World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Kultural</a:t>
            </a:r>
          </a:p>
        </p:txBody>
      </p:sp>
    </p:spTree>
    <p:extLst>
      <p:ext uri="{BB962C8B-B14F-4D97-AF65-F5344CB8AC3E}">
        <p14:creationId xmlns:p14="http://schemas.microsoft.com/office/powerpoint/2010/main" val="1833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i="1" dirty="0"/>
          </a:p>
        </p:txBody>
      </p:sp>
      <p:sp>
        <p:nvSpPr>
          <p:cNvPr id="9" name="Rectangle 8"/>
          <p:cNvSpPr/>
          <p:nvPr/>
        </p:nvSpPr>
        <p:spPr>
          <a:xfrm>
            <a:off x="431371" y="1700808"/>
            <a:ext cx="5472608" cy="4569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i="1" dirty="0"/>
              <a:t>A universal Pecking Order </a:t>
            </a:r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i="1" dirty="0" smtClean="0"/>
          </a:p>
          <a:p>
            <a:pPr algn="ctr"/>
            <a:endParaRPr lang="id-ID" sz="2000" i="1" dirty="0"/>
          </a:p>
          <a:p>
            <a:pPr algn="ctr"/>
            <a:endParaRPr lang="id-ID" sz="2000" dirty="0" smtClean="0"/>
          </a:p>
          <a:p>
            <a:pPr algn="ctr"/>
            <a:endParaRPr lang="id-ID" sz="2000" dirty="0"/>
          </a:p>
        </p:txBody>
      </p:sp>
      <p:pic>
        <p:nvPicPr>
          <p:cNvPr id="1026" name="Picture 2" descr="Hasil gambar untuk bos sedang memerintah anak buahny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40" y="2338702"/>
            <a:ext cx="4049611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sosialita lagi pada kumpu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488" y="4293096"/>
            <a:ext cx="4296611" cy="18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97805" y="4149081"/>
            <a:ext cx="5462825" cy="2533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i="1" dirty="0">
                <a:sym typeface="Wingdings" pitchFamily="2" charset="2"/>
              </a:rPr>
              <a:t>Social Class Affects Access to Resource </a:t>
            </a:r>
          </a:p>
          <a:p>
            <a:pPr algn="ctr"/>
            <a:endParaRPr lang="id-ID" i="1" dirty="0"/>
          </a:p>
          <a:p>
            <a:pPr algn="ctr"/>
            <a:endParaRPr lang="id-ID" i="1" dirty="0" smtClean="0"/>
          </a:p>
          <a:p>
            <a:pPr algn="ctr"/>
            <a:endParaRPr lang="id-ID" i="1" dirty="0"/>
          </a:p>
          <a:p>
            <a:pPr algn="ctr"/>
            <a:endParaRPr lang="id-ID" i="1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6288021" y="1484784"/>
            <a:ext cx="5472608" cy="25560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i="1" dirty="0">
                <a:sym typeface="Wingdings" pitchFamily="2" charset="2"/>
              </a:rPr>
              <a:t>Social Class Affect Taste and Lifestyles</a:t>
            </a:r>
            <a:endParaRPr lang="id-ID" sz="2000" dirty="0">
              <a:sym typeface="Wingdings" pitchFamily="2" charset="2"/>
            </a:endParaRPr>
          </a:p>
          <a:p>
            <a:pPr algn="ctr"/>
            <a:endParaRPr lang="id-ID" i="1" dirty="0"/>
          </a:p>
          <a:p>
            <a:pPr algn="ctr"/>
            <a:endParaRPr lang="id-ID" i="1" dirty="0" smtClean="0"/>
          </a:p>
          <a:p>
            <a:pPr algn="ctr"/>
            <a:endParaRPr lang="id-ID" i="1" dirty="0" smtClean="0"/>
          </a:p>
          <a:p>
            <a:pPr algn="ctr"/>
            <a:endParaRPr lang="id-ID" i="1" dirty="0"/>
          </a:p>
          <a:p>
            <a:pPr algn="ctr"/>
            <a:endParaRPr lang="id-ID" i="1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pic>
        <p:nvPicPr>
          <p:cNvPr id="1030" name="Picture 6" descr="Hasil gambar untuk orang perawatan manicu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054" y="5013177"/>
            <a:ext cx="4127501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sil gambar untuk arisan sosialit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568" y="2204864"/>
            <a:ext cx="3995976" cy="16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2240" y="333633"/>
            <a:ext cx="6462037" cy="885257"/>
          </a:xfrm>
          <a:prstGeom prst="rect">
            <a:avLst/>
          </a:prstGeom>
          <a:solidFill>
            <a:srgbClr val="FF0000">
              <a:alpha val="74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SOCIAL CLASS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68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Social Stratification</a:t>
            </a:r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i="1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691" y="2120260"/>
            <a:ext cx="5498341" cy="1812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id-ID" sz="2000" i="1" dirty="0"/>
              <a:t>Achieved Versus Ascribed Status </a:t>
            </a:r>
            <a:endParaRPr lang="id-ID" sz="2000" dirty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endParaRPr lang="id-ID" i="1" dirty="0" smtClean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Status hierarchy </a:t>
            </a:r>
            <a:r>
              <a:rPr lang="id-ID" dirty="0" smtClean="0">
                <a:sym typeface="Wingdings" pitchFamily="2" charset="2"/>
              </a:rPr>
              <a:t> some members are somehow better off than others.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3445" y="4706062"/>
            <a:ext cx="4608512" cy="8831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i="1" dirty="0">
                <a:sym typeface="Wingdings" pitchFamily="2" charset="2"/>
              </a:rPr>
              <a:t>Class Structure in Australia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8075" y="1616347"/>
            <a:ext cx="4224469" cy="2585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i="1" dirty="0">
                <a:sym typeface="Wingdings" pitchFamily="2" charset="2"/>
              </a:rPr>
              <a:t>Class Structure Around the Word </a:t>
            </a:r>
          </a:p>
          <a:p>
            <a:pPr algn="ctr"/>
            <a:endParaRPr lang="id-ID" i="1" dirty="0" smtClean="0">
              <a:sym typeface="Wingdings" pitchFamily="2" charset="2"/>
            </a:endParaRPr>
          </a:p>
          <a:p>
            <a:pPr algn="ctr"/>
            <a:r>
              <a:rPr lang="id-ID" i="1" dirty="0" smtClean="0">
                <a:sym typeface="Wingdings" pitchFamily="2" charset="2"/>
              </a:rPr>
              <a:t>E</a:t>
            </a:r>
            <a:r>
              <a:rPr lang="id-ID" dirty="0" smtClean="0">
                <a:sym typeface="Wingdings" pitchFamily="2" charset="2"/>
              </a:rPr>
              <a:t>very society has some type of hierarchical class structure, which determines people’s access to products and services</a:t>
            </a:r>
            <a:endParaRPr lang="id-ID" i="1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2064" y="4489894"/>
            <a:ext cx="4800533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ym typeface="Wingdings" pitchFamily="2" charset="2"/>
              </a:rPr>
              <a:t>Social Mobility </a:t>
            </a:r>
          </a:p>
          <a:p>
            <a:pPr algn="ctr"/>
            <a:endParaRPr lang="id-ID" i="1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Horizontal Mobility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Downward Mobility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i="1" dirty="0" smtClean="0">
                <a:sym typeface="Wingdings" pitchFamily="2" charset="2"/>
              </a:rPr>
              <a:t>Upward </a:t>
            </a:r>
            <a:r>
              <a:rPr lang="id-ID" i="1" dirty="0">
                <a:sym typeface="Wingdings" pitchFamily="2" charset="2"/>
              </a:rPr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364008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489</Words>
  <Application>Microsoft Office PowerPoint</Application>
  <PresentationFormat>Custom</PresentationFormat>
  <Paragraphs>156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13</vt:lpstr>
      <vt:lpstr>Chapter Objective </vt:lpstr>
      <vt:lpstr>PowerPoint Presentation</vt:lpstr>
      <vt:lpstr>CONSUMER SPENDING AND  ECONOMIC BEHAVIOUR</vt:lpstr>
      <vt:lpstr>PowerPoint Presentation</vt:lpstr>
      <vt:lpstr>PowerPoint Presentation</vt:lpstr>
      <vt:lpstr>Consumer Confidence </vt:lpstr>
      <vt:lpstr>PowerPoint Presentation</vt:lpstr>
      <vt:lpstr>Social Stratification </vt:lpstr>
      <vt:lpstr>Component of Sosial Class</vt:lpstr>
      <vt:lpstr>Measuring Social Class</vt:lpstr>
      <vt:lpstr>HOW SOCIAL CLASS AFFECTS PURCHASE DECISIONS</vt:lpstr>
      <vt:lpstr>PowerPoint Presentation</vt:lpstr>
      <vt:lpstr>Effect of Restricted Versus Elaborated Codes</vt:lpstr>
      <vt:lpstr>A Theoritically Based Lifestyle Model</vt:lpstr>
      <vt:lpstr>STATUS SYMBOLS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Chrisanti</dc:creator>
  <cp:lastModifiedBy>Win 7</cp:lastModifiedBy>
  <cp:revision>46</cp:revision>
  <dcterms:created xsi:type="dcterms:W3CDTF">2016-09-28T11:03:28Z</dcterms:created>
  <dcterms:modified xsi:type="dcterms:W3CDTF">2016-09-30T14:18:29Z</dcterms:modified>
</cp:coreProperties>
</file>