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71" r:id="rId2"/>
    <p:sldId id="257" r:id="rId3"/>
    <p:sldId id="258" r:id="rId4"/>
    <p:sldId id="267" r:id="rId5"/>
    <p:sldId id="260" r:id="rId6"/>
    <p:sldId id="259" r:id="rId7"/>
    <p:sldId id="261" r:id="rId8"/>
    <p:sldId id="262" r:id="rId9"/>
    <p:sldId id="268" r:id="rId10"/>
    <p:sldId id="263" r:id="rId11"/>
    <p:sldId id="264" r:id="rId12"/>
    <p:sldId id="265" r:id="rId13"/>
    <p:sldId id="269" r:id="rId14"/>
    <p:sldId id="274" r:id="rId15"/>
    <p:sldId id="276" r:id="rId16"/>
    <p:sldId id="280" r:id="rId17"/>
    <p:sldId id="281" r:id="rId18"/>
    <p:sldId id="278" r:id="rId19"/>
    <p:sldId id="266" r:id="rId20"/>
    <p:sldId id="272" r:id="rId21"/>
    <p:sldId id="270" r:id="rId22"/>
    <p:sldId id="279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D2CF8-C0C6-4BD4-89E3-74EC011C2278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98CCD-5CEA-492A-8D77-10D9454A2A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620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98CCD-5CEA-492A-8D77-10D9454A2AB1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8541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2142399-596D-4929-B403-9274C6BB58F6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C5C5CAB-AB4C-4C7F-8B4F-1CAD269A897D}" type="slidenum">
              <a:rPr lang="id-ID" smtClean="0"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171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27576" y="0"/>
            <a:ext cx="3816424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600" dirty="0">
                <a:solidFill>
                  <a:schemeClr val="bg1"/>
                </a:solidFill>
              </a:rPr>
              <a:t>Group Influence</a:t>
            </a:r>
            <a:br>
              <a:rPr lang="id-ID" sz="3600" dirty="0">
                <a:solidFill>
                  <a:schemeClr val="bg1"/>
                </a:solidFill>
              </a:rPr>
            </a:br>
            <a:r>
              <a:rPr lang="id-ID" sz="3600" dirty="0">
                <a:solidFill>
                  <a:schemeClr val="bg1"/>
                </a:solidFill>
              </a:rPr>
              <a:t>and Opinion </a:t>
            </a:r>
            <a:r>
              <a:rPr lang="id-ID" sz="3600" dirty="0" smtClean="0">
                <a:solidFill>
                  <a:schemeClr val="bg1"/>
                </a:solidFill>
              </a:rPr>
              <a:t>Leadership</a:t>
            </a:r>
            <a:endParaRPr lang="id-ID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57338" y="1832660"/>
            <a:ext cx="2956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dirty="0" smtClean="0">
                <a:solidFill>
                  <a:schemeClr val="bg1"/>
                </a:solidFill>
              </a:rPr>
              <a:t>Dimas Dear Pratama (PSI) </a:t>
            </a:r>
          </a:p>
          <a:p>
            <a:pPr algn="ctr"/>
            <a:r>
              <a:rPr lang="id-ID" dirty="0" smtClean="0">
                <a:solidFill>
                  <a:schemeClr val="bg1"/>
                </a:solidFill>
              </a:rPr>
              <a:t>Syifa Eramithya (DKV)</a:t>
            </a: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8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Membership vs Aspirational Reference Groups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id-ID" dirty="0" smtClean="0"/>
              <a:t>Aspirational Reference Groups </a:t>
            </a:r>
            <a:r>
              <a:rPr lang="id-ID" dirty="0" smtClean="0">
                <a:sym typeface="Wingdings" pitchFamily="2" charset="2"/>
              </a:rPr>
              <a:t></a:t>
            </a:r>
            <a:r>
              <a:rPr lang="id-ID" i="1" dirty="0" smtClean="0">
                <a:sym typeface="Wingdings" pitchFamily="2" charset="2"/>
              </a:rPr>
              <a:t>figures</a:t>
            </a:r>
            <a:endParaRPr lang="id-ID" i="1" dirty="0" smtClean="0"/>
          </a:p>
          <a:p>
            <a:pPr>
              <a:lnSpc>
                <a:spcPct val="170000"/>
              </a:lnSpc>
            </a:pPr>
            <a:r>
              <a:rPr lang="id-ID" dirty="0" smtClean="0"/>
              <a:t>Membership Reference Groups </a:t>
            </a:r>
            <a:r>
              <a:rPr lang="id-ID" dirty="0" smtClean="0">
                <a:sym typeface="Wingdings" pitchFamily="2" charset="2"/>
              </a:rPr>
              <a:t> orang-orang terdekat seperti keluarga, teman</a:t>
            </a:r>
            <a:endParaRPr lang="id-ID" dirty="0" smtClean="0"/>
          </a:p>
          <a:p>
            <a:pPr>
              <a:lnSpc>
                <a:spcPct val="170000"/>
              </a:lnSpc>
            </a:pPr>
            <a:r>
              <a:rPr lang="id-ID" dirty="0" smtClean="0"/>
              <a:t>Membership Reference Groups dipengaruhi oleh beberapa faktor yaitu  :</a:t>
            </a:r>
            <a:endParaRPr lang="id-ID" dirty="0" smtClean="0">
              <a:sym typeface="Wingdings" pitchFamily="2" charset="2"/>
            </a:endParaRP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Propinquity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Mere exposure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Group cohesiveness</a:t>
            </a:r>
          </a:p>
          <a:p>
            <a:pPr marL="0" indent="0">
              <a:lnSpc>
                <a:spcPct val="160000"/>
              </a:lnSpc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9426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15224"/>
          </a:xfrm>
        </p:spPr>
        <p:txBody>
          <a:bodyPr>
            <a:normAutofit/>
          </a:bodyPr>
          <a:lstStyle/>
          <a:p>
            <a:pPr algn="ctr"/>
            <a:r>
              <a:rPr lang="id-ID" sz="4000" dirty="0" smtClean="0"/>
              <a:t>Consumers Do it in Groups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id-ID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5986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72200" y="1430229"/>
            <a:ext cx="2699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dirty="0" smtClean="0">
                <a:solidFill>
                  <a:schemeClr val="bg1"/>
                </a:solidFill>
              </a:rPr>
              <a:t>Deindividuation</a:t>
            </a:r>
          </a:p>
          <a:p>
            <a:pPr>
              <a:lnSpc>
                <a:spcPct val="150000"/>
              </a:lnSpc>
            </a:pPr>
            <a:r>
              <a:rPr lang="id-ID" dirty="0" smtClean="0">
                <a:solidFill>
                  <a:schemeClr val="bg1"/>
                </a:solidFill>
              </a:rPr>
              <a:t>Decision Polarisation</a:t>
            </a:r>
            <a:endParaRPr lang="id-ID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id-ID" dirty="0">
                <a:solidFill>
                  <a:schemeClr val="bg1"/>
                </a:solidFill>
              </a:rPr>
              <a:t>Risky Shift</a:t>
            </a:r>
          </a:p>
          <a:p>
            <a:pPr>
              <a:lnSpc>
                <a:spcPct val="150000"/>
              </a:lnSpc>
            </a:pPr>
            <a:r>
              <a:rPr lang="id-ID" dirty="0">
                <a:solidFill>
                  <a:schemeClr val="bg1"/>
                </a:solidFill>
              </a:rPr>
              <a:t>Home Shopping Parties</a:t>
            </a: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Conformity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id-ID" dirty="0" smtClean="0"/>
              <a:t>Conformity merujuk pada perubahan keyakinan atau tindakan karena adanya tekanan dalam grup.</a:t>
            </a:r>
          </a:p>
          <a:p>
            <a:pPr>
              <a:lnSpc>
                <a:spcPct val="160000"/>
              </a:lnSpc>
            </a:pPr>
            <a:r>
              <a:rPr lang="id-ID" dirty="0" smtClean="0"/>
              <a:t>Conformity </a:t>
            </a:r>
            <a:r>
              <a:rPr lang="id-ID" dirty="0" smtClean="0">
                <a:sym typeface="Wingdings" pitchFamily="2" charset="2"/>
              </a:rPr>
              <a:t> Norma</a:t>
            </a:r>
            <a:endParaRPr lang="id-ID" dirty="0" smtClean="0"/>
          </a:p>
          <a:p>
            <a:pPr>
              <a:lnSpc>
                <a:spcPct val="160000"/>
              </a:lnSpc>
            </a:pPr>
            <a:r>
              <a:rPr lang="id-ID" dirty="0" smtClean="0"/>
              <a:t>Faktor yang mempengaruhi conformity yaitu: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dirty="0" smtClean="0"/>
              <a:t>Cultural pressures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dirty="0" smtClean="0"/>
              <a:t>Fear of deviance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dirty="0" smtClean="0"/>
              <a:t>Commitment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dirty="0" smtClean="0"/>
              <a:t>Group unanimity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id-ID" dirty="0" smtClean="0"/>
              <a:t>Susceptibility to interpersonal influence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53591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id-ID" dirty="0" smtClean="0"/>
              <a:t>Social Comparison Theory  </a:t>
            </a:r>
            <a:r>
              <a:rPr lang="id-ID" dirty="0" smtClean="0">
                <a:sym typeface="Wingdings" pitchFamily="2" charset="2"/>
              </a:rPr>
              <a:t> Self evaluation</a:t>
            </a:r>
            <a:endParaRPr lang="id-ID" dirty="0" smtClean="0"/>
          </a:p>
          <a:p>
            <a:pPr>
              <a:lnSpc>
                <a:spcPct val="200000"/>
              </a:lnSpc>
            </a:pPr>
            <a:r>
              <a:rPr lang="id-ID" dirty="0" smtClean="0"/>
              <a:t>Resisting Conformity </a:t>
            </a:r>
            <a:r>
              <a:rPr lang="id-ID" dirty="0" smtClean="0">
                <a:sym typeface="Wingdings" pitchFamily="2" charset="2"/>
              </a:rPr>
              <a:t> Reactance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128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8034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Word-of-Mouth Communication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15" y="1664932"/>
            <a:ext cx="3670478" cy="3254799"/>
          </a:xfrm>
        </p:spPr>
      </p:pic>
      <p:sp>
        <p:nvSpPr>
          <p:cNvPr id="3" name="TextBox 2"/>
          <p:cNvSpPr txBox="1"/>
          <p:nvPr/>
        </p:nvSpPr>
        <p:spPr>
          <a:xfrm>
            <a:off x="4704009" y="1815921"/>
            <a:ext cx="42113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Product Information that individuals transmits to other individuals.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Tends to be more reliable and trustworthy than the actual formal ads.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Often comes with social pressure to conform to these recommendation.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164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Negative WOM and the Power of </a:t>
            </a:r>
            <a:r>
              <a:rPr lang="en-US" b="1" dirty="0" err="1" smtClean="0"/>
              <a:t>Rumours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690688"/>
            <a:ext cx="4132246" cy="3447982"/>
          </a:xfrm>
        </p:spPr>
      </p:pic>
      <p:sp>
        <p:nvSpPr>
          <p:cNvPr id="8" name="TextBox 7"/>
          <p:cNvSpPr txBox="1"/>
          <p:nvPr/>
        </p:nvSpPr>
        <p:spPr>
          <a:xfrm>
            <a:off x="5042079" y="1790164"/>
            <a:ext cx="373809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/>
              <a:t>Consumers weight negative word-of-mouth more heavily than they do positive comments.</a:t>
            </a:r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r>
              <a:rPr lang="en-US" sz="1400" dirty="0" smtClean="0"/>
              <a:t>There are three themes that cause negative WOM: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Injustice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Identity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Agency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lnSpc>
                <a:spcPct val="150000"/>
              </a:lnSpc>
            </a:pPr>
            <a:r>
              <a:rPr lang="en-US" sz="1400" dirty="0" smtClean="0"/>
              <a:t>As we transmit information to one another, it tends to change and resulting the message didn’t resemble the original message.</a:t>
            </a:r>
          </a:p>
        </p:txBody>
      </p:sp>
    </p:spTree>
    <p:extLst>
      <p:ext uri="{BB962C8B-B14F-4D97-AF65-F5344CB8AC3E}">
        <p14:creationId xmlns:p14="http://schemas.microsoft.com/office/powerpoint/2010/main" val="107875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Virtual Communities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id-ID" dirty="0"/>
              <a:t>Virtual </a:t>
            </a:r>
            <a:r>
              <a:rPr lang="id-ID" dirty="0" smtClean="0"/>
              <a:t>Communities is a collection of people whose online interactions are based upon enthusiasm for and knowledge of a specific consumption activity</a:t>
            </a:r>
          </a:p>
          <a:p>
            <a:pPr algn="just">
              <a:lnSpc>
                <a:spcPct val="170000"/>
              </a:lnSpc>
            </a:pPr>
            <a:r>
              <a:rPr lang="id-ID" dirty="0" smtClean="0"/>
              <a:t>Virtual Communities come in many different forms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dirty="0" smtClean="0"/>
              <a:t>Massive multi player online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dirty="0" smtClean="0"/>
              <a:t>Rooms, rings and lists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dirty="0" smtClean="0"/>
              <a:t>Boards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dirty="0" smtClean="0"/>
              <a:t>Blogs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343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Guerrilla Marketing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d-ID" dirty="0"/>
              <a:t>Guerrilla </a:t>
            </a:r>
            <a:r>
              <a:rPr lang="id-ID" dirty="0" smtClean="0"/>
              <a:t>Marketing </a:t>
            </a:r>
            <a:r>
              <a:rPr lang="id-ID" dirty="0" smtClean="0">
                <a:sym typeface="Wingdings" pitchFamily="2" charset="2"/>
              </a:rPr>
              <a:t> Promotional strategies that use unconventional locations and intensive word of mouth campigns to push products.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25031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Opinion Leadership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A person whose frequently able to influence others’ attitude or behaviors. 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Technically competent.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Prescreen, synthesize and evaluate in an unbiased ways.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Socially active and highly interconnected with their communities.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Tend to be similar with consumers in terms of value and beliefs.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Often among the first to buy new products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981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Types of Opinion leaders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id-ID" dirty="0" smtClean="0"/>
              <a:t>The Market Maven</a:t>
            </a:r>
          </a:p>
          <a:p>
            <a:pPr>
              <a:lnSpc>
                <a:spcPct val="200000"/>
              </a:lnSpc>
            </a:pPr>
            <a:r>
              <a:rPr lang="id-ID" dirty="0" smtClean="0"/>
              <a:t>The surrogate Consumer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220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Outline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d-ID" dirty="0" smtClean="0"/>
              <a:t>Reference Group</a:t>
            </a:r>
          </a:p>
          <a:p>
            <a:pPr>
              <a:lnSpc>
                <a:spcPct val="150000"/>
              </a:lnSpc>
            </a:pPr>
            <a:r>
              <a:rPr lang="id-ID" dirty="0" smtClean="0"/>
              <a:t>Consumers do it in Group</a:t>
            </a:r>
          </a:p>
          <a:p>
            <a:pPr>
              <a:lnSpc>
                <a:spcPct val="150000"/>
              </a:lnSpc>
            </a:pPr>
            <a:r>
              <a:rPr lang="id-ID" dirty="0" smtClean="0"/>
              <a:t>Word of mouth Communication</a:t>
            </a:r>
          </a:p>
          <a:p>
            <a:pPr>
              <a:lnSpc>
                <a:spcPct val="150000"/>
              </a:lnSpc>
            </a:pPr>
            <a:r>
              <a:rPr lang="id-ID" dirty="0" smtClean="0"/>
              <a:t>Opinion Leadership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3763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Perspective on the communication Process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3216260" y="171855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Traditional Model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683568" y="2492896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Mass Media</a:t>
            </a:r>
            <a:endParaRPr lang="id-ID" dirty="0"/>
          </a:p>
        </p:txBody>
      </p:sp>
      <p:sp>
        <p:nvSpPr>
          <p:cNvPr id="8" name="Right Arrow 7"/>
          <p:cNvSpPr/>
          <p:nvPr/>
        </p:nvSpPr>
        <p:spPr>
          <a:xfrm>
            <a:off x="2267744" y="2744924"/>
            <a:ext cx="648072" cy="108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396280" y="2519056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Opinion Leaders</a:t>
            </a:r>
            <a:endParaRPr lang="id-ID" dirty="0"/>
          </a:p>
        </p:txBody>
      </p:sp>
      <p:sp>
        <p:nvSpPr>
          <p:cNvPr id="10" name="Right Arrow 9"/>
          <p:cNvSpPr/>
          <p:nvPr/>
        </p:nvSpPr>
        <p:spPr>
          <a:xfrm>
            <a:off x="5148064" y="2771084"/>
            <a:ext cx="648072" cy="108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5940152" y="2492896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Recipients</a:t>
            </a:r>
            <a:endParaRPr lang="id-ID" dirty="0"/>
          </a:p>
        </p:txBody>
      </p:sp>
      <p:sp>
        <p:nvSpPr>
          <p:cNvPr id="13" name="TextBox 12"/>
          <p:cNvSpPr txBox="1"/>
          <p:nvPr/>
        </p:nvSpPr>
        <p:spPr>
          <a:xfrm>
            <a:off x="3298769" y="3554299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Updated Model</a:t>
            </a:r>
            <a:endParaRPr lang="id-ID" dirty="0"/>
          </a:p>
        </p:txBody>
      </p:sp>
      <p:sp>
        <p:nvSpPr>
          <p:cNvPr id="15" name="Rectangle 14"/>
          <p:cNvSpPr/>
          <p:nvPr/>
        </p:nvSpPr>
        <p:spPr>
          <a:xfrm>
            <a:off x="3586801" y="5877272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Opinion Leaders</a:t>
            </a:r>
            <a:endParaRPr lang="id-ID" dirty="0"/>
          </a:p>
        </p:txBody>
      </p:sp>
      <p:sp>
        <p:nvSpPr>
          <p:cNvPr id="16" name="Rectangle 15"/>
          <p:cNvSpPr/>
          <p:nvPr/>
        </p:nvSpPr>
        <p:spPr>
          <a:xfrm>
            <a:off x="6644617" y="4778951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Recipients</a:t>
            </a:r>
            <a:endParaRPr lang="id-ID" dirty="0"/>
          </a:p>
        </p:txBody>
      </p:sp>
      <p:sp>
        <p:nvSpPr>
          <p:cNvPr id="17" name="Rectangle 16"/>
          <p:cNvSpPr/>
          <p:nvPr/>
        </p:nvSpPr>
        <p:spPr>
          <a:xfrm>
            <a:off x="539552" y="479715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Mass Media</a:t>
            </a:r>
            <a:endParaRPr lang="id-ID" dirty="0"/>
          </a:p>
        </p:txBody>
      </p:sp>
      <p:sp>
        <p:nvSpPr>
          <p:cNvPr id="18" name="Rectangle 17"/>
          <p:cNvSpPr/>
          <p:nvPr/>
        </p:nvSpPr>
        <p:spPr>
          <a:xfrm>
            <a:off x="3396280" y="4077072"/>
            <a:ext cx="17198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Gatekeepers</a:t>
            </a:r>
            <a:endParaRPr lang="id-ID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979712" y="4437112"/>
            <a:ext cx="1236548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123728" y="5301208"/>
            <a:ext cx="1175041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209977" y="4778951"/>
            <a:ext cx="0" cy="918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314993" y="5049180"/>
            <a:ext cx="120122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314994" y="4329100"/>
            <a:ext cx="1201222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187624" y="5589240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187624" y="6597352"/>
            <a:ext cx="61770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7364697" y="558924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869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Identifying Opinion Leaders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d-ID" dirty="0" smtClean="0"/>
              <a:t>Sociometric Method </a:t>
            </a:r>
            <a:r>
              <a:rPr lang="id-ID" dirty="0" smtClean="0">
                <a:sym typeface="Wingdings" pitchFamily="2" charset="2"/>
              </a:rPr>
              <a:t> used to trace referral patterns. This information can be used to identify opinion leaders and other influential consumers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8184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803" y="0"/>
            <a:ext cx="9192803" cy="6858000"/>
          </a:xfrm>
        </p:spPr>
      </p:pic>
    </p:spTree>
    <p:extLst>
      <p:ext uri="{BB962C8B-B14F-4D97-AF65-F5344CB8AC3E}">
        <p14:creationId xmlns:p14="http://schemas.microsoft.com/office/powerpoint/2010/main" val="3440565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i="1" dirty="0" smtClean="0">
                <a:solidFill>
                  <a:schemeClr val="tx1"/>
                </a:solidFill>
              </a:rPr>
              <a:t>Reference Group</a:t>
            </a:r>
            <a:endParaRPr lang="id-ID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id-ID" i="1" dirty="0" smtClean="0"/>
              <a:t>Reference group is an actual or imaginary individual or group conceived of having siginificant relevance upon an individual’s evaluation, aspirations or behavior.</a:t>
            </a:r>
          </a:p>
          <a:p>
            <a:pPr marL="0" indent="0">
              <a:lnSpc>
                <a:spcPct val="170000"/>
              </a:lnSpc>
              <a:buNone/>
            </a:pPr>
            <a:endParaRPr lang="id-ID" dirty="0" smtClean="0"/>
          </a:p>
          <a:p>
            <a:pPr>
              <a:lnSpc>
                <a:spcPct val="170000"/>
              </a:lnSpc>
            </a:pPr>
            <a:r>
              <a:rPr lang="id-ID" i="1" dirty="0" smtClean="0"/>
              <a:t>Reference group </a:t>
            </a:r>
            <a:r>
              <a:rPr lang="id-ID" dirty="0" smtClean="0"/>
              <a:t>mempengaruhi </a:t>
            </a:r>
            <a:r>
              <a:rPr lang="id-ID" dirty="0"/>
              <a:t>konsumer melalui 3 cara </a:t>
            </a:r>
            <a:r>
              <a:rPr lang="id-ID" dirty="0" smtClean="0"/>
              <a:t>yaitu :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id-ID" i="1" dirty="0" smtClean="0"/>
              <a:t>Information influence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id-ID" i="1" dirty="0" smtClean="0"/>
              <a:t>Utilitarian influence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id-ID" i="1" dirty="0" smtClean="0"/>
              <a:t>Value expressive Influence</a:t>
            </a:r>
            <a:endParaRPr lang="id-ID" i="1" dirty="0"/>
          </a:p>
        </p:txBody>
      </p:sp>
    </p:spTree>
    <p:extLst>
      <p:ext uri="{BB962C8B-B14F-4D97-AF65-F5344CB8AC3E}">
        <p14:creationId xmlns:p14="http://schemas.microsoft.com/office/powerpoint/2010/main" val="13761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303256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Apakah Reference Group itu penting ?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26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dirty="0" smtClean="0"/>
              <a:t>2 dimensi yang mempengaruhi </a:t>
            </a:r>
            <a:r>
              <a:rPr lang="id-ID" i="1" dirty="0" smtClean="0"/>
              <a:t>groups reference </a:t>
            </a:r>
            <a:r>
              <a:rPr lang="id-ID" dirty="0" smtClean="0"/>
              <a:t>itu menjadi penting yaitu 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i="1" dirty="0" smtClean="0"/>
              <a:t>Luxuries rather than necessities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d-ID" i="1" dirty="0" smtClean="0"/>
              <a:t>Socially conspicuous or visible to other</a:t>
            </a:r>
          </a:p>
          <a:p>
            <a:pPr marL="0" indent="0">
              <a:lnSpc>
                <a:spcPct val="150000"/>
              </a:lnSpc>
              <a:buNone/>
            </a:pPr>
            <a:endParaRPr lang="id-ID" i="1" dirty="0" smtClean="0"/>
          </a:p>
          <a:p>
            <a:pPr marL="0" indent="0">
              <a:lnSpc>
                <a:spcPct val="150000"/>
              </a:lnSpc>
              <a:buNone/>
            </a:pPr>
            <a:endParaRPr lang="id-ID" i="1" dirty="0" smtClean="0"/>
          </a:p>
          <a:p>
            <a:pPr marL="0" indent="0">
              <a:lnSpc>
                <a:spcPct val="150000"/>
              </a:lnSpc>
              <a:buNone/>
            </a:pPr>
            <a:endParaRPr lang="id-ID" dirty="0" smtClean="0"/>
          </a:p>
          <a:p>
            <a:pPr>
              <a:lnSpc>
                <a:spcPct val="150000"/>
              </a:lnSpc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2206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20306" y="2610869"/>
            <a:ext cx="2051694" cy="1518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/>
              <a:t>Public Necessities </a:t>
            </a:r>
          </a:p>
          <a:p>
            <a:pPr algn="ctr"/>
            <a:r>
              <a:rPr lang="id-ID" sz="1400" dirty="0" smtClean="0"/>
              <a:t>Influence : weak for product and strong for brand</a:t>
            </a:r>
          </a:p>
          <a:p>
            <a:pPr algn="ctr"/>
            <a:r>
              <a:rPr lang="id-ID" sz="1400" dirty="0" smtClean="0"/>
              <a:t>Examples : wristwatch, man’s suit</a:t>
            </a:r>
            <a:endParaRPr lang="id-ID" sz="1400" dirty="0"/>
          </a:p>
        </p:txBody>
      </p:sp>
      <p:sp>
        <p:nvSpPr>
          <p:cNvPr id="5" name="Rectangle 4"/>
          <p:cNvSpPr/>
          <p:nvPr/>
        </p:nvSpPr>
        <p:spPr>
          <a:xfrm>
            <a:off x="5475582" y="2628915"/>
            <a:ext cx="1904730" cy="1500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/>
              <a:t>Public Luxuries</a:t>
            </a:r>
          </a:p>
          <a:p>
            <a:pPr algn="ctr"/>
            <a:r>
              <a:rPr lang="id-ID" sz="1400" dirty="0" smtClean="0"/>
              <a:t>Influence : strong for product and for brand</a:t>
            </a:r>
          </a:p>
          <a:p>
            <a:pPr algn="ctr"/>
            <a:r>
              <a:rPr lang="id-ID" sz="1400" dirty="0" smtClean="0"/>
              <a:t>Examples : Golf clubs, sailbot</a:t>
            </a:r>
            <a:endParaRPr lang="id-ID" sz="1400" dirty="0"/>
          </a:p>
        </p:txBody>
      </p:sp>
      <p:sp>
        <p:nvSpPr>
          <p:cNvPr id="6" name="Rectangle 5"/>
          <p:cNvSpPr/>
          <p:nvPr/>
        </p:nvSpPr>
        <p:spPr>
          <a:xfrm>
            <a:off x="5483254" y="4890020"/>
            <a:ext cx="1897058" cy="155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/>
              <a:t>Private luxuries </a:t>
            </a:r>
          </a:p>
          <a:p>
            <a:pPr algn="ctr"/>
            <a:r>
              <a:rPr lang="id-ID" sz="1400" dirty="0" smtClean="0"/>
              <a:t>Influence : strong for product and weak for brand</a:t>
            </a:r>
          </a:p>
          <a:p>
            <a:pPr algn="ctr"/>
            <a:r>
              <a:rPr lang="id-ID" sz="1400" dirty="0" smtClean="0"/>
              <a:t>Examples: TV game, icemaker </a:t>
            </a:r>
            <a:endParaRPr lang="id-ID" sz="1400" dirty="0"/>
          </a:p>
        </p:txBody>
      </p:sp>
      <p:sp>
        <p:nvSpPr>
          <p:cNvPr id="7" name="Rectangle 6"/>
          <p:cNvSpPr/>
          <p:nvPr/>
        </p:nvSpPr>
        <p:spPr>
          <a:xfrm>
            <a:off x="2520306" y="4895104"/>
            <a:ext cx="2051694" cy="1551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/>
              <a:t>Private Necessities </a:t>
            </a:r>
          </a:p>
          <a:p>
            <a:pPr algn="ctr"/>
            <a:r>
              <a:rPr lang="id-ID" sz="1400" dirty="0" smtClean="0"/>
              <a:t>Influence : weak for product and weak for brand</a:t>
            </a:r>
          </a:p>
          <a:p>
            <a:pPr algn="ctr"/>
            <a:r>
              <a:rPr lang="id-ID" sz="1400" dirty="0" smtClean="0"/>
              <a:t>Examples: floor, lamp </a:t>
            </a:r>
            <a:endParaRPr lang="id-ID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104750" y="1052736"/>
            <a:ext cx="122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Product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295948" y="4129643"/>
            <a:ext cx="73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dirty="0" smtClean="0"/>
              <a:t>Brand</a:t>
            </a:r>
            <a:endParaRPr lang="id-ID" dirty="0"/>
          </a:p>
        </p:txBody>
      </p:sp>
      <p:sp>
        <p:nvSpPr>
          <p:cNvPr id="10" name="TextBox 9"/>
          <p:cNvSpPr txBox="1"/>
          <p:nvPr/>
        </p:nvSpPr>
        <p:spPr>
          <a:xfrm>
            <a:off x="2520306" y="1628800"/>
            <a:ext cx="2155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Weak reference </a:t>
            </a:r>
          </a:p>
          <a:p>
            <a:r>
              <a:rPr lang="id-ID" dirty="0" smtClean="0"/>
              <a:t>Group influence (-)</a:t>
            </a:r>
          </a:p>
          <a:p>
            <a:r>
              <a:rPr lang="id-ID" dirty="0" smtClean="0"/>
              <a:t>On product Purchase</a:t>
            </a:r>
          </a:p>
          <a:p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5330903" y="1597612"/>
            <a:ext cx="21556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strong reference </a:t>
            </a:r>
          </a:p>
          <a:p>
            <a:r>
              <a:rPr lang="id-ID" dirty="0" smtClean="0"/>
              <a:t>Group influence (+)</a:t>
            </a:r>
          </a:p>
          <a:p>
            <a:r>
              <a:rPr lang="id-ID" dirty="0" smtClean="0"/>
              <a:t>On product Purchase</a:t>
            </a:r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12" name="TextBox 11"/>
          <p:cNvSpPr txBox="1"/>
          <p:nvPr/>
        </p:nvSpPr>
        <p:spPr>
          <a:xfrm>
            <a:off x="295948" y="2676778"/>
            <a:ext cx="20038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Strong reference </a:t>
            </a:r>
          </a:p>
          <a:p>
            <a:r>
              <a:rPr lang="id-ID" dirty="0" smtClean="0"/>
              <a:t>Group influence (+)</a:t>
            </a:r>
          </a:p>
          <a:p>
            <a:r>
              <a:rPr lang="id-ID" dirty="0" smtClean="0"/>
              <a:t>On brand selected</a:t>
            </a:r>
          </a:p>
          <a:p>
            <a:endParaRPr lang="id-ID" dirty="0"/>
          </a:p>
        </p:txBody>
      </p:sp>
      <p:sp>
        <p:nvSpPr>
          <p:cNvPr id="13" name="TextBox 12"/>
          <p:cNvSpPr txBox="1"/>
          <p:nvPr/>
        </p:nvSpPr>
        <p:spPr>
          <a:xfrm>
            <a:off x="295948" y="4970846"/>
            <a:ext cx="195893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Weak reference </a:t>
            </a:r>
          </a:p>
          <a:p>
            <a:r>
              <a:rPr lang="id-ID" dirty="0" smtClean="0"/>
              <a:t>Group influence (-)</a:t>
            </a:r>
          </a:p>
          <a:p>
            <a:r>
              <a:rPr lang="id-ID" dirty="0" smtClean="0"/>
              <a:t>On brand selected</a:t>
            </a:r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16" name="Right Arrow 15"/>
          <p:cNvSpPr/>
          <p:nvPr/>
        </p:nvSpPr>
        <p:spPr>
          <a:xfrm>
            <a:off x="4675961" y="3370256"/>
            <a:ext cx="654942" cy="130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ight Arrow 16"/>
          <p:cNvSpPr/>
          <p:nvPr/>
        </p:nvSpPr>
        <p:spPr>
          <a:xfrm>
            <a:off x="4717827" y="5576933"/>
            <a:ext cx="654942" cy="130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Down Arrow 17"/>
          <p:cNvSpPr/>
          <p:nvPr/>
        </p:nvSpPr>
        <p:spPr>
          <a:xfrm>
            <a:off x="3419872" y="4314309"/>
            <a:ext cx="144016" cy="410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Down Arrow 18"/>
          <p:cNvSpPr/>
          <p:nvPr/>
        </p:nvSpPr>
        <p:spPr>
          <a:xfrm>
            <a:off x="6199498" y="4314309"/>
            <a:ext cx="144016" cy="410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419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</p:spPr>
        <p:txBody>
          <a:bodyPr numCol="1">
            <a:noAutofit/>
          </a:bodyPr>
          <a:lstStyle/>
          <a:p>
            <a:pPr algn="just">
              <a:lnSpc>
                <a:spcPct val="170000"/>
              </a:lnSpc>
            </a:pPr>
            <a:r>
              <a:rPr lang="id-ID" sz="2000" dirty="0" smtClean="0"/>
              <a:t>Setiap reference group  memliki social power untuk mempengaruhi individu</a:t>
            </a:r>
          </a:p>
          <a:p>
            <a:pPr algn="just">
              <a:lnSpc>
                <a:spcPct val="170000"/>
              </a:lnSpc>
            </a:pPr>
            <a:r>
              <a:rPr lang="id-ID" sz="2000" dirty="0" smtClean="0"/>
              <a:t> Social </a:t>
            </a:r>
            <a:r>
              <a:rPr lang="id-ID" sz="2000" dirty="0"/>
              <a:t>power </a:t>
            </a:r>
            <a:r>
              <a:rPr lang="id-ID" sz="2000" dirty="0">
                <a:sym typeface="Wingdings"/>
              </a:rPr>
              <a:t></a:t>
            </a:r>
            <a:r>
              <a:rPr lang="id-ID" sz="2000" dirty="0"/>
              <a:t> mengacu pada </a:t>
            </a:r>
            <a:r>
              <a:rPr lang="id-ID" sz="2000" dirty="0" smtClean="0"/>
              <a:t>seberapa kuat kapasitas untuk </a:t>
            </a:r>
            <a:r>
              <a:rPr lang="id-ID" sz="2000" dirty="0"/>
              <a:t>mengubah tindakan orang </a:t>
            </a:r>
            <a:r>
              <a:rPr lang="id-ID" sz="2000" dirty="0" smtClean="0"/>
              <a:t>lain</a:t>
            </a:r>
            <a:endParaRPr lang="id-ID" sz="2000" dirty="0"/>
          </a:p>
          <a:p>
            <a:pPr algn="just">
              <a:lnSpc>
                <a:spcPct val="170000"/>
              </a:lnSpc>
            </a:pPr>
            <a:r>
              <a:rPr lang="id-ID" sz="2000" dirty="0" smtClean="0"/>
              <a:t>Jenis-jenis social power meliputi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sz="2000" dirty="0" smtClean="0"/>
              <a:t>Information Power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sz="2000" dirty="0" smtClean="0"/>
              <a:t>Referent power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sz="2000" dirty="0" smtClean="0"/>
              <a:t>Legitimate power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sz="2000" dirty="0" smtClean="0"/>
              <a:t>Expert power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sz="2000" dirty="0" smtClean="0"/>
              <a:t>Reward power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id-ID" sz="2000" dirty="0" smtClean="0"/>
              <a:t>Coercive power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6900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Types of Reference Groups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d-ID" sz="2800" dirty="0" smtClean="0"/>
              <a:t>Normative Influence </a:t>
            </a:r>
            <a:r>
              <a:rPr lang="id-ID" sz="2800" dirty="0" smtClean="0">
                <a:sym typeface="Wingdings" pitchFamily="2" charset="2"/>
              </a:rPr>
              <a:t> berdasarkan pada norma</a:t>
            </a:r>
            <a:r>
              <a:rPr lang="id-ID" sz="2800" dirty="0" smtClean="0"/>
              <a:t> </a:t>
            </a:r>
            <a:endParaRPr lang="id-ID" sz="28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id-ID" sz="2800" dirty="0"/>
              <a:t>Comperative influences </a:t>
            </a:r>
            <a:r>
              <a:rPr lang="id-ID" sz="2800" dirty="0" smtClean="0">
                <a:sym typeface="Wingdings" pitchFamily="2" charset="2"/>
              </a:rPr>
              <a:t> membandingkan dengan individu/kelompok lain</a:t>
            </a:r>
            <a:endParaRPr lang="id-ID" sz="2800" dirty="0">
              <a:sym typeface="Wingdings" pitchFamily="2" charset="2"/>
            </a:endParaRPr>
          </a:p>
          <a:p>
            <a:endParaRPr lang="id-ID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4495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Brand Comunities and Tribes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sz="2800" dirty="0" smtClean="0"/>
              <a:t>Brand community </a:t>
            </a:r>
            <a:r>
              <a:rPr lang="id-ID" sz="2800" dirty="0" smtClean="0">
                <a:sym typeface="Wingdings" pitchFamily="2" charset="2"/>
              </a:rPr>
              <a:t> kumpulan grup yang tertarik pada suatu produk</a:t>
            </a:r>
            <a:endParaRPr lang="id-ID" sz="2800" dirty="0">
              <a:sym typeface="Wingdings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id-ID" sz="2800" dirty="0" smtClean="0">
                <a:sym typeface="Wingdings" pitchFamily="2" charset="2"/>
              </a:rPr>
              <a:t>Consumer Tribe  Grup yang memiliki lifestyle yang sama</a:t>
            </a:r>
            <a:endParaRPr lang="id-ID" sz="2800" dirty="0">
              <a:sym typeface="Wingdings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id-ID" sz="2800" dirty="0" smtClean="0">
                <a:sym typeface="Wingdings" pitchFamily="2" charset="2"/>
              </a:rPr>
              <a:t>Tribal Marketing  memantau consumer tribe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583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352</TotalTime>
  <Words>638</Words>
  <Application>Microsoft Office PowerPoint</Application>
  <PresentationFormat>On-screen Show (4:3)</PresentationFormat>
  <Paragraphs>135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Foundry</vt:lpstr>
      <vt:lpstr>PowerPoint Presentation</vt:lpstr>
      <vt:lpstr>Outline</vt:lpstr>
      <vt:lpstr>Reference Group</vt:lpstr>
      <vt:lpstr>Apakah Reference Group itu penting ?</vt:lpstr>
      <vt:lpstr>PowerPoint Presentation</vt:lpstr>
      <vt:lpstr>PowerPoint Presentation</vt:lpstr>
      <vt:lpstr>PowerPoint Presentation</vt:lpstr>
      <vt:lpstr>Types of Reference Groups</vt:lpstr>
      <vt:lpstr>Brand Comunities and Tribes</vt:lpstr>
      <vt:lpstr>Membership vs Aspirational Reference Groups</vt:lpstr>
      <vt:lpstr>Consumers Do it in Groups</vt:lpstr>
      <vt:lpstr>Conformity</vt:lpstr>
      <vt:lpstr>PowerPoint Presentation</vt:lpstr>
      <vt:lpstr>Word-of-Mouth Communication</vt:lpstr>
      <vt:lpstr>Negative WOM and the Power of Rumours</vt:lpstr>
      <vt:lpstr>Virtual Communities</vt:lpstr>
      <vt:lpstr>Guerrilla Marketing</vt:lpstr>
      <vt:lpstr>Opinion Leadership</vt:lpstr>
      <vt:lpstr>Types of Opinion leaders</vt:lpstr>
      <vt:lpstr>Perspective on the communication Process</vt:lpstr>
      <vt:lpstr>Identifying Opinion Leaders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Influence and Opinion Leadership</dc:title>
  <dc:creator>DIMAS</dc:creator>
  <cp:lastModifiedBy>DIMAS</cp:lastModifiedBy>
  <cp:revision>34</cp:revision>
  <dcterms:created xsi:type="dcterms:W3CDTF">2016-09-20T12:21:23Z</dcterms:created>
  <dcterms:modified xsi:type="dcterms:W3CDTF">2016-09-23T06:29:20Z</dcterms:modified>
</cp:coreProperties>
</file>