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77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6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DB26D-55BC-DF47-8949-4611C6FAF00A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4EAA91C7-C908-464D-B77C-C48FA0D7C582}">
      <dgm:prSet phldrT="[Text]"/>
      <dgm:spPr/>
      <dgm:t>
        <a:bodyPr/>
        <a:lstStyle/>
        <a:p>
          <a:r>
            <a:rPr lang="en-US" b="1" dirty="0" smtClean="0"/>
            <a:t>Paradigm</a:t>
          </a:r>
          <a:endParaRPr lang="en-US" b="1" dirty="0"/>
        </a:p>
      </dgm:t>
    </dgm:pt>
    <dgm:pt modelId="{3352AC21-69BC-AD45-9C5F-6B31B2BB8C7A}" type="parTrans" cxnId="{84580B38-2282-FB4D-96A4-7023ACF50B18}">
      <dgm:prSet/>
      <dgm:spPr/>
      <dgm:t>
        <a:bodyPr/>
        <a:lstStyle/>
        <a:p>
          <a:endParaRPr lang="en-US"/>
        </a:p>
      </dgm:t>
    </dgm:pt>
    <dgm:pt modelId="{F4118193-C9F7-364F-AE36-3AF4A47C43D0}" type="sibTrans" cxnId="{84580B38-2282-FB4D-96A4-7023ACF50B18}">
      <dgm:prSet/>
      <dgm:spPr/>
      <dgm:t>
        <a:bodyPr/>
        <a:lstStyle/>
        <a:p>
          <a:endParaRPr lang="en-US"/>
        </a:p>
      </dgm:t>
    </dgm:pt>
    <dgm:pt modelId="{1649BF83-C887-CB42-A582-3CFC257F029D}">
      <dgm:prSet phldrT="[Text]"/>
      <dgm:spPr/>
      <dgm:t>
        <a:bodyPr/>
        <a:lstStyle/>
        <a:p>
          <a:r>
            <a:rPr lang="en-US" b="1" dirty="0" smtClean="0"/>
            <a:t>Positivism </a:t>
          </a:r>
          <a:endParaRPr lang="en-US" dirty="0"/>
        </a:p>
      </dgm:t>
    </dgm:pt>
    <dgm:pt modelId="{7E5B5C66-D7B6-8C44-938E-32ECCB8252F4}" type="parTrans" cxnId="{6849F236-FC0F-5443-8E2B-BFFCE39069B4}">
      <dgm:prSet/>
      <dgm:spPr/>
      <dgm:t>
        <a:bodyPr/>
        <a:lstStyle/>
        <a:p>
          <a:endParaRPr lang="en-US"/>
        </a:p>
      </dgm:t>
    </dgm:pt>
    <dgm:pt modelId="{6B0C7DE3-DADD-0740-BB5B-60890938A346}" type="sibTrans" cxnId="{6849F236-FC0F-5443-8E2B-BFFCE39069B4}">
      <dgm:prSet/>
      <dgm:spPr/>
      <dgm:t>
        <a:bodyPr/>
        <a:lstStyle/>
        <a:p>
          <a:endParaRPr lang="en-US"/>
        </a:p>
      </dgm:t>
    </dgm:pt>
    <dgm:pt modelId="{A4BDBEC5-C7AE-F14F-85B6-F340D1F0BE60}">
      <dgm:prSet phldrT="[Text]"/>
      <dgm:spPr/>
      <dgm:t>
        <a:bodyPr/>
        <a:lstStyle/>
        <a:p>
          <a:r>
            <a:rPr lang="en-US" b="1" dirty="0" err="1" smtClean="0"/>
            <a:t>Interpretivism</a:t>
          </a:r>
          <a:r>
            <a:rPr lang="en-US" b="1" dirty="0" smtClean="0"/>
            <a:t> </a:t>
          </a:r>
          <a:endParaRPr lang="en-US" dirty="0"/>
        </a:p>
      </dgm:t>
    </dgm:pt>
    <dgm:pt modelId="{48181360-6D11-6B45-9879-F85F151BF11B}" type="parTrans" cxnId="{7249496F-E97A-464D-B431-08BDA14B155D}">
      <dgm:prSet/>
      <dgm:spPr/>
      <dgm:t>
        <a:bodyPr/>
        <a:lstStyle/>
        <a:p>
          <a:endParaRPr lang="en-US"/>
        </a:p>
      </dgm:t>
    </dgm:pt>
    <dgm:pt modelId="{5421EF8E-BC2F-C049-8996-1473967A988A}" type="sibTrans" cxnId="{7249496F-E97A-464D-B431-08BDA14B155D}">
      <dgm:prSet/>
      <dgm:spPr/>
      <dgm:t>
        <a:bodyPr/>
        <a:lstStyle/>
        <a:p>
          <a:endParaRPr lang="en-US"/>
        </a:p>
      </dgm:t>
    </dgm:pt>
    <dgm:pt modelId="{70D311BE-4006-9648-881D-A6D7D0BD127D}" type="pres">
      <dgm:prSet presAssocID="{B97DB26D-55BC-DF47-8949-4611C6FAF00A}" presName="linearFlow" presStyleCnt="0">
        <dgm:presLayoutVars>
          <dgm:resizeHandles val="exact"/>
        </dgm:presLayoutVars>
      </dgm:prSet>
      <dgm:spPr/>
    </dgm:pt>
    <dgm:pt modelId="{D6473BFA-B12F-E248-B176-4DEA2BAE9B1A}" type="pres">
      <dgm:prSet presAssocID="{4EAA91C7-C908-464D-B77C-C48FA0D7C582}" presName="node" presStyleLbl="node1" presStyleIdx="0" presStyleCnt="3" custScaleX="104703" custScaleY="58896">
        <dgm:presLayoutVars>
          <dgm:bulletEnabled val="1"/>
        </dgm:presLayoutVars>
      </dgm:prSet>
      <dgm:spPr/>
    </dgm:pt>
    <dgm:pt modelId="{B392FA0D-A1CF-7142-BECE-7E2DA87C3866}" type="pres">
      <dgm:prSet presAssocID="{F4118193-C9F7-364F-AE36-3AF4A47C43D0}" presName="sibTrans" presStyleLbl="sibTrans2D1" presStyleIdx="0" presStyleCnt="2"/>
      <dgm:spPr/>
    </dgm:pt>
    <dgm:pt modelId="{E3495080-F293-A048-8010-689A7A54C019}" type="pres">
      <dgm:prSet presAssocID="{F4118193-C9F7-364F-AE36-3AF4A47C43D0}" presName="connectorText" presStyleLbl="sibTrans2D1" presStyleIdx="0" presStyleCnt="2"/>
      <dgm:spPr/>
    </dgm:pt>
    <dgm:pt modelId="{2695614B-038E-E64B-B7D3-D015A3E64728}" type="pres">
      <dgm:prSet presAssocID="{1649BF83-C887-CB42-A582-3CFC257F029D}" presName="node" presStyleLbl="node1" presStyleIdx="1" presStyleCnt="3" custScaleX="104703" custScaleY="58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440B0-C7B0-784D-A8D3-6C525A1EF33E}" type="pres">
      <dgm:prSet presAssocID="{6B0C7DE3-DADD-0740-BB5B-60890938A346}" presName="sibTrans" presStyleLbl="sibTrans2D1" presStyleIdx="1" presStyleCnt="2"/>
      <dgm:spPr/>
    </dgm:pt>
    <dgm:pt modelId="{2016CF38-E6D3-5046-8EEC-F178442CEFBF}" type="pres">
      <dgm:prSet presAssocID="{6B0C7DE3-DADD-0740-BB5B-60890938A346}" presName="connectorText" presStyleLbl="sibTrans2D1" presStyleIdx="1" presStyleCnt="2"/>
      <dgm:spPr/>
    </dgm:pt>
    <dgm:pt modelId="{F1B0B3B6-9981-BF4F-9B61-7FFB8A0651C2}" type="pres">
      <dgm:prSet presAssocID="{A4BDBEC5-C7AE-F14F-85B6-F340D1F0BE60}" presName="node" presStyleLbl="node1" presStyleIdx="2" presStyleCnt="3" custScaleX="104703" custScaleY="58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61EE8-2C94-C44E-AE12-E5458232DAA3}" type="presOf" srcId="{1649BF83-C887-CB42-A582-3CFC257F029D}" destId="{2695614B-038E-E64B-B7D3-D015A3E64728}" srcOrd="0" destOrd="0" presId="urn:microsoft.com/office/officeart/2005/8/layout/process2"/>
    <dgm:cxn modelId="{478E3780-1E0C-7544-913D-70A6846210B3}" type="presOf" srcId="{B97DB26D-55BC-DF47-8949-4611C6FAF00A}" destId="{70D311BE-4006-9648-881D-A6D7D0BD127D}" srcOrd="0" destOrd="0" presId="urn:microsoft.com/office/officeart/2005/8/layout/process2"/>
    <dgm:cxn modelId="{84580B38-2282-FB4D-96A4-7023ACF50B18}" srcId="{B97DB26D-55BC-DF47-8949-4611C6FAF00A}" destId="{4EAA91C7-C908-464D-B77C-C48FA0D7C582}" srcOrd="0" destOrd="0" parTransId="{3352AC21-69BC-AD45-9C5F-6B31B2BB8C7A}" sibTransId="{F4118193-C9F7-364F-AE36-3AF4A47C43D0}"/>
    <dgm:cxn modelId="{6849F236-FC0F-5443-8E2B-BFFCE39069B4}" srcId="{B97DB26D-55BC-DF47-8949-4611C6FAF00A}" destId="{1649BF83-C887-CB42-A582-3CFC257F029D}" srcOrd="1" destOrd="0" parTransId="{7E5B5C66-D7B6-8C44-938E-32ECCB8252F4}" sibTransId="{6B0C7DE3-DADD-0740-BB5B-60890938A346}"/>
    <dgm:cxn modelId="{48BF3D2A-3DA4-9B4D-8835-BD099CA63F8D}" type="presOf" srcId="{4EAA91C7-C908-464D-B77C-C48FA0D7C582}" destId="{D6473BFA-B12F-E248-B176-4DEA2BAE9B1A}" srcOrd="0" destOrd="0" presId="urn:microsoft.com/office/officeart/2005/8/layout/process2"/>
    <dgm:cxn modelId="{FB1C954D-E531-F443-B5B8-0E7A52C7A168}" type="presOf" srcId="{6B0C7DE3-DADD-0740-BB5B-60890938A346}" destId="{2016CF38-E6D3-5046-8EEC-F178442CEFBF}" srcOrd="1" destOrd="0" presId="urn:microsoft.com/office/officeart/2005/8/layout/process2"/>
    <dgm:cxn modelId="{7249496F-E97A-464D-B431-08BDA14B155D}" srcId="{B97DB26D-55BC-DF47-8949-4611C6FAF00A}" destId="{A4BDBEC5-C7AE-F14F-85B6-F340D1F0BE60}" srcOrd="2" destOrd="0" parTransId="{48181360-6D11-6B45-9879-F85F151BF11B}" sibTransId="{5421EF8E-BC2F-C049-8996-1473967A988A}"/>
    <dgm:cxn modelId="{E3B208FC-F099-3B4D-B785-8283E28A0F1C}" type="presOf" srcId="{A4BDBEC5-C7AE-F14F-85B6-F340D1F0BE60}" destId="{F1B0B3B6-9981-BF4F-9B61-7FFB8A0651C2}" srcOrd="0" destOrd="0" presId="urn:microsoft.com/office/officeart/2005/8/layout/process2"/>
    <dgm:cxn modelId="{ED3BBA85-323B-6049-9605-BADD9F5A5889}" type="presOf" srcId="{F4118193-C9F7-364F-AE36-3AF4A47C43D0}" destId="{E3495080-F293-A048-8010-689A7A54C019}" srcOrd="1" destOrd="0" presId="urn:microsoft.com/office/officeart/2005/8/layout/process2"/>
    <dgm:cxn modelId="{9472BEF1-97D5-1041-B54F-23795D3AAC92}" type="presOf" srcId="{6B0C7DE3-DADD-0740-BB5B-60890938A346}" destId="{CEA440B0-C7B0-784D-A8D3-6C525A1EF33E}" srcOrd="0" destOrd="0" presId="urn:microsoft.com/office/officeart/2005/8/layout/process2"/>
    <dgm:cxn modelId="{CD2A028A-93E7-5C4A-8B9D-8E29DA93663B}" type="presOf" srcId="{F4118193-C9F7-364F-AE36-3AF4A47C43D0}" destId="{B392FA0D-A1CF-7142-BECE-7E2DA87C3866}" srcOrd="0" destOrd="0" presId="urn:microsoft.com/office/officeart/2005/8/layout/process2"/>
    <dgm:cxn modelId="{F61BC67C-1264-2E4E-B19E-5E1534B072F1}" type="presParOf" srcId="{70D311BE-4006-9648-881D-A6D7D0BD127D}" destId="{D6473BFA-B12F-E248-B176-4DEA2BAE9B1A}" srcOrd="0" destOrd="0" presId="urn:microsoft.com/office/officeart/2005/8/layout/process2"/>
    <dgm:cxn modelId="{4B2BF120-46D7-B54E-A618-4E7AC16F8E4C}" type="presParOf" srcId="{70D311BE-4006-9648-881D-A6D7D0BD127D}" destId="{B392FA0D-A1CF-7142-BECE-7E2DA87C3866}" srcOrd="1" destOrd="0" presId="urn:microsoft.com/office/officeart/2005/8/layout/process2"/>
    <dgm:cxn modelId="{6F5043FF-A101-BC49-98E3-975317641539}" type="presParOf" srcId="{B392FA0D-A1CF-7142-BECE-7E2DA87C3866}" destId="{E3495080-F293-A048-8010-689A7A54C019}" srcOrd="0" destOrd="0" presId="urn:microsoft.com/office/officeart/2005/8/layout/process2"/>
    <dgm:cxn modelId="{5258CA94-5BF6-F146-A444-FC4C38DC4E07}" type="presParOf" srcId="{70D311BE-4006-9648-881D-A6D7D0BD127D}" destId="{2695614B-038E-E64B-B7D3-D015A3E64728}" srcOrd="2" destOrd="0" presId="urn:microsoft.com/office/officeart/2005/8/layout/process2"/>
    <dgm:cxn modelId="{A847326D-9DFB-D842-93D1-B29C69A4BBA0}" type="presParOf" srcId="{70D311BE-4006-9648-881D-A6D7D0BD127D}" destId="{CEA440B0-C7B0-784D-A8D3-6C525A1EF33E}" srcOrd="3" destOrd="0" presId="urn:microsoft.com/office/officeart/2005/8/layout/process2"/>
    <dgm:cxn modelId="{B7E0747A-FDD8-594D-B1B5-76823920342F}" type="presParOf" srcId="{CEA440B0-C7B0-784D-A8D3-6C525A1EF33E}" destId="{2016CF38-E6D3-5046-8EEC-F178442CEFBF}" srcOrd="0" destOrd="0" presId="urn:microsoft.com/office/officeart/2005/8/layout/process2"/>
    <dgm:cxn modelId="{9DBB08A8-9752-8D47-A916-841E3E3EDDD1}" type="presParOf" srcId="{70D311BE-4006-9648-881D-A6D7D0BD127D}" destId="{F1B0B3B6-9981-BF4F-9B61-7FFB8A0651C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3BFA-B12F-E248-B176-4DEA2BAE9B1A}">
      <dsp:nvSpPr>
        <dsp:cNvPr id="0" name=""/>
        <dsp:cNvSpPr/>
      </dsp:nvSpPr>
      <dsp:spPr>
        <a:xfrm>
          <a:off x="3109741" y="514"/>
          <a:ext cx="2821046" cy="881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Paradigm</a:t>
          </a:r>
          <a:endParaRPr lang="en-US" sz="3000" b="1" kern="1200" dirty="0"/>
        </a:p>
      </dsp:txBody>
      <dsp:txXfrm>
        <a:off x="3135562" y="26335"/>
        <a:ext cx="2769404" cy="829943"/>
      </dsp:txXfrm>
    </dsp:sp>
    <dsp:sp modelId="{B392FA0D-A1CF-7142-BECE-7E2DA87C3866}">
      <dsp:nvSpPr>
        <dsp:cNvPr id="0" name=""/>
        <dsp:cNvSpPr/>
      </dsp:nvSpPr>
      <dsp:spPr>
        <a:xfrm rot="5400000">
          <a:off x="4239604" y="919521"/>
          <a:ext cx="561319" cy="67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4318189" y="975653"/>
        <a:ext cx="404149" cy="392923"/>
      </dsp:txXfrm>
    </dsp:sp>
    <dsp:sp modelId="{2695614B-038E-E64B-B7D3-D015A3E64728}">
      <dsp:nvSpPr>
        <dsp:cNvPr id="0" name=""/>
        <dsp:cNvSpPr/>
      </dsp:nvSpPr>
      <dsp:spPr>
        <a:xfrm>
          <a:off x="3109741" y="1630525"/>
          <a:ext cx="2821046" cy="881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Positivism </a:t>
          </a:r>
          <a:endParaRPr lang="en-US" sz="3000" kern="1200" dirty="0"/>
        </a:p>
      </dsp:txBody>
      <dsp:txXfrm>
        <a:off x="3135562" y="1656346"/>
        <a:ext cx="2769404" cy="829943"/>
      </dsp:txXfrm>
    </dsp:sp>
    <dsp:sp modelId="{CEA440B0-C7B0-784D-A8D3-6C525A1EF33E}">
      <dsp:nvSpPr>
        <dsp:cNvPr id="0" name=""/>
        <dsp:cNvSpPr/>
      </dsp:nvSpPr>
      <dsp:spPr>
        <a:xfrm rot="5400000">
          <a:off x="4239604" y="2549532"/>
          <a:ext cx="561319" cy="67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4318189" y="2605664"/>
        <a:ext cx="404149" cy="392923"/>
      </dsp:txXfrm>
    </dsp:sp>
    <dsp:sp modelId="{F1B0B3B6-9981-BF4F-9B61-7FFB8A0651C2}">
      <dsp:nvSpPr>
        <dsp:cNvPr id="0" name=""/>
        <dsp:cNvSpPr/>
      </dsp:nvSpPr>
      <dsp:spPr>
        <a:xfrm>
          <a:off x="3109741" y="3260536"/>
          <a:ext cx="2821046" cy="881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Interpretivism</a:t>
          </a:r>
          <a:r>
            <a:rPr lang="en-US" sz="3000" b="1" kern="1200" dirty="0" smtClean="0"/>
            <a:t> </a:t>
          </a:r>
          <a:endParaRPr lang="en-US" sz="3000" kern="1200" dirty="0"/>
        </a:p>
      </dsp:txBody>
      <dsp:txXfrm>
        <a:off x="3135562" y="3286357"/>
        <a:ext cx="2769404" cy="82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6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2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7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265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545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81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1: Consumers 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717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Sarah M</a:t>
            </a:r>
          </a:p>
          <a:p>
            <a:pPr algn="ctr"/>
            <a:r>
              <a:rPr lang="en-US" dirty="0" err="1" smtClean="0"/>
              <a:t>Anggraini</a:t>
            </a:r>
            <a:r>
              <a:rPr lang="en-US" dirty="0" smtClean="0"/>
              <a:t> f</a:t>
            </a:r>
          </a:p>
          <a:p>
            <a:pPr algn="ctr"/>
            <a:r>
              <a:rPr lang="en-US" dirty="0" err="1" smtClean="0"/>
              <a:t>Madinna</a:t>
            </a:r>
            <a:r>
              <a:rPr lang="en-US" dirty="0" smtClean="0"/>
              <a:t>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6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b="1" dirty="0" smtClean="0"/>
              <a:t>The analysis identified four distinct types of consumption activities: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Consuming as experience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Consuming as integration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Consuming as classification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/>
              <a:t> </a:t>
            </a:r>
            <a:r>
              <a:rPr lang="id-ID" dirty="0" smtClean="0"/>
              <a:t>Consuming as play 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b="1" dirty="0" smtClean="0"/>
              <a:t>The global consumer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 </a:t>
            </a:r>
            <a:r>
              <a:rPr lang="id-ID" dirty="0" smtClean="0"/>
              <a:t>Global consumer culture</a:t>
            </a:r>
          </a:p>
          <a:p>
            <a:pPr marL="0" indent="0">
              <a:buNone/>
            </a:pPr>
            <a:r>
              <a:rPr lang="id-ID" b="1" dirty="0"/>
              <a:t> V</a:t>
            </a:r>
            <a:r>
              <a:rPr lang="id-ID" b="1" dirty="0" smtClean="0"/>
              <a:t>irtual consumption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 </a:t>
            </a:r>
            <a:r>
              <a:rPr lang="id-ID" dirty="0" smtClean="0"/>
              <a:t>It’s not about businesses selling to consumers (</a:t>
            </a:r>
            <a:r>
              <a:rPr lang="id-ID" b="1" dirty="0" smtClean="0"/>
              <a:t>B2C e-commerce</a:t>
            </a:r>
            <a:r>
              <a:rPr lang="id-ID" dirty="0" smtClean="0"/>
              <a:t>). The cyber space explosion has created a revolution in consumer-to-consumer activity (</a:t>
            </a:r>
            <a:r>
              <a:rPr lang="id-ID" b="1" dirty="0" smtClean="0"/>
              <a:t>C2C e-commerce</a:t>
            </a:r>
            <a:r>
              <a:rPr lang="id-ID" dirty="0" smtClean="0"/>
              <a:t>)</a:t>
            </a:r>
          </a:p>
          <a:p>
            <a:pPr marL="0" indent="0">
              <a:buNone/>
            </a:pPr>
            <a:r>
              <a:rPr lang="id-ID" b="1" dirty="0" smtClean="0"/>
              <a:t> Blurred Boundaries: Marketing and Reality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1097280" y="565103"/>
            <a:ext cx="10058400" cy="8937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solidFill>
                  <a:schemeClr val="bg1"/>
                </a:solidFill>
              </a:rPr>
              <a:t>MARKETING’S IMPACT ON CONSUMERS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627882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Marketing Ethcis and Public Policy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4898"/>
            <a:ext cx="10972800" cy="4911741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Char char="u"/>
            </a:pPr>
            <a:r>
              <a:rPr lang="id-ID" sz="4000" i="1" dirty="0" smtClean="0"/>
              <a:t>Business Ethics</a:t>
            </a:r>
          </a:p>
          <a:p>
            <a:pPr>
              <a:buFont typeface="Wingdings" charset="2"/>
              <a:buChar char="u"/>
            </a:pPr>
            <a:endParaRPr lang="id-ID" sz="2800" dirty="0" smtClean="0"/>
          </a:p>
          <a:p>
            <a:pPr>
              <a:buFont typeface="Wingdings" charset="2"/>
              <a:buChar char="u"/>
            </a:pPr>
            <a:endParaRPr lang="id-ID" dirty="0"/>
          </a:p>
          <a:p>
            <a:pPr marL="0" indent="0">
              <a:buNone/>
            </a:pPr>
            <a:endParaRPr lang="id-ID" sz="2800" dirty="0" smtClean="0"/>
          </a:p>
          <a:p>
            <a:pPr>
              <a:buFont typeface="Wingdings" charset="2"/>
              <a:buChar char="u"/>
            </a:pPr>
            <a:r>
              <a:rPr lang="id-ID" sz="2800" dirty="0" smtClean="0"/>
              <a:t>Perusahaan yang baik = perusahaan yang beretika</a:t>
            </a:r>
          </a:p>
          <a:p>
            <a:pPr>
              <a:buFont typeface="Wingdings" charset="2"/>
              <a:buChar char="u"/>
            </a:pPr>
            <a:endParaRPr lang="id-ID" sz="2800" dirty="0" smtClean="0"/>
          </a:p>
          <a:p>
            <a:pPr>
              <a:buFont typeface="Wingdings" charset="2"/>
              <a:buChar char="u"/>
            </a:pPr>
            <a:r>
              <a:rPr lang="id-ID" sz="2800" dirty="0" smtClean="0"/>
              <a:t>Etika perusahaan </a:t>
            </a:r>
            <a:r>
              <a:rPr lang="id-ID" sz="2800" dirty="0" smtClean="0">
                <a:sym typeface="Wingdings" pitchFamily="2" charset="2"/>
              </a:rPr>
              <a:t> berbeda di setiap perusahaan didunia</a:t>
            </a:r>
            <a:endParaRPr lang="id-ID" sz="2800" dirty="0"/>
          </a:p>
        </p:txBody>
      </p:sp>
      <p:sp>
        <p:nvSpPr>
          <p:cNvPr id="4" name="Rectangle 3"/>
          <p:cNvSpPr/>
          <p:nvPr/>
        </p:nvSpPr>
        <p:spPr>
          <a:xfrm>
            <a:off x="1220931" y="2602153"/>
            <a:ext cx="9906069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Etika dalam perusahaan: aturan prilaku yang memandu mengenai tindakan di dalam pasar -  standart penilaian baik atau buruknya suatu hal</a:t>
            </a:r>
            <a:r>
              <a:rPr lang="id-ID" dirty="0" smtClean="0"/>
              <a:t>.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394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74" y="530476"/>
            <a:ext cx="11906291" cy="1142984"/>
          </a:xfrm>
        </p:spPr>
        <p:txBody>
          <a:bodyPr>
            <a:normAutofit/>
          </a:bodyPr>
          <a:lstStyle/>
          <a:p>
            <a:r>
              <a:rPr lang="id-ID" sz="3600" b="1" i="1" dirty="0" smtClean="0"/>
              <a:t>Needs and wants: Do marketers manipulate consumers?</a:t>
            </a:r>
            <a:endParaRPr lang="id-ID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29" y="1969947"/>
            <a:ext cx="10972800" cy="5429288"/>
          </a:xfrm>
        </p:spPr>
        <p:txBody>
          <a:bodyPr/>
          <a:lstStyle/>
          <a:p>
            <a:r>
              <a:rPr lang="id-ID" dirty="0" smtClean="0">
                <a:solidFill>
                  <a:schemeClr val="tx2"/>
                </a:solidFill>
              </a:rPr>
              <a:t>- </a:t>
            </a:r>
            <a:r>
              <a:rPr lang="id-ID" sz="2800" b="1" dirty="0" smtClean="0">
                <a:solidFill>
                  <a:schemeClr val="tx2"/>
                </a:solidFill>
              </a:rPr>
              <a:t>Welcome to Consumerspace</a:t>
            </a:r>
          </a:p>
          <a:p>
            <a:endParaRPr lang="id-ID" sz="2800" b="1" dirty="0" smtClean="0">
              <a:solidFill>
                <a:schemeClr val="tx2"/>
              </a:solidFill>
            </a:endParaRPr>
          </a:p>
          <a:p>
            <a:r>
              <a:rPr lang="id-ID" sz="2800" b="1" dirty="0" smtClean="0">
                <a:solidFill>
                  <a:schemeClr val="tx2"/>
                </a:solidFill>
              </a:rPr>
              <a:t>- Do market creat artificial needs?</a:t>
            </a:r>
          </a:p>
          <a:p>
            <a:pPr>
              <a:buNone/>
            </a:pPr>
            <a:endParaRPr lang="id-ID" sz="2800" b="1" dirty="0" smtClean="0">
              <a:solidFill>
                <a:schemeClr val="tx2"/>
              </a:solidFill>
            </a:endParaRPr>
          </a:p>
          <a:p>
            <a:r>
              <a:rPr lang="id-ID" sz="2800" b="1" dirty="0" smtClean="0">
                <a:solidFill>
                  <a:schemeClr val="tx2"/>
                </a:solidFill>
              </a:rPr>
              <a:t>-Are advertising and marketing necessary? </a:t>
            </a:r>
          </a:p>
          <a:p>
            <a:pPr>
              <a:buNone/>
            </a:pPr>
            <a:endParaRPr lang="id-ID" sz="2800" b="1" dirty="0" smtClean="0">
              <a:solidFill>
                <a:schemeClr val="tx2"/>
              </a:solidFill>
            </a:endParaRPr>
          </a:p>
          <a:p>
            <a:r>
              <a:rPr lang="id-ID" sz="2800" b="1" dirty="0" smtClean="0">
                <a:solidFill>
                  <a:schemeClr val="tx2"/>
                </a:solidFill>
              </a:rPr>
              <a:t>-  Do marketers promise miracles?</a:t>
            </a:r>
            <a:endParaRPr lang="id-ID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0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810248" cy="1143000"/>
          </a:xfrm>
        </p:spPr>
        <p:txBody>
          <a:bodyPr>
            <a:noAutofit/>
          </a:bodyPr>
          <a:lstStyle/>
          <a:p>
            <a:r>
              <a:rPr lang="id-ID" sz="3600" i="1" dirty="0" smtClean="0"/>
              <a:t>Public policy and consumerism</a:t>
            </a:r>
            <a:endParaRPr lang="id-ID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380960" y="1857364"/>
            <a:ext cx="4953035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Konsumerisme : paham yang menjadikan sseorang atau kelompok menggunakan barang hasil produksi secara berlebihan dan terus-menerus</a:t>
            </a:r>
            <a:endParaRPr lang="id-ID" sz="2800" dirty="0"/>
          </a:p>
        </p:txBody>
      </p:sp>
      <p:sp>
        <p:nvSpPr>
          <p:cNvPr id="5" name="Rectangle 4"/>
          <p:cNvSpPr/>
          <p:nvPr/>
        </p:nvSpPr>
        <p:spPr>
          <a:xfrm>
            <a:off x="6477003" y="0"/>
            <a:ext cx="5334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i="1" dirty="0" smtClean="0"/>
              <a:t>Consumer Activism</a:t>
            </a:r>
            <a:endParaRPr lang="id-ID" sz="3600" i="1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619375" y="3381375"/>
            <a:ext cx="6858000" cy="95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0" y="733972"/>
            <a:ext cx="6096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Aktivisme konsumen </a:t>
            </a:r>
            <a:r>
              <a:rPr lang="id-ID" sz="2400" dirty="0" smtClean="0">
                <a:sym typeface="Wingdings" pitchFamily="2" charset="2"/>
              </a:rPr>
              <a:t> keyakinan bahwa konsumen dapat dan harus menggunakan kekuatan pasar mereka untuk meningkatkan tidak hanya kualitas produk tetapi juga kondisi dimana mereka dibuat didistribusikan, diiklankan dan dijual. </a:t>
            </a:r>
          </a:p>
          <a:p>
            <a:endParaRPr lang="id-ID" sz="2400" dirty="0" smtClean="0">
              <a:sym typeface="Wingdings" pitchFamily="2" charset="2"/>
            </a:endParaRPr>
          </a:p>
          <a:p>
            <a:endParaRPr lang="id-ID" sz="2400" dirty="0" smtClean="0">
              <a:sym typeface="Wingdings" pitchFamily="2" charset="2"/>
            </a:endParaRPr>
          </a:p>
          <a:p>
            <a:r>
              <a:rPr lang="id-ID" sz="2400" dirty="0" smtClean="0">
                <a:sym typeface="Wingdings" pitchFamily="2" charset="2"/>
              </a:rPr>
              <a:t>Culture Jamming  lebih memfokuskan diri pada sikap anti- advertising dan subvertising.</a:t>
            </a:r>
          </a:p>
          <a:p>
            <a:r>
              <a:rPr lang="id-ID" sz="2400" dirty="0" smtClean="0">
                <a:sym typeface="Wingdings" pitchFamily="2" charset="2"/>
              </a:rPr>
              <a:t>	              para jammer menganggap perlu sebuah perlawanan terhadap dominasi perusahaan- perusahaan besar dan negara- negara yang agenda kenegaraanya berhubungan dengan perusahaan tsb.</a:t>
            </a:r>
          </a:p>
        </p:txBody>
      </p:sp>
      <p:sp>
        <p:nvSpPr>
          <p:cNvPr id="8" name="Oval 7"/>
          <p:cNvSpPr/>
          <p:nvPr/>
        </p:nvSpPr>
        <p:spPr>
          <a:xfrm>
            <a:off x="1221813" y="4549227"/>
            <a:ext cx="4302684" cy="188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Setiap negara memiliki kebijakan publik masing- masing.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68158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Consumerism and Consumer Research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640108"/>
            <a:ext cx="10058400" cy="4023360"/>
          </a:xfrm>
        </p:spPr>
        <p:txBody>
          <a:bodyPr>
            <a:noAutofit/>
          </a:bodyPr>
          <a:lstStyle/>
          <a:p>
            <a:pPr>
              <a:buNone/>
            </a:pPr>
            <a:endParaRPr lang="id-ID" sz="2800" dirty="0" smtClean="0"/>
          </a:p>
          <a:p>
            <a:pPr>
              <a:buFont typeface="Wingdings" pitchFamily="2" charset="2"/>
              <a:buChar char="v"/>
            </a:pPr>
            <a:endParaRPr lang="id-ID" sz="2800" dirty="0" smtClean="0"/>
          </a:p>
          <a:p>
            <a:pPr>
              <a:buFont typeface="Wingdings" pitchFamily="2" charset="2"/>
              <a:buChar char="v"/>
            </a:pPr>
            <a:r>
              <a:rPr lang="id-ID" sz="2800" dirty="0" smtClean="0"/>
              <a:t>Konsumerisme </a:t>
            </a:r>
            <a:r>
              <a:rPr lang="id-ID" sz="2800" dirty="0" smtClean="0">
                <a:sym typeface="Wingdings" pitchFamily="2" charset="2"/>
              </a:rPr>
              <a:t> suatu paham yang berubah menjadi suatu gerakan karena adanya perlakuan produsen yang merugikan konsumen. </a:t>
            </a:r>
          </a:p>
          <a:p>
            <a:pPr lvl="6"/>
            <a:r>
              <a:rPr lang="id-ID" sz="2800" dirty="0" smtClean="0">
                <a:sym typeface="Wingdings" pitchFamily="2" charset="2"/>
              </a:rPr>
              <a:t> gerakan yang menyangkut individu, perusahaan, pemerintah dan organisasi- organisasi independen yang berhubungan dengan hak konsumen dipasar.</a:t>
            </a:r>
          </a:p>
          <a:p>
            <a:pPr lvl="6"/>
            <a:endParaRPr lang="id-ID" sz="2800" dirty="0" smtClean="0">
              <a:sym typeface="Wingdings" pitchFamily="2" charset="2"/>
            </a:endParaRPr>
          </a:p>
          <a:p>
            <a:pPr lvl="6"/>
            <a:endParaRPr lang="id-ID" sz="2800" dirty="0" smtClean="0">
              <a:sym typeface="Wingdings" pitchFamily="2" charset="2"/>
            </a:endParaRPr>
          </a:p>
        </p:txBody>
      </p:sp>
      <p:pic>
        <p:nvPicPr>
          <p:cNvPr id="4" name="Picture 3" descr="boros-bela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1" y="4429132"/>
            <a:ext cx="5947845" cy="22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21431"/>
            <a:ext cx="109728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/>
              <a:t>Consumer Terrorism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err="1" smtClean="0"/>
              <a:t>Addivtive</a:t>
            </a:r>
            <a:r>
              <a:rPr lang="en-US" sz="2800" b="1" dirty="0" smtClean="0"/>
              <a:t> Consumption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/>
              <a:t>Compulsive Consumption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/>
              <a:t>Consumed Consumer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 smtClean="0"/>
              <a:t>Illegal or Immoral activities: </a:t>
            </a:r>
          </a:p>
          <a:p>
            <a:pPr marL="0" indent="0" algn="just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- Consumer Theft</a:t>
            </a:r>
          </a:p>
          <a:p>
            <a:pPr marL="0" indent="0" algn="just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Anticonsumption</a:t>
            </a:r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700667"/>
            <a:ext cx="10972800" cy="250242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THE DARK SIDE OF CONSUMER BEHAVIOUR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912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4522"/>
            <a:ext cx="109728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CONSUMER BEHAVIOUR AS A FIELD OF STUDY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5677" y="2041051"/>
            <a:ext cx="11401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Interdisciplinary Influences on the Study of Consumer </a:t>
            </a:r>
            <a:r>
              <a:rPr lang="en-US" sz="4000" dirty="0" err="1" smtClean="0"/>
              <a:t>Behaviour</a:t>
            </a:r>
            <a:endParaRPr lang="en-US" sz="4000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The Issue of Strategic Focus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The Issue of Two Perspective on Consumer Research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977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609600" y="-243246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Interdisciplinary Influences</a:t>
            </a:r>
            <a:endParaRPr lang="en-US" b="1" dirty="0"/>
          </a:p>
        </p:txBody>
      </p:sp>
      <p:pic>
        <p:nvPicPr>
          <p:cNvPr id="5" name="Picture 4" descr="Screen Shot 2016-09-02 at 2.5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2" y="948425"/>
            <a:ext cx="11401181" cy="5481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6712" y="64362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2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4735"/>
            <a:ext cx="10972800" cy="5867399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The Issue of Strategic Focus</a:t>
            </a:r>
          </a:p>
          <a:p>
            <a:pPr marL="0" indent="0" algn="just">
              <a:buNone/>
            </a:pPr>
            <a:r>
              <a:rPr lang="en-US" sz="3600" dirty="0"/>
              <a:t>	</a:t>
            </a:r>
            <a:r>
              <a:rPr lang="id-ID" sz="3600" dirty="0" smtClean="0"/>
              <a:t>Peneliti berpendapat bahwa consumer behaviour tidak harus memiliki fokus strategis sama sekali; lapangan seharusnya tidak menjadi "</a:t>
            </a:r>
            <a:r>
              <a:rPr lang="en-US" sz="3600" dirty="0" smtClean="0"/>
              <a:t>handmaiden to business.” </a:t>
            </a:r>
            <a:endParaRPr lang="id-ID" sz="3600" dirty="0" smtClean="0"/>
          </a:p>
          <a:p>
            <a:pPr marL="0" indent="0" algn="just">
              <a:buNone/>
            </a:pPr>
            <a:r>
              <a:rPr lang="id-ID" sz="3600" dirty="0" smtClean="0"/>
              <a:t>Harusnya fokus pada pemahaman konsumsi daripada pemasar menerapkan pengetahuan ini untuk membuat keuntungan.</a:t>
            </a:r>
            <a:r>
              <a:rPr lang="en-US" sz="3600" dirty="0" smtClean="0"/>
              <a:t>	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43933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1"/>
            <a:ext cx="10972800" cy="11260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b="1" dirty="0" smtClean="0"/>
              <a:t>The Issue of Two Perspectives on Consumer Researchers</a:t>
            </a:r>
          </a:p>
          <a:p>
            <a:pPr marL="0" indent="0">
              <a:buNone/>
            </a:pPr>
            <a:r>
              <a:rPr lang="en-US" sz="4000" b="1" dirty="0" smtClean="0"/>
              <a:t>  </a:t>
            </a:r>
            <a:endParaRPr lang="en-US" sz="4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604617"/>
              </p:ext>
            </p:extLst>
          </p:nvPr>
        </p:nvGraphicFramePr>
        <p:xfrm>
          <a:off x="-745066" y="1837266"/>
          <a:ext cx="9040529" cy="414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419052" y="5259634"/>
            <a:ext cx="3371523" cy="5755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Pastiche</a:t>
            </a:r>
            <a:r>
              <a:rPr lang="en-US" b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27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214311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What is Consumer Behaviour?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16" y="4357694"/>
            <a:ext cx="9906069" cy="1928826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b="1" dirty="0" smtClean="0">
                <a:solidFill>
                  <a:schemeClr val="tx1"/>
                </a:solidFill>
              </a:rPr>
              <a:t>Prilaku konsumen ( consumer behaviour) </a:t>
            </a:r>
            <a:r>
              <a:rPr lang="id-ID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id-ID" dirty="0" smtClean="0">
                <a:solidFill>
                  <a:schemeClr val="tx1"/>
                </a:solidFill>
              </a:rPr>
              <a:t> studi tentang proses yang berhubungan dengan seseorang atau kelompok yang memilih, membeli, menggunakan atau menghentikan pemakaian suatu produk, jasa, pengalaman atau ide serta mengevaluasinya untuk memenuhi kebutuhan dan keinginannya.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13" y="2071678"/>
            <a:ext cx="4381531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Konsumen: individu atau kelompok yang menggunakan barang atau jasa.  </a:t>
            </a:r>
            <a:endParaRPr lang="id-ID" dirty="0"/>
          </a:p>
        </p:txBody>
      </p:sp>
      <p:pic>
        <p:nvPicPr>
          <p:cNvPr id="8194" name="Picture 2" descr="Hasil gambar untuk consumer behavi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48" y="1500174"/>
            <a:ext cx="4959337" cy="256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23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02 at 2.5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3" y="1637772"/>
            <a:ext cx="10075820" cy="4362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587905"/>
            <a:ext cx="10453512" cy="48365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The Wheel of Consumer </a:t>
            </a:r>
            <a:r>
              <a:rPr lang="en-US" sz="4800" b="1" dirty="0" err="1" smtClean="0"/>
              <a:t>Behaviour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48256" y="6436268"/>
            <a:ext cx="16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9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167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TERIMA KASIH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4086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i="1" dirty="0" smtClean="0"/>
              <a:t>Consumers Are Actor on the  Marketplace Stage</a:t>
            </a:r>
            <a:endParaRPr lang="id-ID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857213" y="1835950"/>
            <a:ext cx="10096571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Consumer behaviour  =  action in play 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380960" y="3143249"/>
            <a:ext cx="1152533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i="1" dirty="0" smtClean="0"/>
              <a:t>Consumer Behaviour is a process</a:t>
            </a:r>
          </a:p>
          <a:p>
            <a:r>
              <a:rPr lang="id-ID" sz="3600" dirty="0" smtClean="0"/>
              <a:t> </a:t>
            </a:r>
          </a:p>
          <a:p>
            <a:r>
              <a:rPr lang="id-ID" sz="3600" dirty="0" smtClean="0"/>
              <a:t>Tahap </a:t>
            </a:r>
            <a:r>
              <a:rPr lang="id-ID" sz="3600" dirty="0" smtClean="0">
                <a:sym typeface="Wingdings" pitchFamily="2" charset="2"/>
              </a:rPr>
              <a:t>  1. sebelum pembelian</a:t>
            </a:r>
          </a:p>
          <a:p>
            <a:r>
              <a:rPr lang="id-ID" sz="3600" dirty="0" smtClean="0">
                <a:sym typeface="Wingdings" pitchFamily="2" charset="2"/>
              </a:rPr>
              <a:t>		2. pembelian</a:t>
            </a:r>
          </a:p>
          <a:p>
            <a:r>
              <a:rPr lang="id-ID" sz="3600" dirty="0" smtClean="0">
                <a:sym typeface="Wingdings" pitchFamily="2" charset="2"/>
              </a:rPr>
              <a:t>		3. setelah pembelian</a:t>
            </a:r>
          </a:p>
          <a:p>
            <a:r>
              <a:rPr lang="id-ID" sz="3600" dirty="0" smtClean="0"/>
              <a:t> </a:t>
            </a:r>
          </a:p>
          <a:p>
            <a:endParaRPr lang="id-ID" sz="3600" dirty="0" smtClean="0"/>
          </a:p>
          <a:p>
            <a:r>
              <a:rPr lang="id-ID" sz="3600" dirty="0" smtClean="0"/>
              <a:t>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724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i="1" dirty="0" smtClean="0"/>
              <a:t>Consumer Behaviour Involves Many Different Actors</a:t>
            </a:r>
            <a:endParaRPr lang="id-ID" i="1" dirty="0"/>
          </a:p>
        </p:txBody>
      </p:sp>
      <p:pic>
        <p:nvPicPr>
          <p:cNvPr id="6148" name="Picture 4" descr="Hasil gambar untuk peran keluarga te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495026"/>
            <a:ext cx="5410200" cy="2686051"/>
          </a:xfrm>
          <a:prstGeom prst="rect">
            <a:avLst/>
          </a:prstGeom>
          <a:noFill/>
        </p:spPr>
      </p:pic>
      <p:pic>
        <p:nvPicPr>
          <p:cNvPr id="6150" name="Picture 6" descr="Hasil gambar untuk magconsqu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2623625"/>
            <a:ext cx="3810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34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2696"/>
            <a:ext cx="10058400" cy="82821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chemeClr val="bg1"/>
                </a:solidFill>
              </a:rPr>
              <a:t>CONSUMERS’ IMPACT ON MARKETING STRATEGY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Segmenting Consumers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 smtClean="0"/>
              <a:t> The process of </a:t>
            </a:r>
            <a:r>
              <a:rPr lang="id-ID" b="1" dirty="0" smtClean="0"/>
              <a:t>market segmentation </a:t>
            </a:r>
            <a:r>
              <a:rPr lang="id-ID" dirty="0" smtClean="0"/>
              <a:t>identifies groups of consumers who are similiar to one another in one more ways, and then devises marketing strategies that appeal to one or more groups.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 </a:t>
            </a:r>
            <a:r>
              <a:rPr lang="id-ID" dirty="0" smtClean="0"/>
              <a:t>Building loyalty to a brand is a very smart marketing strategy, so sometimes companies define market segments by identifying their most faithful customers or </a:t>
            </a:r>
            <a:r>
              <a:rPr lang="id-ID" b="1" dirty="0" smtClean="0"/>
              <a:t>heavy users.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b="1" dirty="0"/>
              <a:t> </a:t>
            </a:r>
            <a:r>
              <a:rPr lang="id-ID" b="1" dirty="0" smtClean="0"/>
              <a:t>Demographics </a:t>
            </a:r>
            <a:r>
              <a:rPr lang="id-ID" dirty="0" smtClean="0"/>
              <a:t> are statistics that measure observable aspects of a population, such as birth rate, age distribution, and income.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4847573"/>
            <a:ext cx="3647301" cy="180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53" y="4747363"/>
            <a:ext cx="3947863" cy="190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1594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 </a:t>
            </a:r>
            <a:r>
              <a:rPr lang="id-ID" dirty="0" smtClean="0"/>
              <a:t>AGE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 smtClean="0"/>
              <a:t> GENDER 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812696"/>
            <a:ext cx="10058400" cy="8282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000" dirty="0" smtClean="0">
                <a:solidFill>
                  <a:schemeClr val="bg1"/>
                </a:solidFill>
              </a:rPr>
              <a:t>CONSUMERS’ IMPACT ON MARKETING STRATEGY</a:t>
            </a:r>
            <a:endParaRPr lang="id-ID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0" y="2285789"/>
            <a:ext cx="3534428" cy="179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4289954"/>
            <a:ext cx="3970750" cy="1897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437303"/>
            <a:ext cx="2084958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280212"/>
            <a:ext cx="2640904" cy="190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5" y="4597702"/>
            <a:ext cx="1927756" cy="1271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63453"/>
            <a:ext cx="2084956" cy="1556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8442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 smtClean="0"/>
              <a:t>Family structure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26480" y="1206476"/>
            <a:ext cx="4937760" cy="34023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 smtClean="0"/>
              <a:t>SOCIAL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 smtClean="0"/>
              <a:t>Race and ethnicity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 smtClean="0"/>
              <a:t>Lifestyle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 smtClean="0"/>
              <a:t>Geography 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03612"/>
            <a:ext cx="3223564" cy="253564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7280" y="812696"/>
            <a:ext cx="10058400" cy="8282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000" dirty="0" smtClean="0">
                <a:solidFill>
                  <a:schemeClr val="bg1"/>
                </a:solidFill>
              </a:rPr>
              <a:t>CONSUMERS’ IMPACT ON MARKETING STRATEGY</a:t>
            </a:r>
            <a:endParaRPr lang="id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95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97278" y="563671"/>
            <a:ext cx="8773232" cy="1164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3671"/>
            <a:ext cx="10058400" cy="11736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bg1"/>
                </a:solidFill>
              </a:rPr>
              <a:t>Relationship Marketing: Building Bonds With Consumers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2141950"/>
            <a:ext cx="4937760" cy="37271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 smtClean="0"/>
              <a:t> Relationship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 </a:t>
            </a:r>
            <a:r>
              <a:rPr lang="id-ID" dirty="0" smtClean="0"/>
              <a:t>Database Marketing 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2302074"/>
            <a:ext cx="4937125" cy="138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54" y="4249296"/>
            <a:ext cx="2295525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57702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7280" y="2730674"/>
            <a:ext cx="4476802" cy="6263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7280" y="1014608"/>
            <a:ext cx="10058400" cy="893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MARKETING’S IMPACT ON CONSUMERS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7643" y="2361133"/>
            <a:ext cx="4476802" cy="370209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 smtClean="0"/>
              <a:t> Popular culture</a:t>
            </a:r>
          </a:p>
          <a:p>
            <a:pPr marL="0" indent="0"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d-ID" sz="2800" b="1" dirty="0" smtClean="0">
                <a:solidFill>
                  <a:schemeClr val="bg1"/>
                </a:solidFill>
              </a:rPr>
              <a:t>The Meaning of Consumption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 </a:t>
            </a:r>
            <a:r>
              <a:rPr lang="id-ID" dirty="0" smtClean="0"/>
              <a:t>Self-concept attachment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 </a:t>
            </a:r>
            <a:r>
              <a:rPr lang="id-ID" dirty="0" smtClean="0"/>
              <a:t>Nostalgic attachment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 </a:t>
            </a:r>
            <a:r>
              <a:rPr lang="id-ID" dirty="0" smtClean="0"/>
              <a:t>Interdependence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dirty="0"/>
              <a:t> </a:t>
            </a:r>
            <a:r>
              <a:rPr lang="id-ID" dirty="0" smtClean="0"/>
              <a:t>Love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92413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596</Words>
  <Application>Microsoft Macintosh PowerPoint</Application>
  <PresentationFormat>Custom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Retrospect</vt:lpstr>
      <vt:lpstr>Chapter 1: Consumers Rules</vt:lpstr>
      <vt:lpstr>What is Consumer Behaviour?</vt:lpstr>
      <vt:lpstr>Consumers Are Actor on the  Marketplace Stage</vt:lpstr>
      <vt:lpstr>Consumer Behaviour Involves Many Different Actors</vt:lpstr>
      <vt:lpstr>CONSUMERS’ IMPACT ON MARKETING STRATEGY</vt:lpstr>
      <vt:lpstr>PowerPoint Presentation</vt:lpstr>
      <vt:lpstr>PowerPoint Presentation</vt:lpstr>
      <vt:lpstr>Relationship Marketing: Building Bonds With Consumers</vt:lpstr>
      <vt:lpstr>MARKETING’S IMPACT ON CONSUMERS</vt:lpstr>
      <vt:lpstr>PowerPoint Presentation</vt:lpstr>
      <vt:lpstr>Marketing Ethcis and Public Policy</vt:lpstr>
      <vt:lpstr>Needs and wants: Do marketers manipulate consumers?</vt:lpstr>
      <vt:lpstr>Public policy and consumerism</vt:lpstr>
      <vt:lpstr>Consumerism and Consumer Research</vt:lpstr>
      <vt:lpstr>THE DARK SIDE OF CONSUMER BEHAVIOUR</vt:lpstr>
      <vt:lpstr>CONSUMER BEHAVIOUR AS A FIELD OF STUDY</vt:lpstr>
      <vt:lpstr>Interdisciplinary Influences</vt:lpstr>
      <vt:lpstr>PowerPoint Presentation</vt:lpstr>
      <vt:lpstr>PowerPoint Presentation</vt:lpstr>
      <vt:lpstr>The Wheel of Consumer Behaviour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CONSUMERS’ IMPACT ON MARKETING STRATEGY</dc:title>
  <dc:creator>sarah</dc:creator>
  <cp:lastModifiedBy>. .</cp:lastModifiedBy>
  <cp:revision>7</cp:revision>
  <dcterms:created xsi:type="dcterms:W3CDTF">2016-09-01T14:58:10Z</dcterms:created>
  <dcterms:modified xsi:type="dcterms:W3CDTF">2016-09-02T08:49:53Z</dcterms:modified>
</cp:coreProperties>
</file>