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6" r:id="rId10"/>
    <p:sldId id="267" r:id="rId11"/>
    <p:sldId id="268" r:id="rId12"/>
    <p:sldId id="263" r:id="rId13"/>
    <p:sldId id="264" r:id="rId14"/>
    <p:sldId id="269" r:id="rId15"/>
    <p:sldId id="272" r:id="rId16"/>
    <p:sldId id="273" r:id="rId17"/>
    <p:sldId id="274" r:id="rId18"/>
    <p:sldId id="275" r:id="rId19"/>
    <p:sldId id="276" r:id="rId20"/>
    <p:sldId id="270" r:id="rId21"/>
    <p:sldId id="271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672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60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52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118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680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64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671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92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99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7565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0EE2235-7268-4451-A012-92DA4B28B9A5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25DF34-F7F4-4E60-8AC2-52E4CFA38E6C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652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Communication and Consumer Behavior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599" y="4960137"/>
            <a:ext cx="3581401" cy="1463040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en-US" dirty="0" err="1" smtClean="0"/>
              <a:t>Putri</a:t>
            </a:r>
            <a:r>
              <a:rPr lang="en-US" dirty="0" smtClean="0"/>
              <a:t> </a:t>
            </a:r>
            <a:r>
              <a:rPr lang="en-US" dirty="0" err="1" smtClean="0"/>
              <a:t>Faradilah</a:t>
            </a:r>
            <a:r>
              <a:rPr lang="en-US" dirty="0" smtClean="0"/>
              <a:t> (2016041062)</a:t>
            </a:r>
          </a:p>
          <a:p>
            <a:pPr marL="342900" indent="-342900">
              <a:buFontTx/>
              <a:buChar char="-"/>
            </a:pPr>
            <a:r>
              <a:rPr lang="en-US" dirty="0" err="1" smtClean="0"/>
              <a:t>Dewi</a:t>
            </a:r>
            <a:r>
              <a:rPr lang="en-US" dirty="0" smtClean="0"/>
              <a:t> </a:t>
            </a:r>
            <a:r>
              <a:rPr lang="en-US" dirty="0" err="1" smtClean="0"/>
              <a:t>Agustina</a:t>
            </a:r>
            <a:r>
              <a:rPr lang="en-US" dirty="0" smtClean="0"/>
              <a:t> S. (2017031030)</a:t>
            </a:r>
          </a:p>
          <a:p>
            <a:pPr marL="342900" indent="-342900">
              <a:buFontTx/>
              <a:buChar char="-"/>
            </a:pPr>
            <a:r>
              <a:rPr lang="en-US" dirty="0" err="1" smtClean="0"/>
              <a:t>Nadira</a:t>
            </a:r>
            <a:r>
              <a:rPr lang="en-US" dirty="0" smtClean="0"/>
              <a:t> </a:t>
            </a:r>
            <a:r>
              <a:rPr lang="en-US" dirty="0" err="1" smtClean="0"/>
              <a:t>Ayu</a:t>
            </a:r>
            <a:r>
              <a:rPr lang="en-US" dirty="0" smtClean="0"/>
              <a:t> (</a:t>
            </a:r>
            <a:r>
              <a:rPr lang="en-US" dirty="0" smtClean="0"/>
              <a:t>2017031017)</a:t>
            </a:r>
            <a:endParaRPr lang="en-US" dirty="0" smtClean="0"/>
          </a:p>
          <a:p>
            <a:pPr marL="342900" indent="-342900">
              <a:buFontTx/>
              <a:buChar char="-"/>
            </a:pPr>
            <a:r>
              <a:rPr lang="en-US" dirty="0" smtClean="0"/>
              <a:t>Nurul Indah R. (2017031030)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24823"/>
            <a:ext cx="26691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Chapter 9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4399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Tie strength :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keintiman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Similarity :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kesamaan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Source credibility :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terpercaya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5869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Brand communities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64291" y="1690688"/>
            <a:ext cx="5674315" cy="468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73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marketing </a:t>
            </a:r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4950822"/>
            <a:ext cx="9720073" cy="1515291"/>
          </a:xfrm>
        </p:spPr>
        <p:txBody>
          <a:bodyPr/>
          <a:lstStyle/>
          <a:p>
            <a:r>
              <a:rPr lang="en-US" altLang="en-US" dirty="0"/>
              <a:t>Buzz Agents</a:t>
            </a:r>
          </a:p>
          <a:p>
            <a:r>
              <a:rPr lang="en-US" altLang="en-US" dirty="0"/>
              <a:t>Viral Marketing</a:t>
            </a:r>
          </a:p>
          <a:p>
            <a:r>
              <a:rPr lang="en-US" altLang="en-US" dirty="0"/>
              <a:t>Tackling negative rumors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2154" y="3436347"/>
            <a:ext cx="3028950" cy="15144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5911" y="2319473"/>
            <a:ext cx="1614569" cy="157900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09165" y="183666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73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25936"/>
            <a:ext cx="10515600" cy="1325563"/>
          </a:xfrm>
        </p:spPr>
        <p:txBody>
          <a:bodyPr/>
          <a:lstStyle/>
          <a:p>
            <a:r>
              <a:rPr lang="en-US" dirty="0" smtClean="0"/>
              <a:t>Buzz Agent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50276"/>
            <a:ext cx="6840039" cy="43776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412481" y="3135085"/>
            <a:ext cx="30697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teknik</a:t>
            </a:r>
            <a:r>
              <a:rPr lang="en-US" sz="2000" dirty="0"/>
              <a:t> </a:t>
            </a:r>
            <a:r>
              <a:rPr lang="en-US" sz="2000" dirty="0" err="1"/>
              <a:t>pemasaran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jasa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mulut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mulut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4294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Viral marketing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3133" y="2783659"/>
            <a:ext cx="4038730" cy="268759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3237" y="305589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67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Credibility of Formal Sources, Spokesperson and Endorsers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374074" y="2783765"/>
            <a:ext cx="2401091" cy="2049491"/>
          </a:xfrm>
          <a:prstGeom prst="ellipse">
            <a:avLst/>
          </a:prstGeom>
          <a:solidFill>
            <a:srgbClr val="1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sz="2800" b="1" dirty="0" err="1">
                <a:solidFill>
                  <a:schemeClr val="bg1"/>
                </a:solidFill>
              </a:rPr>
              <a:t>Sumber</a:t>
            </a:r>
            <a:r>
              <a:rPr lang="en-ID" sz="2800" b="1" dirty="0">
                <a:solidFill>
                  <a:schemeClr val="bg1"/>
                </a:solidFill>
              </a:rPr>
              <a:t> </a:t>
            </a:r>
            <a:r>
              <a:rPr lang="en-ID" sz="2800" b="1" dirty="0" err="1" smtClean="0">
                <a:solidFill>
                  <a:schemeClr val="bg1"/>
                </a:solidFill>
              </a:rPr>
              <a:t>Komersial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040711" y="2783766"/>
            <a:ext cx="2522683" cy="2049490"/>
          </a:xfrm>
          <a:prstGeom prst="ellipse">
            <a:avLst/>
          </a:prstGeom>
          <a:solidFill>
            <a:srgbClr val="1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sz="2400" b="1" dirty="0" err="1">
                <a:solidFill>
                  <a:schemeClr val="bg1"/>
                </a:solidFill>
              </a:rPr>
              <a:t>Iklan</a:t>
            </a:r>
            <a:r>
              <a:rPr lang="en-ID" sz="2400" b="1" dirty="0">
                <a:solidFill>
                  <a:schemeClr val="bg1"/>
                </a:solidFill>
              </a:rPr>
              <a:t> </a:t>
            </a:r>
            <a:r>
              <a:rPr lang="en-ID" sz="2400" b="1" dirty="0" err="1" smtClean="0">
                <a:solidFill>
                  <a:schemeClr val="bg1"/>
                </a:solidFill>
              </a:rPr>
              <a:t>Institusional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8707349" y="2783766"/>
            <a:ext cx="2278514" cy="2049490"/>
          </a:xfrm>
          <a:prstGeom prst="ellipse">
            <a:avLst/>
          </a:prstGeom>
          <a:solidFill>
            <a:srgbClr val="1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ID" sz="2800" b="1" dirty="0" err="1" smtClean="0">
                <a:solidFill>
                  <a:schemeClr val="bg1"/>
                </a:solidFill>
              </a:rPr>
              <a:t>Publisitas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92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 </a:t>
            </a:r>
            <a:r>
              <a:rPr lang="en-ID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Credibbility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82889"/>
          </a:xfrm>
        </p:spPr>
        <p:txBody>
          <a:bodyPr/>
          <a:lstStyle/>
          <a:p>
            <a:pPr marL="0" indent="0">
              <a:buNone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Reputasi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penjual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jasa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pengaruh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message credibility</a:t>
            </a:r>
            <a:r>
              <a:rPr lang="en-ID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6913" y="3331029"/>
            <a:ext cx="52120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Medium </a:t>
            </a:r>
            <a:r>
              <a:rPr lang="en-ID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Credibility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36913" y="4336869"/>
            <a:ext cx="76809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selalu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berpikir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kalau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media yang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mereka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sukai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menerima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iklan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produk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diketahui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bagus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2611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Effects of Time on Source Credibility: The Sleeper </a:t>
            </a:r>
            <a:r>
              <a:rPr lang="en-ID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Effects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69826"/>
          </a:xfrm>
        </p:spPr>
        <p:txBody>
          <a:bodyPr/>
          <a:lstStyle/>
          <a:p>
            <a:pPr marL="0" indent="0">
              <a:buNone/>
            </a:pPr>
            <a:r>
              <a:rPr lang="en-ID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ID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terkadang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melupakan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ingat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pesannya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8988" y="3023100"/>
            <a:ext cx="55803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Receiver as The </a:t>
            </a:r>
            <a:r>
              <a:rPr lang="en-ID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Target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8988" y="3897080"/>
            <a:ext cx="646611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Target – Audience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proses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namanya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encode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(yang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kata,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gambar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simbol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decode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motif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penerima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ID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8020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008"/>
            <a:ext cx="10515600" cy="1325563"/>
          </a:xfrm>
        </p:spPr>
        <p:txBody>
          <a:bodyPr>
            <a:normAutofit/>
          </a:bodyPr>
          <a:lstStyle/>
          <a:p>
            <a:r>
              <a:rPr lang="en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Characteristic and Motives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7197"/>
            <a:ext cx="10515600" cy="1440089"/>
          </a:xfrm>
        </p:spPr>
        <p:txBody>
          <a:bodyPr/>
          <a:lstStyle/>
          <a:p>
            <a:pPr marL="0" indent="0">
              <a:buNone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Karakteristik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pribadi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disampaikan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kelamin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umur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status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perkawinan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5107" y="2637286"/>
            <a:ext cx="69102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Involvement and Congruency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85107" y="3334421"/>
            <a:ext cx="100584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Keterlibatan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seseorang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menyampaikan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menyampaikan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komunikasi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persuasif</a:t>
            </a:r>
            <a:r>
              <a:rPr lang="en-ID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2252409" y="4339332"/>
            <a:ext cx="2371842" cy="2232386"/>
          </a:xfrm>
          <a:prstGeom prst="ellipse">
            <a:avLst/>
          </a:prstGeom>
          <a:solidFill>
            <a:srgbClr val="1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 bwMode="auto">
          <a:xfrm>
            <a:off x="6095999" y="4288528"/>
            <a:ext cx="2499360" cy="2283190"/>
          </a:xfrm>
          <a:prstGeom prst="ellipse">
            <a:avLst/>
          </a:prstGeom>
          <a:solidFill>
            <a:srgbClr val="1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419431" y="4925087"/>
            <a:ext cx="20377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800" b="1" dirty="0">
                <a:solidFill>
                  <a:schemeClr val="bg1"/>
                </a:solidFill>
              </a:rPr>
              <a:t>Low </a:t>
            </a:r>
            <a:r>
              <a:rPr lang="en-ID" sz="2800" b="1" dirty="0" smtClean="0">
                <a:solidFill>
                  <a:schemeClr val="bg1"/>
                </a:solidFill>
              </a:rPr>
              <a:t>Involvement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5598" y="4978471"/>
            <a:ext cx="22001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D" sz="2800" b="1" dirty="0">
                <a:solidFill>
                  <a:schemeClr val="bg1"/>
                </a:solidFill>
                <a:cs typeface="Times New Roman" panose="02020603050405020304" pitchFamily="18" charset="0"/>
              </a:rPr>
              <a:t>Highly </a:t>
            </a:r>
            <a:r>
              <a:rPr lang="en-ID" sz="28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Involvement</a:t>
            </a:r>
            <a:endParaRPr lang="en-US" sz="28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48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1434"/>
            <a:ext cx="10515600" cy="1325563"/>
          </a:xfrm>
        </p:spPr>
        <p:txBody>
          <a:bodyPr>
            <a:normAutofit/>
          </a:bodyPr>
          <a:lstStyle/>
          <a:p>
            <a:r>
              <a:rPr lang="en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6997"/>
            <a:ext cx="10515600" cy="1871164"/>
          </a:xfrm>
        </p:spPr>
        <p:txBody>
          <a:bodyPr/>
          <a:lstStyle/>
          <a:p>
            <a:pPr marL="285750" indent="-285750"/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suasana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penting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penafsirkan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sebuah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Jika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moodnya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positif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cenderung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meningkatkan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moodnya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di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pengaruhi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oleh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konten-konten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iklan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79714" y="3788229"/>
            <a:ext cx="6439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Barries</a:t>
            </a:r>
            <a:r>
              <a:rPr lang="en-ID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ID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1292775" y="4552614"/>
            <a:ext cx="2443202" cy="2187820"/>
          </a:xfrm>
          <a:prstGeom prst="ellipse">
            <a:avLst/>
          </a:prstGeom>
          <a:solidFill>
            <a:srgbClr val="1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5040711" y="4552614"/>
            <a:ext cx="2222237" cy="2187819"/>
          </a:xfrm>
          <a:prstGeom prst="ellipse">
            <a:avLst/>
          </a:prstGeom>
          <a:solidFill>
            <a:srgbClr val="15C1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77355" y="5029200"/>
            <a:ext cx="18712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Selective Exposure to 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Message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50492" y="5231024"/>
            <a:ext cx="18026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Psychological </a:t>
            </a:r>
            <a:r>
              <a:rPr lang="en-GB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Noise</a:t>
            </a:r>
            <a:endParaRPr lang="en-GB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00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fig09_0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631474" y="186734"/>
            <a:ext cx="4258491" cy="6671266"/>
          </a:xfrm>
        </p:spPr>
      </p:pic>
    </p:spTree>
    <p:extLst>
      <p:ext uri="{BB962C8B-B14F-4D97-AF65-F5344CB8AC3E}">
        <p14:creationId xmlns:p14="http://schemas.microsoft.com/office/powerpoint/2010/main" val="33632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MEDIA AS THE CHANNELS FOR TRANSMITTING </a:t>
            </a:r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075" y="2084832"/>
            <a:ext cx="10515600" cy="4653553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Targeting Consumers Through Mass Media (Traditional)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Targeting Consumers Through New Media (Non-Traditional)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sz="2800" dirty="0" smtClean="0"/>
              <a:t>Out-Of-Home and On-The-Go Media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Online and Mobile Media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Interactive TV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Media and Message Congruence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err="1" smtClean="0"/>
              <a:t>Addresabble</a:t>
            </a:r>
            <a:r>
              <a:rPr lang="en-US" sz="2800" dirty="0" smtClean="0"/>
              <a:t> Advertising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800" dirty="0" smtClean="0"/>
              <a:t>Branded Entertainment</a:t>
            </a:r>
            <a:endParaRPr lang="en-US" sz="2800" dirty="0"/>
          </a:p>
          <a:p>
            <a:pPr marL="457200" lvl="1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3386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PERSUASIVE 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Message </a:t>
            </a:r>
            <a:r>
              <a:rPr lang="en-US" dirty="0" err="1" smtClean="0"/>
              <a:t>Stucture</a:t>
            </a:r>
            <a:r>
              <a:rPr lang="en-US" dirty="0"/>
              <a:t> </a:t>
            </a:r>
            <a:r>
              <a:rPr lang="en-US" dirty="0" smtClean="0"/>
              <a:t>and Presentation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Resonance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Message Framing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One-Sided VS Two-Sided Message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smtClean="0"/>
              <a:t>Order Effects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4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APPEALS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Comparative Advertising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Fear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Humor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Abrasive Advertising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Sex In Advertising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Audience Participation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Timely Advertising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Celebrities</a:t>
            </a:r>
          </a:p>
        </p:txBody>
      </p:sp>
    </p:spTree>
    <p:extLst>
      <p:ext uri="{BB962C8B-B14F-4D97-AF65-F5344CB8AC3E}">
        <p14:creationId xmlns:p14="http://schemas.microsoft.com/office/powerpoint/2010/main" val="1486449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 Determines The Message’s Effectiveness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■ Media &amp; Message Exposure Measure</a:t>
            </a:r>
          </a:p>
          <a:p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menilai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menerima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menonton</a:t>
            </a:r>
            <a:r>
              <a:rPr lang="en-US" dirty="0"/>
              <a:t> </a:t>
            </a:r>
            <a:r>
              <a:rPr lang="en-US" dirty="0" err="1"/>
              <a:t>tv</a:t>
            </a:r>
            <a:r>
              <a:rPr lang="en-US" dirty="0"/>
              <a:t> , radio, </a:t>
            </a:r>
            <a:r>
              <a:rPr lang="en-US" dirty="0" err="1"/>
              <a:t>dll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74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 Attention, Interpretation, And Recall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Physiological Measures</a:t>
            </a:r>
          </a:p>
          <a:p>
            <a:r>
              <a:rPr lang="en-US" dirty="0"/>
              <a:t>Attitudinal Measures</a:t>
            </a:r>
          </a:p>
        </p:txBody>
      </p:sp>
    </p:spTree>
    <p:extLst>
      <p:ext uri="{BB962C8B-B14F-4D97-AF65-F5344CB8AC3E}">
        <p14:creationId xmlns:p14="http://schemas.microsoft.com/office/powerpoint/2010/main" val="99100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Measures Of The Impact Of Addressable Advertisements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Perusahaan </a:t>
            </a:r>
            <a:r>
              <a:rPr lang="id-ID" dirty="0"/>
              <a:t>mengidentifikasi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iklan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penjualan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data yang </a:t>
            </a:r>
            <a:r>
              <a:rPr lang="en-US" dirty="0" err="1"/>
              <a:t>diperoleh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321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9442" y="4885507"/>
            <a:ext cx="10301369" cy="159366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dirty="0" smtClean="0"/>
              <a:t>Communication</a:t>
            </a:r>
          </a:p>
          <a:p>
            <a:pPr marL="0" indent="0" algn="ctr">
              <a:buNone/>
            </a:pPr>
            <a:r>
              <a:rPr lang="en-US" sz="2800" b="0" dirty="0" err="1" smtClean="0">
                <a:effectLst/>
              </a:rPr>
              <a:t>pengiriman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dan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penerimaan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informasi</a:t>
            </a:r>
            <a:r>
              <a:rPr lang="en-US" sz="2800" b="0" dirty="0" smtClean="0">
                <a:effectLst/>
              </a:rPr>
              <a:t>, </a:t>
            </a:r>
            <a:r>
              <a:rPr lang="en-US" sz="2800" b="0" dirty="0" err="1" smtClean="0">
                <a:effectLst/>
              </a:rPr>
              <a:t>berita</a:t>
            </a:r>
            <a:r>
              <a:rPr lang="en-US" sz="2800" b="0" dirty="0" smtClean="0">
                <a:effectLst/>
              </a:rPr>
              <a:t>, </a:t>
            </a:r>
            <a:r>
              <a:rPr lang="en-US" sz="2800" b="0" dirty="0" err="1" smtClean="0">
                <a:effectLst/>
              </a:rPr>
              <a:t>atau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pesan</a:t>
            </a:r>
            <a:r>
              <a:rPr lang="en-US" sz="2800" b="0" dirty="0" smtClean="0">
                <a:effectLst/>
              </a:rPr>
              <a:t> yang </a:t>
            </a:r>
            <a:r>
              <a:rPr lang="en-US" sz="2800" b="0" dirty="0" err="1" smtClean="0">
                <a:effectLst/>
              </a:rPr>
              <a:t>dilakukan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oleh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dua</a:t>
            </a:r>
            <a:r>
              <a:rPr lang="en-US" sz="2800" b="0" dirty="0" smtClean="0">
                <a:effectLst/>
              </a:rPr>
              <a:t> orang </a:t>
            </a:r>
            <a:r>
              <a:rPr lang="en-US" sz="2800" b="0" dirty="0" err="1" smtClean="0">
                <a:effectLst/>
              </a:rPr>
              <a:t>atau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lebih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sehingga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maksud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atau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pesan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tersebut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dapat</a:t>
            </a:r>
            <a:r>
              <a:rPr lang="en-US" sz="2800" b="0" dirty="0" smtClean="0">
                <a:effectLst/>
              </a:rPr>
              <a:t> </a:t>
            </a:r>
            <a:r>
              <a:rPr lang="en-US" sz="2800" b="0" dirty="0" err="1" smtClean="0">
                <a:effectLst/>
              </a:rPr>
              <a:t>dipahami</a:t>
            </a:r>
            <a:r>
              <a:rPr lang="en-US" sz="2800" b="0" dirty="0" smtClean="0">
                <a:effectLst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4327" y="1296487"/>
            <a:ext cx="5691597" cy="318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64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communication model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188720" y="2233749"/>
            <a:ext cx="1698171" cy="105809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Sender</a:t>
            </a:r>
          </a:p>
          <a:p>
            <a:pPr algn="ctr"/>
            <a:r>
              <a:rPr lang="en-US" dirty="0" smtClean="0"/>
              <a:t>(source)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853541" y="2233746"/>
            <a:ext cx="1698171" cy="105809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Message 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6443253" y="2233746"/>
            <a:ext cx="1698171" cy="105809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Channel </a:t>
            </a:r>
          </a:p>
          <a:p>
            <a:pPr algn="ctr"/>
            <a:r>
              <a:rPr lang="en-US" dirty="0" smtClean="0"/>
              <a:t>(medium)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9032965" y="2233746"/>
            <a:ext cx="1698171" cy="105809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Receiver</a:t>
            </a:r>
          </a:p>
          <a:p>
            <a:pPr algn="ctr"/>
            <a:r>
              <a:rPr lang="en-US" dirty="0" smtClean="0"/>
              <a:t>(consumer)</a:t>
            </a:r>
            <a:endParaRPr lang="en-US" dirty="0"/>
          </a:p>
        </p:txBody>
      </p:sp>
      <p:cxnSp>
        <p:nvCxnSpPr>
          <p:cNvPr id="9" name="Straight Arrow Connector 8"/>
          <p:cNvCxnSpPr>
            <a:stCxn id="4" idx="3"/>
          </p:cNvCxnSpPr>
          <p:nvPr/>
        </p:nvCxnSpPr>
        <p:spPr>
          <a:xfrm flipV="1">
            <a:off x="2886891" y="2762791"/>
            <a:ext cx="966650" cy="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5514158" y="2762783"/>
            <a:ext cx="966650" cy="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8066315" y="2762783"/>
            <a:ext cx="966650" cy="4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 flipH="1">
            <a:off x="2886891" y="2306595"/>
            <a:ext cx="11299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E</a:t>
            </a:r>
            <a:r>
              <a:rPr lang="en-US" b="1" dirty="0" smtClean="0"/>
              <a:t>ncodes</a:t>
            </a:r>
            <a:endParaRPr lang="en-US" b="1" dirty="0"/>
          </a:p>
        </p:txBody>
      </p:sp>
      <p:cxnSp>
        <p:nvCxnSpPr>
          <p:cNvPr id="17" name="Straight Connector 16"/>
          <p:cNvCxnSpPr>
            <a:stCxn id="7" idx="3"/>
          </p:cNvCxnSpPr>
          <p:nvPr/>
        </p:nvCxnSpPr>
        <p:spPr>
          <a:xfrm flipV="1">
            <a:off x="10731136" y="2762783"/>
            <a:ext cx="724990" cy="9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2037805" y="5055326"/>
            <a:ext cx="9418321" cy="0"/>
          </a:xfrm>
          <a:prstGeom prst="line">
            <a:avLst/>
          </a:prstGeom>
          <a:ln w="381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1456126" y="2762783"/>
            <a:ext cx="0" cy="2292543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4" idx="2"/>
          </p:cNvCxnSpPr>
          <p:nvPr/>
        </p:nvCxnSpPr>
        <p:spPr>
          <a:xfrm flipV="1">
            <a:off x="2037804" y="3291840"/>
            <a:ext cx="2" cy="1763486"/>
          </a:xfrm>
          <a:prstGeom prst="straightConnector1">
            <a:avLst/>
          </a:prstGeom>
          <a:ln w="381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0872651" y="2306595"/>
            <a:ext cx="1166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Decodes</a:t>
            </a:r>
            <a:endParaRPr lang="en-US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997483" y="4591588"/>
            <a:ext cx="1704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Feedback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2436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source as the message initiator 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090058" y="1920240"/>
            <a:ext cx="2534194" cy="240356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Formal source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sumber</a:t>
            </a:r>
            <a:r>
              <a:rPr lang="en-US" dirty="0" smtClean="0"/>
              <a:t> formal)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827520" y="1920240"/>
            <a:ext cx="2534194" cy="240356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Informal source</a:t>
            </a:r>
          </a:p>
          <a:p>
            <a:pPr algn="ctr"/>
            <a:r>
              <a:rPr lang="en-US" dirty="0" smtClean="0"/>
              <a:t>(</a:t>
            </a:r>
            <a:r>
              <a:rPr lang="en-US" dirty="0" err="1" smtClean="0"/>
              <a:t>sumber</a:t>
            </a:r>
            <a:r>
              <a:rPr lang="en-US" dirty="0"/>
              <a:t> </a:t>
            </a:r>
            <a:r>
              <a:rPr lang="en-US" dirty="0" smtClean="0"/>
              <a:t>informal)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1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Impersonal </a:t>
            </a:r>
            <a:r>
              <a:rPr lang="en-US" altLang="en-US" dirty="0"/>
              <a:t>and Interpersonal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Komunikasi</a:t>
            </a:r>
            <a:r>
              <a:rPr lang="en-US" dirty="0" smtClean="0"/>
              <a:t> impersonal :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mengenal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mengobrol</a:t>
            </a:r>
            <a:endParaRPr lang="en-US" dirty="0" smtClean="0"/>
          </a:p>
          <a:p>
            <a:r>
              <a:rPr lang="en-US" dirty="0" err="1" smtClean="0"/>
              <a:t>Komunikasi</a:t>
            </a:r>
            <a:r>
              <a:rPr lang="en-US" dirty="0" smtClean="0"/>
              <a:t> interpersonal :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kenal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74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Impersonal and Interpersonal 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 credibility (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terpercaya</a:t>
            </a:r>
            <a:r>
              <a:rPr lang="en-US" dirty="0" smtClean="0"/>
              <a:t>).</a:t>
            </a:r>
            <a:endParaRPr lang="en-US" dirty="0" smtClean="0"/>
          </a:p>
          <a:p>
            <a:r>
              <a:rPr lang="en-US" dirty="0" smtClean="0"/>
              <a:t>Reference group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normative reference group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comparative reference group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membership reference group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symbolic reference group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9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Source</a:t>
            </a:r>
            <a:br>
              <a:rPr lang="en-US" altLang="en-US" dirty="0"/>
            </a:br>
            <a:r>
              <a:rPr lang="en-US" altLang="en-US" dirty="0"/>
              <a:t>Informal Sources and Word of Mouth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US" sz="2800" dirty="0"/>
          </a:p>
          <a:p>
            <a:pPr lvl="1">
              <a:defRPr/>
            </a:pPr>
            <a:r>
              <a:rPr lang="en-US" sz="2400" dirty="0"/>
              <a:t>Opinion </a:t>
            </a:r>
            <a:r>
              <a:rPr lang="en-US" sz="2400" dirty="0" smtClean="0"/>
              <a:t>leaders </a:t>
            </a:r>
            <a:r>
              <a:rPr lang="en-US" sz="2400" dirty="0" smtClean="0"/>
              <a:t>(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opini</a:t>
            </a:r>
            <a:r>
              <a:rPr lang="en-US" sz="2400" dirty="0" smtClean="0"/>
              <a:t>), </a:t>
            </a:r>
            <a:r>
              <a:rPr lang="en-US" sz="2400" dirty="0" err="1" smtClean="0"/>
              <a:t>individu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</a:t>
            </a:r>
            <a:r>
              <a:rPr lang="en-US" sz="2400" dirty="0" smtClean="0"/>
              <a:t>orang lain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mempunyai</a:t>
            </a:r>
            <a:r>
              <a:rPr lang="en-US" sz="2400" dirty="0" smtClean="0"/>
              <a:t> </a:t>
            </a:r>
            <a:r>
              <a:rPr lang="en-US" sz="2400" dirty="0" err="1" smtClean="0"/>
              <a:t>keunggulan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kebanyakan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0007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Of mouth and E-WOM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30336"/>
            <a:ext cx="4646567" cy="3097711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2655" y="2330336"/>
            <a:ext cx="5091145" cy="3097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3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785</TotalTime>
  <Words>528</Words>
  <Application>Microsoft Office PowerPoint</Application>
  <PresentationFormat>Widescreen</PresentationFormat>
  <Paragraphs>108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Times New Roman</vt:lpstr>
      <vt:lpstr>Tw Cen MT</vt:lpstr>
      <vt:lpstr>Tw Cen MT Condensed</vt:lpstr>
      <vt:lpstr>Wingdings</vt:lpstr>
      <vt:lpstr>Wingdings 3</vt:lpstr>
      <vt:lpstr>Integral</vt:lpstr>
      <vt:lpstr>Communication and Consumer Behavior</vt:lpstr>
      <vt:lpstr>PowerPoint Presentation</vt:lpstr>
      <vt:lpstr>PowerPoint Presentation</vt:lpstr>
      <vt:lpstr>Basic communication model</vt:lpstr>
      <vt:lpstr>The source as the message initiator </vt:lpstr>
      <vt:lpstr>Impersonal and Interpersonal Communications</vt:lpstr>
      <vt:lpstr>Impersonal and Interpersonal Communications</vt:lpstr>
      <vt:lpstr>The Source Informal Sources and Word of Mouth</vt:lpstr>
      <vt:lpstr>Word Of mouth and E-WOM</vt:lpstr>
      <vt:lpstr>Social Networks</vt:lpstr>
      <vt:lpstr>Brand communities</vt:lpstr>
      <vt:lpstr>Strategic marketing application</vt:lpstr>
      <vt:lpstr>Buzz Agent</vt:lpstr>
      <vt:lpstr>Viral marketing </vt:lpstr>
      <vt:lpstr>The Credibility of Formal Sources, Spokesperson and Endorsers</vt:lpstr>
      <vt:lpstr>Vendor Credibbility</vt:lpstr>
      <vt:lpstr>Effects of Time on Source Credibility: The Sleeper Effects</vt:lpstr>
      <vt:lpstr>Personal Characteristic and Motives </vt:lpstr>
      <vt:lpstr>Mood</vt:lpstr>
      <vt:lpstr>THE MEDIA AS THE CHANNELS FOR TRANSMITTING MESSAGE</vt:lpstr>
      <vt:lpstr>DESIGNING PERSUASIVE MESSAGE</vt:lpstr>
      <vt:lpstr>ADVERTISING APPEALS</vt:lpstr>
      <vt:lpstr>Feedback Determines The Message’s Effectiveness</vt:lpstr>
      <vt:lpstr>Message Attention, Interpretation, And Recall Measures</vt:lpstr>
      <vt:lpstr>Measures Of The Impact Of Addressable Advertisements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 and Consumer Behavior</dc:title>
  <dc:creator>nurul indah ramadhanti</dc:creator>
  <cp:lastModifiedBy>nurul indah ramadhanti</cp:lastModifiedBy>
  <cp:revision>41</cp:revision>
  <dcterms:created xsi:type="dcterms:W3CDTF">2018-09-18T12:06:38Z</dcterms:created>
  <dcterms:modified xsi:type="dcterms:W3CDTF">2018-10-01T14:43:32Z</dcterms:modified>
</cp:coreProperties>
</file>