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type="screen16x9" cy="6858000" cx="12192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F2F2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6982" autoAdjust="0"/>
    <p:restoredTop sz="94660"/>
  </p:normalViewPr>
  <p:slideViewPr>
    <p:cSldViewPr snapToGrid="0">
      <p:cViewPr varScale="1">
        <p:scale>
          <a:sx n="52" d="100"/>
          <a:sy n="52" d="100"/>
        </p:scale>
        <p:origin x="-4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tableStyles" Target="tableStyles.xml"/><Relationship Id="rId33" Type="http://schemas.openxmlformats.org/officeDocument/2006/relationships/presProps" Target="presProps.xml"/><Relationship Id="rId34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28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bg>
      <p:bgPr>
        <a:solidFill>
          <a:schemeClr val="accent2"/>
        </a:solidFill>
      </p:bgPr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anchor="ctr" anchorCtr="1" lIns="274320" rIns="274320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algn="ctr" indent="0" marL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 lang="en-US"/>
          </a:p>
        </p:txBody>
      </p:sp>
      <p:sp>
        <p:nvSpPr>
          <p:cNvPr id="104858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160EA64-D806-43AC-9DF2-F8C432F32B4C}" type="datetimeFigureOut">
              <a:rPr lang="en-US" smtClean="0"/>
            </a:fld>
            <a:endParaRPr dirty="0" lang="en-US"/>
          </a:p>
        </p:txBody>
      </p:sp>
      <p:sp>
        <p:nvSpPr>
          <p:cNvPr id="104858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8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A7A6979-0714-4377-B894-6BE4C2D6E202}" type="slidenum">
              <a:rPr lang="en-US" smtClean="0"/>
            </a:fld>
            <a:endParaRPr dirty="0"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1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9F9C37B-1D36-470B-8223-D6C91242EC14}" type="datetimeFigureOut">
              <a:rPr lang="en-US" smtClean="0"/>
            </a:fld>
            <a:endParaRPr dirty="0" lang="en-US"/>
          </a:p>
        </p:txBody>
      </p:sp>
      <p:sp>
        <p:nvSpPr>
          <p:cNvPr id="10487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A7A6979-0714-4377-B894-6BE4C2D6E202}" type="slidenum">
              <a:rPr lang="en-US" smtClean="0"/>
            </a:fld>
            <a:endParaRPr dirty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9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7C6F52A-A82B-47A2-A83A-8C4C91F2D59F}" type="datetimeFigureOut">
              <a:rPr lang="en-US" smtClean="0"/>
            </a:fld>
            <a:endParaRPr dirty="0" lang="en-US"/>
          </a:p>
        </p:txBody>
      </p:sp>
      <p:sp>
        <p:nvSpPr>
          <p:cNvPr id="10486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A7A6979-0714-4377-B894-6BE4C2D6E202}" type="slidenum">
              <a:rPr lang="en-US" smtClean="0"/>
            </a:fld>
            <a:endParaRPr dirty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48605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6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04860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8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04860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5DC6869-E2EA-4EF0-B473-9DC7FCCC9BDC}" type="datetimeFigureOut">
              <a:rPr lang="id-ID" smtClean="0"/>
            </a:fld>
            <a:endParaRPr lang="id-ID"/>
          </a:p>
        </p:txBody>
      </p:sp>
      <p:sp>
        <p:nvSpPr>
          <p:cNvPr id="10486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id-ID"/>
          </a:p>
        </p:txBody>
      </p:sp>
      <p:sp>
        <p:nvSpPr>
          <p:cNvPr id="10486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413298-25FD-4BBF-AAD9-532CE6F789AF}" type="slidenum">
              <a:rPr lang="id-ID" smtClean="0"/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9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070A7B3-6521-4DCA-87E5-044747A908C1}" type="datetimeFigureOut">
              <a:rPr lang="en-US" smtClean="0"/>
            </a:fld>
            <a:endParaRPr dirty="0" lang="en-US"/>
          </a:p>
        </p:txBody>
      </p:sp>
      <p:sp>
        <p:nvSpPr>
          <p:cNvPr id="104859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9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A7A6979-0714-4377-B894-6BE4C2D6E202}" type="slidenum">
              <a:rPr lang="en-US" smtClean="0"/>
            </a:fld>
            <a:endParaRPr dirty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bg>
      <p:bgPr>
        <a:solidFill>
          <a:schemeClr val="accent1"/>
        </a:solidFill>
      </p:bgPr>
    </p:bg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anchor="ctr" anchorCtr="1" lIns="274320" rIns="274320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10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indent="0" marL="0"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160EA64-D806-43AC-9DF2-F8C432F32B4C}" type="datetimeFigureOut">
              <a:rPr lang="en-US" smtClean="0"/>
            </a:fld>
            <a:endParaRPr dirty="0" lang="en-US"/>
          </a:p>
        </p:txBody>
      </p:sp>
      <p:sp>
        <p:nvSpPr>
          <p:cNvPr id="10487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A7A6979-0714-4377-B894-6BE4C2D6E202}" type="slidenum">
              <a:rPr lang="en-US" smtClean="0"/>
            </a:fld>
            <a:endParaRPr dirty="0"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77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78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7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134690-1557-4C89-A502-4959FE7FAD70}" type="datetimeFigureOut">
              <a:rPr lang="en-US" smtClean="0"/>
            </a:fld>
            <a:endParaRPr dirty="0" lang="en-US"/>
          </a:p>
        </p:txBody>
      </p:sp>
      <p:sp>
        <p:nvSpPr>
          <p:cNvPr id="1048680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81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A7A6979-0714-4377-B894-6BE4C2D6E202}" type="slidenum">
              <a:rPr lang="en-US" smtClean="0"/>
            </a:fld>
            <a:endParaRPr dirty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algn="ctr" indent="0" marL="0">
              <a:buNone/>
              <a:defRPr baseline="0" b="0" cap="all" sz="1900" spc="100">
                <a:solidFill>
                  <a:schemeClr val="accent2">
                    <a:lumMod val="75000"/>
                  </a:schemeClr>
                </a:solidFill>
              </a:defRPr>
            </a:lvl1pPr>
            <a:lvl2pPr indent="0" marL="457200">
              <a:buNone/>
              <a:defRPr b="1" sz="19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83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84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8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algn="ctr" indent="0" marL="0">
              <a:buNone/>
              <a:defRPr baseline="0" b="0" cap="all" sz="1900" spc="100">
                <a:solidFill>
                  <a:schemeClr val="accent2">
                    <a:lumMod val="75000"/>
                  </a:schemeClr>
                </a:solidFill>
              </a:defRPr>
            </a:lvl1pPr>
            <a:lvl2pPr indent="0" marL="457200">
              <a:buNone/>
              <a:defRPr b="1" sz="19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8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F7D4976-E339-4826-83B7-FBD03F55ECF8}" type="datetimeFigureOut">
              <a:rPr lang="en-US" smtClean="0"/>
            </a:fld>
            <a:endParaRPr dirty="0" lang="en-US"/>
          </a:p>
        </p:txBody>
      </p:sp>
      <p:sp>
        <p:nvSpPr>
          <p:cNvPr id="104868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8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A7A6979-0714-4377-B894-6BE4C2D6E202}" type="slidenum">
              <a:rPr lang="en-US" smtClean="0"/>
            </a:fld>
            <a:endParaRPr dirty="0" lang="en-US"/>
          </a:p>
        </p:txBody>
      </p:sp>
      <p:sp>
        <p:nvSpPr>
          <p:cNvPr id="1048689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9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1037C31-9E7A-4F99-8774-A0E530DE1A42}" type="datetimeFigureOut">
              <a:rPr lang="en-US" smtClean="0"/>
            </a:fld>
            <a:endParaRPr dirty="0" lang="en-US"/>
          </a:p>
        </p:txBody>
      </p:sp>
      <p:sp>
        <p:nvSpPr>
          <p:cNvPr id="104869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9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A7A6979-0714-4377-B894-6BE4C2D6E202}" type="slidenum">
              <a:rPr lang="en-US" smtClean="0"/>
            </a:fld>
            <a:endParaRPr dirty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278504F-A551-4DE0-9316-4DCD1D8CC752}" type="datetimeFigureOut">
              <a:rPr lang="en-US" smtClean="0"/>
            </a:fld>
            <a:endParaRPr dirty="0" lang="en-US"/>
          </a:p>
        </p:txBody>
      </p:sp>
      <p:sp>
        <p:nvSpPr>
          <p:cNvPr id="104870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0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A7A6979-0714-4377-B894-6BE4C2D6E202}" type="slidenum">
              <a:rPr lang="en-US" smtClean="0"/>
            </a:fld>
            <a:endParaRPr dirty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Rectangle 25"/>
          <p:cNvSpPr/>
          <p:nvPr/>
        </p:nvSpPr>
        <p:spPr>
          <a:xfrm>
            <a:off x="0" y="0"/>
            <a:ext cx="6096000" cy="6858000"/>
          </a:xfrm>
          <a:prstGeom prst="rect"/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720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21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22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algn="ctr" indent="0" marL="0">
              <a:buNone/>
              <a:defRPr sz="1500">
                <a:solidFill>
                  <a:srgbClr val="FFFFFF"/>
                </a:solidFill>
              </a:defRPr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23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1BE4249-C0D0-4B06-8692-E8BB871AF643}" type="datetimeFigureOut">
              <a:rPr lang="en-US" smtClean="0"/>
            </a:fld>
            <a:endParaRPr dirty="0" lang="en-US"/>
          </a:p>
        </p:txBody>
      </p:sp>
      <p:sp>
        <p:nvSpPr>
          <p:cNvPr id="1048724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dirty="0" lang="en-US"/>
          </a:p>
        </p:txBody>
      </p:sp>
      <p:sp>
        <p:nvSpPr>
          <p:cNvPr id="1048725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A7A6979-0714-4377-B894-6BE4C2D6E202}" type="slidenum">
              <a:rPr lang="en-US" smtClean="0"/>
            </a:fld>
            <a:endParaRPr dirty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Rectangle 17"/>
          <p:cNvSpPr/>
          <p:nvPr/>
        </p:nvSpPr>
        <p:spPr>
          <a:xfrm>
            <a:off x="0" y="0"/>
            <a:ext cx="6095999" cy="6858000"/>
          </a:xfrm>
          <a:prstGeom prst="rect"/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703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04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indent="0" marL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705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algn="ctr" indent="0" marL="0">
              <a:buNone/>
              <a:defRPr sz="1500">
                <a:solidFill>
                  <a:srgbClr val="FFFFFF"/>
                </a:solidFill>
              </a:defRPr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06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algn="tl" blurRad="50800" dir="2700000" dist="38100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</a:fld>
            <a:endParaRPr dirty="0" lang="en-US"/>
          </a:p>
        </p:txBody>
      </p:sp>
      <p:sp>
        <p:nvSpPr>
          <p:cNvPr id="104870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dirty="0" lang="en-US"/>
          </a:p>
        </p:txBody>
      </p:sp>
      <p:sp>
        <p:nvSpPr>
          <p:cNvPr id="104870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A7A6979-0714-4377-B894-6BE4C2D6E202}" type="slidenum">
              <a:rPr lang="en-US" smtClean="0"/>
            </a:fld>
            <a:endParaRPr dirty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</p:bgPr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/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anchor="ctr" bIns="182880" lIns="182880" rIns="182880" rtlCol="0" tIns="182880" vert="horz">
            <a:normAutofit/>
          </a:bodyPr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dirty="0" lang="en-US"/>
              <a:t>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</a:fld>
            <a:endParaRPr dirty="0"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dirty="0"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/>
          <a:solidFill>
            <a:srgbClr val="1D1D1D">
              <a:alpha val="70000"/>
            </a:srgbClr>
          </a:solidFill>
        </p:spPr>
        <p:txBody>
          <a:bodyPr anchor="ctr" bIns="45720" lIns="18288" rIns="18288" rtlCol="0" tIns="45720" vert="horz">
            <a:noAutofit/>
          </a:bodyPr>
          <a:lstStyle>
            <a:lvl1pPr algn="ctr">
              <a:defRPr baseline="0" sz="1100" spc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</a:fld>
            <a:endParaRPr dirty="0"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lvl1pPr algn="ctr" defTabSz="914400" eaLnBrk="1" hangingPunct="1" latinLnBrk="0" rtl="0">
        <a:lnSpc>
          <a:spcPct val="90000"/>
        </a:lnSpc>
        <a:spcBef>
          <a:spcPct val="0"/>
        </a:spcBef>
        <a:buNone/>
        <a:defRPr baseline="0" cap="all" sz="2800" kern="1200" spc="20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457200" rtl="0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685800" rtl="0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914400" rtl="0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1143000" rtl="0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1312863" rtl="0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1484313" rtl="0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1657350" rtl="0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baseline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1882775" rtl="0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baseline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dirty="0" lang="en-US"/>
              <a:t>Consumer attitude formation and change</a:t>
            </a:r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3"/>
            <a:ext cx="6801612" cy="2641709"/>
          </a:xfrm>
        </p:spPr>
        <p:txBody>
          <a:bodyPr>
            <a:normAutofit/>
          </a:bodyPr>
          <a:p>
            <a:r>
              <a:rPr dirty="0" sz="2400" lang="en-US" err="1"/>
              <a:t>Puji</a:t>
            </a:r>
            <a:r>
              <a:rPr dirty="0" sz="2400" lang="en-US"/>
              <a:t> </a:t>
            </a:r>
            <a:r>
              <a:rPr dirty="0" sz="2400" lang="en-US" err="1"/>
              <a:t>Wardayati</a:t>
            </a:r>
            <a:r>
              <a:rPr dirty="0" sz="2400" lang="en-US" err="1"/>
              <a:t> </a:t>
            </a:r>
            <a:r>
              <a:rPr dirty="0" sz="2400" lang="en-US" err="1"/>
              <a:t>2</a:t>
            </a:r>
            <a:r>
              <a:rPr dirty="0" sz="2400" lang="en-US" err="1"/>
              <a:t>0</a:t>
            </a:r>
            <a:r>
              <a:rPr dirty="0" sz="2400" lang="en-US" err="1"/>
              <a:t>1</a:t>
            </a:r>
            <a:r>
              <a:rPr dirty="0" sz="2400" lang="en-US" err="1"/>
              <a:t>6</a:t>
            </a:r>
            <a:r>
              <a:rPr dirty="0" sz="2400" lang="en-US" err="1"/>
              <a:t>0</a:t>
            </a:r>
            <a:r>
              <a:rPr dirty="0" sz="2400" lang="en-US" err="1"/>
              <a:t>4</a:t>
            </a:r>
            <a:r>
              <a:rPr dirty="0" sz="2400" lang="en-US" err="1"/>
              <a:t>1</a:t>
            </a:r>
            <a:r>
              <a:rPr dirty="0" sz="2400" lang="en-US" err="1"/>
              <a:t>0</a:t>
            </a:r>
            <a:endParaRPr dirty="0" sz="2400" lang="en-US"/>
          </a:p>
          <a:p>
            <a:r>
              <a:rPr dirty="0" sz="2400" lang="en-US"/>
              <a:t>Citra Ananda </a:t>
            </a:r>
            <a:r>
              <a:rPr dirty="0" sz="2400" lang="en-US" err="1" smtClean="0"/>
              <a:t>Putri</a:t>
            </a:r>
            <a:r>
              <a:rPr dirty="0" sz="2400" lang="id-ID" smtClean="0"/>
              <a:t> 2017031004</a:t>
            </a:r>
            <a:endParaRPr dirty="0" sz="2400" lang="en-US"/>
          </a:p>
          <a:p>
            <a:r>
              <a:rPr dirty="0" sz="2400" lang="en-US" err="1"/>
              <a:t>Nadhine</a:t>
            </a:r>
            <a:r>
              <a:rPr dirty="0" sz="2400" lang="en-US"/>
              <a:t> </a:t>
            </a:r>
            <a:r>
              <a:rPr dirty="0" sz="2400" lang="en-US" err="1" smtClean="0"/>
              <a:t>Syahzan</a:t>
            </a:r>
            <a:r>
              <a:rPr dirty="0" sz="2400" lang="id-ID" smtClean="0"/>
              <a:t> 2017031016</a:t>
            </a:r>
            <a:endParaRPr dirty="0" sz="2400" lang="en-US"/>
          </a:p>
          <a:p>
            <a:r>
              <a:rPr dirty="0" sz="2400" lang="en-US" err="1"/>
              <a:t>Rasyifa</a:t>
            </a:r>
            <a:r>
              <a:rPr dirty="0" sz="2400" lang="en-US"/>
              <a:t> </a:t>
            </a:r>
            <a:r>
              <a:rPr dirty="0" sz="2400" lang="en-US" err="1" smtClean="0"/>
              <a:t>Faradiba</a:t>
            </a:r>
            <a:r>
              <a:rPr dirty="0" sz="2400" lang="id-ID" smtClean="0"/>
              <a:t> 2017031028</a:t>
            </a:r>
            <a:endParaRPr dirty="0" sz="2400"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r>
              <a:rPr dirty="0" lang="id-ID"/>
              <a:t>Theory of Trying-To-Consume Model</a:t>
            </a:r>
          </a:p>
        </p:txBody>
      </p:sp>
      <p:sp>
        <p:nvSpPr>
          <p:cNvPr id="1048636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p>
            <a:r>
              <a:rPr dirty="0" lang="id-ID"/>
              <a:t>Sebuah teori sikap dirancang untuk memperhitungkan banyak kasus di mana tindakan atau hasil tidak pasti tetapi mencerminkan upaya konsumen untuk mengkonsumsi (atau membeli).</a:t>
            </a:r>
          </a:p>
        </p:txBody>
      </p:sp>
      <p:sp>
        <p:nvSpPr>
          <p:cNvPr id="1048637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p>
            <a:r>
              <a:rPr lang="id-ID"/>
              <a:t>Attitude-Toward-The-AD-Models</a:t>
            </a:r>
          </a:p>
        </p:txBody>
      </p:sp>
      <p:sp>
        <p:nvSpPr>
          <p:cNvPr id="1048638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p>
            <a:r>
              <a:rPr dirty="0" lang="id-ID"/>
              <a:t>Sebuah model yang menjelaskan bahwa sikap konsumen terhadap perilaku tertentu adalah fungsi dari seberapa kuat dia percaya bahwa tindakan tersebut akan mengarah pada hasil tertentu (baik menguntungkan atau tidak menguntungkan).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p>
            <a:r>
              <a:rPr dirty="0" lang="en-US">
                <a:solidFill>
                  <a:schemeClr val="bg1"/>
                </a:solidFill>
              </a:rPr>
              <a:t>Attitude formation</a:t>
            </a:r>
          </a:p>
        </p:txBody>
      </p:sp>
      <p:sp>
        <p:nvSpPr>
          <p:cNvPr id="104864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indent="0" marL="0">
              <a:buNone/>
            </a:pPr>
            <a:r>
              <a:rPr dirty="0" sz="2400" lang="en-US" err="1"/>
              <a:t>Pembentukan</a:t>
            </a:r>
            <a:r>
              <a:rPr dirty="0" sz="2400" lang="en-US"/>
              <a:t> attitude :</a:t>
            </a:r>
          </a:p>
          <a:p>
            <a:pPr indent="-112713" marL="342900">
              <a:buFont typeface="+mj-lt"/>
              <a:buAutoNum type="arabicPeriod"/>
            </a:pPr>
            <a:r>
              <a:rPr dirty="0" sz="2400" lang="en-US"/>
              <a:t> </a:t>
            </a:r>
            <a:r>
              <a:rPr dirty="0" sz="2400" lang="en-US" err="1"/>
              <a:t>Bagaimana</a:t>
            </a:r>
            <a:r>
              <a:rPr dirty="0" sz="2400" lang="en-US"/>
              <a:t> attitude </a:t>
            </a:r>
            <a:r>
              <a:rPr dirty="0" sz="2400" lang="en-US" err="1"/>
              <a:t>dipelajari</a:t>
            </a:r>
            <a:endParaRPr dirty="0" sz="2400" lang="en-US"/>
          </a:p>
          <a:p>
            <a:pPr indent="-112713" marL="342900">
              <a:buFont typeface="+mj-lt"/>
              <a:buAutoNum type="arabicPeriod"/>
            </a:pPr>
            <a:r>
              <a:rPr dirty="0" sz="2400" lang="en-US"/>
              <a:t> </a:t>
            </a:r>
            <a:r>
              <a:rPr dirty="0" sz="2400" lang="en-US" err="1"/>
              <a:t>Sumber</a:t>
            </a:r>
            <a:r>
              <a:rPr dirty="0" sz="2400" lang="en-US"/>
              <a:t> </a:t>
            </a:r>
            <a:r>
              <a:rPr dirty="0" sz="2400" lang="en-US" err="1"/>
              <a:t>pengaruh</a:t>
            </a:r>
            <a:r>
              <a:rPr dirty="0" sz="2400" lang="en-US"/>
              <a:t> </a:t>
            </a:r>
            <a:r>
              <a:rPr dirty="0" sz="2400" lang="en-US" err="1"/>
              <a:t>pembentukan</a:t>
            </a:r>
            <a:r>
              <a:rPr dirty="0" sz="2400" lang="en-US"/>
              <a:t> attitude</a:t>
            </a:r>
          </a:p>
          <a:p>
            <a:pPr indent="-112713" marL="342900">
              <a:buFont typeface="+mj-lt"/>
              <a:buAutoNum type="arabicPeriod"/>
            </a:pPr>
            <a:r>
              <a:rPr dirty="0" sz="2400" lang="en-US"/>
              <a:t> </a:t>
            </a:r>
            <a:r>
              <a:rPr dirty="0" sz="2400" lang="en-US" err="1"/>
              <a:t>Dampak</a:t>
            </a:r>
            <a:r>
              <a:rPr dirty="0" sz="2400" lang="en-US"/>
              <a:t> </a:t>
            </a:r>
            <a:r>
              <a:rPr dirty="0" sz="2400" lang="en-US" err="1"/>
              <a:t>kepribadian</a:t>
            </a:r>
            <a:r>
              <a:rPr dirty="0" sz="2400" lang="en-US"/>
              <a:t> </a:t>
            </a:r>
            <a:r>
              <a:rPr dirty="0" sz="2400" lang="en-US" err="1"/>
              <a:t>terhadap</a:t>
            </a:r>
            <a:r>
              <a:rPr dirty="0" sz="2400" lang="en-US"/>
              <a:t> </a:t>
            </a:r>
            <a:r>
              <a:rPr dirty="0" sz="2400" lang="en-US" err="1"/>
              <a:t>pembentukan</a:t>
            </a:r>
            <a:r>
              <a:rPr dirty="0" sz="2400" lang="en-US"/>
              <a:t> attitude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p>
            <a:r>
              <a:rPr dirty="0" lang="en-US">
                <a:solidFill>
                  <a:schemeClr val="bg1"/>
                </a:solidFill>
              </a:rPr>
              <a:t>How attitude are learned</a:t>
            </a:r>
          </a:p>
        </p:txBody>
      </p:sp>
      <p:sp>
        <p:nvSpPr>
          <p:cNvPr id="1048642" name="Content Placeholder 2"/>
          <p:cNvSpPr>
            <a:spLocks noGrp="1"/>
          </p:cNvSpPr>
          <p:nvPr>
            <p:ph idx="1"/>
          </p:nvPr>
        </p:nvSpPr>
        <p:spPr>
          <a:xfrm>
            <a:off x="1786411" y="2638044"/>
            <a:ext cx="8823051" cy="3101983"/>
          </a:xfrm>
        </p:spPr>
        <p:txBody>
          <a:bodyPr>
            <a:noAutofit/>
          </a:bodyPr>
          <a:p>
            <a:r>
              <a:rPr dirty="0" sz="2400" lang="en-US" err="1"/>
              <a:t>Perubahan</a:t>
            </a:r>
            <a:r>
              <a:rPr dirty="0" sz="2400" lang="en-US"/>
              <a:t> </a:t>
            </a:r>
            <a:r>
              <a:rPr dirty="0" sz="2400" lang="en-US" err="1"/>
              <a:t>dari</a:t>
            </a:r>
            <a:r>
              <a:rPr dirty="0" sz="2400" lang="en-US"/>
              <a:t> </a:t>
            </a:r>
            <a:r>
              <a:rPr dirty="0" sz="2400" lang="en-US" err="1"/>
              <a:t>tidak</a:t>
            </a:r>
            <a:r>
              <a:rPr dirty="0" sz="2400" lang="en-US"/>
              <a:t> </a:t>
            </a:r>
            <a:r>
              <a:rPr dirty="0" sz="2400" lang="en-US" err="1"/>
              <a:t>adanya</a:t>
            </a:r>
            <a:r>
              <a:rPr dirty="0" sz="2400" lang="en-US"/>
              <a:t> attitude </a:t>
            </a:r>
            <a:r>
              <a:rPr dirty="0" sz="2400" lang="en-US" err="1"/>
              <a:t>seseorang</a:t>
            </a:r>
            <a:r>
              <a:rPr dirty="0" sz="2400" lang="en-US"/>
              <a:t> </a:t>
            </a:r>
            <a:r>
              <a:rPr dirty="0" sz="2400" lang="en-US" err="1"/>
              <a:t>terhadap</a:t>
            </a:r>
            <a:r>
              <a:rPr dirty="0" sz="2400" lang="en-US"/>
              <a:t> </a:t>
            </a:r>
            <a:r>
              <a:rPr dirty="0" sz="2400" lang="en-US" err="1"/>
              <a:t>suatu</a:t>
            </a:r>
            <a:r>
              <a:rPr dirty="0" sz="2400" lang="en-US"/>
              <a:t> </a:t>
            </a:r>
            <a:r>
              <a:rPr dirty="0" sz="2400" lang="en-US" err="1"/>
              <a:t>produk</a:t>
            </a:r>
            <a:r>
              <a:rPr dirty="0" sz="2400" lang="en-US"/>
              <a:t> </a:t>
            </a:r>
            <a:r>
              <a:rPr dirty="0" sz="2400" lang="en-US" err="1"/>
              <a:t>ke</a:t>
            </a:r>
            <a:r>
              <a:rPr dirty="0" sz="2400" lang="en-US"/>
              <a:t> </a:t>
            </a:r>
            <a:r>
              <a:rPr dirty="0" sz="2400" lang="en-US" err="1"/>
              <a:t>memiliki</a:t>
            </a:r>
            <a:r>
              <a:rPr dirty="0" sz="2400" lang="en-US"/>
              <a:t> attitude </a:t>
            </a:r>
            <a:r>
              <a:rPr dirty="0" sz="2400" lang="en-US" err="1"/>
              <a:t>tertentu</a:t>
            </a:r>
            <a:r>
              <a:rPr dirty="0" sz="2400" lang="en-US"/>
              <a:t>         </a:t>
            </a:r>
            <a:r>
              <a:rPr dirty="0" sz="2400" lang="en-US" err="1"/>
              <a:t>hasil</a:t>
            </a:r>
            <a:r>
              <a:rPr dirty="0" sz="2400" lang="en-US"/>
              <a:t> </a:t>
            </a:r>
            <a:r>
              <a:rPr dirty="0" sz="2400" lang="en-US" err="1"/>
              <a:t>dari</a:t>
            </a:r>
            <a:r>
              <a:rPr dirty="0" sz="2400" lang="en-US"/>
              <a:t> </a:t>
            </a:r>
            <a:r>
              <a:rPr dirty="0" sz="2400" lang="en-US" err="1"/>
              <a:t>pembelajaran</a:t>
            </a:r>
            <a:r>
              <a:rPr dirty="0" sz="2400" lang="en-US"/>
              <a:t>..</a:t>
            </a:r>
          </a:p>
          <a:p>
            <a:pPr indent="0" marL="0">
              <a:buNone/>
            </a:pPr>
            <a:endParaRPr dirty="0" sz="2400" lang="en-US"/>
          </a:p>
          <a:p>
            <a:r>
              <a:rPr dirty="0" sz="2400" lang="en-US"/>
              <a:t>Attitude </a:t>
            </a:r>
            <a:r>
              <a:rPr dirty="0" sz="2400" lang="en-US" err="1"/>
              <a:t>terbentuk</a:t>
            </a:r>
            <a:r>
              <a:rPr dirty="0" sz="2400" lang="en-US"/>
              <a:t> </a:t>
            </a:r>
            <a:r>
              <a:rPr dirty="0" sz="2400" lang="en-US" err="1"/>
              <a:t>melalui</a:t>
            </a:r>
            <a:r>
              <a:rPr dirty="0" sz="2400" lang="en-US"/>
              <a:t> </a:t>
            </a:r>
            <a:r>
              <a:rPr dirty="0" sz="2400" lang="en-US" err="1"/>
              <a:t>informasi-informasi</a:t>
            </a:r>
            <a:r>
              <a:rPr dirty="0" sz="2400" lang="en-US"/>
              <a:t> yang </a:t>
            </a:r>
            <a:r>
              <a:rPr dirty="0" sz="2400" lang="en-US" err="1"/>
              <a:t>diperoleh</a:t>
            </a:r>
            <a:r>
              <a:rPr dirty="0" sz="2400" lang="en-US"/>
              <a:t> </a:t>
            </a:r>
            <a:r>
              <a:rPr dirty="0" sz="2400" lang="en-US" err="1"/>
              <a:t>konsumen</a:t>
            </a:r>
            <a:r>
              <a:rPr dirty="0" sz="2400" lang="en-US"/>
              <a:t> </a:t>
            </a:r>
            <a:r>
              <a:rPr dirty="0" sz="2400" lang="en-US" err="1"/>
              <a:t>mengenai</a:t>
            </a:r>
            <a:r>
              <a:rPr dirty="0" sz="2400" lang="en-US"/>
              <a:t> </a:t>
            </a:r>
            <a:r>
              <a:rPr dirty="0" sz="2400" lang="en-US" err="1"/>
              <a:t>suatu</a:t>
            </a:r>
            <a:r>
              <a:rPr dirty="0" sz="2400" lang="en-US"/>
              <a:t> </a:t>
            </a:r>
            <a:r>
              <a:rPr dirty="0" sz="2400" lang="en-US" err="1"/>
              <a:t>produk</a:t>
            </a:r>
            <a:r>
              <a:rPr dirty="0" sz="2400" lang="en-US"/>
              <a:t>.</a:t>
            </a:r>
          </a:p>
        </p:txBody>
      </p:sp>
      <p:cxnSp>
        <p:nvCxnSpPr>
          <p:cNvPr id="3145739" name="Straight Arrow Connector 4"/>
          <p:cNvCxnSpPr>
            <a:cxnSpLocks/>
          </p:cNvCxnSpPr>
          <p:nvPr/>
        </p:nvCxnSpPr>
        <p:spPr>
          <a:xfrm>
            <a:off x="6782303" y="3251873"/>
            <a:ext cx="436007" cy="0"/>
          </a:xfrm>
          <a:prstGeom prst="straightConnector1"/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>
          <a:xfrm>
            <a:off x="1065791" y="964692"/>
            <a:ext cx="10058400" cy="1188720"/>
          </a:xfrm>
          <a:solidFill>
            <a:schemeClr val="accent2"/>
          </a:solidFill>
        </p:spPr>
        <p:txBody>
          <a:bodyPr/>
          <a:p>
            <a:r>
              <a:rPr dirty="0" lang="en-US">
                <a:solidFill>
                  <a:schemeClr val="bg1"/>
                </a:solidFill>
              </a:rPr>
              <a:t>Sources of influence on attitude formation</a:t>
            </a:r>
          </a:p>
        </p:txBody>
      </p:sp>
      <p:sp>
        <p:nvSpPr>
          <p:cNvPr id="104864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5833" lnSpcReduction="20000"/>
          </a:bodyPr>
          <a:p>
            <a:pPr indent="0" marL="0">
              <a:buNone/>
            </a:pPr>
            <a:r>
              <a:rPr dirty="0" sz="2400" lang="en-US" err="1"/>
              <a:t>Pembentukan</a:t>
            </a:r>
            <a:r>
              <a:rPr dirty="0" sz="2400" lang="en-US"/>
              <a:t> attitude </a:t>
            </a:r>
            <a:r>
              <a:rPr dirty="0" sz="2400" lang="en-US" err="1"/>
              <a:t>konsumen</a:t>
            </a:r>
            <a:r>
              <a:rPr dirty="0" sz="2400" lang="en-US"/>
              <a:t> </a:t>
            </a:r>
            <a:r>
              <a:rPr dirty="0" sz="2400" lang="en-US" err="1"/>
              <a:t>sangat</a:t>
            </a:r>
            <a:r>
              <a:rPr dirty="0" sz="2400" lang="en-US"/>
              <a:t> </a:t>
            </a:r>
            <a:r>
              <a:rPr dirty="0" sz="2400" lang="en-US" err="1"/>
              <a:t>dipengaruhi</a:t>
            </a:r>
            <a:r>
              <a:rPr dirty="0" sz="2400" lang="en-US"/>
              <a:t> oleh :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Personal Experience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Influence of Family &amp; Friends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Direct Marketing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Mass Media</a:t>
            </a:r>
          </a:p>
          <a:p>
            <a:pPr indent="-342900" marL="342900">
              <a:buFont typeface="+mj-lt"/>
              <a:buAutoNum type="arabicPeriod"/>
            </a:pPr>
            <a:r>
              <a:rPr dirty="0" sz="2400" lang="en-US"/>
              <a:t>Internet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>
          <a:xfrm>
            <a:off x="2231136" y="377293"/>
            <a:ext cx="7729728" cy="1188720"/>
          </a:xfrm>
          <a:solidFill>
            <a:schemeClr val="accent2"/>
          </a:solidFill>
        </p:spPr>
        <p:txBody>
          <a:bodyPr/>
          <a:p>
            <a:r>
              <a:rPr dirty="0" lang="en-US">
                <a:solidFill>
                  <a:schemeClr val="bg1"/>
                </a:solidFill>
              </a:rPr>
              <a:t>Personal experience</a:t>
            </a:r>
          </a:p>
        </p:txBody>
      </p:sp>
      <p:sp>
        <p:nvSpPr>
          <p:cNvPr id="1048646" name="Content Placeholder 2"/>
          <p:cNvSpPr>
            <a:spLocks noGrp="1"/>
          </p:cNvSpPr>
          <p:nvPr>
            <p:ph idx="1"/>
          </p:nvPr>
        </p:nvSpPr>
        <p:spPr>
          <a:xfrm>
            <a:off x="2231136" y="1814476"/>
            <a:ext cx="7729728" cy="3101983"/>
          </a:xfrm>
        </p:spPr>
        <p:txBody>
          <a:bodyPr/>
          <a:p>
            <a:pPr algn="ctr" indent="0" marL="0">
              <a:buNone/>
            </a:pPr>
            <a:r>
              <a:rPr dirty="0" sz="2400" lang="en-US" err="1"/>
              <a:t>Pengalaman</a:t>
            </a:r>
            <a:r>
              <a:rPr dirty="0" sz="2400" lang="en-US"/>
              <a:t> </a:t>
            </a:r>
            <a:r>
              <a:rPr dirty="0" sz="2400" lang="en-US" err="1"/>
              <a:t>pribadi</a:t>
            </a:r>
            <a:r>
              <a:rPr dirty="0" sz="2400" lang="en-US"/>
              <a:t> </a:t>
            </a:r>
            <a:r>
              <a:rPr dirty="0" sz="2400" lang="en-US" err="1"/>
              <a:t>terhadap</a:t>
            </a:r>
            <a:r>
              <a:rPr dirty="0" sz="2400" lang="en-US"/>
              <a:t> </a:t>
            </a:r>
            <a:r>
              <a:rPr dirty="0" sz="2400" lang="en-US" err="1"/>
              <a:t>suatu</a:t>
            </a:r>
            <a:r>
              <a:rPr dirty="0" sz="2400" lang="en-US"/>
              <a:t> </a:t>
            </a:r>
            <a:r>
              <a:rPr dirty="0" sz="2400" lang="en-US" err="1"/>
              <a:t>produk</a:t>
            </a:r>
            <a:r>
              <a:rPr dirty="0" sz="2400" lang="en-US"/>
              <a:t> </a:t>
            </a:r>
            <a:r>
              <a:rPr dirty="0" sz="2400" lang="en-US" err="1"/>
              <a:t>memungkinkan</a:t>
            </a:r>
            <a:r>
              <a:rPr dirty="0" sz="2400" lang="en-US"/>
              <a:t> </a:t>
            </a:r>
            <a:r>
              <a:rPr dirty="0" sz="2400" lang="en-US" err="1"/>
              <a:t>konsumen</a:t>
            </a:r>
            <a:r>
              <a:rPr dirty="0" sz="2400" lang="en-US"/>
              <a:t> </a:t>
            </a:r>
            <a:r>
              <a:rPr dirty="0" sz="2400" lang="en-US" err="1"/>
              <a:t>untuk</a:t>
            </a:r>
            <a:r>
              <a:rPr dirty="0" sz="2400" lang="en-US"/>
              <a:t> </a:t>
            </a:r>
            <a:r>
              <a:rPr dirty="0" sz="2400" lang="en-US" err="1"/>
              <a:t>mencoba</a:t>
            </a:r>
            <a:r>
              <a:rPr dirty="0" sz="2400" lang="en-US"/>
              <a:t> dan </a:t>
            </a:r>
            <a:r>
              <a:rPr dirty="0" sz="2400" lang="en-US" err="1"/>
              <a:t>menilai</a:t>
            </a:r>
            <a:r>
              <a:rPr dirty="0" sz="2400" lang="en-US"/>
              <a:t> </a:t>
            </a:r>
            <a:r>
              <a:rPr dirty="0" sz="2400" lang="en-US" err="1"/>
              <a:t>produknya</a:t>
            </a:r>
            <a:r>
              <a:rPr dirty="0" sz="2400" lang="en-US"/>
              <a:t> </a:t>
            </a:r>
            <a:r>
              <a:rPr dirty="0" sz="2400" lang="en-US" err="1"/>
              <a:t>secara</a:t>
            </a:r>
            <a:r>
              <a:rPr dirty="0" sz="2400" lang="en-US"/>
              <a:t> </a:t>
            </a:r>
            <a:r>
              <a:rPr dirty="0" sz="2400" lang="en-US" err="1"/>
              <a:t>langsung</a:t>
            </a:r>
            <a:r>
              <a:rPr dirty="0" sz="2400" lang="en-US"/>
              <a:t>.</a:t>
            </a:r>
          </a:p>
          <a:p>
            <a:endParaRPr dirty="0" lang="en-US"/>
          </a:p>
          <a:p>
            <a:pPr indent="0" marL="0">
              <a:buNone/>
            </a:pPr>
            <a:endParaRPr dirty="0" lang="en-US"/>
          </a:p>
          <a:p>
            <a:pPr indent="0" marL="0">
              <a:buNone/>
            </a:pPr>
            <a:endParaRPr dirty="0" lang="en-US"/>
          </a:p>
        </p:txBody>
      </p:sp>
      <p:pic>
        <p:nvPicPr>
          <p:cNvPr id="2097153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497448" y="3187265"/>
            <a:ext cx="2316267" cy="3293442"/>
          </a:xfrm>
          <a:prstGeom prst="rect"/>
        </p:spPr>
      </p:pic>
      <p:pic>
        <p:nvPicPr>
          <p:cNvPr id="2097154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527863" y="3181543"/>
            <a:ext cx="4288312" cy="3469832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p>
            <a:r>
              <a:rPr dirty="0" lang="en-US">
                <a:solidFill>
                  <a:schemeClr val="bg1"/>
                </a:solidFill>
              </a:rPr>
              <a:t>Influence of family and friends</a:t>
            </a:r>
          </a:p>
        </p:txBody>
      </p:sp>
      <p:sp>
        <p:nvSpPr>
          <p:cNvPr id="104864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sz="2400" lang="en-US"/>
              <a:t>Attitude </a:t>
            </a:r>
            <a:r>
              <a:rPr dirty="0" sz="2400" lang="en-US" err="1"/>
              <a:t>dapat</a:t>
            </a:r>
            <a:r>
              <a:rPr dirty="0" sz="2400" lang="en-US"/>
              <a:t> </a:t>
            </a:r>
            <a:r>
              <a:rPr dirty="0" sz="2400" lang="en-US" err="1"/>
              <a:t>terbentuk</a:t>
            </a:r>
            <a:r>
              <a:rPr dirty="0" sz="2400" lang="en-US"/>
              <a:t> </a:t>
            </a:r>
            <a:r>
              <a:rPr dirty="0" sz="2400" lang="en-US" err="1"/>
              <a:t>melalui</a:t>
            </a:r>
            <a:r>
              <a:rPr dirty="0" sz="2400" lang="en-US"/>
              <a:t> </a:t>
            </a:r>
            <a:r>
              <a:rPr dirty="0" sz="2400" lang="en-US" err="1"/>
              <a:t>kontak</a:t>
            </a:r>
            <a:r>
              <a:rPr dirty="0" sz="2400" lang="en-US"/>
              <a:t> </a:t>
            </a:r>
            <a:r>
              <a:rPr dirty="0" sz="2400" lang="en-US" err="1"/>
              <a:t>dengan</a:t>
            </a:r>
            <a:r>
              <a:rPr dirty="0" sz="2400" lang="en-US"/>
              <a:t> orang lain, </a:t>
            </a:r>
            <a:r>
              <a:rPr sz="2400" lang="en-US"/>
              <a:t>misalnya</a:t>
            </a:r>
            <a:r>
              <a:rPr dirty="0" sz="2400" lang="en-US"/>
              <a:t> </a:t>
            </a:r>
            <a:r>
              <a:rPr dirty="0" sz="2400" lang="en-US" err="1"/>
              <a:t>teman</a:t>
            </a:r>
            <a:r>
              <a:rPr dirty="0" sz="2400" lang="en-US"/>
              <a:t> dan </a:t>
            </a:r>
            <a:r>
              <a:rPr dirty="0" sz="2400" lang="en-US" err="1"/>
              <a:t>keluarga</a:t>
            </a:r>
            <a:r>
              <a:rPr dirty="0" sz="2400" lang="en-US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p>
            <a:r>
              <a:rPr dirty="0" lang="en-US">
                <a:solidFill>
                  <a:schemeClr val="bg1"/>
                </a:solidFill>
              </a:rPr>
              <a:t>Direct marketing</a:t>
            </a:r>
          </a:p>
        </p:txBody>
      </p:sp>
      <p:sp>
        <p:nvSpPr>
          <p:cNvPr id="104865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sz="2400" lang="en-US" err="1">
                <a:solidFill>
                  <a:schemeClr val="tx1"/>
                </a:solidFill>
              </a:rPr>
              <a:t>Pemasaran</a:t>
            </a:r>
            <a:r>
              <a:rPr dirty="0" sz="2400" lang="en-US">
                <a:solidFill>
                  <a:schemeClr val="tx1"/>
                </a:solidFill>
              </a:rPr>
              <a:t> </a:t>
            </a:r>
            <a:r>
              <a:rPr dirty="0" sz="2400" lang="en-US" err="1">
                <a:solidFill>
                  <a:schemeClr val="tx1"/>
                </a:solidFill>
              </a:rPr>
              <a:t>menargetkan</a:t>
            </a:r>
            <a:r>
              <a:rPr dirty="0" sz="2400" lang="en-US">
                <a:solidFill>
                  <a:schemeClr val="tx1"/>
                </a:solidFill>
              </a:rPr>
              <a:t> </a:t>
            </a:r>
            <a:r>
              <a:rPr dirty="0" sz="2400" lang="en-US" err="1">
                <a:solidFill>
                  <a:schemeClr val="tx1"/>
                </a:solidFill>
              </a:rPr>
              <a:t>konsumen</a:t>
            </a:r>
            <a:r>
              <a:rPr dirty="0" sz="2400" lang="en-US">
                <a:solidFill>
                  <a:schemeClr val="tx1"/>
                </a:solidFill>
              </a:rPr>
              <a:t> </a:t>
            </a:r>
            <a:r>
              <a:rPr dirty="0" sz="2400" lang="en-US" err="1">
                <a:solidFill>
                  <a:schemeClr val="tx1"/>
                </a:solidFill>
              </a:rPr>
              <a:t>dengan</a:t>
            </a:r>
            <a:r>
              <a:rPr dirty="0" sz="2400" lang="en-US">
                <a:solidFill>
                  <a:schemeClr val="tx1"/>
                </a:solidFill>
              </a:rPr>
              <a:t> </a:t>
            </a:r>
            <a:r>
              <a:rPr dirty="0" sz="2400" lang="en-US" err="1">
                <a:solidFill>
                  <a:schemeClr val="tx1"/>
                </a:solidFill>
              </a:rPr>
              <a:t>mengeluarkan</a:t>
            </a:r>
            <a:r>
              <a:rPr dirty="0" sz="2400" lang="en-US">
                <a:solidFill>
                  <a:schemeClr val="tx1"/>
                </a:solidFill>
              </a:rPr>
              <a:t> </a:t>
            </a:r>
            <a:r>
              <a:rPr dirty="0" sz="2400" lang="en-US" err="1">
                <a:solidFill>
                  <a:schemeClr val="tx1"/>
                </a:solidFill>
              </a:rPr>
              <a:t>produk-produk</a:t>
            </a:r>
            <a:r>
              <a:rPr dirty="0" sz="2400" lang="en-US">
                <a:solidFill>
                  <a:schemeClr val="tx1"/>
                </a:solidFill>
              </a:rPr>
              <a:t> yang </a:t>
            </a:r>
            <a:r>
              <a:rPr dirty="0" sz="2400" lang="en-US" err="1">
                <a:solidFill>
                  <a:schemeClr val="tx1"/>
                </a:solidFill>
              </a:rPr>
              <a:t>sesuai</a:t>
            </a:r>
            <a:r>
              <a:rPr dirty="0" sz="2400" lang="en-US">
                <a:solidFill>
                  <a:schemeClr val="tx1"/>
                </a:solidFill>
              </a:rPr>
              <a:t> </a:t>
            </a:r>
            <a:r>
              <a:rPr dirty="0" sz="2400" lang="en-US" err="1">
                <a:solidFill>
                  <a:schemeClr val="tx1"/>
                </a:solidFill>
              </a:rPr>
              <a:t>dengan</a:t>
            </a:r>
            <a:r>
              <a:rPr dirty="0" sz="2400" lang="en-US">
                <a:solidFill>
                  <a:schemeClr val="tx1"/>
                </a:solidFill>
              </a:rPr>
              <a:t> </a:t>
            </a:r>
            <a:r>
              <a:rPr dirty="0" sz="2400" lang="en-US" err="1">
                <a:solidFill>
                  <a:schemeClr val="tx1"/>
                </a:solidFill>
              </a:rPr>
              <a:t>minat</a:t>
            </a:r>
            <a:r>
              <a:rPr dirty="0" sz="2400" lang="en-US">
                <a:solidFill>
                  <a:schemeClr val="tx1"/>
                </a:solidFill>
              </a:rPr>
              <a:t> dan </a:t>
            </a:r>
            <a:r>
              <a:rPr dirty="0" sz="2400" lang="en-US" err="1">
                <a:solidFill>
                  <a:schemeClr val="tx1"/>
                </a:solidFill>
              </a:rPr>
              <a:t>gaya</a:t>
            </a:r>
            <a:r>
              <a:rPr dirty="0" sz="2400" lang="en-US">
                <a:solidFill>
                  <a:schemeClr val="tx1"/>
                </a:solidFill>
              </a:rPr>
              <a:t> </a:t>
            </a:r>
            <a:r>
              <a:rPr dirty="0" sz="2400" lang="en-US" err="1">
                <a:solidFill>
                  <a:schemeClr val="tx1"/>
                </a:solidFill>
              </a:rPr>
              <a:t>hidup</a:t>
            </a:r>
            <a:r>
              <a:rPr dirty="0" sz="2400" lang="en-US">
                <a:solidFill>
                  <a:schemeClr val="tx1"/>
                </a:solidFill>
              </a:rPr>
              <a:t> </a:t>
            </a:r>
            <a:r>
              <a:rPr dirty="0" sz="2400" lang="en-US" err="1">
                <a:solidFill>
                  <a:schemeClr val="tx1"/>
                </a:solidFill>
              </a:rPr>
              <a:t>mereka</a:t>
            </a:r>
            <a:r>
              <a:rPr dirty="0" sz="2400" lang="en-US">
                <a:solidFill>
                  <a:schemeClr val="tx1"/>
                </a:solidFill>
              </a:rPr>
              <a:t>.</a:t>
            </a:r>
          </a:p>
          <a:p>
            <a:endParaRPr dirty="0"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>
          <a:xfrm>
            <a:off x="2231136" y="583183"/>
            <a:ext cx="7729728" cy="1188720"/>
          </a:xfrm>
          <a:solidFill>
            <a:schemeClr val="accent2"/>
          </a:solidFill>
        </p:spPr>
        <p:txBody>
          <a:bodyPr/>
          <a:p>
            <a:r>
              <a:rPr dirty="0" lang="en-US">
                <a:solidFill>
                  <a:schemeClr val="bg1"/>
                </a:solidFill>
              </a:rPr>
              <a:t>Mass media and internet</a:t>
            </a:r>
          </a:p>
        </p:txBody>
      </p:sp>
      <p:sp>
        <p:nvSpPr>
          <p:cNvPr id="1048652" name="Content Placeholder 2"/>
          <p:cNvSpPr>
            <a:spLocks noGrp="1"/>
          </p:cNvSpPr>
          <p:nvPr>
            <p:ph idx="1"/>
          </p:nvPr>
        </p:nvSpPr>
        <p:spPr>
          <a:xfrm>
            <a:off x="1314071" y="2341315"/>
            <a:ext cx="9967565" cy="4017092"/>
          </a:xfrm>
        </p:spPr>
        <p:txBody>
          <a:bodyPr>
            <a:normAutofit fontScale="95833" lnSpcReduction="10000"/>
          </a:bodyPr>
          <a:p>
            <a:r>
              <a:rPr dirty="0" sz="2400" lang="en-US"/>
              <a:t>Media masa dan internet </a:t>
            </a:r>
            <a:r>
              <a:rPr dirty="0" sz="2400" lang="en-US" err="1"/>
              <a:t>merupakan</a:t>
            </a:r>
            <a:r>
              <a:rPr dirty="0" sz="2400" lang="en-US"/>
              <a:t> salah </a:t>
            </a:r>
            <a:r>
              <a:rPr dirty="0" sz="2400" lang="en-US" err="1"/>
              <a:t>satu</a:t>
            </a:r>
            <a:r>
              <a:rPr dirty="0" sz="2400" lang="en-US"/>
              <a:t> </a:t>
            </a:r>
            <a:r>
              <a:rPr dirty="0" sz="2400" lang="en-US" err="1"/>
              <a:t>sumber</a:t>
            </a:r>
            <a:r>
              <a:rPr dirty="0" sz="2400" lang="en-US"/>
              <a:t> </a:t>
            </a:r>
            <a:r>
              <a:rPr dirty="0" sz="2400" lang="en-US" err="1"/>
              <a:t>informasi</a:t>
            </a:r>
            <a:r>
              <a:rPr dirty="0" sz="2400" lang="en-US"/>
              <a:t> yang </a:t>
            </a:r>
            <a:r>
              <a:rPr dirty="0" sz="2400" lang="en-US" err="1"/>
              <a:t>dapat</a:t>
            </a:r>
            <a:r>
              <a:rPr dirty="0" sz="2400" lang="en-US"/>
              <a:t> </a:t>
            </a:r>
            <a:r>
              <a:rPr dirty="0" sz="2400" lang="en-US" err="1"/>
              <a:t>mempengaruhi</a:t>
            </a:r>
            <a:r>
              <a:rPr dirty="0" sz="2400" lang="en-US"/>
              <a:t> </a:t>
            </a:r>
            <a:r>
              <a:rPr dirty="0" sz="2400" lang="en-US" err="1"/>
              <a:t>pembentukan</a:t>
            </a:r>
            <a:r>
              <a:rPr dirty="0" sz="2400" lang="en-US"/>
              <a:t> attitude </a:t>
            </a:r>
            <a:r>
              <a:rPr dirty="0" sz="2400" lang="en-US" err="1"/>
              <a:t>konsumen</a:t>
            </a:r>
            <a:r>
              <a:rPr dirty="0" sz="2400" lang="en-US"/>
              <a:t>.</a:t>
            </a:r>
          </a:p>
          <a:p>
            <a:pPr indent="0" marL="0">
              <a:buNone/>
            </a:pPr>
            <a:endParaRPr dirty="0" sz="2400" lang="en-US"/>
          </a:p>
          <a:p>
            <a:r>
              <a:rPr dirty="0" sz="2400" lang="en-US" err="1"/>
              <a:t>Bagi</a:t>
            </a:r>
            <a:r>
              <a:rPr dirty="0" sz="2400" lang="en-US"/>
              <a:t> </a:t>
            </a:r>
            <a:r>
              <a:rPr dirty="0" sz="2400" lang="en-US" err="1"/>
              <a:t>konsumen</a:t>
            </a:r>
            <a:r>
              <a:rPr dirty="0" sz="2400" lang="en-US"/>
              <a:t> yang </a:t>
            </a:r>
            <a:r>
              <a:rPr dirty="0" sz="2400" lang="en-US" err="1"/>
              <a:t>belum</a:t>
            </a:r>
            <a:r>
              <a:rPr dirty="0" sz="2400" lang="en-US"/>
              <a:t> </a:t>
            </a:r>
            <a:r>
              <a:rPr dirty="0" sz="2400" lang="en-US" err="1"/>
              <a:t>memiliki</a:t>
            </a:r>
            <a:r>
              <a:rPr dirty="0" sz="2400" lang="en-US"/>
              <a:t> </a:t>
            </a:r>
            <a:r>
              <a:rPr dirty="0" sz="2400" lang="en-US" err="1"/>
              <a:t>pengalaman</a:t>
            </a:r>
            <a:r>
              <a:rPr dirty="0" sz="2400" lang="en-US"/>
              <a:t> </a:t>
            </a:r>
            <a:r>
              <a:rPr dirty="0" sz="2400" lang="en-US" err="1"/>
              <a:t>langsung</a:t>
            </a:r>
            <a:r>
              <a:rPr dirty="0" sz="2400" lang="en-US"/>
              <a:t> </a:t>
            </a:r>
            <a:r>
              <a:rPr dirty="0" sz="2400" lang="en-US" err="1"/>
              <a:t>dengan</a:t>
            </a:r>
            <a:r>
              <a:rPr dirty="0" sz="2400" lang="en-US"/>
              <a:t> </a:t>
            </a:r>
            <a:r>
              <a:rPr dirty="0" sz="2400" lang="en-US" err="1"/>
              <a:t>suatu</a:t>
            </a:r>
            <a:r>
              <a:rPr dirty="0" sz="2400" lang="en-US"/>
              <a:t> </a:t>
            </a:r>
            <a:r>
              <a:rPr dirty="0" sz="2400" lang="en-US" err="1"/>
              <a:t>produk</a:t>
            </a:r>
            <a:r>
              <a:rPr dirty="0" sz="2400" lang="en-US"/>
              <a:t>, </a:t>
            </a:r>
            <a:r>
              <a:rPr dirty="0" sz="2400" lang="en-US" err="1"/>
              <a:t>pesan</a:t>
            </a:r>
            <a:r>
              <a:rPr dirty="0" sz="2400" lang="en-US"/>
              <a:t> </a:t>
            </a:r>
            <a:r>
              <a:rPr dirty="0" sz="2400" lang="en-US" err="1"/>
              <a:t>iklan</a:t>
            </a:r>
            <a:r>
              <a:rPr dirty="0" sz="2400" lang="en-US"/>
              <a:t> yang </a:t>
            </a:r>
            <a:r>
              <a:rPr dirty="0" sz="2400" lang="en-US" err="1"/>
              <a:t>menarik</a:t>
            </a:r>
            <a:r>
              <a:rPr dirty="0" sz="2400" lang="en-US"/>
              <a:t> </a:t>
            </a:r>
            <a:r>
              <a:rPr dirty="0" sz="2400" lang="en-US" err="1"/>
              <a:t>secara</a:t>
            </a:r>
            <a:r>
              <a:rPr dirty="0" sz="2400" lang="en-US"/>
              <a:t> </a:t>
            </a:r>
            <a:r>
              <a:rPr dirty="0" sz="2400" lang="en-US" err="1"/>
              <a:t>dapat</a:t>
            </a:r>
            <a:r>
              <a:rPr dirty="0" sz="2400" lang="en-US"/>
              <a:t> </a:t>
            </a:r>
            <a:r>
              <a:rPr dirty="0" sz="2400" lang="en-US" err="1"/>
              <a:t>menciptakan</a:t>
            </a:r>
            <a:r>
              <a:rPr dirty="0" sz="2400" lang="en-US"/>
              <a:t> </a:t>
            </a:r>
            <a:r>
              <a:rPr dirty="0" sz="2400" lang="en-US" err="1"/>
              <a:t>pembentukan</a:t>
            </a:r>
            <a:r>
              <a:rPr dirty="0" sz="2400" lang="en-US"/>
              <a:t> attitude. </a:t>
            </a:r>
          </a:p>
          <a:p>
            <a:pPr indent="0" marL="0">
              <a:buNone/>
            </a:pPr>
            <a:endParaRPr dirty="0" sz="2400" lang="en-US"/>
          </a:p>
          <a:p>
            <a:r>
              <a:rPr dirty="0" sz="2400" lang="en-US"/>
              <a:t>Attitude yang </a:t>
            </a:r>
            <a:r>
              <a:rPr dirty="0" sz="2400" lang="en-US" err="1"/>
              <a:t>dibentuk</a:t>
            </a:r>
            <a:r>
              <a:rPr dirty="0" sz="2400" lang="en-US"/>
              <a:t> </a:t>
            </a:r>
            <a:r>
              <a:rPr dirty="0" sz="2400" lang="en-US" err="1"/>
              <a:t>melalui</a:t>
            </a:r>
            <a:r>
              <a:rPr dirty="0" sz="2400" lang="en-US"/>
              <a:t> </a:t>
            </a:r>
            <a:r>
              <a:rPr dirty="0" sz="2400" lang="en-US" err="1"/>
              <a:t>pengalaman</a:t>
            </a:r>
            <a:r>
              <a:rPr dirty="0" sz="2400" lang="en-US"/>
              <a:t> </a:t>
            </a:r>
            <a:r>
              <a:rPr dirty="0" sz="2400" lang="en-US" err="1"/>
              <a:t>langsung</a:t>
            </a:r>
            <a:r>
              <a:rPr dirty="0" sz="2400" lang="en-US"/>
              <a:t> </a:t>
            </a:r>
            <a:r>
              <a:rPr dirty="0" sz="2400" lang="en-US" err="1"/>
              <a:t>dengab</a:t>
            </a:r>
            <a:r>
              <a:rPr dirty="0" sz="2400" lang="en-US"/>
              <a:t> </a:t>
            </a:r>
            <a:r>
              <a:rPr dirty="0" sz="2400" lang="en-US" err="1"/>
              <a:t>suatu</a:t>
            </a:r>
            <a:r>
              <a:rPr dirty="0" sz="2400" lang="en-US"/>
              <a:t> </a:t>
            </a:r>
            <a:r>
              <a:rPr dirty="0" sz="2400" lang="en-US" err="1"/>
              <a:t>produk</a:t>
            </a:r>
            <a:r>
              <a:rPr dirty="0" sz="2400" lang="en-US"/>
              <a:t> </a:t>
            </a:r>
            <a:r>
              <a:rPr dirty="0" sz="2400" lang="en-US" err="1"/>
              <a:t>cenderung</a:t>
            </a:r>
            <a:r>
              <a:rPr dirty="0" sz="2400" lang="en-US"/>
              <a:t> </a:t>
            </a:r>
            <a:r>
              <a:rPr dirty="0" sz="2400" lang="en-US" err="1"/>
              <a:t>bertahan</a:t>
            </a:r>
            <a:r>
              <a:rPr dirty="0" sz="2400" lang="en-US"/>
              <a:t> </a:t>
            </a:r>
            <a:r>
              <a:rPr dirty="0" sz="2400" lang="en-US" err="1"/>
              <a:t>lebih</a:t>
            </a:r>
            <a:r>
              <a:rPr dirty="0" sz="2400" lang="en-US"/>
              <a:t> lama dan </a:t>
            </a:r>
            <a:r>
              <a:rPr dirty="0" sz="2400" lang="en-US" err="1"/>
              <a:t>bersifat</a:t>
            </a:r>
            <a:r>
              <a:rPr dirty="0" sz="2400" lang="en-US"/>
              <a:t> </a:t>
            </a:r>
            <a:r>
              <a:rPr dirty="0" sz="2400" lang="en-US" err="1"/>
              <a:t>lebih</a:t>
            </a:r>
            <a:r>
              <a:rPr dirty="0" sz="2400" lang="en-US"/>
              <a:t> </a:t>
            </a:r>
            <a:r>
              <a:rPr dirty="0" sz="2400" lang="en-US" err="1"/>
              <a:t>konsiisten</a:t>
            </a:r>
            <a:r>
              <a:rPr dirty="0" sz="2400" lang="en-US"/>
              <a:t> </a:t>
            </a:r>
            <a:r>
              <a:rPr dirty="0" sz="2400" lang="en-US" err="1"/>
              <a:t>dibandingkan</a:t>
            </a:r>
            <a:r>
              <a:rPr dirty="0" sz="2400" lang="en-US"/>
              <a:t> </a:t>
            </a:r>
            <a:r>
              <a:rPr dirty="0" sz="2400" lang="en-US" err="1"/>
              <a:t>dengan</a:t>
            </a:r>
            <a:r>
              <a:rPr dirty="0" sz="2400" lang="en-US"/>
              <a:t> attitude yang </a:t>
            </a:r>
            <a:r>
              <a:rPr dirty="0" sz="2400" lang="en-US" err="1"/>
              <a:t>terbentuk</a:t>
            </a:r>
            <a:r>
              <a:rPr dirty="0" sz="2400" lang="en-US"/>
              <a:t> </a:t>
            </a:r>
            <a:r>
              <a:rPr dirty="0" sz="2400" lang="en-US" err="1"/>
              <a:t>melalui</a:t>
            </a:r>
            <a:r>
              <a:rPr dirty="0" sz="2400" lang="en-US"/>
              <a:t> </a:t>
            </a:r>
            <a:r>
              <a:rPr dirty="0" sz="2400" lang="en-US" err="1"/>
              <a:t>pengalaman</a:t>
            </a:r>
            <a:r>
              <a:rPr dirty="0" sz="2400" lang="en-US"/>
              <a:t> </a:t>
            </a:r>
            <a:r>
              <a:rPr dirty="0" sz="2400" lang="en-US" err="1"/>
              <a:t>secara</a:t>
            </a:r>
            <a:r>
              <a:rPr dirty="0" sz="2400" lang="en-US"/>
              <a:t> </a:t>
            </a:r>
            <a:r>
              <a:rPr dirty="0" sz="2400" lang="en-US" err="1"/>
              <a:t>tidak</a:t>
            </a:r>
            <a:r>
              <a:rPr dirty="0" sz="2400" lang="en-US"/>
              <a:t> </a:t>
            </a:r>
            <a:r>
              <a:rPr dirty="0" sz="2400" lang="en-US" err="1"/>
              <a:t>langsung</a:t>
            </a:r>
            <a:r>
              <a:rPr dirty="0" sz="2400" lang="en-US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>
          <a:xfrm>
            <a:off x="2231136" y="304627"/>
            <a:ext cx="7729728" cy="1188720"/>
          </a:xfrm>
          <a:solidFill>
            <a:schemeClr val="accent2"/>
          </a:solidFill>
        </p:spPr>
        <p:txBody>
          <a:bodyPr/>
          <a:p>
            <a:r>
              <a:rPr dirty="0" lang="en-US">
                <a:solidFill>
                  <a:schemeClr val="bg1"/>
                </a:solidFill>
              </a:rPr>
              <a:t>Personality factors</a:t>
            </a:r>
          </a:p>
        </p:txBody>
      </p:sp>
      <p:sp>
        <p:nvSpPr>
          <p:cNvPr id="1048654" name="Content Placeholder 2"/>
          <p:cNvSpPr>
            <a:spLocks noGrp="1"/>
          </p:cNvSpPr>
          <p:nvPr>
            <p:ph idx="1"/>
          </p:nvPr>
        </p:nvSpPr>
        <p:spPr>
          <a:xfrm>
            <a:off x="2340138" y="1929530"/>
            <a:ext cx="7729728" cy="3101983"/>
          </a:xfrm>
        </p:spPr>
        <p:txBody>
          <a:bodyPr/>
          <a:p>
            <a:pPr algn="ctr" indent="0" marL="0">
              <a:buNone/>
            </a:pPr>
            <a:r>
              <a:rPr dirty="0" sz="2400" lang="en-US"/>
              <a:t>Attitudes </a:t>
            </a:r>
            <a:r>
              <a:rPr dirty="0" sz="2400" lang="en-US" err="1"/>
              <a:t>konsumen</a:t>
            </a:r>
            <a:r>
              <a:rPr dirty="0" sz="2400" lang="en-US"/>
              <a:t> </a:t>
            </a:r>
            <a:r>
              <a:rPr dirty="0" sz="2400" lang="en-US" err="1"/>
              <a:t>terhadap</a:t>
            </a:r>
            <a:r>
              <a:rPr dirty="0" sz="2400" lang="en-US"/>
              <a:t> </a:t>
            </a:r>
            <a:r>
              <a:rPr dirty="0" sz="2400" lang="en-US" err="1"/>
              <a:t>suatu</a:t>
            </a:r>
            <a:r>
              <a:rPr dirty="0" sz="2400" lang="en-US"/>
              <a:t> </a:t>
            </a:r>
            <a:r>
              <a:rPr dirty="0" sz="2400" lang="en-US" err="1"/>
              <a:t>produk</a:t>
            </a:r>
            <a:r>
              <a:rPr dirty="0" sz="2400" lang="en-US"/>
              <a:t> </a:t>
            </a:r>
            <a:r>
              <a:rPr dirty="0" sz="2400" lang="en-US" err="1"/>
              <a:t>sangat</a:t>
            </a:r>
            <a:r>
              <a:rPr dirty="0" sz="2400" lang="en-US"/>
              <a:t> </a:t>
            </a:r>
            <a:r>
              <a:rPr dirty="0" sz="2400" lang="en-US" err="1"/>
              <a:t>dipengaruhi</a:t>
            </a:r>
            <a:r>
              <a:rPr dirty="0" sz="2400" lang="en-US"/>
              <a:t> oleh </a:t>
            </a:r>
            <a:r>
              <a:rPr dirty="0" sz="2400" lang="en-US" err="1"/>
              <a:t>karakteristik</a:t>
            </a:r>
            <a:r>
              <a:rPr dirty="0" sz="2400" lang="en-US"/>
              <a:t> </a:t>
            </a:r>
            <a:r>
              <a:rPr dirty="0" sz="2400" lang="en-US" err="1"/>
              <a:t>kepribadian</a:t>
            </a:r>
            <a:r>
              <a:rPr dirty="0" sz="2400" lang="en-US"/>
              <a:t> </a:t>
            </a:r>
            <a:r>
              <a:rPr dirty="0" sz="2400" lang="en-US" err="1"/>
              <a:t>mereka</a:t>
            </a:r>
            <a:r>
              <a:rPr dirty="0" sz="2400" lang="en-US"/>
              <a:t>. </a:t>
            </a:r>
          </a:p>
          <a:p>
            <a:pPr indent="0" marL="0">
              <a:buNone/>
            </a:pPr>
            <a:endParaRPr dirty="0" lang="en-US"/>
          </a:p>
          <a:p>
            <a:pPr indent="0" marL="0">
              <a:buNone/>
            </a:pPr>
            <a:endParaRPr dirty="0" lang="en-US"/>
          </a:p>
        </p:txBody>
      </p:sp>
      <p:pic>
        <p:nvPicPr>
          <p:cNvPr id="2097155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818891" y="3429000"/>
            <a:ext cx="2235926" cy="3101984"/>
          </a:xfrm>
          <a:prstGeom prst="rect"/>
        </p:spPr>
      </p:pic>
      <p:pic>
        <p:nvPicPr>
          <p:cNvPr id="2097156" name="Picture 6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t="13093"/>
          <a:stretch>
            <a:fillRect/>
          </a:stretch>
        </p:blipFill>
        <p:spPr>
          <a:xfrm>
            <a:off x="5680460" y="3532108"/>
            <a:ext cx="4280404" cy="2789968"/>
          </a:xfrm>
          <a:prstGeom prst="rect"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dirty="0" lang="en-US"/>
              <a:t>Strategies of Attitude Changes</a:t>
            </a:r>
          </a:p>
        </p:txBody>
      </p:sp>
      <p:sp>
        <p:nvSpPr>
          <p:cNvPr id="1048656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p>
            <a:r>
              <a:rPr dirty="0" lang="en-US">
                <a:solidFill>
                  <a:schemeClr val="bg1"/>
                </a:solidFill>
              </a:rPr>
              <a:t>attitude</a:t>
            </a:r>
          </a:p>
        </p:txBody>
      </p:sp>
      <p:sp>
        <p:nvSpPr>
          <p:cNvPr id="1048594" name="Content Placeholder 2"/>
          <p:cNvSpPr>
            <a:spLocks noGrp="1"/>
          </p:cNvSpPr>
          <p:nvPr>
            <p:ph idx="1"/>
          </p:nvPr>
        </p:nvSpPr>
        <p:spPr>
          <a:xfrm>
            <a:off x="2231136" y="2882480"/>
            <a:ext cx="7729728" cy="2748546"/>
          </a:xfrm>
        </p:spPr>
        <p:txBody>
          <a:bodyPr>
            <a:normAutofit fontScale="95833" lnSpcReduction="10000"/>
          </a:bodyPr>
          <a:p>
            <a:pPr algn="ctr"/>
            <a:r>
              <a:rPr dirty="0" sz="2400" lang="en-US"/>
              <a:t>Attitude (</a:t>
            </a:r>
            <a:r>
              <a:rPr dirty="0" sz="2400" lang="en-US" err="1"/>
              <a:t>sikap</a:t>
            </a:r>
            <a:r>
              <a:rPr dirty="0" sz="2400" lang="en-US"/>
              <a:t>) </a:t>
            </a:r>
            <a:r>
              <a:rPr dirty="0" sz="2400" lang="en-US" err="1"/>
              <a:t>adalah</a:t>
            </a:r>
            <a:r>
              <a:rPr dirty="0" sz="2400" lang="en-US"/>
              <a:t> </a:t>
            </a:r>
            <a:r>
              <a:rPr dirty="0" sz="2400" lang="en-US" err="1"/>
              <a:t>kecenderungan</a:t>
            </a:r>
            <a:r>
              <a:rPr dirty="0" sz="2400" lang="en-US"/>
              <a:t> </a:t>
            </a:r>
            <a:r>
              <a:rPr dirty="0" sz="2400" lang="en-US" err="1"/>
              <a:t>seseorang</a:t>
            </a:r>
            <a:r>
              <a:rPr dirty="0" sz="2400" lang="en-US"/>
              <a:t> </a:t>
            </a:r>
            <a:r>
              <a:rPr dirty="0" sz="2400" lang="en-US" err="1"/>
              <a:t>untuk</a:t>
            </a:r>
            <a:r>
              <a:rPr dirty="0" sz="2400" lang="en-US"/>
              <a:t> </a:t>
            </a:r>
            <a:r>
              <a:rPr dirty="0" sz="2400" lang="en-US" err="1"/>
              <a:t>membeli</a:t>
            </a:r>
            <a:r>
              <a:rPr dirty="0" sz="2400" lang="en-US"/>
              <a:t> </a:t>
            </a:r>
            <a:r>
              <a:rPr dirty="0" sz="2400" lang="en-US" err="1"/>
              <a:t>suatu</a:t>
            </a:r>
            <a:r>
              <a:rPr dirty="0" sz="2400" lang="en-US"/>
              <a:t> </a:t>
            </a:r>
            <a:r>
              <a:rPr dirty="0" sz="2400" lang="en-US" err="1"/>
              <a:t>produk</a:t>
            </a:r>
            <a:r>
              <a:rPr dirty="0" sz="2400" lang="en-US"/>
              <a:t> </a:t>
            </a:r>
            <a:r>
              <a:rPr dirty="0" sz="2400" lang="en-US" err="1"/>
              <a:t>secara</a:t>
            </a:r>
            <a:r>
              <a:rPr dirty="0" sz="2400" lang="en-US"/>
              <a:t> </a:t>
            </a:r>
            <a:r>
              <a:rPr dirty="0" sz="2400" lang="en-US" err="1"/>
              <a:t>konsisten</a:t>
            </a:r>
            <a:r>
              <a:rPr dirty="0" sz="2400" lang="en-US"/>
              <a:t> dan </a:t>
            </a:r>
            <a:r>
              <a:rPr dirty="0" sz="2400" lang="en-US" err="1"/>
              <a:t>bahkan</a:t>
            </a:r>
            <a:r>
              <a:rPr dirty="0" sz="2400" lang="en-US"/>
              <a:t> </a:t>
            </a:r>
            <a:r>
              <a:rPr dirty="0" sz="2400" lang="en-US" err="1"/>
              <a:t>merekomendasikannya</a:t>
            </a:r>
            <a:r>
              <a:rPr dirty="0" sz="2400" lang="en-US"/>
              <a:t> </a:t>
            </a:r>
            <a:r>
              <a:rPr dirty="0" sz="2400" lang="en-US" err="1"/>
              <a:t>kepada</a:t>
            </a:r>
            <a:r>
              <a:rPr dirty="0" sz="2400" lang="en-US"/>
              <a:t> orang lain. </a:t>
            </a:r>
          </a:p>
          <a:p>
            <a:pPr algn="ctr" indent="0" marL="0">
              <a:buNone/>
            </a:pPr>
            <a:endParaRPr dirty="0" sz="2400" lang="en-US"/>
          </a:p>
          <a:p>
            <a:pPr algn="ctr"/>
            <a:r>
              <a:rPr dirty="0" sz="2400" lang="en-US"/>
              <a:t>Attitude </a:t>
            </a:r>
            <a:r>
              <a:rPr dirty="0" sz="2400" lang="en-US" err="1"/>
              <a:t>konsumen</a:t>
            </a:r>
            <a:r>
              <a:rPr dirty="0" sz="2400" lang="en-US"/>
              <a:t> </a:t>
            </a:r>
            <a:r>
              <a:rPr dirty="0" sz="2400" lang="en-US" err="1"/>
              <a:t>dapat</a:t>
            </a:r>
            <a:r>
              <a:rPr dirty="0" sz="2400" lang="en-US"/>
              <a:t> </a:t>
            </a:r>
            <a:r>
              <a:rPr dirty="0" sz="2400" lang="en-US" err="1"/>
              <a:t>disimpulkan</a:t>
            </a:r>
            <a:r>
              <a:rPr dirty="0" sz="2400" lang="en-US"/>
              <a:t> </a:t>
            </a:r>
            <a:r>
              <a:rPr dirty="0" sz="2400" lang="en-US" err="1"/>
              <a:t>dari</a:t>
            </a:r>
            <a:r>
              <a:rPr dirty="0" sz="2400" lang="en-US"/>
              <a:t> </a:t>
            </a:r>
            <a:r>
              <a:rPr dirty="0" sz="2400" lang="en-US" err="1"/>
              <a:t>apa</a:t>
            </a:r>
            <a:r>
              <a:rPr dirty="0" sz="2400" lang="en-US"/>
              <a:t> </a:t>
            </a:r>
            <a:r>
              <a:rPr dirty="0" sz="2400" lang="en-US" err="1"/>
              <a:t>pendapat</a:t>
            </a:r>
            <a:r>
              <a:rPr dirty="0" sz="2400" lang="en-US"/>
              <a:t> </a:t>
            </a:r>
            <a:r>
              <a:rPr dirty="0" sz="2400" lang="en-US" err="1"/>
              <a:t>mereka</a:t>
            </a:r>
            <a:r>
              <a:rPr dirty="0" sz="2400" lang="en-US"/>
              <a:t> </a:t>
            </a:r>
            <a:r>
              <a:rPr dirty="0" sz="2400" lang="en-US" err="1"/>
              <a:t>soal</a:t>
            </a:r>
            <a:r>
              <a:rPr dirty="0" sz="2400" lang="en-US"/>
              <a:t> </a:t>
            </a:r>
            <a:r>
              <a:rPr dirty="0" sz="2400" lang="en-US" err="1"/>
              <a:t>produknya</a:t>
            </a:r>
            <a:r>
              <a:rPr dirty="0" sz="2400" lang="en-US"/>
              <a:t> dan </a:t>
            </a:r>
            <a:r>
              <a:rPr dirty="0" sz="2400" lang="en-US" err="1"/>
              <a:t>bagaimana</a:t>
            </a:r>
            <a:r>
              <a:rPr dirty="0" sz="2400" lang="en-US"/>
              <a:t> </a:t>
            </a:r>
            <a:r>
              <a:rPr dirty="0" sz="2400" lang="en-US" err="1"/>
              <a:t>perilaku</a:t>
            </a:r>
            <a:r>
              <a:rPr dirty="0" sz="2400" lang="en-US"/>
              <a:t> </a:t>
            </a:r>
            <a:r>
              <a:rPr dirty="0" sz="2400" lang="en-US" err="1"/>
              <a:t>mereka</a:t>
            </a:r>
            <a:r>
              <a:rPr dirty="0" sz="2400" lang="en-US"/>
              <a:t> </a:t>
            </a:r>
            <a:r>
              <a:rPr dirty="0" sz="2400" lang="en-US" err="1"/>
              <a:t>terhadap</a:t>
            </a:r>
            <a:r>
              <a:rPr dirty="0" sz="2400" lang="en-US"/>
              <a:t> </a:t>
            </a:r>
            <a:r>
              <a:rPr dirty="0" sz="2400" lang="en-US" err="1"/>
              <a:t>produk</a:t>
            </a:r>
            <a:r>
              <a:rPr dirty="0" sz="2400" lang="en-US"/>
              <a:t> </a:t>
            </a:r>
            <a:r>
              <a:rPr dirty="0" sz="2400" lang="en-US" err="1"/>
              <a:t>tersebut</a:t>
            </a:r>
            <a:r>
              <a:rPr dirty="0" sz="2400" lang="en-US"/>
              <a:t>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p>
            <a:r>
              <a:rPr dirty="0" lang="en-US">
                <a:solidFill>
                  <a:schemeClr val="bg1"/>
                </a:solidFill>
              </a:rPr>
              <a:t>Changing the Basic Motivational Function</a:t>
            </a:r>
          </a:p>
        </p:txBody>
      </p:sp>
      <p:sp>
        <p:nvSpPr>
          <p:cNvPr id="1048658" name="Content Placeholder 2"/>
          <p:cNvSpPr>
            <a:spLocks noGrp="1"/>
          </p:cNvSpPr>
          <p:nvPr>
            <p:ph idx="1"/>
          </p:nvPr>
        </p:nvSpPr>
        <p:spPr>
          <a:xfrm>
            <a:off x="1441241" y="2638043"/>
            <a:ext cx="9307502" cy="3647699"/>
          </a:xfrm>
        </p:spPr>
        <p:txBody>
          <a:bodyPr>
            <a:normAutofit/>
          </a:bodyPr>
          <a:p>
            <a:r>
              <a:rPr b="1" dirty="0" sz="2400" lang="en-US"/>
              <a:t>The Utilitarian Function</a:t>
            </a:r>
            <a:r>
              <a:rPr dirty="0" sz="2400" lang="en-US"/>
              <a:t> : </a:t>
            </a:r>
            <a:r>
              <a:rPr dirty="0" sz="2400" lang="en-US" err="1"/>
              <a:t>Membeli</a:t>
            </a:r>
            <a:r>
              <a:rPr dirty="0" sz="2400" lang="en-US"/>
              <a:t> </a:t>
            </a:r>
            <a:r>
              <a:rPr dirty="0" sz="2400" lang="en-US" err="1"/>
              <a:t>barang</a:t>
            </a:r>
            <a:r>
              <a:rPr dirty="0" sz="2400" lang="en-US"/>
              <a:t> yang </a:t>
            </a:r>
            <a:r>
              <a:rPr dirty="0" sz="2400" lang="en-US" err="1"/>
              <a:t>sama</a:t>
            </a:r>
            <a:r>
              <a:rPr dirty="0" sz="2400" lang="en-US"/>
              <a:t> </a:t>
            </a:r>
            <a:r>
              <a:rPr dirty="0" sz="2400" lang="en-US" err="1"/>
              <a:t>karena</a:t>
            </a:r>
            <a:r>
              <a:rPr dirty="0" sz="2400" lang="en-US"/>
              <a:t> </a:t>
            </a:r>
            <a:r>
              <a:rPr dirty="0" sz="2400" lang="en-US" err="1"/>
              <a:t>kegunaannya</a:t>
            </a:r>
            <a:r>
              <a:rPr dirty="0" sz="2400" lang="en-US"/>
              <a:t> </a:t>
            </a:r>
            <a:r>
              <a:rPr dirty="0" sz="2400" lang="en-US" err="1"/>
              <a:t>sangat</a:t>
            </a:r>
            <a:r>
              <a:rPr dirty="0" sz="2400" lang="en-US"/>
              <a:t> </a:t>
            </a:r>
            <a:r>
              <a:rPr dirty="0" sz="2400" lang="en-US" err="1"/>
              <a:t>berfungsi</a:t>
            </a:r>
            <a:r>
              <a:rPr dirty="0" sz="2400" lang="en-US"/>
              <a:t>.</a:t>
            </a:r>
          </a:p>
          <a:p>
            <a:r>
              <a:rPr b="1" dirty="0" sz="2400" lang="en-US"/>
              <a:t>The Ego-Defensive Function</a:t>
            </a:r>
            <a:r>
              <a:rPr dirty="0" sz="2400" lang="en-US"/>
              <a:t> : </a:t>
            </a:r>
            <a:r>
              <a:rPr dirty="0" sz="2400" lang="en-US" err="1"/>
              <a:t>Membeli</a:t>
            </a:r>
            <a:r>
              <a:rPr dirty="0" sz="2400" lang="en-US"/>
              <a:t> </a:t>
            </a:r>
            <a:r>
              <a:rPr dirty="0" sz="2400" lang="en-US" err="1"/>
              <a:t>suatu</a:t>
            </a:r>
            <a:r>
              <a:rPr dirty="0" sz="2400" lang="en-US"/>
              <a:t> </a:t>
            </a:r>
            <a:r>
              <a:rPr dirty="0" sz="2400" lang="en-US" err="1"/>
              <a:t>produk</a:t>
            </a:r>
            <a:r>
              <a:rPr dirty="0" sz="2400" lang="en-US"/>
              <a:t> </a:t>
            </a:r>
            <a:r>
              <a:rPr dirty="0" sz="2400" lang="en-US" err="1"/>
              <a:t>karena</a:t>
            </a:r>
            <a:r>
              <a:rPr dirty="0" sz="2400" lang="en-US"/>
              <a:t> </a:t>
            </a:r>
            <a:r>
              <a:rPr dirty="0" sz="2400" lang="en-US" err="1"/>
              <a:t>keinginan</a:t>
            </a:r>
            <a:r>
              <a:rPr dirty="0" sz="2400" lang="en-US"/>
              <a:t> </a:t>
            </a:r>
            <a:r>
              <a:rPr dirty="0" sz="2400" lang="en-US" err="1"/>
              <a:t>diri</a:t>
            </a:r>
            <a:r>
              <a:rPr dirty="0" sz="2400" lang="en-US"/>
              <a:t> </a:t>
            </a:r>
            <a:r>
              <a:rPr dirty="0" sz="2400" lang="en-US" err="1"/>
              <a:t>sendiri</a:t>
            </a:r>
            <a:r>
              <a:rPr dirty="0" sz="2400" lang="en-US"/>
              <a:t>.</a:t>
            </a:r>
          </a:p>
          <a:p>
            <a:r>
              <a:rPr b="1" dirty="0" sz="2400" lang="en-US"/>
              <a:t>The Value-Expressive Function : </a:t>
            </a:r>
            <a:r>
              <a:rPr dirty="0" sz="2400" lang="en-US" err="1"/>
              <a:t>Pandangan</a:t>
            </a:r>
            <a:r>
              <a:rPr dirty="0" sz="2400" lang="en-US"/>
              <a:t> </a:t>
            </a:r>
            <a:r>
              <a:rPr dirty="0" sz="2400" lang="en-US" err="1"/>
              <a:t>atau</a:t>
            </a:r>
            <a:r>
              <a:rPr dirty="0" sz="2400" lang="en-US"/>
              <a:t> </a:t>
            </a:r>
            <a:r>
              <a:rPr dirty="0" sz="2400" lang="en-US" err="1"/>
              <a:t>sikap</a:t>
            </a:r>
            <a:r>
              <a:rPr dirty="0" sz="2400" lang="en-US"/>
              <a:t> </a:t>
            </a:r>
            <a:r>
              <a:rPr dirty="0" sz="2400" lang="en-US" err="1"/>
              <a:t>kita</a:t>
            </a:r>
            <a:r>
              <a:rPr dirty="0" sz="2400" lang="en-US"/>
              <a:t> </a:t>
            </a:r>
            <a:r>
              <a:rPr dirty="0" sz="2400" lang="en-US" err="1"/>
              <a:t>terhadap</a:t>
            </a:r>
            <a:r>
              <a:rPr dirty="0" sz="2400" lang="en-US"/>
              <a:t> </a:t>
            </a:r>
            <a:r>
              <a:rPr dirty="0" sz="2400" lang="en-US" err="1"/>
              <a:t>suatu</a:t>
            </a:r>
            <a:r>
              <a:rPr dirty="0" sz="2400" lang="en-US"/>
              <a:t> </a:t>
            </a:r>
            <a:r>
              <a:rPr dirty="0" sz="2400" lang="en-US" err="1"/>
              <a:t>produk</a:t>
            </a:r>
            <a:r>
              <a:rPr dirty="0" sz="2400" lang="en-US"/>
              <a:t>.</a:t>
            </a:r>
          </a:p>
          <a:p>
            <a:r>
              <a:rPr b="1" dirty="0" sz="2400" lang="en-US"/>
              <a:t>The Knowledge Function : </a:t>
            </a:r>
            <a:r>
              <a:rPr dirty="0" sz="2400" lang="en-US"/>
              <a:t>Para consumer </a:t>
            </a:r>
            <a:r>
              <a:rPr dirty="0" sz="2400" lang="en-US" err="1"/>
              <a:t>ingin</a:t>
            </a:r>
            <a:r>
              <a:rPr dirty="0" sz="2400" lang="en-US"/>
              <a:t> </a:t>
            </a:r>
            <a:r>
              <a:rPr dirty="0" sz="2400" lang="en-US" err="1"/>
              <a:t>lebih</a:t>
            </a:r>
            <a:r>
              <a:rPr dirty="0" sz="2400" lang="en-US"/>
              <a:t> </a:t>
            </a:r>
            <a:r>
              <a:rPr dirty="0" sz="2400" lang="en-US" err="1"/>
              <a:t>mengetahui</a:t>
            </a:r>
            <a:r>
              <a:rPr dirty="0" sz="2400" lang="en-US"/>
              <a:t> </a:t>
            </a:r>
            <a:r>
              <a:rPr dirty="0" sz="2400" lang="en-US" err="1"/>
              <a:t>tentang</a:t>
            </a:r>
            <a:r>
              <a:rPr dirty="0" sz="2400" lang="en-US"/>
              <a:t> </a:t>
            </a:r>
            <a:r>
              <a:rPr dirty="0" sz="2400" lang="en-US" err="1"/>
              <a:t>produk</a:t>
            </a:r>
            <a:r>
              <a:rPr dirty="0" sz="2400" lang="en-US"/>
              <a:t> </a:t>
            </a:r>
            <a:r>
              <a:rPr dirty="0" sz="2400" lang="en-US" err="1"/>
              <a:t>tersebut</a:t>
            </a:r>
            <a:r>
              <a:rPr dirty="0" sz="2400" lang="en-US"/>
              <a:t> yang </a:t>
            </a:r>
            <a:r>
              <a:rPr dirty="0" sz="2400" lang="en-US" err="1"/>
              <a:t>mereka</a:t>
            </a:r>
            <a:r>
              <a:rPr dirty="0" sz="2400" lang="en-US"/>
              <a:t> </a:t>
            </a:r>
            <a:r>
              <a:rPr dirty="0" sz="2400" lang="en-US" err="1"/>
              <a:t>temui</a:t>
            </a:r>
            <a:r>
              <a:rPr dirty="0" sz="2400" lang="en-US"/>
              <a:t> </a:t>
            </a:r>
            <a:r>
              <a:rPr dirty="0" sz="2400" lang="en-US" err="1"/>
              <a:t>atau</a:t>
            </a:r>
            <a:r>
              <a:rPr dirty="0" sz="2400" lang="en-US"/>
              <a:t> </a:t>
            </a:r>
            <a:r>
              <a:rPr dirty="0" sz="2400" lang="en-US" err="1"/>
              <a:t>baca</a:t>
            </a:r>
            <a:r>
              <a:rPr dirty="0" sz="2400" lang="en-US"/>
              <a:t>.</a:t>
            </a:r>
          </a:p>
          <a:p>
            <a:endParaRPr dirty="0"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p>
            <a:r>
              <a:rPr dirty="0" lang="id-ID">
                <a:solidFill>
                  <a:schemeClr val="bg1"/>
                </a:solidFill>
              </a:rPr>
              <a:t>Combining Several Functions</a:t>
            </a:r>
            <a:endParaRPr dirty="0" lang="en-US">
              <a:solidFill>
                <a:schemeClr val="bg1"/>
              </a:solidFill>
            </a:endParaRPr>
          </a:p>
        </p:txBody>
      </p:sp>
      <p:sp>
        <p:nvSpPr>
          <p:cNvPr id="104866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sz="2400" lang="en-US" err="1"/>
              <a:t>Menggabungkan</a:t>
            </a:r>
            <a:r>
              <a:rPr dirty="0" sz="2400" lang="en-US"/>
              <a:t> </a:t>
            </a:r>
            <a:r>
              <a:rPr dirty="0" sz="2400" lang="en-US" err="1"/>
              <a:t>beberapa</a:t>
            </a:r>
            <a:r>
              <a:rPr dirty="0" sz="2400" lang="en-US"/>
              <a:t> </a:t>
            </a:r>
            <a:r>
              <a:rPr dirty="0" sz="2400" lang="en-US" err="1"/>
              <a:t>fungsi</a:t>
            </a:r>
            <a:r>
              <a:rPr dirty="0" sz="2400" lang="en-US"/>
              <a:t> </a:t>
            </a:r>
            <a:r>
              <a:rPr dirty="0" sz="2400" lang="en-US" err="1"/>
              <a:t>dari</a:t>
            </a:r>
            <a:r>
              <a:rPr dirty="0" sz="2400" lang="en-US"/>
              <a:t> </a:t>
            </a:r>
            <a:r>
              <a:rPr dirty="0" sz="2400" lang="en-US" err="1"/>
              <a:t>suatu</a:t>
            </a:r>
            <a:r>
              <a:rPr dirty="0" sz="2400" lang="en-US"/>
              <a:t> </a:t>
            </a:r>
            <a:r>
              <a:rPr dirty="0" sz="2400" lang="en-US" err="1"/>
              <a:t>produk</a:t>
            </a:r>
            <a:r>
              <a:rPr dirty="0" sz="2400" lang="en-US"/>
              <a:t>.</a:t>
            </a:r>
          </a:p>
          <a:p>
            <a:pPr indent="0" marL="0">
              <a:buNone/>
            </a:pPr>
            <a:endParaRPr dirty="0" lang="en-US"/>
          </a:p>
        </p:txBody>
      </p:sp>
      <p:pic>
        <p:nvPicPr>
          <p:cNvPr id="2097157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517294" y="3429000"/>
            <a:ext cx="3157412" cy="3157412"/>
          </a:xfrm>
          <a:prstGeom prst="rect"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p>
            <a:r>
              <a:rPr dirty="0" lang="en-US">
                <a:solidFill>
                  <a:schemeClr val="bg1"/>
                </a:solidFill>
              </a:rPr>
              <a:t>Associating the Product With The Special Group, Event or Cause</a:t>
            </a:r>
          </a:p>
        </p:txBody>
      </p:sp>
      <p:sp>
        <p:nvSpPr>
          <p:cNvPr id="104866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sz="2400" lang="en-US" err="1"/>
              <a:t>Mengaitkan</a:t>
            </a:r>
            <a:r>
              <a:rPr dirty="0" sz="2400" lang="en-US"/>
              <a:t> </a:t>
            </a:r>
            <a:r>
              <a:rPr dirty="0" sz="2400" lang="en-US" err="1"/>
              <a:t>produk</a:t>
            </a:r>
            <a:r>
              <a:rPr dirty="0" sz="2400" lang="en-US"/>
              <a:t> </a:t>
            </a:r>
            <a:r>
              <a:rPr dirty="0" sz="2400" lang="en-US" err="1"/>
              <a:t>dengan</a:t>
            </a:r>
            <a:r>
              <a:rPr dirty="0" sz="2400" lang="en-US"/>
              <a:t> </a:t>
            </a:r>
            <a:r>
              <a:rPr dirty="0" sz="2400" lang="en-US" err="1"/>
              <a:t>kelompok</a:t>
            </a:r>
            <a:r>
              <a:rPr dirty="0" sz="2400" lang="en-US"/>
              <a:t> </a:t>
            </a:r>
            <a:r>
              <a:rPr dirty="0" sz="2400" lang="en-US" err="1"/>
              <a:t>khusus</a:t>
            </a:r>
            <a:r>
              <a:rPr dirty="0" sz="2400" lang="en-US"/>
              <a:t>, acara, </a:t>
            </a:r>
            <a:r>
              <a:rPr dirty="0" sz="2400" lang="en-US" err="1"/>
              <a:t>atau</a:t>
            </a:r>
            <a:r>
              <a:rPr dirty="0" sz="2400" lang="en-US"/>
              <a:t> </a:t>
            </a:r>
            <a:r>
              <a:rPr dirty="0" sz="2400" lang="en-US" err="1"/>
              <a:t>suatu</a:t>
            </a:r>
            <a:r>
              <a:rPr dirty="0" sz="2400" lang="en-US"/>
              <a:t> </a:t>
            </a:r>
            <a:r>
              <a:rPr dirty="0" sz="2400" lang="en-US" err="1"/>
              <a:t>penyebab</a:t>
            </a:r>
            <a:r>
              <a:rPr dirty="0" sz="2400" lang="en-US"/>
              <a:t>. </a:t>
            </a:r>
          </a:p>
          <a:p>
            <a:endParaRPr dirty="0" lang="en-US"/>
          </a:p>
        </p:txBody>
      </p:sp>
      <p:pic>
        <p:nvPicPr>
          <p:cNvPr id="2097158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850899" y="3570110"/>
            <a:ext cx="2654549" cy="2654549"/>
          </a:xfrm>
          <a:prstGeom prst="rect"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p>
            <a:r>
              <a:rPr dirty="0" lang="id-ID">
                <a:solidFill>
                  <a:schemeClr val="bg1"/>
                </a:solidFill>
              </a:rPr>
              <a:t>Resolving Two Conflicting Attitudes</a:t>
            </a:r>
            <a:endParaRPr dirty="0" lang="en-US">
              <a:solidFill>
                <a:schemeClr val="bg1"/>
              </a:solidFill>
            </a:endParaRPr>
          </a:p>
        </p:txBody>
      </p:sp>
      <p:sp>
        <p:nvSpPr>
          <p:cNvPr id="1048664" name="Content Placeholder 2"/>
          <p:cNvSpPr>
            <a:spLocks noGrp="1"/>
          </p:cNvSpPr>
          <p:nvPr>
            <p:ph idx="1"/>
          </p:nvPr>
        </p:nvSpPr>
        <p:spPr>
          <a:xfrm>
            <a:off x="720620" y="2638044"/>
            <a:ext cx="10736630" cy="3101983"/>
          </a:xfrm>
        </p:spPr>
        <p:txBody>
          <a:bodyPr/>
          <a:p>
            <a:r>
              <a:rPr dirty="0" sz="2400" lang="id-ID"/>
              <a:t>Strategi attitudes ini terkadang bisa menyelesaikan yang sebenarnya atau potensi terhadap 2 attitudes / sikap. Jika seorang consumer bisa ngeliat hal negatif dari suatu produk tapi dia bisa juga tidak mementingkan di produk yang lainnya. </a:t>
            </a:r>
            <a:endParaRPr dirty="0" sz="2400" lang="en-US"/>
          </a:p>
          <a:p>
            <a:pPr indent="0" marL="0">
              <a:buNone/>
            </a:pPr>
            <a:endParaRPr dirty="0" lang="en-US"/>
          </a:p>
        </p:txBody>
      </p:sp>
      <p:pic>
        <p:nvPicPr>
          <p:cNvPr id="2097159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827582" y="4000034"/>
            <a:ext cx="4753246" cy="2612471"/>
          </a:xfrm>
          <a:prstGeom prst="rect"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title"/>
          </p:nvPr>
        </p:nvSpPr>
        <p:spPr>
          <a:xfrm>
            <a:off x="2231136" y="322789"/>
            <a:ext cx="7729728" cy="1188720"/>
          </a:xfrm>
          <a:solidFill>
            <a:schemeClr val="accent2"/>
          </a:solidFill>
        </p:spPr>
        <p:txBody>
          <a:bodyPr/>
          <a:p>
            <a:r>
              <a:rPr dirty="0" lang="id-ID">
                <a:solidFill>
                  <a:schemeClr val="bg1"/>
                </a:solidFill>
              </a:rPr>
              <a:t>Altering Components of The Multiatribute Model</a:t>
            </a:r>
            <a:endParaRPr dirty="0" lang="en-US">
              <a:solidFill>
                <a:schemeClr val="bg1"/>
              </a:solidFill>
            </a:endParaRPr>
          </a:p>
        </p:txBody>
      </p:sp>
      <p:sp>
        <p:nvSpPr>
          <p:cNvPr id="1048666" name="Content Placeholder 2"/>
          <p:cNvSpPr>
            <a:spLocks noGrp="1"/>
          </p:cNvSpPr>
          <p:nvPr>
            <p:ph idx="1"/>
          </p:nvPr>
        </p:nvSpPr>
        <p:spPr>
          <a:xfrm>
            <a:off x="962845" y="1883302"/>
            <a:ext cx="9991788" cy="4541722"/>
          </a:xfrm>
        </p:spPr>
        <p:txBody>
          <a:bodyPr>
            <a:normAutofit fontScale="94444" lnSpcReduction="10000"/>
          </a:bodyPr>
          <a:p>
            <a:pPr lvl="0"/>
            <a:r>
              <a:rPr b="1" dirty="0" sz="2400" lang="id-ID"/>
              <a:t>Changing the Relative Evaluation of Attribute : </a:t>
            </a:r>
            <a:r>
              <a:rPr dirty="0" sz="2400" lang="id-ID"/>
              <a:t>Setiap barang di pasaran memiliki kalangan peminat sesuai dengan merk dan kelebihan atau keuntungannya. </a:t>
            </a:r>
          </a:p>
          <a:p>
            <a:r>
              <a:rPr b="1" dirty="0" sz="2400" lang="id-ID"/>
              <a:t>Changing Brand Beliefs</a:t>
            </a:r>
            <a:r>
              <a:rPr dirty="0" sz="2400" lang="id-ID"/>
              <a:t> : Pengiklan terus menerus mengingatkan kalau produk mereka selalu lebih baik dibandingkan produk lain dan mencuci otak kita sehingga membuat consumer ini yakin untuk membeli produk tersebut. </a:t>
            </a:r>
            <a:endParaRPr dirty="0" sz="2400" lang="en-US"/>
          </a:p>
          <a:p>
            <a:pPr lvl="0"/>
            <a:r>
              <a:rPr b="1" dirty="0" sz="2400" lang="id-ID"/>
              <a:t>Adding an Attribute : </a:t>
            </a:r>
            <a:r>
              <a:rPr dirty="0" sz="2400" lang="id-ID"/>
              <a:t>Mencapai suatu tujuan dengan menambahkan atribut baru yang sebelumnya ditolak oleh pasar. </a:t>
            </a:r>
          </a:p>
          <a:p>
            <a:r>
              <a:rPr b="1" dirty="0" sz="2400" lang="id-ID"/>
              <a:t>Changing the Overall Brand Rating : </a:t>
            </a:r>
            <a:r>
              <a:rPr dirty="0" sz="2400" lang="en-US" err="1"/>
              <a:t>Upaya</a:t>
            </a:r>
            <a:r>
              <a:rPr dirty="0" sz="2400" lang="en-US"/>
              <a:t> </a:t>
            </a:r>
            <a:r>
              <a:rPr dirty="0" sz="2400" lang="en-US" err="1"/>
              <a:t>untuk</a:t>
            </a:r>
            <a:r>
              <a:rPr dirty="0" sz="2400" lang="en-US"/>
              <a:t> </a:t>
            </a:r>
            <a:r>
              <a:rPr dirty="0" sz="2400" lang="en-US" err="1"/>
              <a:t>mengubah</a:t>
            </a:r>
            <a:r>
              <a:rPr dirty="0" sz="2400" lang="en-US"/>
              <a:t> </a:t>
            </a:r>
            <a:r>
              <a:rPr dirty="0" sz="2400" lang="en-US" err="1"/>
              <a:t>keseluruhan</a:t>
            </a:r>
            <a:r>
              <a:rPr dirty="0" sz="2400" lang="en-US"/>
              <a:t> </a:t>
            </a:r>
            <a:r>
              <a:rPr dirty="0" sz="2400" lang="en-US" err="1"/>
              <a:t>penilaian</a:t>
            </a:r>
            <a:r>
              <a:rPr dirty="0" sz="2400" lang="en-US"/>
              <a:t> </a:t>
            </a:r>
            <a:r>
              <a:rPr dirty="0" sz="2400" lang="en-US" err="1"/>
              <a:t>konsumen</a:t>
            </a:r>
            <a:r>
              <a:rPr dirty="0" sz="2400" lang="en-US"/>
              <a:t> </a:t>
            </a:r>
            <a:r>
              <a:rPr dirty="0" sz="2400" lang="en-US" err="1"/>
              <a:t>terhadap</a:t>
            </a:r>
            <a:r>
              <a:rPr dirty="0" sz="2400" lang="en-US"/>
              <a:t> </a:t>
            </a:r>
            <a:r>
              <a:rPr dirty="0" sz="2400" lang="en-US" err="1"/>
              <a:t>merek</a:t>
            </a:r>
            <a:r>
              <a:rPr dirty="0" sz="2400" lang="en-US"/>
              <a:t> </a:t>
            </a:r>
            <a:r>
              <a:rPr dirty="0" sz="2400" lang="en-US" err="1"/>
              <a:t>secara</a:t>
            </a:r>
            <a:r>
              <a:rPr dirty="0" sz="2400" lang="en-US"/>
              <a:t> </a:t>
            </a:r>
            <a:r>
              <a:rPr dirty="0" sz="2400" lang="en-US" err="1"/>
              <a:t>langsung</a:t>
            </a:r>
            <a:r>
              <a:rPr dirty="0" sz="2400" lang="en-US"/>
              <a:t>, </a:t>
            </a:r>
            <a:r>
              <a:rPr dirty="0" sz="2400" lang="en-US" err="1"/>
              <a:t>tanpa</a:t>
            </a:r>
            <a:r>
              <a:rPr dirty="0" sz="2400" lang="en-US"/>
              <a:t> </a:t>
            </a:r>
            <a:r>
              <a:rPr dirty="0" sz="2400" lang="en-US" err="1"/>
              <a:t>berusaha</a:t>
            </a:r>
            <a:r>
              <a:rPr dirty="0" sz="2400" lang="en-US"/>
              <a:t> </a:t>
            </a:r>
            <a:r>
              <a:rPr dirty="0" sz="2400" lang="en-US" err="1"/>
              <a:t>meningkatkan</a:t>
            </a:r>
            <a:r>
              <a:rPr dirty="0" sz="2400" lang="en-US"/>
              <a:t> </a:t>
            </a:r>
            <a:r>
              <a:rPr dirty="0" sz="2400" lang="en-US" err="1"/>
              <a:t>atau</a:t>
            </a:r>
            <a:r>
              <a:rPr dirty="0" sz="2400" lang="en-US"/>
              <a:t> </a:t>
            </a:r>
            <a:r>
              <a:rPr dirty="0" sz="2400" lang="en-US" err="1"/>
              <a:t>mengubah</a:t>
            </a:r>
            <a:r>
              <a:rPr dirty="0" sz="2400" lang="en-US"/>
              <a:t> </a:t>
            </a:r>
            <a:r>
              <a:rPr dirty="0" sz="2400" lang="en-US" err="1"/>
              <a:t>evaluasi</a:t>
            </a:r>
            <a:r>
              <a:rPr dirty="0" sz="2400" lang="en-US"/>
              <a:t> </a:t>
            </a:r>
            <a:r>
              <a:rPr dirty="0" sz="2400" lang="en-US" err="1"/>
              <a:t>mereka</a:t>
            </a:r>
            <a:r>
              <a:rPr dirty="0" sz="2400" lang="en-US"/>
              <a:t> </a:t>
            </a:r>
            <a:r>
              <a:rPr dirty="0" sz="2400" lang="en-US" err="1"/>
              <a:t>atas</a:t>
            </a:r>
            <a:r>
              <a:rPr dirty="0" sz="2400" lang="en-US"/>
              <a:t> </a:t>
            </a:r>
            <a:r>
              <a:rPr dirty="0" sz="2400" lang="en-US" err="1"/>
              <a:t>atribut</a:t>
            </a:r>
            <a:r>
              <a:rPr dirty="0" sz="2400" lang="en-US"/>
              <a:t> </a:t>
            </a:r>
            <a:r>
              <a:rPr dirty="0" sz="2400" lang="en-US" err="1"/>
              <a:t>merek</a:t>
            </a:r>
            <a:r>
              <a:rPr dirty="0" sz="2400" lang="en-US"/>
              <a:t> </a:t>
            </a:r>
            <a:r>
              <a:rPr dirty="0" sz="2400" lang="en-US" err="1"/>
              <a:t>tunggal</a:t>
            </a:r>
            <a:r>
              <a:rPr dirty="0" sz="2400" lang="en-US"/>
              <a:t>.</a:t>
            </a:r>
          </a:p>
          <a:p>
            <a:endParaRPr dirty="0"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p>
            <a:r>
              <a:rPr dirty="0" lang="id-ID">
                <a:solidFill>
                  <a:schemeClr val="bg1"/>
                </a:solidFill>
              </a:rPr>
              <a:t>Changing Beliefs About Competitors Brands</a:t>
            </a:r>
            <a:endParaRPr dirty="0" lang="en-US">
              <a:solidFill>
                <a:schemeClr val="bg1"/>
              </a:solidFill>
            </a:endParaRPr>
          </a:p>
        </p:txBody>
      </p:sp>
      <p:sp>
        <p:nvSpPr>
          <p:cNvPr id="104866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sz="2400" lang="id-ID"/>
              <a:t>Strategi yang mengubah sikap keyakinan konsumen tentang atribut merek lawan atau produk tersebut</a:t>
            </a:r>
            <a:r>
              <a:rPr dirty="0" sz="2400" lang="en-US"/>
              <a:t> </a:t>
            </a:r>
          </a:p>
          <a:p>
            <a:endParaRPr dirty="0" lang="en-US"/>
          </a:p>
        </p:txBody>
      </p:sp>
      <p:pic>
        <p:nvPicPr>
          <p:cNvPr id="2097160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578945" y="3608916"/>
            <a:ext cx="3034110" cy="3034110"/>
          </a:xfrm>
          <a:prstGeom prst="rect"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p>
            <a:r>
              <a:rPr dirty="0" lang="en-US">
                <a:solidFill>
                  <a:schemeClr val="bg1"/>
                </a:solidFill>
              </a:rPr>
              <a:t>The Elaboration Likelihood Model (ELM)</a:t>
            </a:r>
          </a:p>
        </p:txBody>
      </p:sp>
      <p:sp>
        <p:nvSpPr>
          <p:cNvPr id="104867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sz="2400" lang="id-ID"/>
              <a:t>Menganalisis kelebihan atau kelemahan suatu produk atau model.</a:t>
            </a:r>
            <a:r>
              <a:rPr dirty="0" sz="2400" lang="en-US"/>
              <a:t> </a:t>
            </a:r>
          </a:p>
          <a:p>
            <a:pPr indent="0" marL="0">
              <a:buNone/>
            </a:pPr>
            <a:endParaRPr dirty="0" sz="2400" lang="id-ID"/>
          </a:p>
          <a:p>
            <a:r>
              <a:rPr dirty="0" sz="2400" lang="id-ID"/>
              <a:t>Dibandingkan dengan banyaknya strategi perubahan tingkah laku yang sudah diulas, perubahan sifat konsumen dibagi menjadi 2 jalur pendekatan, yaitu : rute central dan rute perifer. </a:t>
            </a:r>
            <a:endParaRPr dirty="0" sz="2400" lang="en-US"/>
          </a:p>
          <a:p>
            <a:endParaRPr dirty="0"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"/>
          <p:cNvSpPr>
            <a:spLocks noGrp="1"/>
          </p:cNvSpPr>
          <p:nvPr>
            <p:ph type="title"/>
          </p:nvPr>
        </p:nvSpPr>
        <p:spPr>
          <a:xfrm>
            <a:off x="2231136" y="534737"/>
            <a:ext cx="7729728" cy="1188720"/>
          </a:xfrm>
          <a:solidFill>
            <a:schemeClr val="accent2"/>
          </a:solidFill>
        </p:spPr>
        <p:txBody>
          <a:bodyPr/>
          <a:p>
            <a:r>
              <a:rPr dirty="0" lang="en-US">
                <a:solidFill>
                  <a:schemeClr val="bg1"/>
                </a:solidFill>
              </a:rPr>
              <a:t>Cognitive Dissonance Theory</a:t>
            </a:r>
          </a:p>
        </p:txBody>
      </p:sp>
      <p:sp>
        <p:nvSpPr>
          <p:cNvPr id="1048672" name="Content Placeholder 2"/>
          <p:cNvSpPr>
            <a:spLocks noGrp="1"/>
          </p:cNvSpPr>
          <p:nvPr>
            <p:ph idx="1"/>
          </p:nvPr>
        </p:nvSpPr>
        <p:spPr>
          <a:xfrm>
            <a:off x="1693880" y="2064969"/>
            <a:ext cx="8804239" cy="4705224"/>
          </a:xfrm>
        </p:spPr>
        <p:txBody>
          <a:bodyPr>
            <a:normAutofit fontScale="94444" lnSpcReduction="10000"/>
          </a:bodyPr>
          <a:p>
            <a:r>
              <a:rPr dirty="0" sz="2800" lang="en-US" err="1"/>
              <a:t>Ketidaknyamanan</a:t>
            </a:r>
            <a:r>
              <a:rPr dirty="0" sz="2800" lang="en-US"/>
              <a:t> </a:t>
            </a:r>
            <a:r>
              <a:rPr dirty="0" sz="2800" lang="en-US" err="1"/>
              <a:t>terjadi</a:t>
            </a:r>
            <a:r>
              <a:rPr dirty="0" sz="2800" lang="en-US"/>
              <a:t> </a:t>
            </a:r>
            <a:r>
              <a:rPr dirty="0" sz="2800" lang="en-US" err="1"/>
              <a:t>ketika</a:t>
            </a:r>
            <a:r>
              <a:rPr dirty="0" sz="2800" lang="en-US"/>
              <a:t> </a:t>
            </a:r>
            <a:r>
              <a:rPr dirty="0" sz="2800" lang="en-US" err="1"/>
              <a:t>konsumen</a:t>
            </a:r>
            <a:r>
              <a:rPr dirty="0" sz="2800" lang="en-US"/>
              <a:t> </a:t>
            </a:r>
            <a:r>
              <a:rPr dirty="0" sz="2800" lang="en-US" err="1"/>
              <a:t>memiliki</a:t>
            </a:r>
            <a:r>
              <a:rPr dirty="0" sz="2800" lang="en-US"/>
              <a:t> </a:t>
            </a:r>
            <a:r>
              <a:rPr dirty="0" sz="2800" lang="en-US" err="1"/>
              <a:t>konflik</a:t>
            </a:r>
            <a:r>
              <a:rPr dirty="0" sz="2800" lang="en-US"/>
              <a:t> </a:t>
            </a:r>
            <a:r>
              <a:rPr dirty="0" sz="2800" lang="en-US" err="1"/>
              <a:t>pikiran</a:t>
            </a:r>
            <a:r>
              <a:rPr dirty="0" sz="2800" lang="en-US"/>
              <a:t> </a:t>
            </a:r>
            <a:r>
              <a:rPr dirty="0" sz="2800" lang="en-US" err="1"/>
              <a:t>tentang</a:t>
            </a:r>
            <a:r>
              <a:rPr dirty="0" sz="2800" lang="en-US"/>
              <a:t> </a:t>
            </a:r>
            <a:r>
              <a:rPr dirty="0" sz="2800" lang="en-US" err="1"/>
              <a:t>keyakinan</a:t>
            </a:r>
            <a:r>
              <a:rPr dirty="0" sz="2800" lang="en-US"/>
              <a:t> </a:t>
            </a:r>
            <a:r>
              <a:rPr dirty="0" sz="2800" lang="en-US" err="1"/>
              <a:t>atau</a:t>
            </a:r>
            <a:r>
              <a:rPr dirty="0" sz="2800" lang="en-US"/>
              <a:t> </a:t>
            </a:r>
            <a:r>
              <a:rPr dirty="0" sz="2800" lang="en-US" err="1"/>
              <a:t>sikap</a:t>
            </a:r>
            <a:r>
              <a:rPr dirty="0" sz="2800" lang="en-US"/>
              <a:t>.</a:t>
            </a:r>
          </a:p>
          <a:p>
            <a:pPr indent="0" marL="0">
              <a:buNone/>
            </a:pPr>
            <a:endParaRPr dirty="0" sz="2800" lang="en-US"/>
          </a:p>
          <a:p>
            <a:r>
              <a:rPr dirty="0" sz="2800" lang="en-US" err="1"/>
              <a:t>Ketidaknyamanan</a:t>
            </a:r>
            <a:r>
              <a:rPr dirty="0" sz="2800" lang="en-US"/>
              <a:t> yang </a:t>
            </a:r>
            <a:r>
              <a:rPr dirty="0" sz="2800" lang="en-US" err="1"/>
              <a:t>muncul</a:t>
            </a:r>
            <a:r>
              <a:rPr dirty="0" sz="2800" lang="en-US"/>
              <a:t> </a:t>
            </a:r>
            <a:r>
              <a:rPr dirty="0" sz="2800" lang="en-US" err="1"/>
              <a:t>setelah</a:t>
            </a:r>
            <a:r>
              <a:rPr dirty="0" sz="2800" lang="en-US"/>
              <a:t> </a:t>
            </a:r>
            <a:r>
              <a:rPr dirty="0" sz="2800" lang="en-US" err="1"/>
              <a:t>pembelian</a:t>
            </a:r>
            <a:r>
              <a:rPr dirty="0" sz="2800" lang="en-US"/>
              <a:t> </a:t>
            </a:r>
            <a:r>
              <a:rPr dirty="0" sz="2800" lang="en-US" err="1"/>
              <a:t>dinamakan</a:t>
            </a:r>
            <a:r>
              <a:rPr dirty="0" sz="2800" lang="en-US"/>
              <a:t> </a:t>
            </a:r>
            <a:r>
              <a:rPr dirty="0" sz="2800" i="1" lang="en-US" err="1"/>
              <a:t>postpurchase</a:t>
            </a:r>
            <a:r>
              <a:rPr dirty="0" sz="2800" i="1" lang="en-US"/>
              <a:t> dissonance</a:t>
            </a:r>
            <a:r>
              <a:rPr dirty="0" sz="2800" lang="en-US"/>
              <a:t>.</a:t>
            </a:r>
          </a:p>
          <a:p>
            <a:pPr indent="0" marL="0">
              <a:buNone/>
            </a:pPr>
            <a:endParaRPr dirty="0" sz="2800" lang="en-US"/>
          </a:p>
          <a:p>
            <a:r>
              <a:rPr dirty="0" sz="2800" i="1" lang="en-US"/>
              <a:t>Cognitive Dissonance</a:t>
            </a:r>
            <a:r>
              <a:rPr dirty="0" sz="2800" lang="en-US"/>
              <a:t> </a:t>
            </a:r>
            <a:r>
              <a:rPr dirty="0" sz="2800" lang="en-US" err="1"/>
              <a:t>membiarkan</a:t>
            </a:r>
            <a:r>
              <a:rPr dirty="0" sz="2800" lang="en-US"/>
              <a:t> </a:t>
            </a:r>
            <a:r>
              <a:rPr dirty="0" sz="2800" lang="en-US" err="1"/>
              <a:t>konsumen</a:t>
            </a:r>
            <a:r>
              <a:rPr dirty="0" sz="2800" lang="en-US"/>
              <a:t> </a:t>
            </a:r>
            <a:r>
              <a:rPr dirty="0" sz="2800" lang="en-US" err="1"/>
              <a:t>dengan</a:t>
            </a:r>
            <a:r>
              <a:rPr dirty="0" sz="2800" lang="en-US"/>
              <a:t> </a:t>
            </a:r>
            <a:r>
              <a:rPr dirty="0" sz="2800" lang="en-US" err="1"/>
              <a:t>perasaan</a:t>
            </a:r>
            <a:r>
              <a:rPr dirty="0" sz="2800" lang="en-US"/>
              <a:t> </a:t>
            </a:r>
            <a:r>
              <a:rPr dirty="0" sz="2800" lang="en-US" err="1"/>
              <a:t>tidak</a:t>
            </a:r>
            <a:r>
              <a:rPr dirty="0" sz="2800" lang="en-US"/>
              <a:t> </a:t>
            </a:r>
            <a:r>
              <a:rPr dirty="0" sz="2800" lang="en-US" err="1"/>
              <a:t>nyamannya</a:t>
            </a:r>
            <a:r>
              <a:rPr dirty="0" sz="2800" lang="en-US"/>
              <a:t> </a:t>
            </a:r>
            <a:r>
              <a:rPr dirty="0" sz="2800" lang="en-US" err="1"/>
              <a:t>mengenai</a:t>
            </a:r>
            <a:r>
              <a:rPr dirty="0" sz="2800" lang="en-US"/>
              <a:t> </a:t>
            </a:r>
            <a:r>
              <a:rPr dirty="0" sz="2800" lang="en-US" err="1"/>
              <a:t>apa</a:t>
            </a:r>
            <a:r>
              <a:rPr dirty="0" sz="2800" lang="en-US"/>
              <a:t> yang </a:t>
            </a:r>
            <a:r>
              <a:rPr dirty="0" sz="2800" lang="en-US" err="1"/>
              <a:t>diyakini</a:t>
            </a:r>
            <a:r>
              <a:rPr dirty="0" sz="2800" lang="en-US"/>
              <a:t>, </a:t>
            </a:r>
            <a:r>
              <a:rPr dirty="0" sz="2800" lang="en-US" err="1"/>
              <a:t>sehingga</a:t>
            </a:r>
            <a:r>
              <a:rPr dirty="0" sz="2800" lang="en-US"/>
              <a:t> </a:t>
            </a:r>
            <a:r>
              <a:rPr dirty="0" sz="2800" lang="en-US" err="1"/>
              <a:t>mereka</a:t>
            </a:r>
            <a:r>
              <a:rPr dirty="0" sz="2800" lang="en-US"/>
              <a:t> </a:t>
            </a:r>
            <a:r>
              <a:rPr dirty="0" sz="2800" lang="en-US" err="1"/>
              <a:t>akan</a:t>
            </a:r>
            <a:r>
              <a:rPr dirty="0" sz="2800" lang="en-US"/>
              <a:t> </a:t>
            </a:r>
            <a:r>
              <a:rPr dirty="0" sz="2800" lang="en-US" err="1"/>
              <a:t>termotivasi</a:t>
            </a:r>
            <a:r>
              <a:rPr dirty="0" sz="2800" lang="en-US"/>
              <a:t> </a:t>
            </a:r>
            <a:r>
              <a:rPr dirty="0" sz="2800" lang="en-US" err="1"/>
              <a:t>untuk</a:t>
            </a:r>
            <a:r>
              <a:rPr dirty="0" sz="2800" lang="en-US"/>
              <a:t> </a:t>
            </a:r>
            <a:r>
              <a:rPr dirty="0" sz="2800" lang="en-US" err="1"/>
              <a:t>mencari</a:t>
            </a:r>
            <a:r>
              <a:rPr dirty="0" sz="2800" lang="en-US"/>
              <a:t> </a:t>
            </a:r>
            <a:r>
              <a:rPr dirty="0" sz="2800" lang="en-US" err="1"/>
              <a:t>penyelesaian</a:t>
            </a:r>
            <a:r>
              <a:rPr dirty="0" sz="2800" lang="en-US"/>
              <a:t> </a:t>
            </a:r>
            <a:r>
              <a:rPr dirty="0" sz="2800" lang="en-US" err="1"/>
              <a:t>dengan</a:t>
            </a:r>
            <a:r>
              <a:rPr dirty="0" sz="2800" lang="en-US"/>
              <a:t> </a:t>
            </a:r>
            <a:r>
              <a:rPr dirty="0" sz="2800" lang="en-US" err="1"/>
              <a:t>cara</a:t>
            </a:r>
            <a:r>
              <a:rPr dirty="0" sz="2800" lang="en-US"/>
              <a:t> </a:t>
            </a:r>
            <a:r>
              <a:rPr dirty="0" sz="2800" lang="en-US" err="1"/>
              <a:t>mengubah</a:t>
            </a:r>
            <a:r>
              <a:rPr dirty="0" sz="2800" lang="en-US"/>
              <a:t> </a:t>
            </a:r>
            <a:r>
              <a:rPr dirty="0" sz="2800" lang="en-US" err="1"/>
              <a:t>sikap</a:t>
            </a:r>
            <a:r>
              <a:rPr dirty="0" sz="2800" lang="en-US"/>
              <a:t> </a:t>
            </a:r>
            <a:r>
              <a:rPr dirty="0" sz="2800" lang="en-US" err="1"/>
              <a:t>mereka</a:t>
            </a:r>
            <a:r>
              <a:rPr dirty="0" sz="2800" lang="en-US"/>
              <a:t> </a:t>
            </a:r>
            <a:r>
              <a:rPr dirty="0" sz="2800" lang="en-US" err="1"/>
              <a:t>untuk</a:t>
            </a:r>
            <a:r>
              <a:rPr dirty="0" sz="2800" lang="en-US"/>
              <a:t> </a:t>
            </a:r>
            <a:r>
              <a:rPr dirty="0" sz="2800" lang="en-US" err="1"/>
              <a:t>disesuaikan</a:t>
            </a:r>
            <a:r>
              <a:rPr dirty="0" sz="2800" lang="en-US"/>
              <a:t> </a:t>
            </a:r>
            <a:r>
              <a:rPr dirty="0" sz="2800" lang="en-US" err="1"/>
              <a:t>dengan</a:t>
            </a:r>
            <a:r>
              <a:rPr dirty="0" sz="2800" lang="en-US"/>
              <a:t> </a:t>
            </a:r>
            <a:r>
              <a:rPr dirty="0" sz="2800" lang="en-US" err="1"/>
              <a:t>perilaku</a:t>
            </a:r>
            <a:r>
              <a:rPr dirty="0" sz="2800" lang="en-US"/>
              <a:t> </a:t>
            </a:r>
            <a:r>
              <a:rPr dirty="0" sz="2800" lang="en-US" err="1"/>
              <a:t>mereka</a:t>
            </a:r>
            <a:r>
              <a:rPr dirty="0" sz="2800" lang="en-US"/>
              <a:t>.</a:t>
            </a:r>
            <a:endParaRPr dirty="0" sz="2800" i="1" lang="en-US"/>
          </a:p>
          <a:p>
            <a:endParaRPr dirty="0"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title"/>
          </p:nvPr>
        </p:nvSpPr>
        <p:spPr>
          <a:xfrm>
            <a:off x="2231136" y="449962"/>
            <a:ext cx="7729728" cy="1188720"/>
          </a:xfrm>
          <a:solidFill>
            <a:schemeClr val="accent2"/>
          </a:solidFill>
        </p:spPr>
        <p:txBody>
          <a:bodyPr/>
          <a:p>
            <a:r>
              <a:rPr dirty="0" lang="en-US">
                <a:solidFill>
                  <a:schemeClr val="bg1"/>
                </a:solidFill>
              </a:rPr>
              <a:t>Attribution Theory</a:t>
            </a:r>
          </a:p>
        </p:txBody>
      </p:sp>
      <p:sp>
        <p:nvSpPr>
          <p:cNvPr id="1048674" name="Content Placeholder 2"/>
          <p:cNvSpPr>
            <a:spLocks noGrp="1"/>
          </p:cNvSpPr>
          <p:nvPr>
            <p:ph idx="1"/>
          </p:nvPr>
        </p:nvSpPr>
        <p:spPr>
          <a:xfrm>
            <a:off x="1150570" y="2113415"/>
            <a:ext cx="10022066" cy="4417581"/>
          </a:xfrm>
        </p:spPr>
        <p:txBody>
          <a:bodyPr>
            <a:normAutofit fontScale="94444" lnSpcReduction="10000"/>
          </a:bodyPr>
          <a:p>
            <a:r>
              <a:rPr dirty="0" sz="2400" lang="en-US" err="1"/>
              <a:t>Menjelaskan</a:t>
            </a:r>
            <a:r>
              <a:rPr dirty="0" sz="2400" lang="en-US"/>
              <a:t> </a:t>
            </a:r>
            <a:r>
              <a:rPr dirty="0" sz="2400" lang="en-US" err="1"/>
              <a:t>bagaimana</a:t>
            </a:r>
            <a:r>
              <a:rPr dirty="0" sz="2400" lang="en-US"/>
              <a:t> orang-orang </a:t>
            </a:r>
            <a:r>
              <a:rPr dirty="0" sz="2400" lang="en-US" err="1"/>
              <a:t>menetapkan</a:t>
            </a:r>
            <a:r>
              <a:rPr dirty="0" sz="2400" lang="en-US"/>
              <a:t> </a:t>
            </a:r>
            <a:r>
              <a:rPr dirty="0" sz="2400" lang="en-US" err="1"/>
              <a:t>sebab-akibat</a:t>
            </a:r>
            <a:r>
              <a:rPr dirty="0" sz="2400" lang="en-US"/>
              <a:t> </a:t>
            </a:r>
            <a:r>
              <a:rPr dirty="0" sz="2400" lang="en-US" err="1"/>
              <a:t>untuk</a:t>
            </a:r>
            <a:r>
              <a:rPr dirty="0" sz="2400" lang="en-US"/>
              <a:t> </a:t>
            </a:r>
            <a:r>
              <a:rPr dirty="0" sz="2400" lang="en-US" err="1"/>
              <a:t>peristiwa-peristiwa</a:t>
            </a:r>
            <a:r>
              <a:rPr dirty="0" sz="2400" lang="en-US"/>
              <a:t> </a:t>
            </a:r>
            <a:r>
              <a:rPr dirty="0" sz="2400" lang="en-US" err="1"/>
              <a:t>berdasarkan</a:t>
            </a:r>
            <a:r>
              <a:rPr dirty="0" sz="2400" lang="en-US"/>
              <a:t> </a:t>
            </a:r>
            <a:r>
              <a:rPr dirty="0" sz="2400" lang="en-US" err="1"/>
              <a:t>perilaku</a:t>
            </a:r>
            <a:r>
              <a:rPr dirty="0" sz="2400" lang="en-US"/>
              <a:t> </a:t>
            </a:r>
            <a:r>
              <a:rPr dirty="0" sz="2400" lang="en-US" err="1"/>
              <a:t>mereka</a:t>
            </a:r>
            <a:r>
              <a:rPr dirty="0" sz="2400" lang="en-US"/>
              <a:t> </a:t>
            </a:r>
            <a:r>
              <a:rPr dirty="0" sz="2400" lang="en-US" err="1"/>
              <a:t>sendiri</a:t>
            </a:r>
            <a:r>
              <a:rPr dirty="0" sz="2400" lang="en-US"/>
              <a:t> </a:t>
            </a:r>
            <a:r>
              <a:rPr dirty="0" sz="2400" lang="en-US" err="1"/>
              <a:t>atau</a:t>
            </a:r>
            <a:r>
              <a:rPr dirty="0" sz="2400" lang="en-US"/>
              <a:t> </a:t>
            </a:r>
            <a:r>
              <a:rPr dirty="0" sz="2400" lang="en-US" err="1"/>
              <a:t>perilaku</a:t>
            </a:r>
            <a:r>
              <a:rPr dirty="0" sz="2400" lang="en-US"/>
              <a:t> orang lain.</a:t>
            </a:r>
          </a:p>
          <a:p>
            <a:endParaRPr dirty="0" sz="2400" lang="en-US"/>
          </a:p>
          <a:p>
            <a:r>
              <a:rPr dirty="0" sz="2400" i="1" lang="en-US"/>
              <a:t>Self-Perception Theory</a:t>
            </a:r>
            <a:endParaRPr dirty="0" sz="2400" lang="en-US"/>
          </a:p>
          <a:p>
            <a:pPr lvl="1">
              <a:buFont typeface="Wingdings" panose="05000000000000000000" pitchFamily="2" charset="2"/>
              <a:buChar char="Ø"/>
            </a:pPr>
            <a:r>
              <a:rPr dirty="0" sz="2400" lang="en-US"/>
              <a:t>Kesimpulan </a:t>
            </a:r>
            <a:r>
              <a:rPr dirty="0" sz="2400" lang="en-US" err="1"/>
              <a:t>atau</a:t>
            </a:r>
            <a:r>
              <a:rPr dirty="0" sz="2400" lang="en-US"/>
              <a:t> </a:t>
            </a:r>
            <a:r>
              <a:rPr dirty="0" sz="2400" lang="en-US" err="1"/>
              <a:t>penilaian</a:t>
            </a:r>
            <a:r>
              <a:rPr dirty="0" sz="2400" lang="en-US"/>
              <a:t> </a:t>
            </a:r>
            <a:r>
              <a:rPr dirty="0" sz="2400" lang="en-US" err="1"/>
              <a:t>individu</a:t>
            </a:r>
            <a:r>
              <a:rPr dirty="0" sz="2400" lang="en-US"/>
              <a:t> </a:t>
            </a:r>
            <a:r>
              <a:rPr dirty="0" sz="2400" lang="en-US" err="1"/>
              <a:t>untuk</a:t>
            </a:r>
            <a:r>
              <a:rPr dirty="0" sz="2400" lang="en-US"/>
              <a:t> </a:t>
            </a:r>
            <a:r>
              <a:rPr dirty="0" sz="2400" lang="en-US" err="1"/>
              <a:t>sebab</a:t>
            </a:r>
            <a:r>
              <a:rPr dirty="0" sz="2400" lang="en-US"/>
              <a:t> </a:t>
            </a:r>
            <a:r>
              <a:rPr dirty="0" sz="2400" lang="en-US" err="1"/>
              <a:t>dari</a:t>
            </a:r>
            <a:r>
              <a:rPr dirty="0" sz="2400" lang="en-US"/>
              <a:t> </a:t>
            </a:r>
            <a:r>
              <a:rPr dirty="0" sz="2400" lang="en-US" err="1"/>
              <a:t>perilaku</a:t>
            </a:r>
            <a:r>
              <a:rPr dirty="0" sz="2400" lang="en-US"/>
              <a:t> </a:t>
            </a:r>
            <a:r>
              <a:rPr dirty="0" sz="2400" lang="en-US" err="1"/>
              <a:t>mereka</a:t>
            </a:r>
            <a:r>
              <a:rPr dirty="0" sz="2400" lang="en-US"/>
              <a:t> </a:t>
            </a:r>
            <a:r>
              <a:rPr dirty="0" sz="2400" lang="en-US" err="1"/>
              <a:t>sendiri</a:t>
            </a:r>
            <a:r>
              <a:rPr dirty="0" sz="2400" lang="en-US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dirty="0" sz="2400" lang="en-US" err="1"/>
              <a:t>Sikap</a:t>
            </a:r>
            <a:r>
              <a:rPr dirty="0" sz="2400" lang="en-US"/>
              <a:t> </a:t>
            </a:r>
            <a:r>
              <a:rPr dirty="0" sz="2400" lang="en-US" err="1"/>
              <a:t>berkembang</a:t>
            </a:r>
            <a:r>
              <a:rPr dirty="0" sz="2400" lang="en-US"/>
              <a:t> </a:t>
            </a:r>
            <a:r>
              <a:rPr dirty="0" sz="2400" lang="en-US" err="1"/>
              <a:t>saat</a:t>
            </a:r>
            <a:r>
              <a:rPr dirty="0" sz="2400" lang="en-US"/>
              <a:t> </a:t>
            </a:r>
            <a:r>
              <a:rPr dirty="0" sz="2400" lang="en-US" err="1"/>
              <a:t>konsumen</a:t>
            </a:r>
            <a:r>
              <a:rPr dirty="0" sz="2400" lang="en-US"/>
              <a:t> </a:t>
            </a:r>
            <a:r>
              <a:rPr dirty="0" sz="2400" lang="en-US" err="1"/>
              <a:t>melihat</a:t>
            </a:r>
            <a:r>
              <a:rPr dirty="0" sz="2400" lang="en-US"/>
              <a:t> dan </a:t>
            </a:r>
            <a:r>
              <a:rPr dirty="0" sz="2400" lang="en-US" err="1"/>
              <a:t>membuat</a:t>
            </a:r>
            <a:r>
              <a:rPr dirty="0" sz="2400" lang="en-US"/>
              <a:t> </a:t>
            </a:r>
            <a:r>
              <a:rPr dirty="0" sz="2400" lang="en-US" err="1"/>
              <a:t>penilaian</a:t>
            </a:r>
            <a:r>
              <a:rPr dirty="0" sz="2400" lang="en-US"/>
              <a:t> </a:t>
            </a:r>
            <a:r>
              <a:rPr dirty="0" sz="2400" lang="en-US" err="1"/>
              <a:t>tentang</a:t>
            </a:r>
            <a:r>
              <a:rPr dirty="0" sz="2400" lang="en-US"/>
              <a:t> </a:t>
            </a:r>
            <a:r>
              <a:rPr dirty="0" sz="2400" lang="en-US" err="1"/>
              <a:t>perilaku</a:t>
            </a:r>
            <a:r>
              <a:rPr dirty="0" sz="2400" lang="en-US"/>
              <a:t> </a:t>
            </a:r>
            <a:r>
              <a:rPr dirty="0" sz="2400" lang="en-US" err="1"/>
              <a:t>mereka</a:t>
            </a:r>
            <a:r>
              <a:rPr dirty="0" sz="2400" lang="en-US"/>
              <a:t> </a:t>
            </a:r>
            <a:r>
              <a:rPr dirty="0" sz="2400" lang="en-US" err="1"/>
              <a:t>sendiri</a:t>
            </a:r>
            <a:r>
              <a:rPr dirty="0" sz="2400" lang="en-US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dirty="0" sz="2400" lang="en-US" err="1"/>
              <a:t>Atribusi</a:t>
            </a:r>
            <a:r>
              <a:rPr dirty="0" sz="2400" lang="en-US"/>
              <a:t> internal dan </a:t>
            </a:r>
            <a:r>
              <a:rPr dirty="0" sz="2400" lang="en-US" err="1"/>
              <a:t>eksternal</a:t>
            </a:r>
            <a:endParaRPr dirty="0" sz="2400" lang="en-US"/>
          </a:p>
          <a:p>
            <a:pPr lvl="1">
              <a:buFont typeface="Wingdings" panose="05000000000000000000" pitchFamily="2" charset="2"/>
              <a:buChar char="Ø"/>
            </a:pPr>
            <a:r>
              <a:rPr dirty="0" sz="2400" i="1" lang="en-US"/>
              <a:t>Foot-in-The-Door Technique</a:t>
            </a:r>
            <a:r>
              <a:rPr dirty="0" sz="2400" lang="en-US"/>
              <a:t> vs </a:t>
            </a:r>
            <a:r>
              <a:rPr dirty="0" sz="2400" i="1" lang="en-US"/>
              <a:t>Door-in-The-Face Technique</a:t>
            </a:r>
          </a:p>
          <a:p>
            <a:endParaRPr dirty="0"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Content Placeholder 2"/>
          <p:cNvSpPr>
            <a:spLocks noGrp="1"/>
          </p:cNvSpPr>
          <p:nvPr>
            <p:ph idx="1"/>
          </p:nvPr>
        </p:nvSpPr>
        <p:spPr>
          <a:xfrm>
            <a:off x="605563" y="460229"/>
            <a:ext cx="11003078" cy="6031406"/>
          </a:xfrm>
        </p:spPr>
        <p:txBody>
          <a:bodyPr>
            <a:normAutofit fontScale="94444" lnSpcReduction="20000"/>
          </a:bodyPr>
          <a:p>
            <a:r>
              <a:rPr dirty="0" sz="2400" i="1" lang="en-US"/>
              <a:t>Attribution Toward Others</a:t>
            </a:r>
          </a:p>
          <a:p>
            <a:pPr indent="0" marL="0">
              <a:buNone/>
            </a:pPr>
            <a:endParaRPr dirty="0" sz="2400" i="1" lang="en-US"/>
          </a:p>
          <a:p>
            <a:r>
              <a:rPr dirty="0" sz="2400" i="1" lang="en-US"/>
              <a:t>Attribution Toward Things</a:t>
            </a:r>
          </a:p>
          <a:p>
            <a:pPr indent="0" marL="0">
              <a:buNone/>
            </a:pPr>
            <a:endParaRPr dirty="0" sz="2400" i="1" lang="en-US"/>
          </a:p>
          <a:p>
            <a:r>
              <a:rPr dirty="0" sz="2400" i="1" lang="en-US"/>
              <a:t>How We Test Our Attribution:</a:t>
            </a:r>
          </a:p>
          <a:p>
            <a:pPr indent="-457200" lvl="1" marL="914400">
              <a:buFont typeface="+mj-lt"/>
              <a:buAutoNum type="arabicPeriod"/>
            </a:pPr>
            <a:r>
              <a:rPr dirty="0" sz="2400" lang="en-US" u="sng"/>
              <a:t>Distinctiveness</a:t>
            </a:r>
            <a:r>
              <a:rPr dirty="0" sz="2400" lang="en-US"/>
              <a:t> (</a:t>
            </a:r>
            <a:r>
              <a:rPr dirty="0" sz="2400" lang="en-US" err="1"/>
              <a:t>Kekhasan</a:t>
            </a:r>
            <a:r>
              <a:rPr dirty="0" sz="2400" lang="en-US"/>
              <a:t>): </a:t>
            </a:r>
            <a:r>
              <a:rPr dirty="0" sz="2400" lang="en-US" err="1"/>
              <a:t>Konsumen</a:t>
            </a:r>
            <a:r>
              <a:rPr dirty="0" sz="2400" lang="en-US"/>
              <a:t> </a:t>
            </a:r>
            <a:r>
              <a:rPr dirty="0" sz="2400" lang="en-US" err="1"/>
              <a:t>mengaitkan</a:t>
            </a:r>
            <a:r>
              <a:rPr dirty="0" sz="2400" lang="en-US"/>
              <a:t> </a:t>
            </a:r>
            <a:r>
              <a:rPr dirty="0" sz="2400" lang="en-US" err="1"/>
              <a:t>tindakan</a:t>
            </a:r>
            <a:r>
              <a:rPr dirty="0" sz="2400" lang="en-US"/>
              <a:t> </a:t>
            </a:r>
            <a:r>
              <a:rPr dirty="0" sz="2400" lang="en-US" err="1"/>
              <a:t>dengan</a:t>
            </a:r>
            <a:r>
              <a:rPr dirty="0" sz="2400" lang="en-US"/>
              <a:t> </a:t>
            </a:r>
            <a:r>
              <a:rPr dirty="0" sz="2400" lang="en-US" err="1"/>
              <a:t>produk</a:t>
            </a:r>
            <a:r>
              <a:rPr dirty="0" sz="2400" lang="en-US"/>
              <a:t> </a:t>
            </a:r>
            <a:r>
              <a:rPr dirty="0" sz="2400" lang="en-US" err="1"/>
              <a:t>atau</a:t>
            </a:r>
            <a:r>
              <a:rPr dirty="0" sz="2400" lang="en-US"/>
              <a:t> orang </a:t>
            </a:r>
            <a:r>
              <a:rPr dirty="0" sz="2400" lang="en-US" err="1"/>
              <a:t>tertentu</a:t>
            </a:r>
            <a:r>
              <a:rPr dirty="0" sz="2400" lang="en-US"/>
              <a:t> </a:t>
            </a:r>
            <a:r>
              <a:rPr dirty="0" sz="2400" lang="en-US" err="1"/>
              <a:t>jika</a:t>
            </a:r>
            <a:r>
              <a:rPr dirty="0" sz="2400" lang="en-US"/>
              <a:t> </a:t>
            </a:r>
            <a:r>
              <a:rPr dirty="0" sz="2400" lang="en-US" err="1"/>
              <a:t>tindakan</a:t>
            </a:r>
            <a:r>
              <a:rPr dirty="0" sz="2400" lang="en-US"/>
              <a:t> </a:t>
            </a:r>
            <a:r>
              <a:rPr dirty="0" sz="2400" lang="en-US" err="1"/>
              <a:t>terjadi</a:t>
            </a:r>
            <a:r>
              <a:rPr dirty="0" sz="2400" lang="en-US"/>
              <a:t> </a:t>
            </a:r>
            <a:r>
              <a:rPr dirty="0" sz="2400" lang="en-US" err="1"/>
              <a:t>ketika</a:t>
            </a:r>
            <a:r>
              <a:rPr dirty="0" sz="2400" lang="en-US"/>
              <a:t> </a:t>
            </a:r>
            <a:r>
              <a:rPr dirty="0" sz="2400" lang="en-US" err="1"/>
              <a:t>ada</a:t>
            </a:r>
            <a:r>
              <a:rPr dirty="0" sz="2400" lang="en-US"/>
              <a:t> </a:t>
            </a:r>
            <a:r>
              <a:rPr dirty="0" sz="2400" lang="en-US" err="1"/>
              <a:t>produk</a:t>
            </a:r>
            <a:r>
              <a:rPr dirty="0" sz="2400" lang="en-US"/>
              <a:t> (</a:t>
            </a:r>
            <a:r>
              <a:rPr dirty="0" sz="2400" lang="en-US" err="1"/>
              <a:t>atau</a:t>
            </a:r>
            <a:r>
              <a:rPr dirty="0" sz="2400" lang="en-US"/>
              <a:t> orang) dan </a:t>
            </a:r>
            <a:r>
              <a:rPr dirty="0" sz="2400" lang="en-US" err="1"/>
              <a:t>tidak</a:t>
            </a:r>
            <a:r>
              <a:rPr dirty="0" sz="2400" lang="en-US"/>
              <a:t> </a:t>
            </a:r>
            <a:r>
              <a:rPr dirty="0" sz="2400" lang="en-US" err="1"/>
              <a:t>terjadi</a:t>
            </a:r>
            <a:r>
              <a:rPr dirty="0" sz="2400" lang="en-US"/>
              <a:t> </a:t>
            </a:r>
            <a:r>
              <a:rPr dirty="0" sz="2400" lang="en-US" err="1"/>
              <a:t>ketika</a:t>
            </a:r>
            <a:r>
              <a:rPr dirty="0" sz="2400" lang="en-US"/>
              <a:t> </a:t>
            </a:r>
            <a:r>
              <a:rPr dirty="0" sz="2400" lang="en-US" err="1"/>
              <a:t>itu</a:t>
            </a:r>
            <a:r>
              <a:rPr dirty="0" sz="2400" lang="en-US"/>
              <a:t> </a:t>
            </a:r>
            <a:r>
              <a:rPr dirty="0" sz="2400" lang="en-US" err="1"/>
              <a:t>tidak</a:t>
            </a:r>
            <a:r>
              <a:rPr dirty="0" sz="2400" lang="en-US"/>
              <a:t> </a:t>
            </a:r>
            <a:r>
              <a:rPr dirty="0" sz="2400" lang="en-US" err="1"/>
              <a:t>ada</a:t>
            </a:r>
            <a:r>
              <a:rPr dirty="0" sz="2400" lang="en-US"/>
              <a:t>.</a:t>
            </a:r>
          </a:p>
          <a:p>
            <a:pPr indent="-457200" lvl="1" marL="914400">
              <a:buFont typeface="+mj-lt"/>
              <a:buAutoNum type="arabicPeriod"/>
            </a:pPr>
            <a:r>
              <a:rPr dirty="0" sz="2400" lang="en-US" u="sng"/>
              <a:t>Consistency over time </a:t>
            </a:r>
            <a:r>
              <a:rPr dirty="0" sz="2400" lang="en-US"/>
              <a:t>(</a:t>
            </a:r>
            <a:r>
              <a:rPr dirty="0" sz="2400" lang="en-US" err="1"/>
              <a:t>Konsistensi</a:t>
            </a:r>
            <a:r>
              <a:rPr dirty="0" sz="2400" lang="en-US"/>
              <a:t> </a:t>
            </a:r>
            <a:r>
              <a:rPr dirty="0" sz="2400" lang="en-US" err="1"/>
              <a:t>dari</a:t>
            </a:r>
            <a:r>
              <a:rPr dirty="0" sz="2400" lang="en-US"/>
              <a:t> </a:t>
            </a:r>
            <a:r>
              <a:rPr dirty="0" sz="2400" lang="en-US" err="1"/>
              <a:t>waktu</a:t>
            </a:r>
            <a:r>
              <a:rPr dirty="0" sz="2400" lang="en-US"/>
              <a:t> </a:t>
            </a:r>
            <a:r>
              <a:rPr dirty="0" sz="2400" lang="en-US" err="1"/>
              <a:t>ke</a:t>
            </a:r>
            <a:r>
              <a:rPr dirty="0" sz="2400" lang="en-US"/>
              <a:t> </a:t>
            </a:r>
            <a:r>
              <a:rPr dirty="0" sz="2400" lang="en-US" err="1"/>
              <a:t>waktu</a:t>
            </a:r>
            <a:r>
              <a:rPr dirty="0" sz="2400" lang="en-US"/>
              <a:t>): </a:t>
            </a:r>
            <a:r>
              <a:rPr dirty="0" sz="2400" lang="en-US" err="1"/>
              <a:t>Kapanpun</a:t>
            </a:r>
            <a:r>
              <a:rPr dirty="0" sz="2400" lang="en-US"/>
              <a:t> orang </a:t>
            </a:r>
            <a:r>
              <a:rPr dirty="0" sz="2400" lang="en-US" err="1"/>
              <a:t>atau</a:t>
            </a:r>
            <a:r>
              <a:rPr dirty="0" sz="2400" lang="en-US"/>
              <a:t> </a:t>
            </a:r>
            <a:r>
              <a:rPr dirty="0" sz="2400" lang="en-US" err="1"/>
              <a:t>produk</a:t>
            </a:r>
            <a:r>
              <a:rPr dirty="0" sz="2400" lang="en-US"/>
              <a:t> </a:t>
            </a:r>
            <a:r>
              <a:rPr dirty="0" sz="2400" lang="en-US" err="1"/>
              <a:t>itu</a:t>
            </a:r>
            <a:r>
              <a:rPr dirty="0" sz="2400" lang="en-US"/>
              <a:t> </a:t>
            </a:r>
            <a:r>
              <a:rPr dirty="0" sz="2400" lang="en-US" err="1"/>
              <a:t>ada</a:t>
            </a:r>
            <a:r>
              <a:rPr dirty="0" sz="2400" lang="en-US"/>
              <a:t>, </a:t>
            </a:r>
            <a:r>
              <a:rPr dirty="0" sz="2400" lang="en-US" err="1"/>
              <a:t>kesimpulan</a:t>
            </a:r>
            <a:r>
              <a:rPr dirty="0" sz="2400" lang="en-US"/>
              <a:t> </a:t>
            </a:r>
            <a:r>
              <a:rPr dirty="0" sz="2400" lang="en-US" err="1"/>
              <a:t>atau</a:t>
            </a:r>
            <a:r>
              <a:rPr dirty="0" sz="2400" lang="en-US"/>
              <a:t> </a:t>
            </a:r>
            <a:r>
              <a:rPr dirty="0" sz="2400" lang="en-US" err="1"/>
              <a:t>reaksi</a:t>
            </a:r>
            <a:r>
              <a:rPr dirty="0" sz="2400" lang="en-US"/>
              <a:t> </a:t>
            </a:r>
            <a:r>
              <a:rPr dirty="0" sz="2400" lang="en-US" err="1"/>
              <a:t>konsumen</a:t>
            </a:r>
            <a:r>
              <a:rPr dirty="0" sz="2400" lang="en-US"/>
              <a:t> </a:t>
            </a:r>
            <a:r>
              <a:rPr dirty="0" sz="2400" lang="en-US" err="1"/>
              <a:t>pasti</a:t>
            </a:r>
            <a:r>
              <a:rPr dirty="0" sz="2400" lang="en-US"/>
              <a:t> </a:t>
            </a:r>
            <a:r>
              <a:rPr dirty="0" sz="2400" lang="en-US" err="1"/>
              <a:t>sama</a:t>
            </a:r>
            <a:r>
              <a:rPr dirty="0" sz="2400" lang="en-US"/>
              <a:t>.</a:t>
            </a:r>
          </a:p>
          <a:p>
            <a:pPr indent="-457200" lvl="1" marL="914400">
              <a:buFont typeface="+mj-lt"/>
              <a:buAutoNum type="arabicPeriod"/>
            </a:pPr>
            <a:r>
              <a:rPr dirty="0" sz="2400" lang="en-US" u="sng"/>
              <a:t>Consistency over modality</a:t>
            </a:r>
            <a:r>
              <a:rPr dirty="0" sz="2400" lang="en-US"/>
              <a:t> (</a:t>
            </a:r>
            <a:r>
              <a:rPr dirty="0" sz="2400" lang="en-US" err="1"/>
              <a:t>Konsistensi</a:t>
            </a:r>
            <a:r>
              <a:rPr dirty="0" sz="2400" lang="en-US"/>
              <a:t> </a:t>
            </a:r>
            <a:r>
              <a:rPr dirty="0" sz="2400" lang="en-US" err="1"/>
              <a:t>atas</a:t>
            </a:r>
            <a:r>
              <a:rPr dirty="0" sz="2400" lang="en-US"/>
              <a:t> </a:t>
            </a:r>
            <a:r>
              <a:rPr dirty="0" sz="2400" lang="en-US" err="1"/>
              <a:t>pengandaian</a:t>
            </a:r>
            <a:r>
              <a:rPr dirty="0" sz="2400" lang="en-US"/>
              <a:t>): Kesimpulan </a:t>
            </a:r>
            <a:r>
              <a:rPr dirty="0" sz="2400" lang="en-US" err="1"/>
              <a:t>atau</a:t>
            </a:r>
            <a:r>
              <a:rPr dirty="0" sz="2400" lang="en-US"/>
              <a:t> </a:t>
            </a:r>
            <a:r>
              <a:rPr dirty="0" sz="2400" lang="en-US" err="1"/>
              <a:t>reaksi</a:t>
            </a:r>
            <a:r>
              <a:rPr dirty="0" sz="2400" lang="en-US"/>
              <a:t> </a:t>
            </a:r>
            <a:r>
              <a:rPr dirty="0" sz="2400" lang="en-US" err="1"/>
              <a:t>tetap</a:t>
            </a:r>
            <a:r>
              <a:rPr dirty="0" sz="2400" lang="en-US"/>
              <a:t> </a:t>
            </a:r>
            <a:r>
              <a:rPr dirty="0" sz="2400" lang="en-US" err="1"/>
              <a:t>sama</a:t>
            </a:r>
            <a:r>
              <a:rPr dirty="0" sz="2400" lang="en-US"/>
              <a:t>, </a:t>
            </a:r>
            <a:r>
              <a:rPr dirty="0" sz="2400" lang="en-US" err="1"/>
              <a:t>walaupun</a:t>
            </a:r>
            <a:r>
              <a:rPr dirty="0" sz="2400" lang="en-US"/>
              <a:t> </a:t>
            </a:r>
            <a:r>
              <a:rPr dirty="0" sz="2400" lang="en-US" err="1"/>
              <a:t>situasinya</a:t>
            </a:r>
            <a:r>
              <a:rPr dirty="0" sz="2400" lang="en-US"/>
              <a:t> </a:t>
            </a:r>
            <a:r>
              <a:rPr dirty="0" sz="2400" lang="en-US" err="1"/>
              <a:t>berbeda</a:t>
            </a:r>
            <a:r>
              <a:rPr dirty="0" sz="2400" lang="en-US"/>
              <a:t>.</a:t>
            </a:r>
          </a:p>
          <a:p>
            <a:pPr indent="-457200" lvl="1" marL="914400">
              <a:buFont typeface="+mj-lt"/>
              <a:buAutoNum type="arabicPeriod"/>
            </a:pPr>
            <a:r>
              <a:rPr dirty="0" sz="2400" lang="en-US" u="sng"/>
              <a:t>Consensus</a:t>
            </a:r>
            <a:r>
              <a:rPr dirty="0" sz="2400" lang="en-US"/>
              <a:t> (</a:t>
            </a:r>
            <a:r>
              <a:rPr dirty="0" sz="2400" lang="en-US" err="1"/>
              <a:t>Persetujuan</a:t>
            </a:r>
            <a:r>
              <a:rPr dirty="0" sz="2400" lang="en-US"/>
              <a:t> </a:t>
            </a:r>
            <a:r>
              <a:rPr dirty="0" sz="2400" lang="en-US" err="1"/>
              <a:t>umum</a:t>
            </a:r>
            <a:r>
              <a:rPr dirty="0" sz="2400" lang="en-US"/>
              <a:t>): </a:t>
            </a:r>
            <a:r>
              <a:rPr dirty="0" sz="2400" lang="en-US" err="1"/>
              <a:t>Tindakan</a:t>
            </a:r>
            <a:r>
              <a:rPr dirty="0" sz="2400" lang="en-US"/>
              <a:t> </a:t>
            </a:r>
            <a:r>
              <a:rPr dirty="0" sz="2400" lang="en-US" err="1"/>
              <a:t>dirasa</a:t>
            </a:r>
            <a:r>
              <a:rPr dirty="0" sz="2400" lang="en-US"/>
              <a:t> </a:t>
            </a:r>
            <a:r>
              <a:rPr dirty="0" sz="2400" lang="en-US" err="1"/>
              <a:t>sama</a:t>
            </a:r>
            <a:r>
              <a:rPr dirty="0" sz="2400" lang="en-US"/>
              <a:t> oleh </a:t>
            </a:r>
            <a:r>
              <a:rPr dirty="0" sz="2400" lang="en-US" err="1"/>
              <a:t>konsumen</a:t>
            </a:r>
            <a:r>
              <a:rPr dirty="0" sz="2400" lang="en-US"/>
              <a:t> lain.</a:t>
            </a:r>
          </a:p>
          <a:p>
            <a:endParaRPr dirty="0"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>
          <a:xfrm>
            <a:off x="491515" y="183516"/>
            <a:ext cx="11208970" cy="742996"/>
          </a:xfrm>
          <a:solidFill>
            <a:schemeClr val="accent2"/>
          </a:solidFill>
        </p:spPr>
        <p:txBody>
          <a:bodyPr>
            <a:normAutofit/>
          </a:bodyPr>
          <a:p>
            <a:r>
              <a:rPr dirty="0" lang="en-US">
                <a:solidFill>
                  <a:schemeClr val="bg1"/>
                </a:solidFill>
              </a:rPr>
              <a:t>Characteristics of attitudes</a:t>
            </a:r>
          </a:p>
        </p:txBody>
      </p:sp>
      <p:sp>
        <p:nvSpPr>
          <p:cNvPr id="1048596" name="Content Placeholder 4"/>
          <p:cNvSpPr>
            <a:spLocks noGrp="1"/>
          </p:cNvSpPr>
          <p:nvPr>
            <p:ph idx="1"/>
          </p:nvPr>
        </p:nvSpPr>
        <p:spPr>
          <a:xfrm>
            <a:off x="1678418" y="3213329"/>
            <a:ext cx="8835163" cy="3101983"/>
          </a:xfrm>
        </p:spPr>
        <p:txBody>
          <a:bodyPr>
            <a:normAutofit/>
          </a:bodyPr>
          <a:p>
            <a:pPr algn="ctr"/>
            <a:r>
              <a:rPr dirty="0" sz="2400" lang="en-US"/>
              <a:t>“Object” </a:t>
            </a:r>
            <a:r>
              <a:rPr dirty="0" sz="2400" lang="en-US" err="1"/>
              <a:t>adalah</a:t>
            </a:r>
            <a:r>
              <a:rPr dirty="0" sz="2400" lang="en-US"/>
              <a:t> </a:t>
            </a:r>
            <a:r>
              <a:rPr dirty="0" sz="2400" lang="en-US" err="1"/>
              <a:t>hal-hal</a:t>
            </a:r>
            <a:r>
              <a:rPr dirty="0" sz="2400" lang="en-US"/>
              <a:t> </a:t>
            </a:r>
            <a:r>
              <a:rPr dirty="0" sz="2400" lang="en-US" err="1"/>
              <a:t>spesifik</a:t>
            </a:r>
            <a:r>
              <a:rPr dirty="0" sz="2400" lang="en-US"/>
              <a:t> </a:t>
            </a:r>
            <a:r>
              <a:rPr dirty="0" sz="2400" lang="en-US" err="1"/>
              <a:t>mengenai</a:t>
            </a:r>
            <a:r>
              <a:rPr dirty="0" sz="2400" lang="en-US"/>
              <a:t> </a:t>
            </a:r>
            <a:r>
              <a:rPr dirty="0" sz="2400" lang="en-US" err="1"/>
              <a:t>sesuatu</a:t>
            </a:r>
            <a:r>
              <a:rPr dirty="0" sz="2400" lang="en-US"/>
              <a:t> yang </a:t>
            </a:r>
            <a:r>
              <a:rPr dirty="0" sz="2400" lang="en-US" err="1"/>
              <a:t>ditawarkan</a:t>
            </a:r>
            <a:r>
              <a:rPr dirty="0" sz="2400" lang="en-US"/>
              <a:t>.</a:t>
            </a:r>
          </a:p>
          <a:p>
            <a:pPr algn="ctr" indent="0" marL="0">
              <a:buNone/>
            </a:pPr>
            <a:endParaRPr dirty="0" sz="2400" lang="en-US"/>
          </a:p>
          <a:p>
            <a:pPr algn="ctr"/>
            <a:r>
              <a:rPr dirty="0" sz="2400" lang="en-US" err="1"/>
              <a:t>Disebut</a:t>
            </a:r>
            <a:r>
              <a:rPr dirty="0" sz="2400" lang="en-US"/>
              <a:t> juga “Object Specific”</a:t>
            </a:r>
          </a:p>
        </p:txBody>
      </p:sp>
      <p:sp>
        <p:nvSpPr>
          <p:cNvPr id="1048597" name="Title 1"/>
          <p:cNvSpPr txBox="1"/>
          <p:nvPr/>
        </p:nvSpPr>
        <p:spPr bwMode="black">
          <a:xfrm>
            <a:off x="2231136" y="1151584"/>
            <a:ext cx="7729728" cy="1188720"/>
          </a:xfrm>
          <a:prstGeom prst="rect"/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anchor="ctr" bIns="182880" lIns="182880" rIns="182880" rtlCol="0" tIns="182880" vert="horz">
            <a:norm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cap="all" sz="2800" kern="1200" spc="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lang="en-US"/>
              <a:t>The attitude “object”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>
          <a:xfrm>
            <a:off x="1483629" y="964692"/>
            <a:ext cx="9228779" cy="1188720"/>
          </a:xfrm>
        </p:spPr>
        <p:txBody>
          <a:bodyPr/>
          <a:p>
            <a:r>
              <a:rPr dirty="0" lang="en-US"/>
              <a:t>Attitudes are a “learned Predisposition”</a:t>
            </a:r>
          </a:p>
        </p:txBody>
      </p:sp>
      <p:sp>
        <p:nvSpPr>
          <p:cNvPr id="1048599" name="Content Placeholder 2"/>
          <p:cNvSpPr>
            <a:spLocks noGrp="1"/>
          </p:cNvSpPr>
          <p:nvPr>
            <p:ph idx="1"/>
          </p:nvPr>
        </p:nvSpPr>
        <p:spPr>
          <a:xfrm>
            <a:off x="1653187" y="2638044"/>
            <a:ext cx="8913886" cy="3101983"/>
          </a:xfrm>
        </p:spPr>
        <p:txBody>
          <a:bodyPr>
            <a:noAutofit/>
          </a:bodyPr>
          <a:p>
            <a:r>
              <a:rPr dirty="0" sz="2400" lang="en-US"/>
              <a:t>Learned Predisposition </a:t>
            </a:r>
            <a:r>
              <a:rPr dirty="0" sz="2400" lang="en-US" err="1"/>
              <a:t>adalah</a:t>
            </a:r>
            <a:r>
              <a:rPr dirty="0" sz="2400" lang="en-US"/>
              <a:t> </a:t>
            </a:r>
            <a:r>
              <a:rPr dirty="0" sz="2400" lang="en-US" err="1"/>
              <a:t>kecenderungan</a:t>
            </a:r>
            <a:r>
              <a:rPr dirty="0" sz="2400" lang="en-US"/>
              <a:t> yang </a:t>
            </a:r>
            <a:r>
              <a:rPr dirty="0" sz="2400" lang="en-US" err="1"/>
              <a:t>terbentuk</a:t>
            </a:r>
            <a:r>
              <a:rPr dirty="0" sz="2400" lang="en-US"/>
              <a:t> </a:t>
            </a:r>
            <a:r>
              <a:rPr dirty="0" sz="2400" lang="en-US" err="1"/>
              <a:t>berdasarkan</a:t>
            </a:r>
            <a:r>
              <a:rPr dirty="0" sz="2400" lang="en-US"/>
              <a:t> proses </a:t>
            </a:r>
            <a:r>
              <a:rPr dirty="0" sz="2400" lang="en-US" err="1"/>
              <a:t>belajar</a:t>
            </a:r>
            <a:r>
              <a:rPr dirty="0" sz="2400" lang="en-US"/>
              <a:t>.</a:t>
            </a:r>
          </a:p>
          <a:p>
            <a:pPr indent="0" marL="0">
              <a:buNone/>
            </a:pPr>
            <a:endParaRPr dirty="0" sz="2400" lang="en-US"/>
          </a:p>
          <a:p>
            <a:r>
              <a:rPr dirty="0" sz="2400" lang="en-US"/>
              <a:t>Proses </a:t>
            </a:r>
            <a:r>
              <a:rPr dirty="0" sz="2400" lang="en-US" err="1"/>
              <a:t>belajar</a:t>
            </a:r>
            <a:r>
              <a:rPr dirty="0" sz="2400" lang="en-US"/>
              <a:t> </a:t>
            </a:r>
            <a:r>
              <a:rPr dirty="0" sz="2400" lang="en-US" err="1"/>
              <a:t>diperoleh</a:t>
            </a:r>
            <a:r>
              <a:rPr dirty="0" sz="2400" lang="en-US"/>
              <a:t> </a:t>
            </a:r>
            <a:r>
              <a:rPr dirty="0" sz="2400" lang="en-US" err="1"/>
              <a:t>dari</a:t>
            </a:r>
            <a:r>
              <a:rPr dirty="0" sz="2400" lang="en-US"/>
              <a:t> :</a:t>
            </a:r>
          </a:p>
          <a:p>
            <a:pPr indent="-112713" marL="342900">
              <a:buFont typeface="+mj-lt"/>
              <a:buAutoNum type="arabicPeriod"/>
            </a:pPr>
            <a:r>
              <a:rPr dirty="0" sz="2400" lang="en-US"/>
              <a:t> </a:t>
            </a:r>
            <a:r>
              <a:rPr dirty="0" sz="2400" lang="en-US" err="1"/>
              <a:t>Pengalaman</a:t>
            </a:r>
            <a:r>
              <a:rPr dirty="0" sz="2400" lang="en-US"/>
              <a:t> </a:t>
            </a:r>
            <a:r>
              <a:rPr dirty="0" sz="2400" lang="en-US" err="1"/>
              <a:t>langsung</a:t>
            </a:r>
            <a:r>
              <a:rPr dirty="0" sz="2400" lang="en-US"/>
              <a:t> </a:t>
            </a:r>
            <a:r>
              <a:rPr dirty="0" sz="2400" lang="en-US" err="1"/>
              <a:t>konsumen</a:t>
            </a:r>
            <a:r>
              <a:rPr dirty="0" sz="2400" lang="en-US"/>
              <a:t> </a:t>
            </a:r>
            <a:r>
              <a:rPr dirty="0" sz="2400" lang="en-US" err="1"/>
              <a:t>dengan</a:t>
            </a:r>
            <a:r>
              <a:rPr dirty="0" sz="2400" lang="en-US"/>
              <a:t> </a:t>
            </a:r>
            <a:r>
              <a:rPr dirty="0" sz="2400" lang="en-US" err="1"/>
              <a:t>produk</a:t>
            </a:r>
            <a:r>
              <a:rPr dirty="0" sz="2400" lang="en-US"/>
              <a:t>.</a:t>
            </a:r>
          </a:p>
          <a:p>
            <a:pPr indent="-112713" marL="342900">
              <a:buFont typeface="+mj-lt"/>
              <a:buAutoNum type="arabicPeriod"/>
            </a:pPr>
            <a:r>
              <a:rPr dirty="0" sz="2400" lang="en-US"/>
              <a:t> </a:t>
            </a:r>
            <a:r>
              <a:rPr dirty="0" sz="2400" lang="en-US" err="1"/>
              <a:t>Informasi</a:t>
            </a:r>
            <a:r>
              <a:rPr dirty="0" sz="2400" lang="en-US"/>
              <a:t> yang </a:t>
            </a:r>
            <a:r>
              <a:rPr dirty="0" sz="2400" lang="en-US" err="1"/>
              <a:t>diperoleh</a:t>
            </a:r>
            <a:r>
              <a:rPr dirty="0" sz="2400" lang="en-US"/>
              <a:t> </a:t>
            </a:r>
            <a:r>
              <a:rPr dirty="0" sz="2400" lang="en-US" err="1"/>
              <a:t>konsumen</a:t>
            </a:r>
            <a:r>
              <a:rPr dirty="0" sz="2400" lang="en-US"/>
              <a:t> </a:t>
            </a:r>
            <a:r>
              <a:rPr dirty="0" sz="2400" lang="en-US" err="1"/>
              <a:t>mengenai</a:t>
            </a:r>
            <a:r>
              <a:rPr dirty="0" sz="2400" lang="en-US"/>
              <a:t> </a:t>
            </a:r>
            <a:r>
              <a:rPr dirty="0" sz="2400" lang="en-US" err="1"/>
              <a:t>produk</a:t>
            </a:r>
            <a:r>
              <a:rPr dirty="0" sz="2400" lang="en-US"/>
              <a:t> </a:t>
            </a:r>
            <a:r>
              <a:rPr dirty="0" sz="2400" lang="en-US" err="1"/>
              <a:t>tersebut</a:t>
            </a:r>
            <a:r>
              <a:rPr dirty="0" sz="2400" lang="en-US"/>
              <a:t>.</a:t>
            </a:r>
          </a:p>
          <a:p>
            <a:pPr indent="-112713" marL="342900">
              <a:buFont typeface="+mj-lt"/>
              <a:buAutoNum type="arabicPeriod"/>
            </a:pPr>
            <a:r>
              <a:rPr dirty="0" sz="2400" lang="en-US"/>
              <a:t> </a:t>
            </a:r>
            <a:r>
              <a:rPr dirty="0" sz="2400" lang="en-US" err="1"/>
              <a:t>Iklan</a:t>
            </a:r>
            <a:r>
              <a:rPr dirty="0" sz="2400" lang="en-US"/>
              <a:t> </a:t>
            </a:r>
            <a:r>
              <a:rPr dirty="0" sz="2400" lang="en-US" err="1"/>
              <a:t>mengenai</a:t>
            </a:r>
            <a:r>
              <a:rPr dirty="0" sz="2400" lang="en-US"/>
              <a:t> </a:t>
            </a:r>
            <a:r>
              <a:rPr dirty="0" sz="2400" lang="en-US" err="1"/>
              <a:t>produknya</a:t>
            </a:r>
            <a:r>
              <a:rPr dirty="0" sz="2400" lang="en-US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Attitudes have </a:t>
            </a:r>
            <a:r>
              <a:rPr dirty="0" lang="en-US" err="1"/>
              <a:t>concistency</a:t>
            </a:r>
            <a:endParaRPr dirty="0" lang="en-US"/>
          </a:p>
        </p:txBody>
      </p:sp>
      <p:sp>
        <p:nvSpPr>
          <p:cNvPr id="104860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sz="2400" lang="en-US"/>
              <a:t>Attitudes </a:t>
            </a:r>
            <a:r>
              <a:rPr dirty="0" sz="2400" lang="en-US" err="1"/>
              <a:t>sejalan</a:t>
            </a:r>
            <a:r>
              <a:rPr dirty="0" sz="2400" lang="en-US"/>
              <a:t> </a:t>
            </a:r>
            <a:r>
              <a:rPr dirty="0" sz="2400" lang="en-US" err="1"/>
              <a:t>dengan</a:t>
            </a:r>
            <a:r>
              <a:rPr dirty="0" sz="2400" lang="en-US"/>
              <a:t> </a:t>
            </a:r>
            <a:r>
              <a:rPr dirty="0" sz="2400" lang="en-US" err="1"/>
              <a:t>perilaku</a:t>
            </a:r>
            <a:r>
              <a:rPr dirty="0" sz="2400" lang="en-US"/>
              <a:t> </a:t>
            </a:r>
            <a:r>
              <a:rPr dirty="0" sz="2400" lang="en-US" err="1"/>
              <a:t>konsumen</a:t>
            </a:r>
            <a:r>
              <a:rPr dirty="0" sz="2400" lang="en-US"/>
              <a:t>.</a:t>
            </a:r>
          </a:p>
          <a:p>
            <a:r>
              <a:rPr dirty="0" sz="2400" lang="en-US"/>
              <a:t>Attitudes </a:t>
            </a:r>
            <a:r>
              <a:rPr dirty="0" sz="2400" lang="en-US" err="1"/>
              <a:t>tidak</a:t>
            </a:r>
            <a:r>
              <a:rPr dirty="0" sz="2400" lang="en-US"/>
              <a:t> </a:t>
            </a:r>
            <a:r>
              <a:rPr dirty="0" sz="2400" lang="en-US" err="1"/>
              <a:t>bersifat</a:t>
            </a:r>
            <a:r>
              <a:rPr dirty="0" sz="2400" lang="en-US"/>
              <a:t> </a:t>
            </a:r>
            <a:r>
              <a:rPr dirty="0" sz="2400" lang="en-US" err="1"/>
              <a:t>permanen</a:t>
            </a:r>
            <a:r>
              <a:rPr dirty="0" sz="2400" lang="en-US"/>
              <a:t>, </a:t>
            </a:r>
            <a:r>
              <a:rPr dirty="0" sz="2400" lang="en-US" err="1"/>
              <a:t>bisa</a:t>
            </a:r>
            <a:r>
              <a:rPr dirty="0" sz="2400" lang="en-US"/>
              <a:t> </a:t>
            </a:r>
            <a:r>
              <a:rPr dirty="0" sz="2400" lang="en-US" err="1"/>
              <a:t>berubah</a:t>
            </a:r>
            <a:r>
              <a:rPr dirty="0" sz="2400" lang="en-US"/>
              <a:t> </a:t>
            </a:r>
            <a:r>
              <a:rPr dirty="0" sz="2400" lang="en-US" err="1"/>
              <a:t>karena</a:t>
            </a:r>
            <a:r>
              <a:rPr dirty="0" sz="2400" lang="en-US"/>
              <a:t> </a:t>
            </a:r>
            <a:r>
              <a:rPr dirty="0" sz="2400" lang="en-US" err="1"/>
              <a:t>pengaruh</a:t>
            </a:r>
            <a:r>
              <a:rPr dirty="0" sz="2400" lang="en-US"/>
              <a:t> </a:t>
            </a:r>
            <a:r>
              <a:rPr dirty="0" sz="2400" lang="en-US" err="1"/>
              <a:t>situasi</a:t>
            </a:r>
            <a:r>
              <a:rPr dirty="0" sz="2400" lang="en-US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1653187" y="964692"/>
            <a:ext cx="8907830" cy="1188720"/>
          </a:xfrm>
        </p:spPr>
        <p:txBody>
          <a:bodyPr/>
          <a:p>
            <a:r>
              <a:rPr dirty="0" lang="en-US"/>
              <a:t>Attitudes occur within a situation</a:t>
            </a:r>
          </a:p>
        </p:txBody>
      </p:sp>
      <p:sp>
        <p:nvSpPr>
          <p:cNvPr id="1048603" name="Content Placeholder 2"/>
          <p:cNvSpPr>
            <a:spLocks noGrp="1"/>
          </p:cNvSpPr>
          <p:nvPr>
            <p:ph idx="1"/>
          </p:nvPr>
        </p:nvSpPr>
        <p:spPr>
          <a:xfrm>
            <a:off x="1974135" y="2638044"/>
            <a:ext cx="8259878" cy="3101983"/>
          </a:xfrm>
        </p:spPr>
        <p:txBody>
          <a:bodyPr>
            <a:noAutofit/>
          </a:bodyPr>
          <a:p>
            <a:r>
              <a:rPr dirty="0" sz="2400" lang="en-US"/>
              <a:t>Attitudes </a:t>
            </a:r>
            <a:r>
              <a:rPr dirty="0" sz="2400" lang="en-US" err="1"/>
              <a:t>dapat</a:t>
            </a:r>
            <a:r>
              <a:rPr dirty="0" sz="2400" lang="en-US"/>
              <a:t> </a:t>
            </a:r>
            <a:r>
              <a:rPr dirty="0" sz="2400" lang="en-US" err="1"/>
              <a:t>berubah</a:t>
            </a:r>
            <a:r>
              <a:rPr dirty="0" sz="2400" lang="en-US"/>
              <a:t> </a:t>
            </a:r>
            <a:r>
              <a:rPr dirty="0" sz="2400" lang="en-US" err="1"/>
              <a:t>sesuai</a:t>
            </a:r>
            <a:r>
              <a:rPr dirty="0" sz="2400" lang="en-US"/>
              <a:t> </a:t>
            </a:r>
            <a:r>
              <a:rPr dirty="0" sz="2400" lang="en-US" err="1"/>
              <a:t>dengan</a:t>
            </a:r>
            <a:r>
              <a:rPr dirty="0" sz="2400" lang="en-US"/>
              <a:t> </a:t>
            </a:r>
            <a:r>
              <a:rPr dirty="0" sz="2400" lang="en-US" err="1"/>
              <a:t>situasi</a:t>
            </a:r>
            <a:r>
              <a:rPr dirty="0" sz="2400" lang="en-US"/>
              <a:t>. </a:t>
            </a:r>
          </a:p>
          <a:p>
            <a:pPr indent="0" marL="0">
              <a:buNone/>
            </a:pPr>
            <a:endParaRPr dirty="0" sz="2400" lang="en-US"/>
          </a:p>
          <a:p>
            <a:r>
              <a:rPr dirty="0" sz="2400" lang="en-US" err="1"/>
              <a:t>Situasi</a:t>
            </a:r>
            <a:r>
              <a:rPr dirty="0" sz="2400" lang="en-US"/>
              <a:t>       </a:t>
            </a:r>
            <a:r>
              <a:rPr dirty="0" sz="2400" lang="en-US" err="1"/>
              <a:t>kejadian</a:t>
            </a:r>
            <a:r>
              <a:rPr dirty="0" sz="2400" lang="en-US"/>
              <a:t> </a:t>
            </a:r>
            <a:r>
              <a:rPr dirty="0" sz="2400" lang="en-US" err="1"/>
              <a:t>atau</a:t>
            </a:r>
            <a:r>
              <a:rPr dirty="0" sz="2400" lang="en-US"/>
              <a:t> </a:t>
            </a:r>
            <a:r>
              <a:rPr dirty="0" sz="2400" lang="en-US" err="1"/>
              <a:t>keadaan</a:t>
            </a:r>
            <a:r>
              <a:rPr dirty="0" sz="2400" lang="en-US"/>
              <a:t> yang </a:t>
            </a:r>
            <a:r>
              <a:rPr dirty="0" sz="2400" lang="en-US" err="1"/>
              <a:t>dapat</a:t>
            </a:r>
            <a:r>
              <a:rPr dirty="0" sz="2400" lang="en-US"/>
              <a:t> </a:t>
            </a:r>
            <a:r>
              <a:rPr dirty="0" sz="2400" lang="en-US" err="1"/>
              <a:t>mempengaruhi</a:t>
            </a:r>
            <a:r>
              <a:rPr dirty="0" sz="2400" lang="en-US"/>
              <a:t> </a:t>
            </a:r>
            <a:r>
              <a:rPr dirty="0" sz="2400" lang="en-US" err="1"/>
              <a:t>hubungan</a:t>
            </a:r>
            <a:r>
              <a:rPr dirty="0" sz="2400" lang="en-US"/>
              <a:t> </a:t>
            </a:r>
            <a:r>
              <a:rPr dirty="0" sz="2400" lang="en-US" err="1"/>
              <a:t>antara</a:t>
            </a:r>
            <a:r>
              <a:rPr dirty="0" sz="2400" lang="en-US"/>
              <a:t> attitude dan behavior.</a:t>
            </a:r>
          </a:p>
          <a:p>
            <a:pPr indent="0" marL="0">
              <a:buNone/>
            </a:pPr>
            <a:endParaRPr dirty="0" sz="2400" lang="en-US"/>
          </a:p>
        </p:txBody>
      </p:sp>
      <p:cxnSp>
        <p:nvCxnSpPr>
          <p:cNvPr id="3145728" name="Straight Arrow Connector 3"/>
          <p:cNvCxnSpPr>
            <a:cxnSpLocks/>
          </p:cNvCxnSpPr>
          <p:nvPr/>
        </p:nvCxnSpPr>
        <p:spPr>
          <a:xfrm>
            <a:off x="3148926" y="3863492"/>
            <a:ext cx="436007" cy="0"/>
          </a:xfrm>
          <a:prstGeom prst="straightConnector1"/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114"/>
          </a:xfrm>
        </p:spPr>
        <p:txBody>
          <a:bodyPr>
            <a:normAutofit/>
          </a:bodyPr>
          <a:p>
            <a:r>
              <a:rPr b="1" dirty="0" sz="3200" lang="id-ID"/>
              <a:t>Structural Models of Attitudes</a:t>
            </a:r>
          </a:p>
        </p:txBody>
      </p:sp>
      <p:sp>
        <p:nvSpPr>
          <p:cNvPr id="1048613" name="Text Placeholder 2"/>
          <p:cNvSpPr>
            <a:spLocks noGrp="1"/>
          </p:cNvSpPr>
          <p:nvPr>
            <p:ph type="body" idx="1"/>
          </p:nvPr>
        </p:nvSpPr>
        <p:spPr>
          <a:xfrm>
            <a:off x="756196" y="2053254"/>
            <a:ext cx="4040188" cy="639762"/>
          </a:xfrm>
        </p:spPr>
        <p:txBody>
          <a:bodyPr>
            <a:normAutofit fontScale="95833" lnSpcReduction="20000"/>
          </a:bodyPr>
          <a:p>
            <a:r>
              <a:rPr dirty="0" lang="id-ID"/>
              <a:t>Tricomponent Attitude Model</a:t>
            </a:r>
          </a:p>
        </p:txBody>
      </p:sp>
      <p:sp>
        <p:nvSpPr>
          <p:cNvPr id="1048614" name="Content Placeholder 5"/>
          <p:cNvSpPr>
            <a:spLocks noGrp="1"/>
          </p:cNvSpPr>
          <p:nvPr>
            <p:ph sz="quarter" idx="4"/>
          </p:nvPr>
        </p:nvSpPr>
        <p:spPr>
          <a:xfrm>
            <a:off x="6206365" y="1687257"/>
            <a:ext cx="4437311" cy="5661248"/>
          </a:xfrm>
        </p:spPr>
        <p:txBody>
          <a:bodyPr/>
          <a:p>
            <a:r>
              <a:rPr dirty="0" lang="id-ID"/>
              <a:t>Komponen kognitif = kepercayaan terhadap suatu merek</a:t>
            </a:r>
          </a:p>
          <a:p>
            <a:r>
              <a:rPr dirty="0" lang="id-ID"/>
              <a:t>Komponen afektif= Evaluasi suatu merek</a:t>
            </a:r>
          </a:p>
          <a:p>
            <a:r>
              <a:rPr dirty="0" lang="id-ID"/>
              <a:t>Komponen konatif= Maksud untuk membeli</a:t>
            </a:r>
          </a:p>
          <a:p>
            <a:r>
              <a:rPr dirty="0" lang="id-ID"/>
              <a:t>Kepercayaan merek mempengaruhi evaluasi merek dan evaluasi mempengaruhi tindakan membeli</a:t>
            </a:r>
          </a:p>
        </p:txBody>
      </p:sp>
      <p:pic>
        <p:nvPicPr>
          <p:cNvPr id="2097152" name="Picture 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65457" y="3063955"/>
            <a:ext cx="4612516" cy="3077412"/>
          </a:xfrm>
          <a:prstGeom prst="rect"/>
          <a:noFill/>
          <a:ln>
            <a:noFill/>
          </a:ln>
          <a:effectLst/>
        </p:spPr>
      </p:pic>
      <p:grpSp>
        <p:nvGrpSpPr>
          <p:cNvPr id="53" name="Group 14"/>
          <p:cNvGrpSpPr/>
          <p:nvPr/>
        </p:nvGrpSpPr>
        <p:grpSpPr>
          <a:xfrm>
            <a:off x="1807946" y="3410521"/>
            <a:ext cx="2425735" cy="2095500"/>
            <a:chOff x="1142489" y="2623438"/>
            <a:chExt cx="2425735" cy="2095500"/>
          </a:xfrm>
        </p:grpSpPr>
        <p:sp>
          <p:nvSpPr>
            <p:cNvPr id="1048615" name="TextBox 18"/>
            <p:cNvSpPr txBox="1"/>
            <p:nvPr/>
          </p:nvSpPr>
          <p:spPr>
            <a:xfrm>
              <a:off x="1691680" y="2852936"/>
              <a:ext cx="1152128" cy="369332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dirty="0" lang="id-ID"/>
                <a:t>Conation</a:t>
              </a:r>
            </a:p>
          </p:txBody>
        </p:sp>
        <p:sp>
          <p:nvSpPr>
            <p:cNvPr id="1048616" name="TextBox 19"/>
            <p:cNvSpPr txBox="1"/>
            <p:nvPr/>
          </p:nvSpPr>
          <p:spPr>
            <a:xfrm>
              <a:off x="2632120" y="3892406"/>
              <a:ext cx="936104" cy="369332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dirty="0" lang="id-ID"/>
                <a:t>Affect</a:t>
              </a:r>
            </a:p>
          </p:txBody>
        </p:sp>
        <p:sp>
          <p:nvSpPr>
            <p:cNvPr id="1048617" name="TextBox 20"/>
            <p:cNvSpPr txBox="1"/>
            <p:nvPr/>
          </p:nvSpPr>
          <p:spPr>
            <a:xfrm>
              <a:off x="1187624" y="4077072"/>
              <a:ext cx="1080120" cy="369332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dirty="0" lang="id-ID"/>
                <a:t>Cognition</a:t>
              </a:r>
            </a:p>
          </p:txBody>
        </p:sp>
        <p:cxnSp>
          <p:nvCxnSpPr>
            <p:cNvPr id="3145729" name="AutoShape 12"/>
            <p:cNvCxnSpPr>
              <a:cxnSpLocks noChangeShapeType="1"/>
            </p:cNvCxnSpPr>
            <p:nvPr/>
          </p:nvCxnSpPr>
          <p:spPr bwMode="auto">
            <a:xfrm>
              <a:off x="2995384" y="2978522"/>
              <a:ext cx="481013" cy="1181100"/>
            </a:xfrm>
            <a:prstGeom prst="curvedConnector2"/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145730" name="AutoShape 14"/>
            <p:cNvCxnSpPr>
              <a:cxnSpLocks noChangeShapeType="1"/>
            </p:cNvCxnSpPr>
            <p:nvPr/>
          </p:nvCxnSpPr>
          <p:spPr bwMode="auto">
            <a:xfrm rot="5400000">
              <a:off x="2261359" y="3537044"/>
              <a:ext cx="457200" cy="1906588"/>
            </a:xfrm>
            <a:prstGeom prst="curvedConnector3">
              <a:avLst>
                <a:gd name="adj1" fmla="val 150000"/>
              </a:avLst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145731" name="AutoShape 11"/>
            <p:cNvCxnSpPr>
              <a:cxnSpLocks noChangeShapeType="1"/>
            </p:cNvCxnSpPr>
            <p:nvPr/>
          </p:nvCxnSpPr>
          <p:spPr bwMode="auto">
            <a:xfrm rot="16200000">
              <a:off x="544796" y="3221131"/>
              <a:ext cx="1638300" cy="442913"/>
            </a:xfrm>
            <a:prstGeom prst="curvedConnector2"/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075240" cy="850106"/>
          </a:xfrm>
        </p:spPr>
        <p:txBody>
          <a:bodyPr>
            <a:normAutofit/>
          </a:bodyPr>
          <a:p>
            <a:r>
              <a:rPr b="1" dirty="0" sz="3200" lang="id-ID"/>
              <a:t>Structural Models of Attitudes</a:t>
            </a:r>
            <a:endParaRPr dirty="0" sz="3200" lang="id-ID"/>
          </a:p>
        </p:txBody>
      </p:sp>
      <p:sp>
        <p:nvSpPr>
          <p:cNvPr id="1048619" name="Text Placeholder 2"/>
          <p:cNvSpPr>
            <a:spLocks noGrp="1"/>
          </p:cNvSpPr>
          <p:nvPr>
            <p:ph type="body" idx="1"/>
          </p:nvPr>
        </p:nvSpPr>
        <p:spPr>
          <a:xfrm>
            <a:off x="588405" y="1392319"/>
            <a:ext cx="4492267" cy="639762"/>
          </a:xfrm>
        </p:spPr>
        <p:txBody>
          <a:bodyPr>
            <a:normAutofit/>
          </a:bodyPr>
          <a:p>
            <a:r>
              <a:rPr dirty="0" lang="id-ID"/>
              <a:t>Multiattribute Attitude Model</a:t>
            </a:r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757963" y="2299657"/>
            <a:ext cx="4040188" cy="4353347"/>
          </a:xfrm>
        </p:spPr>
        <p:txBody>
          <a:bodyPr>
            <a:normAutofit fontScale="91667" lnSpcReduction="20000"/>
          </a:bodyPr>
          <a:p>
            <a:r>
              <a:rPr altLang="id-ID" dirty="0" sz="2800" lang="en-US"/>
              <a:t>The attitude-toward-object model</a:t>
            </a:r>
            <a:endParaRPr altLang="id-ID" dirty="0" sz="2800" lang="id-ID"/>
          </a:p>
          <a:p>
            <a:pPr indent="0" marL="0">
              <a:buNone/>
            </a:pPr>
            <a:r>
              <a:rPr altLang="id-ID" dirty="0" sz="2800" lang="id-ID"/>
              <a:t>- </a:t>
            </a:r>
            <a:r>
              <a:rPr dirty="0" lang="id-ID"/>
              <a:t>sikap konsumen terhadap suatu produk tertentu adalah fungsi dari ada atau tidaknya evaluasi keyakinan dan / atau atribut spesifik produk tertentu</a:t>
            </a:r>
            <a:endParaRPr altLang="id-ID" dirty="0" sz="2800" lang="en-US"/>
          </a:p>
          <a:p>
            <a:r>
              <a:rPr altLang="id-ID" dirty="0" sz="2800" lang="en-US"/>
              <a:t>The attitude-toward-behavior model</a:t>
            </a:r>
          </a:p>
          <a:p>
            <a:pPr indent="0" marL="0">
              <a:buNone/>
            </a:pPr>
            <a:r>
              <a:rPr dirty="0" lang="id-ID"/>
              <a:t>-  sikap konsumen terhadap berperilaku sehubungan dengan objek daripada sikap terhadap objek itu sendiri</a:t>
            </a:r>
          </a:p>
          <a:p>
            <a:endParaRPr dirty="0" lang="id-ID"/>
          </a:p>
        </p:txBody>
      </p:sp>
      <p:sp>
        <p:nvSpPr>
          <p:cNvPr id="1048621" name="Content Placeholder 5"/>
          <p:cNvSpPr>
            <a:spLocks noGrp="1"/>
          </p:cNvSpPr>
          <p:nvPr>
            <p:ph sz="quarter" idx="4"/>
          </p:nvPr>
        </p:nvSpPr>
        <p:spPr>
          <a:xfrm>
            <a:off x="6014665" y="1655662"/>
            <a:ext cx="5419372" cy="4785395"/>
          </a:xfrm>
        </p:spPr>
        <p:txBody>
          <a:bodyPr/>
          <a:p>
            <a:r>
              <a:rPr altLang="id-ID" dirty="0" sz="2800" lang="en-US"/>
              <a:t>Theory-of-reasoned-action model</a:t>
            </a:r>
          </a:p>
          <a:p>
            <a:pPr lvl="1"/>
            <a:r>
              <a:rPr altLang="id-ID" dirty="0" sz="2400" lang="id-ID"/>
              <a:t>Pengukuran sikap berdasarkan tindakan dan kepercayaan dan juga norma sosial ikut berperan.</a:t>
            </a:r>
            <a:endParaRPr altLang="id-ID" dirty="0" sz="2400" lang="en-US"/>
          </a:p>
          <a:p>
            <a:endParaRPr dirty="0" lang="id-ID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>
          <a:xfrm>
            <a:off x="2130552" y="489204"/>
            <a:ext cx="7729728" cy="1188720"/>
          </a:xfrm>
        </p:spPr>
        <p:txBody>
          <a:bodyPr/>
          <a:p>
            <a:r>
              <a:rPr dirty="0" lang="id-ID" smtClean="0"/>
              <a:t>Theory of reasoned action</a:t>
            </a:r>
            <a:endParaRPr dirty="0" lang="id-ID"/>
          </a:p>
        </p:txBody>
      </p:sp>
      <p:sp>
        <p:nvSpPr>
          <p:cNvPr id="10486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id-ID"/>
          </a:p>
        </p:txBody>
      </p:sp>
      <p:sp>
        <p:nvSpPr>
          <p:cNvPr id="104862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dirty="0" lang="id-ID"/>
          </a:p>
        </p:txBody>
      </p:sp>
      <p:sp>
        <p:nvSpPr>
          <p:cNvPr id="104862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endParaRPr lang="id-ID"/>
          </a:p>
        </p:txBody>
      </p:sp>
      <p:sp>
        <p:nvSpPr>
          <p:cNvPr id="104862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p>
            <a:endParaRPr dirty="0" lang="id-ID"/>
          </a:p>
        </p:txBody>
      </p:sp>
      <p:sp>
        <p:nvSpPr>
          <p:cNvPr id="1048627" name="Rectangle 6"/>
          <p:cNvSpPr/>
          <p:nvPr/>
        </p:nvSpPr>
        <p:spPr>
          <a:xfrm>
            <a:off x="932688" y="1993392"/>
            <a:ext cx="2395728" cy="804672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id-ID" smtClean="0"/>
              <a:t>Beliefs that the behavior leads to certain outcome</a:t>
            </a:r>
            <a:endParaRPr dirty="0" lang="id-ID"/>
          </a:p>
        </p:txBody>
      </p:sp>
      <p:sp>
        <p:nvSpPr>
          <p:cNvPr id="1048628" name="Rectangle 7"/>
          <p:cNvSpPr/>
          <p:nvPr/>
        </p:nvSpPr>
        <p:spPr>
          <a:xfrm>
            <a:off x="932688" y="3319272"/>
            <a:ext cx="2395728" cy="859536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id-ID" smtClean="0"/>
              <a:t>Evaluation of the outcomes</a:t>
            </a:r>
            <a:endParaRPr dirty="0" lang="id-ID"/>
          </a:p>
        </p:txBody>
      </p:sp>
      <p:sp>
        <p:nvSpPr>
          <p:cNvPr id="1048629" name="Rectangle 8"/>
          <p:cNvSpPr/>
          <p:nvPr/>
        </p:nvSpPr>
        <p:spPr>
          <a:xfrm>
            <a:off x="932688" y="4608576"/>
            <a:ext cx="2395728" cy="1024128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id-ID" smtClean="0"/>
              <a:t>Beliefs that specific referens think should/shouldnt perform the behavior</a:t>
            </a:r>
            <a:endParaRPr dirty="0" lang="id-ID"/>
          </a:p>
        </p:txBody>
      </p:sp>
      <p:sp>
        <p:nvSpPr>
          <p:cNvPr id="1048630" name="Rectangle 9"/>
          <p:cNvSpPr/>
          <p:nvPr/>
        </p:nvSpPr>
        <p:spPr>
          <a:xfrm>
            <a:off x="932688" y="6053328"/>
            <a:ext cx="2395728" cy="804672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id-ID" smtClean="0"/>
              <a:t>Motivation to comply with the specific reference</a:t>
            </a:r>
            <a:endParaRPr dirty="0" lang="id-ID"/>
          </a:p>
        </p:txBody>
      </p:sp>
      <p:sp>
        <p:nvSpPr>
          <p:cNvPr id="1048631" name="Rectangle 10"/>
          <p:cNvSpPr/>
          <p:nvPr/>
        </p:nvSpPr>
        <p:spPr>
          <a:xfrm>
            <a:off x="5084064" y="2395728"/>
            <a:ext cx="2340864" cy="786384"/>
          </a:xfrm>
          <a:prstGeom prst="rect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id-ID" smtClean="0"/>
              <a:t>Attitude toward the behavior</a:t>
            </a:r>
            <a:endParaRPr dirty="0" lang="id-ID"/>
          </a:p>
        </p:txBody>
      </p:sp>
      <p:sp>
        <p:nvSpPr>
          <p:cNvPr id="1048632" name="Rectangle 11"/>
          <p:cNvSpPr/>
          <p:nvPr/>
        </p:nvSpPr>
        <p:spPr>
          <a:xfrm>
            <a:off x="5266944" y="5541264"/>
            <a:ext cx="2157984" cy="969264"/>
          </a:xfrm>
          <a:prstGeom prst="rect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id-ID" smtClean="0"/>
              <a:t>Subjective norm</a:t>
            </a:r>
            <a:endParaRPr dirty="0" lang="id-ID"/>
          </a:p>
        </p:txBody>
      </p:sp>
      <p:sp>
        <p:nvSpPr>
          <p:cNvPr id="1048633" name="Rectangle 12"/>
          <p:cNvSpPr/>
          <p:nvPr/>
        </p:nvSpPr>
        <p:spPr>
          <a:xfrm>
            <a:off x="7790688" y="3913632"/>
            <a:ext cx="1847088" cy="694944"/>
          </a:xfrm>
          <a:prstGeom prst="rect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id-ID" smtClean="0"/>
              <a:t>Intention</a:t>
            </a:r>
            <a:endParaRPr dirty="0" lang="id-ID"/>
          </a:p>
        </p:txBody>
      </p:sp>
      <p:sp>
        <p:nvSpPr>
          <p:cNvPr id="1048634" name="Rectangle 13"/>
          <p:cNvSpPr/>
          <p:nvPr/>
        </p:nvSpPr>
        <p:spPr>
          <a:xfrm>
            <a:off x="10552176" y="3913632"/>
            <a:ext cx="1639824" cy="694944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id-ID" smtClean="0"/>
              <a:t>behavior</a:t>
            </a:r>
            <a:endParaRPr dirty="0" lang="id-ID"/>
          </a:p>
        </p:txBody>
      </p:sp>
      <p:cxnSp>
        <p:nvCxnSpPr>
          <p:cNvPr id="3145732" name="Straight Arrow Connector 17"/>
          <p:cNvCxnSpPr>
            <a:cxnSpLocks/>
          </p:cNvCxnSpPr>
          <p:nvPr/>
        </p:nvCxnSpPr>
        <p:spPr>
          <a:xfrm>
            <a:off x="3474720" y="2395728"/>
            <a:ext cx="1371600" cy="393192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Straight Arrow Connector 19"/>
          <p:cNvCxnSpPr>
            <a:cxnSpLocks/>
          </p:cNvCxnSpPr>
          <p:nvPr/>
        </p:nvCxnSpPr>
        <p:spPr>
          <a:xfrm flipV="1">
            <a:off x="3675888" y="3319272"/>
            <a:ext cx="1170432" cy="155448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4" name="Straight Arrow Connector 21"/>
          <p:cNvCxnSpPr>
            <a:cxnSpLocks/>
          </p:cNvCxnSpPr>
          <p:nvPr/>
        </p:nvCxnSpPr>
        <p:spPr>
          <a:xfrm>
            <a:off x="3474720" y="5120640"/>
            <a:ext cx="1609344" cy="640080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5" name="Straight Arrow Connector 23"/>
          <p:cNvCxnSpPr>
            <a:cxnSpLocks/>
          </p:cNvCxnSpPr>
          <p:nvPr/>
        </p:nvCxnSpPr>
        <p:spPr>
          <a:xfrm flipV="1">
            <a:off x="3474720" y="6217920"/>
            <a:ext cx="1609344" cy="237744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6" name="Straight Arrow Connector 25"/>
          <p:cNvCxnSpPr>
            <a:cxnSpLocks/>
          </p:cNvCxnSpPr>
          <p:nvPr/>
        </p:nvCxnSpPr>
        <p:spPr>
          <a:xfrm>
            <a:off x="7424928" y="2798064"/>
            <a:ext cx="1289304" cy="950976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7" name="Straight Arrow Connector 27"/>
          <p:cNvCxnSpPr>
            <a:cxnSpLocks/>
          </p:cNvCxnSpPr>
          <p:nvPr/>
        </p:nvCxnSpPr>
        <p:spPr>
          <a:xfrm flipV="1">
            <a:off x="7571232" y="4791456"/>
            <a:ext cx="1143000" cy="1234440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8" name="Straight Arrow Connector 29"/>
          <p:cNvCxnSpPr>
            <a:cxnSpLocks/>
          </p:cNvCxnSpPr>
          <p:nvPr/>
        </p:nvCxnSpPr>
        <p:spPr>
          <a:xfrm>
            <a:off x="9875520" y="4261104"/>
            <a:ext cx="493776" cy="0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5880" dir="5400000" dist="1524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dir="tl" rig="brightRoom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Consumer attitude formation and change</dc:title>
  <dc:creator>nadhine syahzan</dc:creator>
  <cp:lastModifiedBy>Notebook Tjatur</cp:lastModifiedBy>
  <dcterms:created xsi:type="dcterms:W3CDTF">2018-09-17T09:52:14Z</dcterms:created>
  <dcterms:modified xsi:type="dcterms:W3CDTF">2018-10-01T14:32:34Z</dcterms:modified>
</cp:coreProperties>
</file>