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9.xml" ContentType="application/vnd.openxmlformats-officedocument.theme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0.xml" ContentType="application/vnd.openxmlformats-officedocument.theme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theme/theme21.xml" ContentType="application/vnd.openxmlformats-officedocument.theme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theme/theme22.xml" ContentType="application/vnd.openxmlformats-officedocument.theme+xml"/>
  <Override PartName="/ppt/theme/theme2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32" r:id="rId2"/>
    <p:sldMasterId id="2147483744" r:id="rId3"/>
    <p:sldMasterId id="2147483756" r:id="rId4"/>
    <p:sldMasterId id="2147483768" r:id="rId5"/>
    <p:sldMasterId id="2147483792" r:id="rId6"/>
    <p:sldMasterId id="2147483804" r:id="rId7"/>
    <p:sldMasterId id="2147483816" r:id="rId8"/>
    <p:sldMasterId id="2147483828" r:id="rId9"/>
    <p:sldMasterId id="2147483840" r:id="rId10"/>
    <p:sldMasterId id="2147483852" r:id="rId11"/>
    <p:sldMasterId id="2147483864" r:id="rId12"/>
    <p:sldMasterId id="2147483876" r:id="rId13"/>
    <p:sldMasterId id="2147483888" r:id="rId14"/>
    <p:sldMasterId id="2147483900" r:id="rId15"/>
    <p:sldMasterId id="2147483912" r:id="rId16"/>
    <p:sldMasterId id="2147483924" r:id="rId17"/>
    <p:sldMasterId id="2147483936" r:id="rId18"/>
    <p:sldMasterId id="2147483948" r:id="rId19"/>
    <p:sldMasterId id="2147483960" r:id="rId20"/>
    <p:sldMasterId id="2147483972" r:id="rId21"/>
    <p:sldMasterId id="2147483984" r:id="rId22"/>
  </p:sldMasterIdLst>
  <p:notesMasterIdLst>
    <p:notesMasterId r:id="rId53"/>
  </p:notesMasterIdLst>
  <p:sldIdLst>
    <p:sldId id="298" r:id="rId23"/>
    <p:sldId id="293" r:id="rId24"/>
    <p:sldId id="294" r:id="rId25"/>
    <p:sldId id="295" r:id="rId26"/>
    <p:sldId id="296" r:id="rId27"/>
    <p:sldId id="297" r:id="rId28"/>
    <p:sldId id="277" r:id="rId29"/>
    <p:sldId id="278" r:id="rId30"/>
    <p:sldId id="280" r:id="rId31"/>
    <p:sldId id="282" r:id="rId32"/>
    <p:sldId id="256" r:id="rId33"/>
    <p:sldId id="257" r:id="rId34"/>
    <p:sldId id="258" r:id="rId35"/>
    <p:sldId id="259" r:id="rId36"/>
    <p:sldId id="260" r:id="rId37"/>
    <p:sldId id="261" r:id="rId38"/>
    <p:sldId id="262" r:id="rId39"/>
    <p:sldId id="263" r:id="rId40"/>
    <p:sldId id="299" r:id="rId41"/>
    <p:sldId id="300" r:id="rId42"/>
    <p:sldId id="301" r:id="rId43"/>
    <p:sldId id="302" r:id="rId44"/>
    <p:sldId id="303" r:id="rId45"/>
    <p:sldId id="304" r:id="rId46"/>
    <p:sldId id="286" r:id="rId47"/>
    <p:sldId id="287" r:id="rId48"/>
    <p:sldId id="288" r:id="rId49"/>
    <p:sldId id="289" r:id="rId50"/>
    <p:sldId id="290" r:id="rId51"/>
    <p:sldId id="291" r:id="rId5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86" autoAdjust="0"/>
    <p:restoredTop sz="94660"/>
  </p:normalViewPr>
  <p:slideViewPr>
    <p:cSldViewPr snapToGrid="0" snapToObjects="1">
      <p:cViewPr varScale="1">
        <p:scale>
          <a:sx n="81" d="100"/>
          <a:sy n="81" d="100"/>
        </p:scale>
        <p:origin x="91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4.xml"/><Relationship Id="rId39" Type="http://schemas.openxmlformats.org/officeDocument/2006/relationships/slide" Target="slides/slide17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12.xml"/><Relationship Id="rId42" Type="http://schemas.openxmlformats.org/officeDocument/2006/relationships/slide" Target="slides/slide20.xml"/><Relationship Id="rId47" Type="http://schemas.openxmlformats.org/officeDocument/2006/relationships/slide" Target="slides/slide25.xml"/><Relationship Id="rId50" Type="http://schemas.openxmlformats.org/officeDocument/2006/relationships/slide" Target="slides/slide28.xml"/><Relationship Id="rId55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3.xml"/><Relationship Id="rId33" Type="http://schemas.openxmlformats.org/officeDocument/2006/relationships/slide" Target="slides/slide11.xml"/><Relationship Id="rId38" Type="http://schemas.openxmlformats.org/officeDocument/2006/relationships/slide" Target="slides/slide16.xml"/><Relationship Id="rId46" Type="http://schemas.openxmlformats.org/officeDocument/2006/relationships/slide" Target="slides/slide24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" Target="slides/slide7.xml"/><Relationship Id="rId41" Type="http://schemas.openxmlformats.org/officeDocument/2006/relationships/slide" Target="slides/slide19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2.xml"/><Relationship Id="rId32" Type="http://schemas.openxmlformats.org/officeDocument/2006/relationships/slide" Target="slides/slide10.xml"/><Relationship Id="rId37" Type="http://schemas.openxmlformats.org/officeDocument/2006/relationships/slide" Target="slides/slide15.xml"/><Relationship Id="rId40" Type="http://schemas.openxmlformats.org/officeDocument/2006/relationships/slide" Target="slides/slide18.xml"/><Relationship Id="rId45" Type="http://schemas.openxmlformats.org/officeDocument/2006/relationships/slide" Target="slides/slide23.xml"/><Relationship Id="rId53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1.xml"/><Relationship Id="rId28" Type="http://schemas.openxmlformats.org/officeDocument/2006/relationships/slide" Target="slides/slide6.xml"/><Relationship Id="rId36" Type="http://schemas.openxmlformats.org/officeDocument/2006/relationships/slide" Target="slides/slide14.xml"/><Relationship Id="rId49" Type="http://schemas.openxmlformats.org/officeDocument/2006/relationships/slide" Target="slides/slide27.xml"/><Relationship Id="rId57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9.xml"/><Relationship Id="rId44" Type="http://schemas.openxmlformats.org/officeDocument/2006/relationships/slide" Target="slides/slide22.xml"/><Relationship Id="rId52" Type="http://schemas.openxmlformats.org/officeDocument/2006/relationships/slide" Target="slides/slide3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" Target="slides/slide5.xml"/><Relationship Id="rId30" Type="http://schemas.openxmlformats.org/officeDocument/2006/relationships/slide" Target="slides/slide8.xml"/><Relationship Id="rId35" Type="http://schemas.openxmlformats.org/officeDocument/2006/relationships/slide" Target="slides/slide13.xml"/><Relationship Id="rId43" Type="http://schemas.openxmlformats.org/officeDocument/2006/relationships/slide" Target="slides/slide21.xml"/><Relationship Id="rId48" Type="http://schemas.openxmlformats.org/officeDocument/2006/relationships/slide" Target="slides/slide26.xml"/><Relationship Id="rId56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29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C7542A-9C00-4040-A8C3-D3650CB8CD52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0D4EF5-F664-41CF-ACAF-1C82E3774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4892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err="1" smtClean="0"/>
              <a:t>Pengetahuan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bisa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didapat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dari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membaca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pengalaman</a:t>
            </a:r>
            <a:r>
              <a:rPr lang="en-US" baseline="0" dirty="0" smtClean="0"/>
              <a:t>,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56AF9B-CAE0-44E6-A9A2-B1890BB5001B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0405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Pembelajaran</a:t>
            </a:r>
            <a:r>
              <a:rPr lang="en-US" dirty="0" smtClean="0"/>
              <a:t> yang </a:t>
            </a:r>
            <a:r>
              <a:rPr lang="en-US" dirty="0" err="1" smtClean="0"/>
              <a:t>terikat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konsep</a:t>
            </a:r>
            <a:r>
              <a:rPr lang="en-US" baseline="0" dirty="0" smtClean="0"/>
              <a:t> stimulus </a:t>
            </a:r>
            <a:r>
              <a:rPr lang="en-US" baseline="0" dirty="0" err="1" smtClean="0"/>
              <a:t>dan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respon</a:t>
            </a:r>
            <a:r>
              <a:rPr lang="en-US" baseline="0" dirty="0" smtClean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56AF9B-CAE0-44E6-A9A2-B1890BB5001B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9684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Fokus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conditioning </a:t>
            </a:r>
            <a:r>
              <a:rPr lang="en-US" dirty="0" err="1" smtClean="0"/>
              <a:t>atau</a:t>
            </a:r>
            <a:r>
              <a:rPr lang="en-US" dirty="0" smtClean="0"/>
              <a:t> yang </a:t>
            </a:r>
            <a:r>
              <a:rPr lang="en-US" dirty="0" err="1" smtClean="0"/>
              <a:t>diartikan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respon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otomatis</a:t>
            </a:r>
            <a:r>
              <a:rPr lang="en-US" baseline="0" dirty="0" smtClean="0"/>
              <a:t> yang </a:t>
            </a:r>
            <a:r>
              <a:rPr lang="en-US" baseline="0" dirty="0" err="1" smtClean="0"/>
              <a:t>bedasarkan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situasi</a:t>
            </a:r>
            <a:r>
              <a:rPr lang="en-US" baseline="0" dirty="0" smtClean="0"/>
              <a:t> yang </a:t>
            </a:r>
            <a:r>
              <a:rPr lang="en-US" baseline="0" dirty="0" err="1" smtClean="0"/>
              <a:t>telah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dibuat</a:t>
            </a:r>
            <a:r>
              <a:rPr lang="en-US" baseline="0" dirty="0" smtClean="0"/>
              <a:t>/</a:t>
            </a:r>
            <a:r>
              <a:rPr lang="en-US" baseline="0" dirty="0" err="1" smtClean="0"/>
              <a:t>direncanakan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56AF9B-CAE0-44E6-A9A2-B1890BB5001B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1980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Ketika</a:t>
            </a:r>
            <a:r>
              <a:rPr lang="en-US" dirty="0" smtClean="0"/>
              <a:t> </a:t>
            </a:r>
            <a:r>
              <a:rPr lang="en-US" dirty="0" err="1" smtClean="0"/>
              <a:t>seseorang</a:t>
            </a:r>
            <a:r>
              <a:rPr lang="en-US" dirty="0" smtClean="0"/>
              <a:t> </a:t>
            </a:r>
            <a:r>
              <a:rPr lang="en-US" dirty="0" err="1" smtClean="0"/>
              <a:t>bertindak</a:t>
            </a:r>
            <a:r>
              <a:rPr lang="en-US" dirty="0" smtClean="0"/>
              <a:t> (</a:t>
            </a:r>
            <a:r>
              <a:rPr lang="en-US" dirty="0" err="1" smtClean="0"/>
              <a:t>merespons</a:t>
            </a:r>
            <a:r>
              <a:rPr lang="en-US" dirty="0" smtClean="0"/>
              <a:t>)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cara</a:t>
            </a:r>
            <a:r>
              <a:rPr lang="en-US" dirty="0" smtClean="0"/>
              <a:t> yang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diprediksi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stimulus yang </a:t>
            </a:r>
            <a:r>
              <a:rPr lang="en-US" dirty="0" err="1" smtClean="0"/>
              <a:t>dikenal</a:t>
            </a:r>
            <a:r>
              <a:rPr lang="en-US" dirty="0" smtClean="0"/>
              <a:t>, </a:t>
            </a:r>
            <a:r>
              <a:rPr lang="en-US" dirty="0" err="1" smtClean="0"/>
              <a:t>dia</a:t>
            </a:r>
            <a:r>
              <a:rPr lang="en-US" dirty="0" smtClean="0"/>
              <a:t> </a:t>
            </a:r>
            <a:r>
              <a:rPr lang="en-US" dirty="0" err="1" smtClean="0"/>
              <a:t>dikatakan</a:t>
            </a:r>
            <a:r>
              <a:rPr lang="en-US" dirty="0" smtClean="0"/>
              <a:t> </a:t>
            </a:r>
            <a:r>
              <a:rPr lang="en-US" dirty="0" err="1" smtClean="0"/>
              <a:t>telah</a:t>
            </a:r>
            <a:r>
              <a:rPr lang="en-US" dirty="0" smtClean="0"/>
              <a:t> "</a:t>
            </a:r>
            <a:r>
              <a:rPr lang="en-US" dirty="0" err="1" smtClean="0"/>
              <a:t>belajar</a:t>
            </a:r>
            <a:r>
              <a:rPr lang="en-US" dirty="0" smtClean="0"/>
              <a:t>". </a:t>
            </a:r>
            <a:r>
              <a:rPr lang="en-US" dirty="0" err="1" smtClean="0"/>
              <a:t>Pembelajaran</a:t>
            </a:r>
            <a:r>
              <a:rPr lang="en-US" dirty="0" smtClean="0"/>
              <a:t> </a:t>
            </a:r>
            <a:r>
              <a:rPr lang="en-US" dirty="0" err="1" smtClean="0"/>
              <a:t>perilaku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begitu</a:t>
            </a:r>
            <a:r>
              <a:rPr lang="en-US" dirty="0" smtClean="0"/>
              <a:t> </a:t>
            </a:r>
            <a:r>
              <a:rPr lang="en-US" dirty="0" err="1" smtClean="0"/>
              <a:t>peduli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proses </a:t>
            </a:r>
            <a:r>
              <a:rPr lang="en-US" dirty="0" err="1" smtClean="0"/>
              <a:t>pembelajaran</a:t>
            </a:r>
            <a:r>
              <a:rPr lang="en-US" dirty="0" smtClean="0"/>
              <a:t>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halnya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input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hasil</a:t>
            </a:r>
            <a:r>
              <a:rPr lang="en-US" dirty="0" smtClean="0"/>
              <a:t> </a:t>
            </a:r>
            <a:r>
              <a:rPr lang="en-US" dirty="0" err="1" smtClean="0"/>
              <a:t>belajar</a:t>
            </a:r>
            <a:r>
              <a:rPr lang="en-US" dirty="0" smtClean="0"/>
              <a:t>; </a:t>
            </a:r>
            <a:r>
              <a:rPr lang="en-US" dirty="0" err="1" smtClean="0"/>
              <a:t>yaitu</a:t>
            </a:r>
            <a:r>
              <a:rPr lang="en-US" dirty="0" smtClean="0"/>
              <a:t>,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rangsangan</a:t>
            </a:r>
            <a:r>
              <a:rPr lang="en-US" dirty="0" smtClean="0"/>
              <a:t> yang </a:t>
            </a:r>
            <a:r>
              <a:rPr lang="en-US" dirty="0" err="1" smtClean="0"/>
              <a:t>mengkonsumsi</a:t>
            </a:r>
            <a:r>
              <a:rPr lang="en-US" dirty="0" smtClean="0"/>
              <a:t> </a:t>
            </a:r>
            <a:r>
              <a:rPr lang="en-US" dirty="0" err="1" smtClean="0"/>
              <a:t>Memahami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lingkungan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perilaku</a:t>
            </a:r>
            <a:r>
              <a:rPr lang="en-US" dirty="0" smtClean="0"/>
              <a:t> yang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diamati</a:t>
            </a:r>
            <a:r>
              <a:rPr lang="en-US" dirty="0" smtClean="0"/>
              <a:t> yang </a:t>
            </a:r>
            <a:r>
              <a:rPr lang="en-US" dirty="0" err="1" smtClean="0"/>
              <a:t>dihasilkan</a:t>
            </a:r>
            <a:r>
              <a:rPr lang="en-US" dirty="0" smtClean="0"/>
              <a:t>. </a:t>
            </a:r>
            <a:r>
              <a:rPr lang="en-US" dirty="0" err="1" smtClean="0"/>
              <a:t>Dua</a:t>
            </a:r>
            <a:r>
              <a:rPr lang="en-US" dirty="0" smtClean="0"/>
              <a:t> </a:t>
            </a:r>
            <a:r>
              <a:rPr lang="en-US" dirty="0" err="1" smtClean="0"/>
              <a:t>bentuk</a:t>
            </a:r>
            <a:r>
              <a:rPr lang="en-US" dirty="0" smtClean="0"/>
              <a:t> </a:t>
            </a:r>
            <a:r>
              <a:rPr lang="en-US" dirty="0" err="1" smtClean="0"/>
              <a:t>penghasilan</a:t>
            </a:r>
            <a:r>
              <a:rPr lang="en-US" dirty="0" smtClean="0"/>
              <a:t> </a:t>
            </a:r>
            <a:r>
              <a:rPr lang="en-US" dirty="0" err="1" smtClean="0"/>
              <a:t>perilaku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relevansi</a:t>
            </a:r>
            <a:r>
              <a:rPr lang="en-US" dirty="0" smtClean="0"/>
              <a:t> yang </a:t>
            </a:r>
            <a:r>
              <a:rPr lang="en-US" dirty="0" err="1" smtClean="0"/>
              <a:t>besar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pemasaran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pengkondisian</a:t>
            </a:r>
            <a:r>
              <a:rPr lang="en-US" dirty="0" smtClean="0"/>
              <a:t> </a:t>
            </a:r>
            <a:r>
              <a:rPr lang="en-US" dirty="0" err="1" smtClean="0"/>
              <a:t>klasik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instrumenfal</a:t>
            </a:r>
            <a:r>
              <a:rPr lang="en-US" dirty="0" smtClean="0"/>
              <a:t> (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operan</a:t>
            </a:r>
            <a:r>
              <a:rPr lang="en-US" dirty="0" smtClean="0"/>
              <a:t>).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56AF9B-CAE0-44E6-A9A2-B1890BB5001B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57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247B9-B722-7942-947F-99B173F09FB8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3663C-662E-6644-ADB4-F20A13489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716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247B9-B722-7942-947F-99B173F09FB8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3663C-662E-6644-ADB4-F20A13489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26165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1"/>
            <a:ext cx="9144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375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35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 algn="ctr">
              <a:buNone/>
              <a:defRPr sz="135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350"/>
            </a:lvl4pPr>
            <a:lvl5pPr marL="1371600" indent="0" algn="ctr">
              <a:buNone/>
              <a:defRPr sz="1350"/>
            </a:lvl5pPr>
            <a:lvl6pPr marL="1714500" indent="0" algn="ctr">
              <a:buNone/>
              <a:defRPr sz="1350"/>
            </a:lvl6pPr>
            <a:lvl7pPr marL="2057400" indent="0" algn="ctr">
              <a:buNone/>
              <a:defRPr sz="1350"/>
            </a:lvl7pPr>
            <a:lvl8pPr marL="2400300" indent="0" algn="ctr">
              <a:buNone/>
              <a:defRPr sz="1350"/>
            </a:lvl8pPr>
            <a:lvl9pPr marL="2743200" indent="0" algn="ctr">
              <a:buNone/>
              <a:defRPr sz="135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9/17/2018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209096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9/17/2018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54913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1"/>
            <a:ext cx="9144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3750" b="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5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9/17/2018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672197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5" y="2286000"/>
            <a:ext cx="35661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9/17/2018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20962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725" b="0" cap="none" baseline="0">
                <a:solidFill>
                  <a:schemeClr val="accent1"/>
                </a:solidFill>
                <a:latin typeface="+mn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316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725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marL="0" lvl="0" indent="0" algn="l" defTabSz="685800" rtl="0" eaLnBrk="1" latinLnBrk="0" hangingPunct="1">
              <a:lnSpc>
                <a:spcPct val="90000"/>
              </a:lnSpc>
              <a:spcBef>
                <a:spcPts val="135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3166" y="2967788"/>
            <a:ext cx="356616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9/17/2018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82099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9/17/2018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69663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9/17/2018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96495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450"/>
              </a:spcBef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9/17/2018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60896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375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5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9/17/2018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337389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9/17/2018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072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247B9-B722-7942-947F-99B173F09FB8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3663C-662E-6644-ADB4-F20A13489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919793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9/17/2018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612916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1"/>
            <a:ext cx="9144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375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35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 algn="ctr">
              <a:buNone/>
              <a:defRPr sz="135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350"/>
            </a:lvl4pPr>
            <a:lvl5pPr marL="1371600" indent="0" algn="ctr">
              <a:buNone/>
              <a:defRPr sz="1350"/>
            </a:lvl5pPr>
            <a:lvl6pPr marL="1714500" indent="0" algn="ctr">
              <a:buNone/>
              <a:defRPr sz="1350"/>
            </a:lvl6pPr>
            <a:lvl7pPr marL="2057400" indent="0" algn="ctr">
              <a:buNone/>
              <a:defRPr sz="1350"/>
            </a:lvl7pPr>
            <a:lvl8pPr marL="2400300" indent="0" algn="ctr">
              <a:buNone/>
              <a:defRPr sz="1350"/>
            </a:lvl8pPr>
            <a:lvl9pPr marL="2743200" indent="0" algn="ctr">
              <a:buNone/>
              <a:defRPr sz="135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9/17/2018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654409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9/17/2018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99741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1"/>
            <a:ext cx="9144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3750" b="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5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9/17/2018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219851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5" y="2286000"/>
            <a:ext cx="35661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9/17/2018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3119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725" b="0" cap="none" baseline="0">
                <a:solidFill>
                  <a:schemeClr val="accent1"/>
                </a:solidFill>
                <a:latin typeface="+mn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316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725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marL="0" lvl="0" indent="0" algn="l" defTabSz="685800" rtl="0" eaLnBrk="1" latinLnBrk="0" hangingPunct="1">
              <a:lnSpc>
                <a:spcPct val="90000"/>
              </a:lnSpc>
              <a:spcBef>
                <a:spcPts val="135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3166" y="2967788"/>
            <a:ext cx="356616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9/17/2018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47737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9/17/2018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83731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9/17/2018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570680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450"/>
              </a:spcBef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9/17/2018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81200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375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5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9/17/2018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54333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47341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9/17/2018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704837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9/17/2018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2354663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DE619-095F-47CC-B372-FD26DBF072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5EF6D-9EB3-44B7-8C25-6407A4A9C6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994436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DE619-095F-47CC-B372-FD26DBF072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5EF6D-9EB3-44B7-8C25-6407A4A9C6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84342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DE619-095F-47CC-B372-FD26DBF072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5EF6D-9EB3-44B7-8C25-6407A4A9C6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449264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DE619-095F-47CC-B372-FD26DBF072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5EF6D-9EB3-44B7-8C25-6407A4A9C6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894128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DE619-095F-47CC-B372-FD26DBF072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5EF6D-9EB3-44B7-8C25-6407A4A9C6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214618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DE619-095F-47CC-B372-FD26DBF072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5EF6D-9EB3-44B7-8C25-6407A4A9C6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001114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DE619-095F-47CC-B372-FD26DBF072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5EF6D-9EB3-44B7-8C25-6407A4A9C6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154549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DE619-095F-47CC-B372-FD26DBF072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5EF6D-9EB3-44B7-8C25-6407A4A9C6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4284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836436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DE619-095F-47CC-B372-FD26DBF072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5EF6D-9EB3-44B7-8C25-6407A4A9C6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009393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DE619-095F-47CC-B372-FD26DBF072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5EF6D-9EB3-44B7-8C25-6407A4A9C6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791411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DE619-095F-47CC-B372-FD26DBF072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5EF6D-9EB3-44B7-8C25-6407A4A9C6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924684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DE619-095F-47CC-B372-FD26DBF072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5EF6D-9EB3-44B7-8C25-6407A4A9C6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344300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DE619-095F-47CC-B372-FD26DBF072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5EF6D-9EB3-44B7-8C25-6407A4A9C6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281875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DE619-095F-47CC-B372-FD26DBF072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5EF6D-9EB3-44B7-8C25-6407A4A9C6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069947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DE619-095F-47CC-B372-FD26DBF072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5EF6D-9EB3-44B7-8C25-6407A4A9C6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288761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DE619-095F-47CC-B372-FD26DBF072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5EF6D-9EB3-44B7-8C25-6407A4A9C6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917345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DE619-095F-47CC-B372-FD26DBF072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5EF6D-9EB3-44B7-8C25-6407A4A9C6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269598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DE619-095F-47CC-B372-FD26DBF072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5EF6D-9EB3-44B7-8C25-6407A4A9C6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2405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296454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DE619-095F-47CC-B372-FD26DBF072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5EF6D-9EB3-44B7-8C25-6407A4A9C6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143924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DE619-095F-47CC-B372-FD26DBF072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5EF6D-9EB3-44B7-8C25-6407A4A9C6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873388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DE619-095F-47CC-B372-FD26DBF072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5EF6D-9EB3-44B7-8C25-6407A4A9C6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461729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DE619-095F-47CC-B372-FD26DBF072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5EF6D-9EB3-44B7-8C25-6407A4A9C6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980982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DE619-095F-47CC-B372-FD26DBF072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5EF6D-9EB3-44B7-8C25-6407A4A9C6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58759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DE619-095F-47CC-B372-FD26DBF072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5EF6D-9EB3-44B7-8C25-6407A4A9C6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834066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DE619-095F-47CC-B372-FD26DBF072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5EF6D-9EB3-44B7-8C25-6407A4A9C6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547861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DE619-095F-47CC-B372-FD26DBF072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5EF6D-9EB3-44B7-8C25-6407A4A9C6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624983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DE619-095F-47CC-B372-FD26DBF072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5EF6D-9EB3-44B7-8C25-6407A4A9C6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912905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DE619-095F-47CC-B372-FD26DBF072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5EF6D-9EB3-44B7-8C25-6407A4A9C6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0383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306381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DE619-095F-47CC-B372-FD26DBF072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5EF6D-9EB3-44B7-8C25-6407A4A9C6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470610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DE619-095F-47CC-B372-FD26DBF072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5EF6D-9EB3-44B7-8C25-6407A4A9C6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513928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DE619-095F-47CC-B372-FD26DBF072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5EF6D-9EB3-44B7-8C25-6407A4A9C6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05720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DE619-095F-47CC-B372-FD26DBF072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5EF6D-9EB3-44B7-8C25-6407A4A9C6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143789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DE619-095F-47CC-B372-FD26DBF072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5EF6D-9EB3-44B7-8C25-6407A4A9C6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094598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DE619-095F-47CC-B372-FD26DBF072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5EF6D-9EB3-44B7-8C25-6407A4A9C6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093151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DE619-095F-47CC-B372-FD26DBF072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5EF6D-9EB3-44B7-8C25-6407A4A9C6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752753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DE619-095F-47CC-B372-FD26DBF072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5EF6D-9EB3-44B7-8C25-6407A4A9C6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223624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DE619-095F-47CC-B372-FD26DBF072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5EF6D-9EB3-44B7-8C25-6407A4A9C6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74080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DE619-095F-47CC-B372-FD26DBF072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5EF6D-9EB3-44B7-8C25-6407A4A9C6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6105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166122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DE619-095F-47CC-B372-FD26DBF072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5EF6D-9EB3-44B7-8C25-6407A4A9C6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665630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DE619-095F-47CC-B372-FD26DBF072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5EF6D-9EB3-44B7-8C25-6407A4A9C6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007703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DE619-095F-47CC-B372-FD26DBF072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5EF6D-9EB3-44B7-8C25-6407A4A9C6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685530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DE619-095F-47CC-B372-FD26DBF072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5EF6D-9EB3-44B7-8C25-6407A4A9C6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643952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DE619-095F-47CC-B372-FD26DBF072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5EF6D-9EB3-44B7-8C25-6407A4A9C6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87272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DE619-095F-47CC-B372-FD26DBF072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5EF6D-9EB3-44B7-8C25-6407A4A9C6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431542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DE619-095F-47CC-B372-FD26DBF072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5EF6D-9EB3-44B7-8C25-6407A4A9C6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189325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DE619-095F-47CC-B372-FD26DBF072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5EF6D-9EB3-44B7-8C25-6407A4A9C6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206522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DE619-095F-47CC-B372-FD26DBF072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5EF6D-9EB3-44B7-8C25-6407A4A9C6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254054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DE619-095F-47CC-B372-FD26DBF072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5EF6D-9EB3-44B7-8C25-6407A4A9C6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6501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327066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DE619-095F-47CC-B372-FD26DBF072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5EF6D-9EB3-44B7-8C25-6407A4A9C6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559535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DE619-095F-47CC-B372-FD26DBF072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5EF6D-9EB3-44B7-8C25-6407A4A9C6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600032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DE619-095F-47CC-B372-FD26DBF072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5EF6D-9EB3-44B7-8C25-6407A4A9C6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934740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DE619-095F-47CC-B372-FD26DBF072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5EF6D-9EB3-44B7-8C25-6407A4A9C6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204109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DE619-095F-47CC-B372-FD26DBF072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5EF6D-9EB3-44B7-8C25-6407A4A9C6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954430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DE619-095F-47CC-B372-FD26DBF072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5EF6D-9EB3-44B7-8C25-6407A4A9C6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613065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DE619-095F-47CC-B372-FD26DBF072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5EF6D-9EB3-44B7-8C25-6407A4A9C6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049161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0B751-A684-4356-AC76-09F5B004F1ED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17/09/2018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456F8-554E-4B41-8C21-BCD4DD8E8F13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707414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0B751-A684-4356-AC76-09F5B004F1ED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17/09/2018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456F8-554E-4B41-8C21-BCD4DD8E8F13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840380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0B751-A684-4356-AC76-09F5B004F1ED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17/09/2018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456F8-554E-4B41-8C21-BCD4DD8E8F13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807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20567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0B751-A684-4356-AC76-09F5B004F1ED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17/09/2018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456F8-554E-4B41-8C21-BCD4DD8E8F13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696200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0B751-A684-4356-AC76-09F5B004F1ED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17/09/2018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456F8-554E-4B41-8C21-BCD4DD8E8F13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598013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0B751-A684-4356-AC76-09F5B004F1ED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17/09/2018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456F8-554E-4B41-8C21-BCD4DD8E8F13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242191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0B751-A684-4356-AC76-09F5B004F1ED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17/09/2018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456F8-554E-4B41-8C21-BCD4DD8E8F13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048366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0B751-A684-4356-AC76-09F5B004F1ED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17/09/2018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456F8-554E-4B41-8C21-BCD4DD8E8F13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798930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0B751-A684-4356-AC76-09F5B004F1ED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17/09/2018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456F8-554E-4B41-8C21-BCD4DD8E8F13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828445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0B751-A684-4356-AC76-09F5B004F1ED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17/09/2018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456F8-554E-4B41-8C21-BCD4DD8E8F13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049976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0B751-A684-4356-AC76-09F5B004F1ED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17/09/2018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456F8-554E-4B41-8C21-BCD4DD8E8F13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698867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0B751-A684-4356-AC76-09F5B004F1ED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17/09/2018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456F8-554E-4B41-8C21-BCD4DD8E8F13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490488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0B751-A684-4356-AC76-09F5B004F1ED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17/09/2018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456F8-554E-4B41-8C21-BCD4DD8E8F13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9634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529080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0B751-A684-4356-AC76-09F5B004F1ED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17/09/2018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456F8-554E-4B41-8C21-BCD4DD8E8F13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071763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0B751-A684-4356-AC76-09F5B004F1ED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17/09/2018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456F8-554E-4B41-8C21-BCD4DD8E8F13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041542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0B751-A684-4356-AC76-09F5B004F1ED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17/09/2018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456F8-554E-4B41-8C21-BCD4DD8E8F13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075787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0B751-A684-4356-AC76-09F5B004F1ED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17/09/2018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456F8-554E-4B41-8C21-BCD4DD8E8F13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22844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0B751-A684-4356-AC76-09F5B004F1ED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17/09/2018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456F8-554E-4B41-8C21-BCD4DD8E8F13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613953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0B751-A684-4356-AC76-09F5B004F1ED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17/09/2018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456F8-554E-4B41-8C21-BCD4DD8E8F13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732623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0B751-A684-4356-AC76-09F5B004F1ED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17/09/2018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456F8-554E-4B41-8C21-BCD4DD8E8F13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278248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0B751-A684-4356-AC76-09F5B004F1ED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17/09/2018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456F8-554E-4B41-8C21-BCD4DD8E8F13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029439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0B751-A684-4356-AC76-09F5B004F1ED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17/09/2018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456F8-554E-4B41-8C21-BCD4DD8E8F13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732422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0B751-A684-4356-AC76-09F5B004F1ED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17/09/2018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456F8-554E-4B41-8C21-BCD4DD8E8F13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268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247B9-B722-7942-947F-99B173F09FB8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3663C-662E-6644-ADB4-F20A13489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1209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436684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0B751-A684-4356-AC76-09F5B004F1ED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17/09/2018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456F8-554E-4B41-8C21-BCD4DD8E8F13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245837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0B751-A684-4356-AC76-09F5B004F1ED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17/09/2018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456F8-554E-4B41-8C21-BCD4DD8E8F13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316593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0B751-A684-4356-AC76-09F5B004F1ED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17/09/2018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456F8-554E-4B41-8C21-BCD4DD8E8F13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829539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0B751-A684-4356-AC76-09F5B004F1ED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17/09/2018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456F8-554E-4B41-8C21-BCD4DD8E8F13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08824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0B751-A684-4356-AC76-09F5B004F1ED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17/09/2018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456F8-554E-4B41-8C21-BCD4DD8E8F13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395376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0B751-A684-4356-AC76-09F5B004F1ED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17/09/2018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456F8-554E-4B41-8C21-BCD4DD8E8F13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405682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0B751-A684-4356-AC76-09F5B004F1ED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17/09/2018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456F8-554E-4B41-8C21-BCD4DD8E8F13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638379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0B751-A684-4356-AC76-09F5B004F1ED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17/09/2018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456F8-554E-4B41-8C21-BCD4DD8E8F13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315502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0B751-A684-4356-AC76-09F5B004F1ED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17/09/2018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456F8-554E-4B41-8C21-BCD4DD8E8F13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965501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0B751-A684-4356-AC76-09F5B004F1ED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17/09/2018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456F8-554E-4B41-8C21-BCD4DD8E8F13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3294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533112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0B751-A684-4356-AC76-09F5B004F1ED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17/09/2018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456F8-554E-4B41-8C21-BCD4DD8E8F13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58244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0B751-A684-4356-AC76-09F5B004F1ED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17/09/2018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456F8-554E-4B41-8C21-BCD4DD8E8F13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21780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0B751-A684-4356-AC76-09F5B004F1ED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17/09/2018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456F8-554E-4B41-8C21-BCD4DD8E8F13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624647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0B751-A684-4356-AC76-09F5B004F1ED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17/09/2018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456F8-554E-4B41-8C21-BCD4DD8E8F13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536952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0B751-A684-4356-AC76-09F5B004F1ED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17/09/2018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456F8-554E-4B41-8C21-BCD4DD8E8F13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234533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0B751-A684-4356-AC76-09F5B004F1ED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17/09/2018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456F8-554E-4B41-8C21-BCD4DD8E8F13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021053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0B751-A684-4356-AC76-09F5B004F1ED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17/09/2018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456F8-554E-4B41-8C21-BCD4DD8E8F13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409517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0B751-A684-4356-AC76-09F5B004F1ED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17/09/2018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456F8-554E-4B41-8C21-BCD4DD8E8F13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007121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0B751-A684-4356-AC76-09F5B004F1ED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17/09/2018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456F8-554E-4B41-8C21-BCD4DD8E8F13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586071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0B751-A684-4356-AC76-09F5B004F1ED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17/09/2018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456F8-554E-4B41-8C21-BCD4DD8E8F13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118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221617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0B751-A684-4356-AC76-09F5B004F1ED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17/09/2018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456F8-554E-4B41-8C21-BCD4DD8E8F13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203608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0B751-A684-4356-AC76-09F5B004F1ED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17/09/2018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456F8-554E-4B41-8C21-BCD4DD8E8F13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207720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0B751-A684-4356-AC76-09F5B004F1ED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17/09/2018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456F8-554E-4B41-8C21-BCD4DD8E8F13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519129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0B751-A684-4356-AC76-09F5B004F1ED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17/09/2018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456F8-554E-4B41-8C21-BCD4DD8E8F13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675966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0B751-A684-4356-AC76-09F5B004F1ED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17/09/2018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456F8-554E-4B41-8C21-BCD4DD8E8F13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732260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0B751-A684-4356-AC76-09F5B004F1ED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17/09/2018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456F8-554E-4B41-8C21-BCD4DD8E8F13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322328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0B751-A684-4356-AC76-09F5B004F1ED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17/09/2018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456F8-554E-4B41-8C21-BCD4DD8E8F13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855004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0B751-A684-4356-AC76-09F5B004F1ED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17/09/2018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456F8-554E-4B41-8C21-BCD4DD8E8F13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921315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0B751-A684-4356-AC76-09F5B004F1ED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17/09/2018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456F8-554E-4B41-8C21-BCD4DD8E8F13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756955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0B751-A684-4356-AC76-09F5B004F1ED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17/09/2018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456F8-554E-4B41-8C21-BCD4DD8E8F13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5431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106322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0B751-A684-4356-AC76-09F5B004F1ED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17/09/2018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456F8-554E-4B41-8C21-BCD4DD8E8F13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714830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0B751-A684-4356-AC76-09F5B004F1ED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17/09/2018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456F8-554E-4B41-8C21-BCD4DD8E8F13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162880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0B751-A684-4356-AC76-09F5B004F1ED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17/09/2018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456F8-554E-4B41-8C21-BCD4DD8E8F13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87227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0B751-A684-4356-AC76-09F5B004F1ED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17/09/2018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456F8-554E-4B41-8C21-BCD4DD8E8F13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615157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0B751-A684-4356-AC76-09F5B004F1ED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17/09/2018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456F8-554E-4B41-8C21-BCD4DD8E8F13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03975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0B751-A684-4356-AC76-09F5B004F1ED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17/09/2018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456F8-554E-4B41-8C21-BCD4DD8E8F13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984510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0B751-A684-4356-AC76-09F5B004F1ED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17/09/2018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456F8-554E-4B41-8C21-BCD4DD8E8F13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302083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0B751-A684-4356-AC76-09F5B004F1ED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17/09/2018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456F8-554E-4B41-8C21-BCD4DD8E8F13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806648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0B751-A684-4356-AC76-09F5B004F1ED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17/09/2018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456F8-554E-4B41-8C21-BCD4DD8E8F13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318592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0B751-A684-4356-AC76-09F5B004F1ED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17/09/2018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456F8-554E-4B41-8C21-BCD4DD8E8F13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5968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032296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0B751-A684-4356-AC76-09F5B004F1ED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17/09/2018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456F8-554E-4B41-8C21-BCD4DD8E8F13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232694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0B751-A684-4356-AC76-09F5B004F1ED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17/09/2018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456F8-554E-4B41-8C21-BCD4DD8E8F13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105914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0B751-A684-4356-AC76-09F5B004F1ED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17/09/2018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456F8-554E-4B41-8C21-BCD4DD8E8F13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6214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023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642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8818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7175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056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247B9-B722-7942-947F-99B173F09FB8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3663C-662E-6644-ADB4-F20A13489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5041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2940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2565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4149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8096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11511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8122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63031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19568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6431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411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247B9-B722-7942-947F-99B173F09FB8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3663C-662E-6644-ADB4-F20A13489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60248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74486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9769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89294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6992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21566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57458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47399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74526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11753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477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247B9-B722-7942-947F-99B173F09FB8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3663C-662E-6644-ADB4-F20A13489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19391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17368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25567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86096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58722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25519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08223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1"/>
            <a:ext cx="9144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375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35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 algn="ctr">
              <a:buNone/>
              <a:defRPr sz="135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350"/>
            </a:lvl4pPr>
            <a:lvl5pPr marL="1371600" indent="0" algn="ctr">
              <a:buNone/>
              <a:defRPr sz="1350"/>
            </a:lvl5pPr>
            <a:lvl6pPr marL="1714500" indent="0" algn="ctr">
              <a:buNone/>
              <a:defRPr sz="1350"/>
            </a:lvl6pPr>
            <a:lvl7pPr marL="2057400" indent="0" algn="ctr">
              <a:buNone/>
              <a:defRPr sz="1350"/>
            </a:lvl7pPr>
            <a:lvl8pPr marL="2400300" indent="0" algn="ctr">
              <a:buNone/>
              <a:defRPr sz="1350"/>
            </a:lvl8pPr>
            <a:lvl9pPr marL="2743200" indent="0" algn="ctr">
              <a:buNone/>
              <a:defRPr sz="135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9/17/2018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394965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9/17/2018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27497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1"/>
            <a:ext cx="9144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3750" b="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5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9/17/2018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222492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5" y="2286000"/>
            <a:ext cx="35661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9/17/2018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673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247B9-B722-7942-947F-99B173F09FB8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3663C-662E-6644-ADB4-F20A13489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98294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725" b="0" cap="none" baseline="0">
                <a:solidFill>
                  <a:schemeClr val="accent1"/>
                </a:solidFill>
                <a:latin typeface="+mn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316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725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marL="0" lvl="0" indent="0" algn="l" defTabSz="685800" rtl="0" eaLnBrk="1" latinLnBrk="0" hangingPunct="1">
              <a:lnSpc>
                <a:spcPct val="90000"/>
              </a:lnSpc>
              <a:spcBef>
                <a:spcPts val="135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3166" y="2967788"/>
            <a:ext cx="356616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9/17/2018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83747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9/17/2018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54583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9/17/2018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70476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450"/>
              </a:spcBef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9/17/2018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96664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375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5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9/17/2018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883739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9/17/2018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18967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9/17/2018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152649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1"/>
            <a:ext cx="9144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375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35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 algn="ctr">
              <a:buNone/>
              <a:defRPr sz="135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350"/>
            </a:lvl4pPr>
            <a:lvl5pPr marL="1371600" indent="0" algn="ctr">
              <a:buNone/>
              <a:defRPr sz="1350"/>
            </a:lvl5pPr>
            <a:lvl6pPr marL="1714500" indent="0" algn="ctr">
              <a:buNone/>
              <a:defRPr sz="1350"/>
            </a:lvl6pPr>
            <a:lvl7pPr marL="2057400" indent="0" algn="ctr">
              <a:buNone/>
              <a:defRPr sz="1350"/>
            </a:lvl7pPr>
            <a:lvl8pPr marL="2400300" indent="0" algn="ctr">
              <a:buNone/>
              <a:defRPr sz="1350"/>
            </a:lvl8pPr>
            <a:lvl9pPr marL="2743200" indent="0" algn="ctr">
              <a:buNone/>
              <a:defRPr sz="135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9/17/2018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894235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9/17/2018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20860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1"/>
            <a:ext cx="9144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3750" b="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5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9/17/2018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4423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247B9-B722-7942-947F-99B173F09FB8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3663C-662E-6644-ADB4-F20A13489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15078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5" y="2286000"/>
            <a:ext cx="35661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9/17/2018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91829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725" b="0" cap="none" baseline="0">
                <a:solidFill>
                  <a:schemeClr val="accent1"/>
                </a:solidFill>
                <a:latin typeface="+mn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316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725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marL="0" lvl="0" indent="0" algn="l" defTabSz="685800" rtl="0" eaLnBrk="1" latinLnBrk="0" hangingPunct="1">
              <a:lnSpc>
                <a:spcPct val="90000"/>
              </a:lnSpc>
              <a:spcBef>
                <a:spcPts val="135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3166" y="2967788"/>
            <a:ext cx="356616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9/17/2018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69791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9/17/2018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9677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9/17/2018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41877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450"/>
              </a:spcBef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9/17/2018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51309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375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5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9/17/2018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131932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9/17/2018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31162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9/17/2018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475581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1"/>
            <a:ext cx="9144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375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35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 algn="ctr">
              <a:buNone/>
              <a:defRPr sz="135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350"/>
            </a:lvl4pPr>
            <a:lvl5pPr marL="1371600" indent="0" algn="ctr">
              <a:buNone/>
              <a:defRPr sz="1350"/>
            </a:lvl5pPr>
            <a:lvl6pPr marL="1714500" indent="0" algn="ctr">
              <a:buNone/>
              <a:defRPr sz="1350"/>
            </a:lvl6pPr>
            <a:lvl7pPr marL="2057400" indent="0" algn="ctr">
              <a:buNone/>
              <a:defRPr sz="1350"/>
            </a:lvl7pPr>
            <a:lvl8pPr marL="2400300" indent="0" algn="ctr">
              <a:buNone/>
              <a:defRPr sz="1350"/>
            </a:lvl8pPr>
            <a:lvl9pPr marL="2743200" indent="0" algn="ctr">
              <a:buNone/>
              <a:defRPr sz="135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9/17/2018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637300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9/17/2018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362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247B9-B722-7942-947F-99B173F09FB8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3663C-662E-6644-ADB4-F20A13489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06868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1"/>
            <a:ext cx="9144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3750" b="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5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9/17/2018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477543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5" y="2286000"/>
            <a:ext cx="35661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9/17/2018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34439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725" b="0" cap="none" baseline="0">
                <a:solidFill>
                  <a:schemeClr val="accent1"/>
                </a:solidFill>
                <a:latin typeface="+mn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316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725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marL="0" lvl="0" indent="0" algn="l" defTabSz="685800" rtl="0" eaLnBrk="1" latinLnBrk="0" hangingPunct="1">
              <a:lnSpc>
                <a:spcPct val="90000"/>
              </a:lnSpc>
              <a:spcBef>
                <a:spcPts val="135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3166" y="2967788"/>
            <a:ext cx="356616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9/17/2018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63089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9/17/2018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82386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9/17/2018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87329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450"/>
              </a:spcBef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9/17/2018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80297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375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5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9/17/2018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920396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9/17/2018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68428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9/17/2018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744071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1"/>
            <a:ext cx="9144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375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35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 algn="ctr">
              <a:buNone/>
              <a:defRPr sz="135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350"/>
            </a:lvl4pPr>
            <a:lvl5pPr marL="1371600" indent="0" algn="ctr">
              <a:buNone/>
              <a:defRPr sz="1350"/>
            </a:lvl5pPr>
            <a:lvl6pPr marL="1714500" indent="0" algn="ctr">
              <a:buNone/>
              <a:defRPr sz="1350"/>
            </a:lvl6pPr>
            <a:lvl7pPr marL="2057400" indent="0" algn="ctr">
              <a:buNone/>
              <a:defRPr sz="1350"/>
            </a:lvl7pPr>
            <a:lvl8pPr marL="2400300" indent="0" algn="ctr">
              <a:buNone/>
              <a:defRPr sz="1350"/>
            </a:lvl8pPr>
            <a:lvl9pPr marL="2743200" indent="0" algn="ctr">
              <a:buNone/>
              <a:defRPr sz="135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9/17/2018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5390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247B9-B722-7942-947F-99B173F09FB8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3663C-662E-6644-ADB4-F20A13489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24566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9/17/2018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11096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1"/>
            <a:ext cx="9144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3750" b="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5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9/17/2018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655042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5" y="2286000"/>
            <a:ext cx="35661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9/17/2018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8608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725" b="0" cap="none" baseline="0">
                <a:solidFill>
                  <a:schemeClr val="accent1"/>
                </a:solidFill>
                <a:latin typeface="+mn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316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725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marL="0" lvl="0" indent="0" algn="l" defTabSz="685800" rtl="0" eaLnBrk="1" latinLnBrk="0" hangingPunct="1">
              <a:lnSpc>
                <a:spcPct val="90000"/>
              </a:lnSpc>
              <a:spcBef>
                <a:spcPts val="135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3166" y="2967788"/>
            <a:ext cx="356616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9/17/2018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51549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9/17/2018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71366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9/17/2018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070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450"/>
              </a:spcBef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9/17/2018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36058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375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5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9/17/2018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253256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9/17/2018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39465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9/17/2018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827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23.xml"/><Relationship Id="rId7" Type="http://schemas.openxmlformats.org/officeDocument/2006/relationships/slideLayout" Target="../slideLayouts/slideLayout227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2.xml"/><Relationship Id="rId1" Type="http://schemas.openxmlformats.org/officeDocument/2006/relationships/slideLayout" Target="../slideLayouts/slideLayout221.xml"/><Relationship Id="rId6" Type="http://schemas.openxmlformats.org/officeDocument/2006/relationships/slideLayout" Target="../slideLayouts/slideLayout226.xml"/><Relationship Id="rId11" Type="http://schemas.openxmlformats.org/officeDocument/2006/relationships/slideLayout" Target="../slideLayouts/slideLayout231.xml"/><Relationship Id="rId5" Type="http://schemas.openxmlformats.org/officeDocument/2006/relationships/slideLayout" Target="../slideLayouts/slideLayout225.xml"/><Relationship Id="rId10" Type="http://schemas.openxmlformats.org/officeDocument/2006/relationships/slideLayout" Target="../slideLayouts/slideLayout230.xml"/><Relationship Id="rId4" Type="http://schemas.openxmlformats.org/officeDocument/2006/relationships/slideLayout" Target="../slideLayouts/slideLayout224.xml"/><Relationship Id="rId9" Type="http://schemas.openxmlformats.org/officeDocument/2006/relationships/slideLayout" Target="../slideLayouts/slideLayout229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34.xml"/><Relationship Id="rId7" Type="http://schemas.openxmlformats.org/officeDocument/2006/relationships/slideLayout" Target="../slideLayouts/slideLayout238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33.xml"/><Relationship Id="rId1" Type="http://schemas.openxmlformats.org/officeDocument/2006/relationships/slideLayout" Target="../slideLayouts/slideLayout232.xml"/><Relationship Id="rId6" Type="http://schemas.openxmlformats.org/officeDocument/2006/relationships/slideLayout" Target="../slideLayouts/slideLayout237.xml"/><Relationship Id="rId11" Type="http://schemas.openxmlformats.org/officeDocument/2006/relationships/slideLayout" Target="../slideLayouts/slideLayout242.xml"/><Relationship Id="rId5" Type="http://schemas.openxmlformats.org/officeDocument/2006/relationships/slideLayout" Target="../slideLayouts/slideLayout236.xml"/><Relationship Id="rId10" Type="http://schemas.openxmlformats.org/officeDocument/2006/relationships/slideLayout" Target="../slideLayouts/slideLayout241.xml"/><Relationship Id="rId4" Type="http://schemas.openxmlformats.org/officeDocument/2006/relationships/slideLayout" Target="../slideLayouts/slideLayout235.xml"/><Relationship Id="rId9" Type="http://schemas.openxmlformats.org/officeDocument/2006/relationships/slideLayout" Target="../slideLayouts/slideLayout24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B247B9-B722-7942-947F-99B173F09FB8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63663C-662E-6644-ADB4-F20A13489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024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9/17/2018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2935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defTabSz="685800" rtl="0" eaLnBrk="1" latinLnBrk="0" hangingPunct="1">
        <a:lnSpc>
          <a:spcPct val="80000"/>
        </a:lnSpc>
        <a:spcBef>
          <a:spcPct val="0"/>
        </a:spcBef>
        <a:buNone/>
        <a:defRPr sz="3750" kern="1200" cap="all" spc="75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1650" kern="1200">
          <a:solidFill>
            <a:schemeClr val="tx1"/>
          </a:solidFill>
          <a:latin typeface="+mn-lt"/>
          <a:ea typeface="+mn-ea"/>
          <a:cs typeface="+mn-cs"/>
        </a:defRPr>
      </a:lvl1pPr>
      <a:lvl2pPr marL="198882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336042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3pPr>
      <a:lvl4pPr marL="445770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582930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685800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795528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912114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1021842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9/17/2018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0328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defTabSz="685800" rtl="0" eaLnBrk="1" latinLnBrk="0" hangingPunct="1">
        <a:lnSpc>
          <a:spcPct val="80000"/>
        </a:lnSpc>
        <a:spcBef>
          <a:spcPct val="0"/>
        </a:spcBef>
        <a:buNone/>
        <a:defRPr sz="3750" kern="1200" cap="all" spc="75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1650" kern="1200">
          <a:solidFill>
            <a:schemeClr val="tx1"/>
          </a:solidFill>
          <a:latin typeface="+mn-lt"/>
          <a:ea typeface="+mn-ea"/>
          <a:cs typeface="+mn-cs"/>
        </a:defRPr>
      </a:lvl1pPr>
      <a:lvl2pPr marL="198882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336042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3pPr>
      <a:lvl4pPr marL="445770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582930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685800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795528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912114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1021842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573DE619-095F-47CC-B372-FD26DBF072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9/17/2018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7E45EF6D-9EB3-44B7-8C25-6407A4A9C6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697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573DE619-095F-47CC-B372-FD26DBF072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9/17/2018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7E45EF6D-9EB3-44B7-8C25-6407A4A9C6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64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573DE619-095F-47CC-B372-FD26DBF072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9/17/2018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7E45EF6D-9EB3-44B7-8C25-6407A4A9C6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917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573DE619-095F-47CC-B372-FD26DBF072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9/17/2018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7E45EF6D-9EB3-44B7-8C25-6407A4A9C6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954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573DE619-095F-47CC-B372-FD26DBF072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9/17/2018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7E45EF6D-9EB3-44B7-8C25-6407A4A9C6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200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E450B751-A684-4356-AC76-09F5B004F1ED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 defTabSz="914400"/>
              <a:t>17/09/2018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E8C456F8-554E-4B41-8C21-BCD4DD8E8F13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999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E450B751-A684-4356-AC76-09F5B004F1ED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 defTabSz="914400"/>
              <a:t>17/09/2018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E8C456F8-554E-4B41-8C21-BCD4DD8E8F13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865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E450B751-A684-4356-AC76-09F5B004F1ED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 defTabSz="914400"/>
              <a:t>17/09/2018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E8C456F8-554E-4B41-8C21-BCD4DD8E8F13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735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9/17/2018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053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E450B751-A684-4356-AC76-09F5B004F1ED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 defTabSz="914400"/>
              <a:t>17/09/2018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E8C456F8-554E-4B41-8C21-BCD4DD8E8F13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507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E450B751-A684-4356-AC76-09F5B004F1ED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 defTabSz="914400"/>
              <a:t>17/09/2018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E8C456F8-554E-4B41-8C21-BCD4DD8E8F13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798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E450B751-A684-4356-AC76-09F5B004F1ED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 defTabSz="914400"/>
              <a:t>17/09/2018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E8C456F8-554E-4B41-8C21-BCD4DD8E8F13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4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9/17/2018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123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9/17/2018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661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9/17/2018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944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9/17/2018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3796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685800" rtl="0" eaLnBrk="1" latinLnBrk="0" hangingPunct="1">
        <a:lnSpc>
          <a:spcPct val="80000"/>
        </a:lnSpc>
        <a:spcBef>
          <a:spcPct val="0"/>
        </a:spcBef>
        <a:buNone/>
        <a:defRPr sz="3750" kern="1200" cap="all" spc="75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1650" kern="1200">
          <a:solidFill>
            <a:schemeClr val="tx1"/>
          </a:solidFill>
          <a:latin typeface="+mn-lt"/>
          <a:ea typeface="+mn-ea"/>
          <a:cs typeface="+mn-cs"/>
        </a:defRPr>
      </a:lvl1pPr>
      <a:lvl2pPr marL="198882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336042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3pPr>
      <a:lvl4pPr marL="445770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582930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685800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795528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912114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1021842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9/17/2018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4419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685800" rtl="0" eaLnBrk="1" latinLnBrk="0" hangingPunct="1">
        <a:lnSpc>
          <a:spcPct val="80000"/>
        </a:lnSpc>
        <a:spcBef>
          <a:spcPct val="0"/>
        </a:spcBef>
        <a:buNone/>
        <a:defRPr sz="3750" kern="1200" cap="all" spc="75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1650" kern="1200">
          <a:solidFill>
            <a:schemeClr val="tx1"/>
          </a:solidFill>
          <a:latin typeface="+mn-lt"/>
          <a:ea typeface="+mn-ea"/>
          <a:cs typeface="+mn-cs"/>
        </a:defRPr>
      </a:lvl1pPr>
      <a:lvl2pPr marL="198882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336042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3pPr>
      <a:lvl4pPr marL="445770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582930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685800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795528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912114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1021842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9/17/2018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4618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defTabSz="685800" rtl="0" eaLnBrk="1" latinLnBrk="0" hangingPunct="1">
        <a:lnSpc>
          <a:spcPct val="80000"/>
        </a:lnSpc>
        <a:spcBef>
          <a:spcPct val="0"/>
        </a:spcBef>
        <a:buNone/>
        <a:defRPr sz="3750" kern="1200" cap="all" spc="75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1650" kern="1200">
          <a:solidFill>
            <a:schemeClr val="tx1"/>
          </a:solidFill>
          <a:latin typeface="+mn-lt"/>
          <a:ea typeface="+mn-ea"/>
          <a:cs typeface="+mn-cs"/>
        </a:defRPr>
      </a:lvl1pPr>
      <a:lvl2pPr marL="198882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336042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3pPr>
      <a:lvl4pPr marL="445770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582930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685800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795528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912114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1021842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9/17/2018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417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defTabSz="685800" rtl="0" eaLnBrk="1" latinLnBrk="0" hangingPunct="1">
        <a:lnSpc>
          <a:spcPct val="80000"/>
        </a:lnSpc>
        <a:spcBef>
          <a:spcPct val="0"/>
        </a:spcBef>
        <a:buNone/>
        <a:defRPr sz="3750" kern="1200" cap="all" spc="75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1650" kern="1200">
          <a:solidFill>
            <a:schemeClr val="tx1"/>
          </a:solidFill>
          <a:latin typeface="+mn-lt"/>
          <a:ea typeface="+mn-ea"/>
          <a:cs typeface="+mn-cs"/>
        </a:defRPr>
      </a:lvl1pPr>
      <a:lvl2pPr marL="198882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336042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3pPr>
      <a:lvl4pPr marL="445770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582930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685800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795528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912114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1021842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9.xml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4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46138"/>
            <a:ext cx="8229600" cy="1143000"/>
          </a:xfrm>
        </p:spPr>
        <p:txBody>
          <a:bodyPr/>
          <a:lstStyle/>
          <a:p>
            <a:r>
              <a:rPr lang="en-US" dirty="0" smtClean="0"/>
              <a:t>Consumer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070" y="3227119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err="1" smtClean="0"/>
              <a:t>Ardana</a:t>
            </a:r>
            <a:r>
              <a:rPr lang="en-US" dirty="0" smtClean="0"/>
              <a:t> </a:t>
            </a:r>
            <a:r>
              <a:rPr lang="en-US" dirty="0" err="1" smtClean="0"/>
              <a:t>Fanesia</a:t>
            </a:r>
            <a:r>
              <a:rPr lang="en-US" dirty="0" smtClean="0"/>
              <a:t> </a:t>
            </a:r>
            <a:r>
              <a:rPr lang="en-US" dirty="0" err="1" smtClean="0"/>
              <a:t>Sylsye</a:t>
            </a:r>
            <a:r>
              <a:rPr lang="en-US" dirty="0" smtClean="0"/>
              <a:t> (2017031003)</a:t>
            </a:r>
          </a:p>
          <a:p>
            <a:pPr marL="0" indent="0" algn="ctr">
              <a:buNone/>
            </a:pPr>
            <a:r>
              <a:rPr lang="en-US" dirty="0" smtClean="0"/>
              <a:t>M. </a:t>
            </a:r>
            <a:r>
              <a:rPr lang="en-US" dirty="0" err="1" smtClean="0"/>
              <a:t>Rizki</a:t>
            </a:r>
            <a:r>
              <a:rPr lang="en-US" dirty="0" smtClean="0"/>
              <a:t> (2017031015)</a:t>
            </a:r>
          </a:p>
          <a:p>
            <a:pPr marL="0" indent="0" algn="ctr">
              <a:buNone/>
            </a:pPr>
            <a:r>
              <a:rPr lang="en-US" dirty="0" err="1" smtClean="0"/>
              <a:t>Safira</a:t>
            </a:r>
            <a:r>
              <a:rPr lang="en-US" dirty="0" smtClean="0"/>
              <a:t> </a:t>
            </a:r>
            <a:r>
              <a:rPr lang="en-US" dirty="0" err="1" smtClean="0"/>
              <a:t>Prabandani</a:t>
            </a:r>
            <a:r>
              <a:rPr lang="en-US" dirty="0" smtClean="0"/>
              <a:t> (2017031027)</a:t>
            </a:r>
          </a:p>
          <a:p>
            <a:pPr marL="0" indent="0" algn="ctr">
              <a:buNone/>
            </a:pPr>
            <a:r>
              <a:rPr lang="en-US" dirty="0" err="1" smtClean="0"/>
              <a:t>Shafa</a:t>
            </a:r>
            <a:r>
              <a:rPr lang="en-US" dirty="0" smtClean="0"/>
              <a:t> (2017037002)</a:t>
            </a:r>
          </a:p>
          <a:p>
            <a:pPr marL="0" indent="0" algn="ctr">
              <a:buNone/>
            </a:pPr>
            <a:r>
              <a:rPr lang="en-US" dirty="0" err="1" smtClean="0"/>
              <a:t>Nindira</a:t>
            </a:r>
            <a:r>
              <a:rPr lang="en-US" dirty="0" smtClean="0"/>
              <a:t> </a:t>
            </a:r>
            <a:r>
              <a:rPr lang="en-US" dirty="0" err="1" smtClean="0"/>
              <a:t>Cahyani</a:t>
            </a:r>
            <a:r>
              <a:rPr lang="en-US" dirty="0" smtClean="0"/>
              <a:t> (2016041055)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8252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975" y="365125"/>
            <a:ext cx="7886700" cy="1325563"/>
          </a:xfrm>
        </p:spPr>
        <p:txBody>
          <a:bodyPr/>
          <a:lstStyle/>
          <a:p>
            <a:pPr algn="ctr"/>
            <a:r>
              <a:rPr lang="en-US" sz="3000" dirty="0"/>
              <a:t>Stimulus Discrimination (</a:t>
            </a:r>
            <a:r>
              <a:rPr lang="en-US" sz="3000" dirty="0" err="1"/>
              <a:t>Diskriminasi</a:t>
            </a:r>
            <a:r>
              <a:rPr lang="en-US" sz="3000" dirty="0"/>
              <a:t> Stimulus)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1975" y="1868488"/>
            <a:ext cx="7886700" cy="4351338"/>
          </a:xfrm>
        </p:spPr>
        <p:txBody>
          <a:bodyPr/>
          <a:lstStyle/>
          <a:p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kebalikan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Stimulus  Generalization yang </a:t>
            </a:r>
            <a:r>
              <a:rPr lang="en-US" dirty="0" err="1" smtClean="0"/>
              <a:t>menghasilkan</a:t>
            </a:r>
            <a:r>
              <a:rPr lang="en-US" dirty="0" smtClean="0"/>
              <a:t> </a:t>
            </a:r>
            <a:r>
              <a:rPr lang="en-US" dirty="0" err="1" smtClean="0"/>
              <a:t>pemilihan</a:t>
            </a:r>
            <a:r>
              <a:rPr lang="en-US" dirty="0" smtClean="0"/>
              <a:t> stimulus </a:t>
            </a:r>
            <a:r>
              <a:rPr lang="en-US" dirty="0" err="1" smtClean="0"/>
              <a:t>spesifik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 stimuli </a:t>
            </a:r>
            <a:r>
              <a:rPr lang="en-US" dirty="0" err="1" smtClean="0"/>
              <a:t>serupa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Product </a:t>
            </a:r>
            <a:r>
              <a:rPr lang="en-US" dirty="0" err="1" smtClean="0"/>
              <a:t>Diffentation</a:t>
            </a:r>
            <a:r>
              <a:rPr lang="en-US" dirty="0" smtClean="0"/>
              <a:t> (</a:t>
            </a:r>
            <a:r>
              <a:rPr lang="en-US" dirty="0" err="1" smtClean="0"/>
              <a:t>diferensiasi</a:t>
            </a:r>
            <a:r>
              <a:rPr lang="en-US" dirty="0" smtClean="0"/>
              <a:t> </a:t>
            </a:r>
            <a:r>
              <a:rPr lang="en-US" dirty="0" err="1" smtClean="0"/>
              <a:t>produk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009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Instrumental of Conditioning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id-ID" sz="2000" dirty="0" smtClean="0"/>
              <a:t>Teori </a:t>
            </a:r>
            <a:r>
              <a:rPr lang="id-ID" sz="2000" dirty="0"/>
              <a:t>pembelajaran instrumental percaya bahwa pembelajaran terjadi melalui proses </a:t>
            </a:r>
            <a:r>
              <a:rPr lang="id-ID" sz="2000" i="1" dirty="0"/>
              <a:t>trial and </a:t>
            </a:r>
            <a:r>
              <a:rPr lang="id-ID" sz="2000" i="1" dirty="0" smtClean="0"/>
              <a:t>error</a:t>
            </a:r>
            <a:r>
              <a:rPr lang="en-US" sz="2000" i="1" dirty="0" smtClean="0"/>
              <a:t>.</a:t>
            </a:r>
          </a:p>
          <a:p>
            <a:pPr marL="0" indent="0" algn="just">
              <a:buNone/>
            </a:pPr>
            <a:endParaRPr lang="en-US" sz="2000" i="1" dirty="0" smtClean="0"/>
          </a:p>
          <a:p>
            <a:pPr algn="just"/>
            <a:r>
              <a:rPr lang="id-ID" sz="2000" dirty="0"/>
              <a:t>Model pembelajaran ini berlaku untuk banyak situasi di mana konsumen belajar tentang produk dan </a:t>
            </a:r>
            <a:r>
              <a:rPr lang="id-ID" sz="2000" dirty="0" smtClean="0"/>
              <a:t>layanan</a:t>
            </a:r>
            <a:r>
              <a:rPr lang="en-US" sz="2000" dirty="0" smtClean="0"/>
              <a:t>.</a:t>
            </a:r>
          </a:p>
          <a:p>
            <a:pPr marL="0" indent="0" algn="just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466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2925" y="685800"/>
            <a:ext cx="7848600" cy="5402206"/>
          </a:xfrm>
        </p:spPr>
        <p:txBody>
          <a:bodyPr>
            <a:normAutofit/>
          </a:bodyPr>
          <a:lstStyle/>
          <a:p>
            <a:pPr marL="514350" indent="-514350" algn="just">
              <a:buFont typeface="+mj-lt"/>
              <a:buAutoNum type="alphaLcPeriod"/>
            </a:pPr>
            <a:r>
              <a:rPr lang="en-US" sz="2000" i="1" dirty="0" smtClean="0"/>
              <a:t>Reinforcement of Behavior</a:t>
            </a:r>
            <a:r>
              <a:rPr lang="en-US" sz="2000" dirty="0" smtClean="0"/>
              <a:t> (</a:t>
            </a:r>
            <a:r>
              <a:rPr lang="en-US" sz="2000" dirty="0" err="1" smtClean="0"/>
              <a:t>Penguatan</a:t>
            </a:r>
            <a:r>
              <a:rPr lang="en-US" sz="2000" dirty="0" smtClean="0"/>
              <a:t> </a:t>
            </a:r>
            <a:r>
              <a:rPr lang="en-US" sz="2000" dirty="0" err="1" smtClean="0"/>
              <a:t>Perilaku</a:t>
            </a:r>
            <a:r>
              <a:rPr lang="en-US" sz="2000" dirty="0" smtClean="0"/>
              <a:t>)</a:t>
            </a:r>
          </a:p>
          <a:p>
            <a:pPr marL="0" indent="0" algn="just">
              <a:buNone/>
            </a:pPr>
            <a:endParaRPr lang="en-US" sz="2000" dirty="0" smtClean="0"/>
          </a:p>
          <a:p>
            <a:pPr marL="514350" indent="-514350" algn="just">
              <a:buAutoNum type="arabicPeriod"/>
            </a:pPr>
            <a:r>
              <a:rPr lang="en-US" sz="2000" i="1" dirty="0" smtClean="0"/>
              <a:t>Reinforcement positive </a:t>
            </a:r>
            <a:r>
              <a:rPr lang="en-US" sz="2000" dirty="0" smtClean="0"/>
              <a:t>: </a:t>
            </a:r>
            <a:r>
              <a:rPr lang="en-US" sz="2000" dirty="0" err="1" smtClean="0"/>
              <a:t>peristiwa</a:t>
            </a:r>
            <a:r>
              <a:rPr lang="en-US" sz="2000" dirty="0" smtClean="0"/>
              <a:t> yang </a:t>
            </a:r>
            <a:r>
              <a:rPr lang="en-US" sz="2000" dirty="0" err="1" smtClean="0"/>
              <a:t>memperkuat</a:t>
            </a:r>
            <a:r>
              <a:rPr lang="en-US" sz="2000" dirty="0" smtClean="0"/>
              <a:t> </a:t>
            </a:r>
            <a:r>
              <a:rPr lang="en-US" sz="2000" dirty="0" err="1" smtClean="0"/>
              <a:t>kemungkinan</a:t>
            </a:r>
            <a:r>
              <a:rPr lang="en-US" sz="2000" dirty="0" smtClean="0"/>
              <a:t> </a:t>
            </a:r>
            <a:r>
              <a:rPr lang="en-US" sz="2000" dirty="0" err="1" smtClean="0"/>
              <a:t>respon</a:t>
            </a:r>
            <a:r>
              <a:rPr lang="en-US" sz="2000" dirty="0" smtClean="0"/>
              <a:t> </a:t>
            </a:r>
            <a:r>
              <a:rPr lang="en-US" sz="2000" dirty="0" err="1" smtClean="0"/>
              <a:t>spesifik</a:t>
            </a:r>
            <a:r>
              <a:rPr lang="en-US" sz="2000" dirty="0" smtClean="0"/>
              <a:t>.</a:t>
            </a:r>
          </a:p>
          <a:p>
            <a:pPr marL="514350" indent="-514350" algn="just">
              <a:buAutoNum type="arabicPeriod"/>
            </a:pPr>
            <a:endParaRPr lang="en-US" sz="2000" i="1" dirty="0"/>
          </a:p>
          <a:p>
            <a:pPr marL="514350" indent="-514350" algn="just">
              <a:buAutoNum type="arabicPeriod"/>
            </a:pPr>
            <a:r>
              <a:rPr lang="en-US" sz="2000" i="1" dirty="0" smtClean="0"/>
              <a:t>Reinforcement negative </a:t>
            </a:r>
            <a:r>
              <a:rPr lang="en-US" sz="2000" dirty="0" smtClean="0"/>
              <a:t>: </a:t>
            </a:r>
            <a:r>
              <a:rPr lang="en-US" sz="2000" dirty="0" err="1" smtClean="0"/>
              <a:t>merupakan</a:t>
            </a:r>
            <a:r>
              <a:rPr lang="en-US" sz="2000" dirty="0" smtClean="0"/>
              <a:t> </a:t>
            </a:r>
            <a:r>
              <a:rPr lang="en-US" sz="2000" dirty="0" err="1" smtClean="0"/>
              <a:t>hasil</a:t>
            </a:r>
            <a:r>
              <a:rPr lang="en-US" sz="2000" dirty="0" smtClean="0"/>
              <a:t> yang </a:t>
            </a:r>
            <a:r>
              <a:rPr lang="en-US" sz="2000" dirty="0" err="1" smtClean="0"/>
              <a:t>tidak</a:t>
            </a:r>
            <a:r>
              <a:rPr lang="en-US" sz="2000" dirty="0" smtClean="0"/>
              <a:t> </a:t>
            </a:r>
            <a:r>
              <a:rPr lang="en-US" sz="2000" dirty="0" err="1" smtClean="0"/>
              <a:t>menyenangkan</a:t>
            </a:r>
            <a:r>
              <a:rPr lang="en-US" sz="2000" dirty="0" smtClean="0"/>
              <a:t> </a:t>
            </a:r>
            <a:r>
              <a:rPr lang="en-US" sz="2000" dirty="0" err="1" smtClean="0"/>
              <a:t>atau</a:t>
            </a:r>
            <a:r>
              <a:rPr lang="en-US" sz="2000" dirty="0" smtClean="0"/>
              <a:t> </a:t>
            </a:r>
            <a:r>
              <a:rPr lang="en-US" sz="2000" dirty="0" err="1" smtClean="0"/>
              <a:t>negatif</a:t>
            </a:r>
            <a:r>
              <a:rPr lang="en-US" sz="2000" dirty="0" smtClean="0"/>
              <a:t> yang </a:t>
            </a:r>
            <a:r>
              <a:rPr lang="en-US" sz="2000" dirty="0" err="1" smtClean="0"/>
              <a:t>juga</a:t>
            </a:r>
            <a:r>
              <a:rPr lang="en-US" sz="2000" dirty="0" smtClean="0"/>
              <a:t> </a:t>
            </a:r>
            <a:r>
              <a:rPr lang="en-US" sz="2000" dirty="0" err="1" smtClean="0"/>
              <a:t>mendorong</a:t>
            </a:r>
            <a:r>
              <a:rPr lang="en-US" sz="2000" dirty="0" smtClean="0"/>
              <a:t> </a:t>
            </a:r>
            <a:r>
              <a:rPr lang="en-US" sz="2000" dirty="0" err="1" smtClean="0"/>
              <a:t>perilaku</a:t>
            </a:r>
            <a:r>
              <a:rPr lang="en-US" sz="2000" dirty="0" smtClean="0"/>
              <a:t> </a:t>
            </a:r>
            <a:r>
              <a:rPr lang="en-US" sz="2000" dirty="0" err="1" smtClean="0"/>
              <a:t>tertentu</a:t>
            </a:r>
            <a:r>
              <a:rPr lang="en-US" sz="2000" dirty="0" smtClean="0"/>
              <a:t>. </a:t>
            </a:r>
            <a:r>
              <a:rPr lang="en-US" sz="2000" dirty="0" err="1" smtClean="0"/>
              <a:t>Contohnya</a:t>
            </a:r>
            <a:r>
              <a:rPr lang="en-US" sz="2000" dirty="0" smtClean="0"/>
              <a:t> </a:t>
            </a:r>
            <a:r>
              <a:rPr lang="en-US" sz="2000" dirty="0" err="1" smtClean="0"/>
              <a:t>adalah</a:t>
            </a:r>
            <a:r>
              <a:rPr lang="en-US" sz="2000" dirty="0" smtClean="0"/>
              <a:t> </a:t>
            </a:r>
            <a:r>
              <a:rPr lang="en-US" sz="2000" i="1" dirty="0" smtClean="0"/>
              <a:t>fear appeals.</a:t>
            </a:r>
            <a:endParaRPr lang="en-US" sz="2000" dirty="0" smtClean="0"/>
          </a:p>
          <a:p>
            <a:pPr marL="0" indent="0" algn="just">
              <a:buNone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369326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43006"/>
            <a:ext cx="8229600" cy="4525963"/>
          </a:xfrm>
        </p:spPr>
        <p:txBody>
          <a:bodyPr/>
          <a:lstStyle/>
          <a:p>
            <a:pPr algn="just"/>
            <a:r>
              <a:rPr lang="en-US" i="1" dirty="0" smtClean="0"/>
              <a:t>Extinction and </a:t>
            </a:r>
            <a:r>
              <a:rPr lang="en-US" i="1" dirty="0" err="1" smtClean="0"/>
              <a:t>Fogetting</a:t>
            </a:r>
            <a:r>
              <a:rPr lang="en-US" dirty="0" smtClean="0"/>
              <a:t> (</a:t>
            </a:r>
            <a:r>
              <a:rPr lang="en-US" dirty="0" err="1" smtClean="0"/>
              <a:t>Kepunahan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Melupakan</a:t>
            </a:r>
            <a:r>
              <a:rPr lang="en-US" dirty="0" smtClean="0"/>
              <a:t>)</a:t>
            </a:r>
          </a:p>
          <a:p>
            <a:pPr algn="just"/>
            <a:endParaRPr lang="en-US" dirty="0" smtClean="0"/>
          </a:p>
          <a:p>
            <a:pPr marL="0" indent="0" algn="just">
              <a:buNone/>
            </a:pPr>
            <a:r>
              <a:rPr lang="en-US" sz="2400" dirty="0" err="1"/>
              <a:t>K</a:t>
            </a:r>
            <a:r>
              <a:rPr lang="en-US" sz="2400" dirty="0" err="1" smtClean="0"/>
              <a:t>etika</a:t>
            </a:r>
            <a:r>
              <a:rPr lang="en-US" sz="2400" dirty="0" smtClean="0"/>
              <a:t> </a:t>
            </a:r>
            <a:r>
              <a:rPr lang="en-US" sz="2400" dirty="0" err="1" smtClean="0"/>
              <a:t>respon</a:t>
            </a:r>
            <a:r>
              <a:rPr lang="en-US" sz="2400" dirty="0" smtClean="0"/>
              <a:t> yang </a:t>
            </a:r>
            <a:r>
              <a:rPr lang="en-US" sz="2400" dirty="0" err="1" smtClean="0"/>
              <a:t>dipelajari</a:t>
            </a:r>
            <a:r>
              <a:rPr lang="en-US" sz="2400" dirty="0" smtClean="0"/>
              <a:t> </a:t>
            </a:r>
            <a:r>
              <a:rPr lang="en-US" sz="2400" dirty="0" err="1" smtClean="0"/>
              <a:t>tidak</a:t>
            </a:r>
            <a:r>
              <a:rPr lang="en-US" sz="2400" dirty="0" smtClean="0"/>
              <a:t> </a:t>
            </a:r>
            <a:r>
              <a:rPr lang="en-US" sz="2400" dirty="0" err="1" smtClean="0"/>
              <a:t>lagi</a:t>
            </a:r>
            <a:r>
              <a:rPr lang="en-US" sz="2400" dirty="0" smtClean="0"/>
              <a:t> </a:t>
            </a:r>
            <a:r>
              <a:rPr lang="en-US" sz="2400" dirty="0" err="1" smtClean="0"/>
              <a:t>diperkuat</a:t>
            </a:r>
            <a:r>
              <a:rPr lang="en-US" sz="2400" dirty="0" smtClean="0"/>
              <a:t>, </a:t>
            </a:r>
            <a:r>
              <a:rPr lang="en-US" sz="2400" dirty="0" err="1" smtClean="0"/>
              <a:t>maka</a:t>
            </a:r>
            <a:r>
              <a:rPr lang="en-US" sz="2400" dirty="0" smtClean="0"/>
              <a:t> </a:t>
            </a:r>
            <a:r>
              <a:rPr lang="en-US" sz="2400" dirty="0" err="1" smtClean="0"/>
              <a:t>semakin</a:t>
            </a:r>
            <a:r>
              <a:rPr lang="en-US" sz="2400" dirty="0" smtClean="0"/>
              <a:t> lama </a:t>
            </a:r>
            <a:r>
              <a:rPr lang="en-US" sz="2400" dirty="0" err="1" smtClean="0"/>
              <a:t>akan</a:t>
            </a:r>
            <a:r>
              <a:rPr lang="en-US" sz="2400" dirty="0" smtClean="0"/>
              <a:t> </a:t>
            </a:r>
            <a:r>
              <a:rPr lang="en-US" sz="2400" dirty="0" err="1" smtClean="0"/>
              <a:t>semakin</a:t>
            </a:r>
            <a:r>
              <a:rPr lang="en-US" sz="2400" dirty="0" smtClean="0"/>
              <a:t> </a:t>
            </a:r>
            <a:r>
              <a:rPr lang="en-US" sz="2400" dirty="0" err="1" smtClean="0"/>
              <a:t>hilang</a:t>
            </a:r>
            <a:r>
              <a:rPr lang="en-US" sz="2400" dirty="0" smtClean="0"/>
              <a:t>. </a:t>
            </a:r>
            <a:r>
              <a:rPr lang="en-US" sz="2400" dirty="0" err="1" smtClean="0"/>
              <a:t>Jika</a:t>
            </a:r>
            <a:r>
              <a:rPr lang="en-US" sz="2400" dirty="0" smtClean="0"/>
              <a:t> </a:t>
            </a:r>
            <a:r>
              <a:rPr lang="en-US" sz="2400" dirty="0" err="1" smtClean="0"/>
              <a:t>konsumen</a:t>
            </a:r>
            <a:r>
              <a:rPr lang="en-US" sz="2400" dirty="0" smtClean="0"/>
              <a:t> </a:t>
            </a:r>
            <a:r>
              <a:rPr lang="en-US" sz="2400" dirty="0" err="1" smtClean="0"/>
              <a:t>tidak</a:t>
            </a:r>
            <a:r>
              <a:rPr lang="en-US" sz="2400" dirty="0" smtClean="0"/>
              <a:t> </a:t>
            </a:r>
            <a:r>
              <a:rPr lang="en-US" sz="2400" dirty="0" err="1" smtClean="0"/>
              <a:t>lagi</a:t>
            </a:r>
            <a:r>
              <a:rPr lang="en-US" sz="2400" dirty="0" smtClean="0"/>
              <a:t> </a:t>
            </a:r>
            <a:r>
              <a:rPr lang="en-US" sz="2400" dirty="0" err="1" smtClean="0"/>
              <a:t>puas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layanan</a:t>
            </a:r>
            <a:r>
              <a:rPr lang="en-US" sz="2400" dirty="0" smtClean="0"/>
              <a:t> yang </a:t>
            </a:r>
            <a:r>
              <a:rPr lang="en-US" sz="2400" dirty="0" err="1" smtClean="0"/>
              <a:t>disediakan</a:t>
            </a:r>
            <a:r>
              <a:rPr lang="en-US" sz="2400" dirty="0" smtClean="0"/>
              <a:t>, </a:t>
            </a:r>
            <a:r>
              <a:rPr lang="en-US" sz="2400" dirty="0" err="1" smtClean="0"/>
              <a:t>kecil</a:t>
            </a:r>
            <a:r>
              <a:rPr lang="en-US" sz="2400" dirty="0" smtClean="0"/>
              <a:t> </a:t>
            </a:r>
            <a:r>
              <a:rPr lang="en-US" sz="2400" dirty="0" err="1" smtClean="0"/>
              <a:t>kemungkinan</a:t>
            </a:r>
            <a:r>
              <a:rPr lang="en-US" sz="2400" dirty="0" smtClean="0"/>
              <a:t> </a:t>
            </a:r>
            <a:r>
              <a:rPr lang="en-US" sz="2400" dirty="0" err="1" smtClean="0"/>
              <a:t>konsumen</a:t>
            </a:r>
            <a:r>
              <a:rPr lang="en-US" sz="2400" dirty="0" smtClean="0"/>
              <a:t> </a:t>
            </a:r>
            <a:r>
              <a:rPr lang="en-US" sz="2400" dirty="0" err="1" smtClean="0"/>
              <a:t>akan</a:t>
            </a:r>
            <a:r>
              <a:rPr lang="en-US" sz="2400" dirty="0" smtClean="0"/>
              <a:t> </a:t>
            </a:r>
            <a:r>
              <a:rPr lang="en-US" sz="2400" dirty="0" err="1" smtClean="0"/>
              <a:t>kembali</a:t>
            </a:r>
            <a:r>
              <a:rPr lang="en-US" sz="2400" dirty="0" smtClean="0"/>
              <a:t> </a:t>
            </a:r>
            <a:r>
              <a:rPr lang="en-US" sz="2400" dirty="0" err="1" smtClean="0"/>
              <a:t>lagi</a:t>
            </a:r>
            <a:r>
              <a:rPr lang="en-US" sz="2400" dirty="0" smtClean="0"/>
              <a:t>.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86573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66890"/>
            <a:ext cx="8229600" cy="5509187"/>
          </a:xfrm>
        </p:spPr>
        <p:txBody>
          <a:bodyPr>
            <a:normAutofit fontScale="92500" lnSpcReduction="10000"/>
          </a:bodyPr>
          <a:lstStyle/>
          <a:p>
            <a:pPr marL="514350" indent="-514350" algn="just">
              <a:buFont typeface="+mj-lt"/>
              <a:buAutoNum type="alphaLcPeriod" startAt="2"/>
            </a:pPr>
            <a:r>
              <a:rPr lang="en-US" dirty="0" smtClean="0"/>
              <a:t>Strategic Applications of </a:t>
            </a:r>
            <a:r>
              <a:rPr lang="en-US" dirty="0" err="1" smtClean="0"/>
              <a:t>Intrumental</a:t>
            </a:r>
            <a:r>
              <a:rPr lang="en-US" dirty="0" smtClean="0"/>
              <a:t> Conditioning (</a:t>
            </a:r>
            <a:r>
              <a:rPr lang="en-US" dirty="0" err="1" smtClean="0"/>
              <a:t>Aplikasi</a:t>
            </a:r>
            <a:r>
              <a:rPr lang="en-US" dirty="0" smtClean="0"/>
              <a:t> </a:t>
            </a:r>
            <a:r>
              <a:rPr lang="en-US" dirty="0" err="1" smtClean="0"/>
              <a:t>Strategis</a:t>
            </a:r>
            <a:r>
              <a:rPr lang="en-US" dirty="0" smtClean="0"/>
              <a:t> </a:t>
            </a:r>
            <a:r>
              <a:rPr lang="en-US" dirty="0" err="1" smtClean="0"/>
              <a:t>Pengondisian</a:t>
            </a:r>
            <a:r>
              <a:rPr lang="en-US" dirty="0" smtClean="0"/>
              <a:t> </a:t>
            </a:r>
            <a:r>
              <a:rPr lang="en-US" dirty="0" err="1" smtClean="0"/>
              <a:t>Intrumental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endParaRPr lang="en-US" dirty="0" smtClean="0"/>
          </a:p>
          <a:p>
            <a:pPr>
              <a:buFont typeface="Wingdings" charset="2"/>
              <a:buChar char="Ø"/>
            </a:pPr>
            <a:r>
              <a:rPr lang="en-US" sz="2800" dirty="0" smtClean="0"/>
              <a:t>Customer Satisfaction (</a:t>
            </a:r>
            <a:r>
              <a:rPr lang="en-US" sz="2800" dirty="0" err="1" smtClean="0"/>
              <a:t>Kepuasan</a:t>
            </a:r>
            <a:r>
              <a:rPr lang="en-US" sz="2800" dirty="0" smtClean="0"/>
              <a:t> </a:t>
            </a:r>
            <a:r>
              <a:rPr lang="en-US" sz="2800" dirty="0" err="1" smtClean="0"/>
              <a:t>Pelanggan</a:t>
            </a:r>
            <a:r>
              <a:rPr lang="en-US" sz="2800" dirty="0" smtClean="0"/>
              <a:t>/</a:t>
            </a:r>
            <a:r>
              <a:rPr lang="en-US" sz="2800" dirty="0" err="1" smtClean="0"/>
              <a:t>Penguatan</a:t>
            </a:r>
            <a:r>
              <a:rPr lang="en-US" sz="2800" dirty="0" smtClean="0"/>
              <a:t>)</a:t>
            </a:r>
          </a:p>
          <a:p>
            <a:pPr marL="0" lvl="0" indent="0" algn="just">
              <a:buNone/>
            </a:pPr>
            <a:r>
              <a:rPr lang="en-US" sz="2200" dirty="0" err="1"/>
              <a:t>Tujuan</a:t>
            </a:r>
            <a:r>
              <a:rPr lang="en-US" sz="2200" dirty="0"/>
              <a:t> </a:t>
            </a:r>
            <a:r>
              <a:rPr lang="en-US" sz="2200" dirty="0" err="1"/>
              <a:t>dari</a:t>
            </a:r>
            <a:r>
              <a:rPr lang="en-US" sz="2200" dirty="0"/>
              <a:t> </a:t>
            </a:r>
            <a:r>
              <a:rPr lang="en-US" sz="2200" dirty="0" err="1"/>
              <a:t>semua</a:t>
            </a:r>
            <a:r>
              <a:rPr lang="en-US" sz="2200" dirty="0"/>
              <a:t> </a:t>
            </a:r>
            <a:r>
              <a:rPr lang="en-US" sz="2200" dirty="0" err="1"/>
              <a:t>upaya</a:t>
            </a:r>
            <a:r>
              <a:rPr lang="en-US" sz="2200" dirty="0"/>
              <a:t> </a:t>
            </a:r>
            <a:r>
              <a:rPr lang="en-US" sz="2200" dirty="0" err="1"/>
              <a:t>pemasaran</a:t>
            </a:r>
            <a:r>
              <a:rPr lang="en-US" sz="2200" dirty="0"/>
              <a:t> </a:t>
            </a:r>
            <a:r>
              <a:rPr lang="en-US" sz="2200" dirty="0" err="1"/>
              <a:t>harus</a:t>
            </a:r>
            <a:r>
              <a:rPr lang="en-US" sz="2200" dirty="0"/>
              <a:t> </a:t>
            </a:r>
            <a:r>
              <a:rPr lang="en-US" sz="2200" dirty="0" err="1"/>
              <a:t>untuk</a:t>
            </a:r>
            <a:r>
              <a:rPr lang="en-US" sz="2200" dirty="0"/>
              <a:t> </a:t>
            </a:r>
            <a:r>
              <a:rPr lang="en-US" sz="2200" dirty="0" err="1"/>
              <a:t>memaksimalkan</a:t>
            </a:r>
            <a:r>
              <a:rPr lang="en-US" sz="2200" dirty="0"/>
              <a:t> </a:t>
            </a:r>
            <a:r>
              <a:rPr lang="en-US" sz="2200" dirty="0" err="1"/>
              <a:t>kepuasan</a:t>
            </a:r>
            <a:r>
              <a:rPr lang="en-US" sz="2200" dirty="0"/>
              <a:t> </a:t>
            </a:r>
            <a:r>
              <a:rPr lang="en-US" sz="2200" dirty="0" err="1" smtClean="0"/>
              <a:t>pelanggan</a:t>
            </a:r>
            <a:r>
              <a:rPr lang="en-US" sz="2200" dirty="0" smtClean="0"/>
              <a:t>. </a:t>
            </a:r>
            <a:r>
              <a:rPr lang="en-US" sz="2200" dirty="0" err="1" smtClean="0"/>
              <a:t>Selain</a:t>
            </a:r>
            <a:r>
              <a:rPr lang="en-US" sz="2200" dirty="0" smtClean="0"/>
              <a:t> </a:t>
            </a:r>
            <a:r>
              <a:rPr lang="en-US" sz="2200" dirty="0" err="1"/>
              <a:t>pengalaman</a:t>
            </a:r>
            <a:r>
              <a:rPr lang="en-US" sz="2200" dirty="0"/>
              <a:t> </a:t>
            </a:r>
            <a:r>
              <a:rPr lang="en-US" sz="2200" dirty="0" err="1"/>
              <a:t>menggunakan</a:t>
            </a:r>
            <a:r>
              <a:rPr lang="en-US" sz="2200" dirty="0"/>
              <a:t> </a:t>
            </a:r>
            <a:r>
              <a:rPr lang="en-US" sz="2200" dirty="0" err="1"/>
              <a:t>produk</a:t>
            </a:r>
            <a:r>
              <a:rPr lang="en-US" sz="2200" dirty="0"/>
              <a:t>, </a:t>
            </a:r>
            <a:r>
              <a:rPr lang="en-US" sz="2200" dirty="0" err="1"/>
              <a:t>konsumen</a:t>
            </a:r>
            <a:r>
              <a:rPr lang="en-US" sz="2200" dirty="0"/>
              <a:t> </a:t>
            </a:r>
            <a:r>
              <a:rPr lang="en-US" sz="2200" dirty="0" err="1"/>
              <a:t>dapat</a:t>
            </a:r>
            <a:r>
              <a:rPr lang="en-US" sz="2200" dirty="0"/>
              <a:t> </a:t>
            </a:r>
            <a:r>
              <a:rPr lang="en-US" sz="2200" dirty="0" err="1"/>
              <a:t>menerima</a:t>
            </a:r>
            <a:r>
              <a:rPr lang="en-US" sz="2200" dirty="0"/>
              <a:t> </a:t>
            </a:r>
            <a:r>
              <a:rPr lang="en-US" sz="2200" dirty="0" err="1"/>
              <a:t>penguatan</a:t>
            </a:r>
            <a:r>
              <a:rPr lang="en-US" sz="2200" dirty="0"/>
              <a:t> </a:t>
            </a:r>
            <a:r>
              <a:rPr lang="en-US" sz="2200" dirty="0" err="1"/>
              <a:t>dari</a:t>
            </a:r>
            <a:r>
              <a:rPr lang="en-US" sz="2200" dirty="0"/>
              <a:t> </a:t>
            </a:r>
            <a:r>
              <a:rPr lang="en-US" sz="2200" dirty="0" err="1"/>
              <a:t>faktor</a:t>
            </a:r>
            <a:r>
              <a:rPr lang="en-US" sz="2200" dirty="0"/>
              <a:t> lain </a:t>
            </a:r>
            <a:r>
              <a:rPr lang="en-US" sz="2200" dirty="0" err="1"/>
              <a:t>seperti</a:t>
            </a:r>
            <a:r>
              <a:rPr lang="en-US" sz="2200" dirty="0"/>
              <a:t> </a:t>
            </a:r>
            <a:r>
              <a:rPr lang="en-US" sz="2200" dirty="0" err="1"/>
              <a:t>lingkungan</a:t>
            </a:r>
            <a:r>
              <a:rPr lang="en-US" sz="2200" dirty="0"/>
              <a:t>, </a:t>
            </a:r>
            <a:r>
              <a:rPr lang="en-US" sz="2200" dirty="0" err="1"/>
              <a:t>perhatian</a:t>
            </a:r>
            <a:r>
              <a:rPr lang="en-US" sz="2200" dirty="0"/>
              <a:t> </a:t>
            </a:r>
            <a:r>
              <a:rPr lang="en-US" sz="2200" dirty="0" err="1"/>
              <a:t>dan</a:t>
            </a:r>
            <a:r>
              <a:rPr lang="en-US" sz="2200" dirty="0"/>
              <a:t> </a:t>
            </a:r>
            <a:r>
              <a:rPr lang="en-US" sz="2200" dirty="0" err="1"/>
              <a:t>layanan</a:t>
            </a:r>
            <a:r>
              <a:rPr lang="en-US" sz="2200" dirty="0"/>
              <a:t> </a:t>
            </a:r>
            <a:r>
              <a:rPr lang="en-US" sz="2200" dirty="0" err="1"/>
              <a:t>yg</a:t>
            </a:r>
            <a:r>
              <a:rPr lang="en-US" sz="2200" dirty="0"/>
              <a:t> </a:t>
            </a:r>
            <a:r>
              <a:rPr lang="en-US" sz="2200" dirty="0" err="1"/>
              <a:t>diberikan</a:t>
            </a:r>
            <a:r>
              <a:rPr lang="en-US" sz="2200" dirty="0"/>
              <a:t> </a:t>
            </a:r>
            <a:r>
              <a:rPr lang="en-US" sz="2200" dirty="0" err="1"/>
              <a:t>oleh</a:t>
            </a:r>
            <a:r>
              <a:rPr lang="en-US" sz="2200" dirty="0"/>
              <a:t> </a:t>
            </a:r>
            <a:r>
              <a:rPr lang="en-US" sz="2200" dirty="0" err="1"/>
              <a:t>karyawan</a:t>
            </a:r>
            <a:r>
              <a:rPr lang="en-US" sz="2200" dirty="0"/>
              <a:t> </a:t>
            </a:r>
            <a:r>
              <a:rPr lang="en-US" sz="2200" dirty="0" err="1"/>
              <a:t>dan</a:t>
            </a:r>
            <a:r>
              <a:rPr lang="en-US" sz="2200" dirty="0"/>
              <a:t> </a:t>
            </a:r>
            <a:r>
              <a:rPr lang="en-US" sz="2200" dirty="0" err="1"/>
              <a:t>fasilitas</a:t>
            </a:r>
            <a:r>
              <a:rPr lang="en-US" sz="2200" dirty="0"/>
              <a:t> </a:t>
            </a:r>
            <a:r>
              <a:rPr lang="en-US" sz="2200" dirty="0" err="1"/>
              <a:t>yg</a:t>
            </a:r>
            <a:r>
              <a:rPr lang="en-US" sz="2200" dirty="0"/>
              <a:t> </a:t>
            </a:r>
            <a:r>
              <a:rPr lang="en-US" sz="2200" dirty="0" err="1"/>
              <a:t>diberikan</a:t>
            </a:r>
            <a:r>
              <a:rPr lang="en-US" sz="2200" dirty="0" smtClean="0"/>
              <a:t>.</a:t>
            </a:r>
          </a:p>
          <a:p>
            <a:pPr marL="0" lvl="0" indent="0" algn="just">
              <a:buNone/>
            </a:pPr>
            <a:endParaRPr lang="en-US" sz="2800" dirty="0" smtClean="0"/>
          </a:p>
          <a:p>
            <a:pPr algn="just"/>
            <a:r>
              <a:rPr lang="id-ID" sz="2800" i="1" dirty="0" smtClean="0"/>
              <a:t>Relationship Marketing </a:t>
            </a:r>
            <a:r>
              <a:rPr lang="id-ID" sz="2800" dirty="0" smtClean="0"/>
              <a:t>: mengembangkan hubungan pribadi yg dekat dengan pelanggan adalah bentuk lain dari penguatan.</a:t>
            </a:r>
          </a:p>
          <a:p>
            <a:pPr marL="0" lvl="0" indent="0" algn="just">
              <a:buNone/>
            </a:pPr>
            <a:endParaRPr lang="en-US" sz="2800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514350" indent="-514350">
              <a:buFont typeface="+mj-lt"/>
              <a:buAutoNum type="alphaLcPeriod" startAt="2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6257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65319"/>
            <a:ext cx="8229600" cy="6161909"/>
          </a:xfrm>
        </p:spPr>
        <p:txBody>
          <a:bodyPr>
            <a:normAutofit/>
          </a:bodyPr>
          <a:lstStyle/>
          <a:p>
            <a:pPr lvl="0" algn="just">
              <a:buFont typeface="Wingdings" charset="2"/>
              <a:buChar char="Ø"/>
            </a:pPr>
            <a:r>
              <a:rPr lang="id-ID" i="1" dirty="0"/>
              <a:t> </a:t>
            </a:r>
            <a:r>
              <a:rPr lang="id-ID" i="1" dirty="0" smtClean="0"/>
              <a:t>Reinforcement Schedule </a:t>
            </a:r>
            <a:r>
              <a:rPr lang="id-ID" dirty="0" smtClean="0"/>
              <a:t>: </a:t>
            </a:r>
            <a:r>
              <a:rPr lang="id-ID" sz="2600" dirty="0"/>
              <a:t>Kualitas produk harus konsisten sehingga pelanggan memiliki keinginan untuk selalu membeli produk tersebut. Dibagi menjadi 3 jenis </a:t>
            </a:r>
            <a:r>
              <a:rPr lang="id-ID" sz="2600" dirty="0" smtClean="0"/>
              <a:t>jadwal:</a:t>
            </a:r>
          </a:p>
          <a:p>
            <a:pPr lvl="0" algn="just">
              <a:buFont typeface="Wingdings" charset="2"/>
              <a:buChar char="Ø"/>
            </a:pPr>
            <a:endParaRPr lang="en-US" dirty="0"/>
          </a:p>
          <a:p>
            <a:pPr lvl="0" algn="just"/>
            <a:r>
              <a:rPr lang="id-ID" sz="2600" dirty="0" smtClean="0"/>
              <a:t>Penguatan Total </a:t>
            </a:r>
            <a:r>
              <a:rPr lang="id-ID" sz="2600" dirty="0"/>
              <a:t>(berkelanjutan) : </a:t>
            </a:r>
            <a:r>
              <a:rPr lang="id-ID" sz="2600" dirty="0" smtClean="0"/>
              <a:t>Memberikan </a:t>
            </a:r>
            <a:r>
              <a:rPr lang="id-ID" sz="2600" dirty="0"/>
              <a:t>minum atau buah gratis setelah makan di restaurant tertentu.</a:t>
            </a:r>
            <a:endParaRPr lang="en-US" sz="2600" dirty="0"/>
          </a:p>
          <a:p>
            <a:pPr lvl="0" algn="just"/>
            <a:r>
              <a:rPr lang="id-ID" sz="2600" dirty="0" smtClean="0"/>
              <a:t>Penguatan Sistematis (</a:t>
            </a:r>
            <a:r>
              <a:rPr lang="id-ID" sz="2600" dirty="0"/>
              <a:t>rasio tetap</a:t>
            </a:r>
            <a:r>
              <a:rPr lang="id-ID" sz="2600" dirty="0" smtClean="0"/>
              <a:t>) : Diberikan setiap </a:t>
            </a:r>
            <a:r>
              <a:rPr lang="id-ID" sz="2600" dirty="0"/>
              <a:t>kali produk atau layanan dibeli. Misalkan setiap pembelian di kali ketiga</a:t>
            </a:r>
            <a:endParaRPr lang="en-US" sz="2600" dirty="0"/>
          </a:p>
          <a:p>
            <a:pPr lvl="0" algn="just"/>
            <a:r>
              <a:rPr lang="id-ID" sz="2600" dirty="0" smtClean="0"/>
              <a:t>Penguatan Acak : </a:t>
            </a:r>
            <a:r>
              <a:rPr lang="id-ID" sz="2600" dirty="0"/>
              <a:t>M</a:t>
            </a:r>
            <a:r>
              <a:rPr lang="id-ID" sz="2600" dirty="0" smtClean="0"/>
              <a:t>emberikan </a:t>
            </a:r>
            <a:r>
              <a:rPr lang="id-ID" sz="2600" dirty="0"/>
              <a:t>hadiah kepada konsumen secara acak. Contohnya seperti doorprize</a:t>
            </a:r>
            <a:endParaRPr lang="en-US" sz="2600" dirty="0"/>
          </a:p>
          <a:p>
            <a:pPr lvl="0" algn="just"/>
            <a:endParaRPr lang="en-US" dirty="0"/>
          </a:p>
          <a:p>
            <a:pPr marL="0" indent="0" algn="just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728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98326"/>
            <a:ext cx="8229600" cy="4525963"/>
          </a:xfrm>
        </p:spPr>
        <p:txBody>
          <a:bodyPr/>
          <a:lstStyle/>
          <a:p>
            <a:pPr marL="514350" indent="-514350">
              <a:buFont typeface="+mj-lt"/>
              <a:buAutoNum type="alphaLcPeriod" startAt="3"/>
            </a:pPr>
            <a:r>
              <a:rPr lang="en-US" dirty="0" smtClean="0"/>
              <a:t>Massed versus Distributed Learning</a:t>
            </a:r>
          </a:p>
          <a:p>
            <a:pPr marL="514350" indent="-514350">
              <a:buFont typeface="+mj-lt"/>
              <a:buAutoNum type="alphaLcPeriod" startAt="3"/>
            </a:pPr>
            <a:endParaRPr lang="en-US" dirty="0" smtClean="0"/>
          </a:p>
          <a:p>
            <a:pPr marL="0" indent="0" algn="just">
              <a:buNone/>
            </a:pPr>
            <a:r>
              <a:rPr lang="id-ID" sz="2800" dirty="0"/>
              <a:t>Waktu pembelajaran memiliki pengaruh penting pada pembelajaran konsumen. Jadwal pembelajaran dibagi menjadi 2 yaitu pembelajaran terdistribusi atau jadwal belajar disebarkan selama periode waktu tertentu atau disatukan pada satu waktu (pembelajaran massal).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32120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1166"/>
            <a:ext cx="8229600" cy="5844368"/>
          </a:xfrm>
        </p:spPr>
        <p:txBody>
          <a:bodyPr>
            <a:normAutofit/>
          </a:bodyPr>
          <a:lstStyle/>
          <a:p>
            <a:pPr lvl="0">
              <a:buFont typeface="Wingdings" charset="2"/>
              <a:buChar char="Ø"/>
            </a:pPr>
            <a:r>
              <a:rPr lang="en-US" dirty="0" smtClean="0"/>
              <a:t> Modeling Or Observational Learning</a:t>
            </a:r>
          </a:p>
          <a:p>
            <a:pPr marL="0" lvl="0" indent="0">
              <a:buNone/>
            </a:pPr>
            <a:endParaRPr lang="en-US" dirty="0" smtClean="0"/>
          </a:p>
          <a:p>
            <a:pPr algn="just"/>
            <a:r>
              <a:rPr lang="en-US" sz="2400" dirty="0" err="1" smtClean="0"/>
              <a:t>Ahli</a:t>
            </a:r>
            <a:r>
              <a:rPr lang="en-US" sz="2400" dirty="0" smtClean="0"/>
              <a:t> </a:t>
            </a:r>
            <a:r>
              <a:rPr lang="en-US" sz="2400" dirty="0" err="1"/>
              <a:t>teori</a:t>
            </a:r>
            <a:r>
              <a:rPr lang="en-US" sz="2400" dirty="0"/>
              <a:t> </a:t>
            </a:r>
            <a:r>
              <a:rPr lang="en-US" sz="2400" dirty="0" err="1"/>
              <a:t>pembelajaran</a:t>
            </a:r>
            <a:r>
              <a:rPr lang="en-US" sz="2400" dirty="0"/>
              <a:t> </a:t>
            </a:r>
            <a:r>
              <a:rPr lang="en-US" sz="2400" dirty="0" err="1"/>
              <a:t>telat</a:t>
            </a:r>
            <a:r>
              <a:rPr lang="en-US" sz="2400" dirty="0"/>
              <a:t> </a:t>
            </a:r>
            <a:r>
              <a:rPr lang="en-US" sz="2400" dirty="0" err="1"/>
              <a:t>mencatat</a:t>
            </a:r>
            <a:r>
              <a:rPr lang="en-US" sz="2400" dirty="0"/>
              <a:t> </a:t>
            </a:r>
            <a:r>
              <a:rPr lang="en-US" sz="2400" dirty="0" err="1"/>
              <a:t>bahwa</a:t>
            </a:r>
            <a:r>
              <a:rPr lang="en-US" sz="2400" dirty="0"/>
              <a:t> </a:t>
            </a:r>
            <a:r>
              <a:rPr lang="en-US" sz="2400" dirty="0" err="1"/>
              <a:t>sejumlah</a:t>
            </a:r>
            <a:r>
              <a:rPr lang="en-US" sz="2400" dirty="0"/>
              <a:t> </a:t>
            </a:r>
            <a:r>
              <a:rPr lang="en-US" sz="2400" dirty="0" err="1"/>
              <a:t>besar</a:t>
            </a:r>
            <a:r>
              <a:rPr lang="en-US" sz="2400" dirty="0"/>
              <a:t> </a:t>
            </a:r>
            <a:r>
              <a:rPr lang="en-US" sz="2400" dirty="0" err="1"/>
              <a:t>pembelajaran</a:t>
            </a:r>
            <a:r>
              <a:rPr lang="en-US" sz="2400" dirty="0"/>
              <a:t> </a:t>
            </a:r>
            <a:r>
              <a:rPr lang="en-US" sz="2400" dirty="0" err="1"/>
              <a:t>terjadi</a:t>
            </a:r>
            <a:r>
              <a:rPr lang="en-US" sz="2400" dirty="0"/>
              <a:t> </a:t>
            </a:r>
            <a:r>
              <a:rPr lang="en-US" sz="2400" dirty="0" err="1"/>
              <a:t>tanpa</a:t>
            </a:r>
            <a:r>
              <a:rPr lang="en-US" sz="2400" dirty="0"/>
              <a:t> </a:t>
            </a:r>
            <a:r>
              <a:rPr lang="en-US" sz="2400" dirty="0" err="1"/>
              <a:t>adanya</a:t>
            </a:r>
            <a:r>
              <a:rPr lang="en-US" sz="2400" dirty="0"/>
              <a:t> </a:t>
            </a:r>
            <a:r>
              <a:rPr lang="en-US" sz="2400" dirty="0" err="1"/>
              <a:t>penguatan</a:t>
            </a:r>
            <a:r>
              <a:rPr lang="en-US" sz="2400" dirty="0"/>
              <a:t> </a:t>
            </a:r>
            <a:r>
              <a:rPr lang="en-US" sz="2400" dirty="0" err="1"/>
              <a:t>langsung</a:t>
            </a:r>
            <a:r>
              <a:rPr lang="en-US" sz="2400" dirty="0"/>
              <a:t>, </a:t>
            </a:r>
            <a:r>
              <a:rPr lang="en-US" sz="2400" dirty="0" err="1"/>
              <a:t>baik</a:t>
            </a:r>
            <a:r>
              <a:rPr lang="en-US" sz="2400" dirty="0"/>
              <a:t> </a:t>
            </a:r>
            <a:r>
              <a:rPr lang="en-US" sz="2400" dirty="0" err="1"/>
              <a:t>positif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negatif</a:t>
            </a:r>
            <a:r>
              <a:rPr lang="en-US" sz="2400" dirty="0"/>
              <a:t>, </a:t>
            </a:r>
            <a:r>
              <a:rPr lang="en-US" sz="2400" dirty="0" err="1"/>
              <a:t>melalui</a:t>
            </a:r>
            <a:r>
              <a:rPr lang="en-US" sz="2400" dirty="0"/>
              <a:t> proses </a:t>
            </a:r>
            <a:r>
              <a:rPr lang="en-US" sz="2400" dirty="0" err="1"/>
              <a:t>yg</a:t>
            </a:r>
            <a:r>
              <a:rPr lang="en-US" sz="2400" dirty="0"/>
              <a:t> </a:t>
            </a:r>
            <a:r>
              <a:rPr lang="en-US" sz="2400" dirty="0" err="1"/>
              <a:t>disebut</a:t>
            </a:r>
            <a:r>
              <a:rPr lang="en-US" sz="2400" dirty="0"/>
              <a:t> </a:t>
            </a:r>
            <a:r>
              <a:rPr lang="en-US" sz="2400" dirty="0" err="1"/>
              <a:t>pemodelan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pembelajaran</a:t>
            </a:r>
            <a:r>
              <a:rPr lang="en-US" sz="2400" dirty="0"/>
              <a:t> </a:t>
            </a:r>
            <a:r>
              <a:rPr lang="en-US" sz="2400" dirty="0" err="1"/>
              <a:t>observasional</a:t>
            </a:r>
            <a:r>
              <a:rPr lang="en-US" sz="2400" dirty="0"/>
              <a:t>. </a:t>
            </a:r>
            <a:endParaRPr lang="en-US" sz="2400" dirty="0" smtClean="0"/>
          </a:p>
          <a:p>
            <a:pPr marL="0" indent="0" algn="just">
              <a:buNone/>
            </a:pPr>
            <a:endParaRPr lang="en-US" sz="2400" dirty="0" smtClean="0"/>
          </a:p>
          <a:p>
            <a:pPr lvl="0" algn="just"/>
            <a:r>
              <a:rPr lang="en-US" sz="2400" dirty="0" err="1"/>
              <a:t>Pemodelan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proses di </a:t>
            </a:r>
            <a:r>
              <a:rPr lang="en-US" sz="2400" dirty="0" err="1"/>
              <a:t>mana</a:t>
            </a:r>
            <a:r>
              <a:rPr lang="en-US" sz="2400" dirty="0"/>
              <a:t> </a:t>
            </a:r>
            <a:r>
              <a:rPr lang="en-US" sz="2400" dirty="0" err="1"/>
              <a:t>individu</a:t>
            </a:r>
            <a:r>
              <a:rPr lang="en-US" sz="2400" dirty="0"/>
              <a:t> </a:t>
            </a:r>
            <a:r>
              <a:rPr lang="en-US" sz="2400" dirty="0" err="1"/>
              <a:t>belajar</a:t>
            </a:r>
            <a:r>
              <a:rPr lang="en-US" sz="2400" dirty="0"/>
              <a:t> </a:t>
            </a:r>
            <a:r>
              <a:rPr lang="en-US" sz="2400" dirty="0" err="1"/>
              <a:t>perilaku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mengamati</a:t>
            </a:r>
            <a:r>
              <a:rPr lang="en-US" sz="2400" dirty="0"/>
              <a:t> </a:t>
            </a:r>
            <a:r>
              <a:rPr lang="en-US" sz="2400" dirty="0" err="1"/>
              <a:t>perilaku</a:t>
            </a:r>
            <a:r>
              <a:rPr lang="en-US" sz="2400" dirty="0"/>
              <a:t> lain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konsekuensi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perilaku</a:t>
            </a:r>
            <a:r>
              <a:rPr lang="en-US" sz="2400" dirty="0"/>
              <a:t> </a:t>
            </a:r>
            <a:r>
              <a:rPr lang="en-US" sz="2400" dirty="0" err="1"/>
              <a:t>tersebut</a:t>
            </a:r>
            <a:r>
              <a:rPr lang="en-US" sz="2400" dirty="0"/>
              <a:t>, </a:t>
            </a:r>
            <a:r>
              <a:rPr lang="en-US" sz="2400" dirty="0" err="1"/>
              <a:t>biasanya</a:t>
            </a:r>
            <a:r>
              <a:rPr lang="en-US" sz="2400" dirty="0"/>
              <a:t> orang yang </a:t>
            </a:r>
            <a:r>
              <a:rPr lang="en-US" sz="2400" dirty="0" err="1"/>
              <a:t>mereka</a:t>
            </a:r>
            <a:r>
              <a:rPr lang="en-US" sz="2400" dirty="0"/>
              <a:t> </a:t>
            </a:r>
            <a:r>
              <a:rPr lang="en-US" sz="2400" dirty="0" err="1"/>
              <a:t>kagumi</a:t>
            </a:r>
            <a:r>
              <a:rPr lang="en-US" sz="2400" dirty="0"/>
              <a:t> </a:t>
            </a:r>
            <a:r>
              <a:rPr lang="en-US" sz="2400" dirty="0" err="1"/>
              <a:t>karena</a:t>
            </a:r>
            <a:r>
              <a:rPr lang="en-US" sz="2400" dirty="0"/>
              <a:t> </a:t>
            </a:r>
            <a:r>
              <a:rPr lang="en-US" sz="2400" dirty="0" err="1"/>
              <a:t>mereka</a:t>
            </a:r>
            <a:r>
              <a:rPr lang="en-US" sz="2400" dirty="0"/>
              <a:t> </a:t>
            </a:r>
            <a:r>
              <a:rPr lang="en-US" sz="2400" dirty="0" err="1"/>
              <a:t>terkait</a:t>
            </a:r>
            <a:r>
              <a:rPr lang="en-US" sz="2400" dirty="0"/>
              <a:t> </a:t>
            </a:r>
            <a:r>
              <a:rPr lang="en-US" sz="2400" dirty="0" err="1"/>
              <a:t>dgn</a:t>
            </a:r>
            <a:r>
              <a:rPr lang="en-US" sz="2400" dirty="0"/>
              <a:t> </a:t>
            </a:r>
            <a:r>
              <a:rPr lang="en-US" sz="2400" dirty="0" err="1"/>
              <a:t>mereka</a:t>
            </a:r>
            <a:r>
              <a:rPr lang="en-US" sz="2400" dirty="0"/>
              <a:t> </a:t>
            </a:r>
            <a:r>
              <a:rPr lang="en-US" sz="2400" dirty="0" err="1"/>
              <a:t>baik</a:t>
            </a:r>
            <a:r>
              <a:rPr lang="en-US" sz="2400" dirty="0"/>
              <a:t> </a:t>
            </a:r>
            <a:r>
              <a:rPr lang="en-US" sz="2400" dirty="0" err="1"/>
              <a:t>karna</a:t>
            </a:r>
            <a:r>
              <a:rPr lang="en-US" sz="2400" dirty="0"/>
              <a:t> </a:t>
            </a:r>
            <a:r>
              <a:rPr lang="en-US" sz="2400" dirty="0" err="1"/>
              <a:t>penampilan</a:t>
            </a:r>
            <a:r>
              <a:rPr lang="en-US" sz="2400" dirty="0"/>
              <a:t>, </a:t>
            </a:r>
            <a:r>
              <a:rPr lang="en-US" sz="2400" dirty="0" err="1"/>
              <a:t>prestasi</a:t>
            </a:r>
            <a:r>
              <a:rPr lang="en-US" sz="2400" dirty="0"/>
              <a:t> </a:t>
            </a:r>
            <a:r>
              <a:rPr lang="en-US" sz="2400" dirty="0" err="1"/>
              <a:t>keterampilan</a:t>
            </a:r>
            <a:r>
              <a:rPr lang="en-US" sz="2400" dirty="0"/>
              <a:t>, </a:t>
            </a:r>
            <a:r>
              <a:rPr lang="en-US" sz="2400" dirty="0" err="1"/>
              <a:t>bahkan</a:t>
            </a:r>
            <a:r>
              <a:rPr lang="en-US" sz="2400" dirty="0"/>
              <a:t> </a:t>
            </a:r>
            <a:r>
              <a:rPr lang="en-US" sz="2400" dirty="0" err="1"/>
              <a:t>kelas</a:t>
            </a:r>
            <a:r>
              <a:rPr lang="en-US" sz="2400" dirty="0"/>
              <a:t> </a:t>
            </a:r>
            <a:r>
              <a:rPr lang="en-US" sz="2400" dirty="0" err="1"/>
              <a:t>sosial</a:t>
            </a:r>
            <a:r>
              <a:rPr lang="en-US" sz="2400" dirty="0"/>
              <a:t>.</a:t>
            </a:r>
          </a:p>
          <a:p>
            <a:pPr algn="just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90849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800" dirty="0" err="1"/>
              <a:t>Terkadang</a:t>
            </a:r>
            <a:r>
              <a:rPr lang="en-US" sz="2800" dirty="0"/>
              <a:t> </a:t>
            </a:r>
            <a:r>
              <a:rPr lang="en-US" sz="2800" dirty="0" err="1"/>
              <a:t>iklan</a:t>
            </a:r>
            <a:r>
              <a:rPr lang="en-US" sz="2800" dirty="0"/>
              <a:t> </a:t>
            </a:r>
            <a:r>
              <a:rPr lang="en-US" sz="2800" dirty="0" err="1"/>
              <a:t>menggambarkan</a:t>
            </a:r>
            <a:r>
              <a:rPr lang="en-US" sz="2800" dirty="0"/>
              <a:t> </a:t>
            </a:r>
            <a:r>
              <a:rPr lang="en-US" sz="2800" dirty="0" err="1"/>
              <a:t>konsekuensi</a:t>
            </a:r>
            <a:r>
              <a:rPr lang="en-US" sz="2800" dirty="0"/>
              <a:t> </a:t>
            </a:r>
            <a:r>
              <a:rPr lang="en-US" sz="2800" dirty="0" err="1"/>
              <a:t>negatif</a:t>
            </a:r>
            <a:r>
              <a:rPr lang="en-US" sz="2800" dirty="0"/>
              <a:t>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jenis</a:t>
            </a:r>
            <a:r>
              <a:rPr lang="en-US" sz="2800" dirty="0"/>
              <a:t> </a:t>
            </a:r>
            <a:r>
              <a:rPr lang="en-US" sz="2800" dirty="0" err="1"/>
              <a:t>perilaku</a:t>
            </a:r>
            <a:r>
              <a:rPr lang="en-US" sz="2800" dirty="0"/>
              <a:t> </a:t>
            </a:r>
            <a:r>
              <a:rPr lang="en-US" sz="2800" dirty="0" err="1"/>
              <a:t>tertentu</a:t>
            </a:r>
            <a:r>
              <a:rPr lang="en-US" sz="2800" dirty="0"/>
              <a:t>. </a:t>
            </a:r>
            <a:r>
              <a:rPr lang="en-US" sz="2800" dirty="0" err="1"/>
              <a:t>Ini</a:t>
            </a:r>
            <a:r>
              <a:rPr lang="en-US" sz="2800" dirty="0"/>
              <a:t> </a:t>
            </a:r>
            <a:r>
              <a:rPr lang="en-US" sz="2800" dirty="0" err="1"/>
              <a:t>berlaku</a:t>
            </a:r>
            <a:r>
              <a:rPr lang="en-US" sz="2800" dirty="0"/>
              <a:t>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iklan</a:t>
            </a:r>
            <a:r>
              <a:rPr lang="en-US" sz="2800" dirty="0"/>
              <a:t> </a:t>
            </a:r>
            <a:r>
              <a:rPr lang="en-US" sz="2800" dirty="0" err="1"/>
              <a:t>kebijakan</a:t>
            </a:r>
            <a:r>
              <a:rPr lang="en-US" sz="2800" dirty="0"/>
              <a:t> </a:t>
            </a:r>
            <a:r>
              <a:rPr lang="en-US" sz="2800" dirty="0" err="1"/>
              <a:t>publik</a:t>
            </a:r>
            <a:r>
              <a:rPr lang="en-US" sz="2800" dirty="0"/>
              <a:t> </a:t>
            </a:r>
            <a:r>
              <a:rPr lang="en-US" sz="2800" dirty="0" err="1"/>
              <a:t>seperti</a:t>
            </a:r>
            <a:r>
              <a:rPr lang="en-US" sz="2800" dirty="0"/>
              <a:t> </a:t>
            </a:r>
            <a:r>
              <a:rPr lang="en-US" sz="2800" dirty="0" err="1"/>
              <a:t>merokok</a:t>
            </a:r>
            <a:r>
              <a:rPr lang="en-US" sz="2800" dirty="0"/>
              <a:t>, </a:t>
            </a:r>
            <a:r>
              <a:rPr lang="en-US" sz="2800" dirty="0" err="1"/>
              <a:t>mengemudi</a:t>
            </a:r>
            <a:r>
              <a:rPr lang="en-US" sz="2800" dirty="0"/>
              <a:t> </a:t>
            </a:r>
            <a:r>
              <a:rPr lang="en-US" sz="2800" dirty="0" err="1"/>
              <a:t>terlalu</a:t>
            </a:r>
            <a:r>
              <a:rPr lang="en-US" sz="2800" dirty="0"/>
              <a:t> </a:t>
            </a:r>
            <a:r>
              <a:rPr lang="en-US" sz="2800" dirty="0" err="1"/>
              <a:t>cepat</a:t>
            </a:r>
            <a:r>
              <a:rPr lang="en-US" sz="2800" dirty="0"/>
              <a:t> </a:t>
            </a:r>
            <a:r>
              <a:rPr lang="en-US" sz="2800" dirty="0" err="1"/>
              <a:t>atau</a:t>
            </a:r>
            <a:r>
              <a:rPr lang="en-US" sz="2800" dirty="0"/>
              <a:t> </a:t>
            </a:r>
            <a:r>
              <a:rPr lang="en-US" sz="2800" dirty="0" err="1"/>
              <a:t>mengonsumsi</a:t>
            </a:r>
            <a:r>
              <a:rPr lang="en-US" sz="2800" dirty="0"/>
              <a:t> </a:t>
            </a:r>
            <a:r>
              <a:rPr lang="en-US" sz="2800" dirty="0" err="1"/>
              <a:t>narkoba</a:t>
            </a:r>
            <a:r>
              <a:rPr lang="en-US" sz="28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529269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i="1" dirty="0" smtClean="0"/>
              <a:t>Cognitive Learning</a:t>
            </a:r>
            <a:endParaRPr lang="id-ID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id-ID" dirty="0" smtClean="0"/>
              <a:t>Tidak semua pembelajaran berasal dari pengulangan</a:t>
            </a:r>
          </a:p>
          <a:p>
            <a:endParaRPr lang="id-ID" dirty="0"/>
          </a:p>
          <a:p>
            <a:r>
              <a:rPr lang="id-ID" dirty="0" smtClean="0"/>
              <a:t>Pembelajaran berdasarkan proses mental disebut </a:t>
            </a:r>
            <a:r>
              <a:rPr lang="id-ID" i="1" dirty="0" smtClean="0"/>
              <a:t>cognitive Learning..</a:t>
            </a:r>
          </a:p>
          <a:p>
            <a:endParaRPr lang="id-ID" i="1" dirty="0"/>
          </a:p>
          <a:p>
            <a:r>
              <a:rPr lang="id-ID" i="1" dirty="0" smtClean="0"/>
              <a:t>Cognitive Learning </a:t>
            </a:r>
            <a:r>
              <a:rPr lang="id-ID" dirty="0" smtClean="0"/>
              <a:t>biasanya berdasarkan problem solving</a:t>
            </a:r>
          </a:p>
          <a:p>
            <a:endParaRPr lang="id-ID" dirty="0"/>
          </a:p>
          <a:p>
            <a:r>
              <a:rPr lang="id-ID" i="1" dirty="0" smtClean="0"/>
              <a:t>Cognitive Learning</a:t>
            </a:r>
            <a:r>
              <a:rPr lang="id-ID" dirty="0" smtClean="0"/>
              <a:t> menekankan motivasi dan proses mental dalam mewujudkan respon yang diinginkan.</a:t>
            </a:r>
          </a:p>
          <a:p>
            <a:endParaRPr lang="id-ID" i="1" dirty="0"/>
          </a:p>
          <a:p>
            <a:r>
              <a:rPr lang="id-ID" dirty="0" smtClean="0"/>
              <a:t>Memori menjadi dasar bagi </a:t>
            </a:r>
            <a:r>
              <a:rPr lang="id-ID" i="1" dirty="0" smtClean="0"/>
              <a:t>Cognitive Learning </a:t>
            </a:r>
            <a:r>
              <a:rPr lang="id-ID" dirty="0" smtClean="0"/>
              <a:t>dan menjadi kunci bagi pemerosesan informasi.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6329410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Consumer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Consumer learning </a:t>
            </a:r>
            <a:r>
              <a:rPr lang="en-US" dirty="0" err="1" smtClean="0"/>
              <a:t>adalah</a:t>
            </a:r>
            <a:r>
              <a:rPr lang="en-US" dirty="0" smtClean="0"/>
              <a:t> Proses</a:t>
            </a:r>
            <a:r>
              <a:rPr lang="en-US" baseline="0" dirty="0" smtClean="0"/>
              <a:t> yang </a:t>
            </a:r>
            <a:r>
              <a:rPr lang="en-US" baseline="0" dirty="0" err="1" smtClean="0"/>
              <a:t>terus-menerus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berkembang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serta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berubah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sesuai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dengan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pengetahuan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baru</a:t>
            </a:r>
            <a:r>
              <a:rPr lang="en-US" baseline="0" dirty="0" smtClean="0"/>
              <a:t> yang </a:t>
            </a:r>
            <a:r>
              <a:rPr lang="en-US" baseline="0" dirty="0" err="1" smtClean="0"/>
              <a:t>telah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didapat</a:t>
            </a:r>
            <a:r>
              <a:rPr lang="en-US" baseline="0" dirty="0" smtClean="0"/>
              <a:t> </a:t>
            </a:r>
          </a:p>
          <a:p>
            <a:pPr marL="0" indent="0">
              <a:buNone/>
            </a:pPr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731508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i="1" dirty="0" smtClean="0"/>
              <a:t>Information Processing</a:t>
            </a:r>
            <a:endParaRPr lang="id-ID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d-ID" dirty="0" smtClean="0"/>
              <a:t>Manusia menerima informasi sebagai input bagi pemerosesan informasi. </a:t>
            </a:r>
          </a:p>
          <a:p>
            <a:endParaRPr lang="id-ID" dirty="0"/>
          </a:p>
          <a:p>
            <a:r>
              <a:rPr lang="id-ID" dirty="0" smtClean="0"/>
              <a:t>Konsumen dengan kemampuan kognitif tinggi akan dapat memproses banyak input. Hal ini berbanding terbalik dengan konsumen yang memiliki kemampuan kognitif rendah.</a:t>
            </a:r>
          </a:p>
        </p:txBody>
      </p:sp>
    </p:spTree>
    <p:extLst>
      <p:ext uri="{BB962C8B-B14F-4D97-AF65-F5344CB8AC3E}">
        <p14:creationId xmlns:p14="http://schemas.microsoft.com/office/powerpoint/2010/main" val="7154733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i="1" dirty="0" smtClean="0"/>
              <a:t>How Consumers Store, Retain and Retrieve?</a:t>
            </a:r>
            <a:endParaRPr lang="id-ID" i="1" dirty="0"/>
          </a:p>
        </p:txBody>
      </p:sp>
      <p:sp>
        <p:nvSpPr>
          <p:cNvPr id="15" name="Rectangle 14"/>
          <p:cNvSpPr/>
          <p:nvPr/>
        </p:nvSpPr>
        <p:spPr>
          <a:xfrm>
            <a:off x="2000232" y="3523592"/>
            <a:ext cx="1000132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id-ID" sz="1400" dirty="0" smtClean="0">
                <a:solidFill>
                  <a:prstClr val="white"/>
                </a:solidFill>
              </a:rPr>
              <a:t>Sensory</a:t>
            </a:r>
          </a:p>
          <a:p>
            <a:pPr algn="ctr" defTabSz="914400"/>
            <a:r>
              <a:rPr lang="id-ID" sz="1400" dirty="0" smtClean="0">
                <a:solidFill>
                  <a:prstClr val="white"/>
                </a:solidFill>
              </a:rPr>
              <a:t>Store</a:t>
            </a:r>
            <a:endParaRPr lang="id-ID" sz="1400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857620" y="3523592"/>
            <a:ext cx="1000132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id-ID" sz="1400" dirty="0" smtClean="0">
                <a:solidFill>
                  <a:prstClr val="white"/>
                </a:solidFill>
              </a:rPr>
              <a:t>Short-Term</a:t>
            </a:r>
          </a:p>
          <a:p>
            <a:pPr algn="ctr" defTabSz="914400"/>
            <a:r>
              <a:rPr lang="id-ID" sz="1400" dirty="0" smtClean="0">
                <a:solidFill>
                  <a:prstClr val="white"/>
                </a:solidFill>
              </a:rPr>
              <a:t>Store</a:t>
            </a:r>
            <a:endParaRPr lang="id-ID" sz="1400" dirty="0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715008" y="3523592"/>
            <a:ext cx="1000132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id-ID" sz="1400" dirty="0" smtClean="0">
                <a:solidFill>
                  <a:prstClr val="white"/>
                </a:solidFill>
              </a:rPr>
              <a:t>Long-Term</a:t>
            </a:r>
          </a:p>
          <a:p>
            <a:pPr algn="ctr" defTabSz="914400"/>
            <a:r>
              <a:rPr lang="id-ID" sz="1400" dirty="0" smtClean="0">
                <a:solidFill>
                  <a:prstClr val="white"/>
                </a:solidFill>
              </a:rPr>
              <a:t>Store</a:t>
            </a:r>
            <a:endParaRPr lang="id-ID" sz="1400" dirty="0">
              <a:solidFill>
                <a:prstClr val="white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14348" y="3429000"/>
            <a:ext cx="1143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id-ID" sz="1400" dirty="0" smtClean="0">
                <a:solidFill>
                  <a:prstClr val="black"/>
                </a:solidFill>
              </a:rPr>
              <a:t>Sensory Input</a:t>
            </a:r>
            <a:endParaRPr lang="id-ID" sz="1400" dirty="0">
              <a:solidFill>
                <a:prstClr val="black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57488" y="3715881"/>
            <a:ext cx="11430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id-ID" sz="1400" dirty="0" smtClean="0">
                <a:solidFill>
                  <a:prstClr val="black"/>
                </a:solidFill>
              </a:rPr>
              <a:t>Rehearsal</a:t>
            </a:r>
            <a:endParaRPr lang="id-ID" sz="1400" dirty="0">
              <a:solidFill>
                <a:prstClr val="black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714876" y="3715881"/>
            <a:ext cx="11430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id-ID" sz="1400" dirty="0" smtClean="0">
                <a:solidFill>
                  <a:prstClr val="black"/>
                </a:solidFill>
              </a:rPr>
              <a:t>Encoding</a:t>
            </a:r>
            <a:endParaRPr lang="id-ID" sz="1400" dirty="0">
              <a:solidFill>
                <a:prstClr val="black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572264" y="3715881"/>
            <a:ext cx="11430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id-ID" sz="1400" dirty="0" smtClean="0">
                <a:solidFill>
                  <a:prstClr val="black"/>
                </a:solidFill>
              </a:rPr>
              <a:t>Retrieval</a:t>
            </a:r>
            <a:endParaRPr lang="id-ID" sz="1400" dirty="0">
              <a:solidFill>
                <a:prstClr val="black"/>
              </a:solidFill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1643042" y="3664880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3143240" y="3664880"/>
            <a:ext cx="57150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5000628" y="3664880"/>
            <a:ext cx="57150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6786578" y="3664880"/>
            <a:ext cx="57150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rot="5400000">
            <a:off x="2179621" y="4344335"/>
            <a:ext cx="64294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rot="5400000">
            <a:off x="4037009" y="4344335"/>
            <a:ext cx="64294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rot="5400000">
            <a:off x="5894397" y="4344335"/>
            <a:ext cx="64294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1928794" y="4714884"/>
            <a:ext cx="1143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id-ID" sz="1400" dirty="0" smtClean="0">
                <a:solidFill>
                  <a:prstClr val="black"/>
                </a:solidFill>
              </a:rPr>
              <a:t>Forgotten: Lost</a:t>
            </a:r>
            <a:endParaRPr lang="id-ID" sz="1400" dirty="0">
              <a:solidFill>
                <a:prstClr val="black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786182" y="4714884"/>
            <a:ext cx="1143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id-ID" sz="1400" dirty="0" smtClean="0">
                <a:solidFill>
                  <a:prstClr val="black"/>
                </a:solidFill>
              </a:rPr>
              <a:t>Forgotten: Lost</a:t>
            </a:r>
            <a:endParaRPr lang="id-ID" sz="1400" dirty="0">
              <a:solidFill>
                <a:prstClr val="black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643570" y="4714884"/>
            <a:ext cx="1143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id-ID" sz="1400" dirty="0" smtClean="0">
                <a:solidFill>
                  <a:prstClr val="black"/>
                </a:solidFill>
              </a:rPr>
              <a:t>Forgotten: unavailable</a:t>
            </a:r>
            <a:endParaRPr lang="id-ID" sz="1400" dirty="0">
              <a:solidFill>
                <a:prstClr val="black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5715008" y="2237708"/>
            <a:ext cx="1000132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id-ID" sz="1400" dirty="0" smtClean="0">
                <a:solidFill>
                  <a:prstClr val="white"/>
                </a:solidFill>
              </a:rPr>
              <a:t>Retention</a:t>
            </a:r>
            <a:endParaRPr lang="id-ID" sz="1400" dirty="0">
              <a:solidFill>
                <a:prstClr val="white"/>
              </a:solidFill>
            </a:endParaRPr>
          </a:p>
        </p:txBody>
      </p:sp>
      <p:cxnSp>
        <p:nvCxnSpPr>
          <p:cNvPr id="61" name="Straight Connector 60"/>
          <p:cNvCxnSpPr/>
          <p:nvPr/>
        </p:nvCxnSpPr>
        <p:spPr>
          <a:xfrm rot="5400000" flipH="1" flipV="1">
            <a:off x="5964247" y="3036091"/>
            <a:ext cx="50006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6552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i="1" dirty="0" smtClean="0"/>
              <a:t>Retention</a:t>
            </a:r>
            <a:endParaRPr lang="id-ID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d-ID" dirty="0" smtClean="0"/>
              <a:t>Memori tidak hanya diam dalam </a:t>
            </a:r>
            <a:r>
              <a:rPr lang="id-ID" i="1" dirty="0" smtClean="0"/>
              <a:t>Long-Term Store. </a:t>
            </a:r>
            <a:r>
              <a:rPr lang="id-ID" dirty="0" smtClean="0"/>
              <a:t>Memori akan selalu diperluas dengan cara, mengaitkan informasi/data baru mengenai memori tersebut.</a:t>
            </a:r>
          </a:p>
          <a:p>
            <a:endParaRPr lang="id-ID" dirty="0"/>
          </a:p>
          <a:p>
            <a:r>
              <a:rPr lang="id-ID" dirty="0" smtClean="0"/>
              <a:t>Individu akan me-</a:t>
            </a:r>
            <a:r>
              <a:rPr lang="id-ID" i="1" dirty="0" smtClean="0"/>
              <a:t>recode </a:t>
            </a:r>
            <a:r>
              <a:rPr lang="id-ID" dirty="0" smtClean="0"/>
              <a:t>semua yang telah di-</a:t>
            </a:r>
            <a:r>
              <a:rPr lang="id-ID" i="1" dirty="0" smtClean="0"/>
              <a:t>Encode</a:t>
            </a:r>
            <a:r>
              <a:rPr lang="id-ID" dirty="0" smtClean="0"/>
              <a:t> untuk mempeluas informasi.</a:t>
            </a:r>
          </a:p>
        </p:txBody>
      </p:sp>
    </p:spTree>
    <p:extLst>
      <p:ext uri="{BB962C8B-B14F-4D97-AF65-F5344CB8AC3E}">
        <p14:creationId xmlns:p14="http://schemas.microsoft.com/office/powerpoint/2010/main" val="2246256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i="1" dirty="0" smtClean="0"/>
              <a:t>Retrieval</a:t>
            </a:r>
            <a:endParaRPr lang="id-ID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sz="2400" i="1" dirty="0" smtClean="0"/>
              <a:t>Retrieval </a:t>
            </a:r>
            <a:r>
              <a:rPr lang="id-ID" sz="2400" dirty="0" smtClean="0"/>
              <a:t>merupakan proses kita dalam memulihkan informasi yang tersimpan pada </a:t>
            </a:r>
            <a:r>
              <a:rPr lang="id-ID" sz="2400" i="1" dirty="0" smtClean="0"/>
              <a:t>long-term store.</a:t>
            </a:r>
            <a:r>
              <a:rPr lang="id-ID" sz="2400" i="1" dirty="0"/>
              <a:t> </a:t>
            </a:r>
            <a:r>
              <a:rPr lang="id-ID" sz="2400" i="1" dirty="0" smtClean="0"/>
              <a:t>Retrieval </a:t>
            </a:r>
            <a:r>
              <a:rPr lang="id-ID" sz="2400" dirty="0" smtClean="0"/>
              <a:t>biasanya terjadi pada saat terjadinya suatu situasi tertentu.</a:t>
            </a:r>
          </a:p>
          <a:p>
            <a:endParaRPr lang="id-ID" sz="2400" dirty="0"/>
          </a:p>
          <a:p>
            <a:r>
              <a:rPr lang="id-ID" sz="2400" i="1" dirty="0" smtClean="0"/>
              <a:t>Interference Effect </a:t>
            </a:r>
            <a:r>
              <a:rPr lang="id-ID" sz="2400" dirty="0" smtClean="0"/>
              <a:t>:  terhambatnya proses pemulihan informasi dikarenakan banyaknya </a:t>
            </a:r>
            <a:r>
              <a:rPr lang="id-ID" sz="2400" i="1" dirty="0" smtClean="0"/>
              <a:t>input</a:t>
            </a:r>
            <a:r>
              <a:rPr lang="id-ID" sz="2400" dirty="0" smtClean="0"/>
              <a:t> yang diterima.</a:t>
            </a:r>
            <a:endParaRPr lang="id-ID" sz="2400" i="1" dirty="0" smtClean="0"/>
          </a:p>
          <a:p>
            <a:endParaRPr lang="id-ID" i="1" dirty="0"/>
          </a:p>
        </p:txBody>
      </p:sp>
    </p:spTree>
    <p:extLst>
      <p:ext uri="{BB962C8B-B14F-4D97-AF65-F5344CB8AC3E}">
        <p14:creationId xmlns:p14="http://schemas.microsoft.com/office/powerpoint/2010/main" val="20861852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i="1" dirty="0" smtClean="0"/>
              <a:t>Theoretical  Models of Cognitive Learning</a:t>
            </a:r>
            <a:endParaRPr lang="id-ID" i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28596" y="2428868"/>
          <a:ext cx="8229600" cy="2961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  <a:gridCol w="1371600"/>
                <a:gridCol w="1514476"/>
                <a:gridCol w="1357322"/>
                <a:gridCol w="1243002"/>
                <a:gridCol w="1371600"/>
              </a:tblGrid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Generic Framework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Promotional Model (AIDA)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Tricomponent</a:t>
                      </a:r>
                    </a:p>
                    <a:p>
                      <a:r>
                        <a:rPr lang="id-ID" baseline="0" dirty="0" smtClean="0"/>
                        <a:t>Model 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Decision</a:t>
                      </a:r>
                    </a:p>
                    <a:p>
                      <a:r>
                        <a:rPr lang="id-ID" dirty="0" smtClean="0"/>
                        <a:t>Making</a:t>
                      </a:r>
                    </a:p>
                    <a:p>
                      <a:r>
                        <a:rPr lang="id-ID" dirty="0" smtClean="0"/>
                        <a:t>Model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Innovation</a:t>
                      </a:r>
                    </a:p>
                    <a:p>
                      <a:r>
                        <a:rPr lang="id-ID" dirty="0" smtClean="0"/>
                        <a:t>Adoption</a:t>
                      </a:r>
                    </a:p>
                    <a:p>
                      <a:r>
                        <a:rPr lang="id-ID" dirty="0" smtClean="0"/>
                        <a:t>Model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Innovation </a:t>
                      </a:r>
                    </a:p>
                    <a:p>
                      <a:r>
                        <a:rPr lang="id-ID" dirty="0" smtClean="0"/>
                        <a:t>Decision</a:t>
                      </a:r>
                    </a:p>
                    <a:p>
                      <a:r>
                        <a:rPr lang="id-ID" dirty="0" smtClean="0"/>
                        <a:t>Model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Knowledge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Attention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Cognitive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Awareness</a:t>
                      </a:r>
                    </a:p>
                    <a:p>
                      <a:r>
                        <a:rPr lang="id-ID" sz="1400" dirty="0" smtClean="0"/>
                        <a:t>Knowledge</a:t>
                      </a:r>
                    </a:p>
                    <a:p>
                      <a:r>
                        <a:rPr lang="id-ID" sz="1400" dirty="0" smtClean="0"/>
                        <a:t>Evaluation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Awareness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Knowledge</a:t>
                      </a:r>
                      <a:endParaRPr lang="id-ID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Evaluation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Affective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Persuasion</a:t>
                      </a:r>
                      <a:endParaRPr lang="id-ID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Behavior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Interest</a:t>
                      </a:r>
                    </a:p>
                    <a:p>
                      <a:r>
                        <a:rPr lang="id-ID" sz="1400" dirty="0" smtClean="0"/>
                        <a:t>Desire</a:t>
                      </a:r>
                    </a:p>
                    <a:p>
                      <a:r>
                        <a:rPr lang="id-ID" sz="1400" dirty="0" smtClean="0"/>
                        <a:t>Action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sz="1400" dirty="0" smtClean="0"/>
                    </a:p>
                    <a:p>
                      <a:r>
                        <a:rPr lang="id-ID" sz="1400" dirty="0" smtClean="0"/>
                        <a:t>Conative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Purchase</a:t>
                      </a:r>
                    </a:p>
                    <a:p>
                      <a:r>
                        <a:rPr lang="id-ID" sz="1400" dirty="0" smtClean="0"/>
                        <a:t>Postpurchase</a:t>
                      </a:r>
                    </a:p>
                    <a:p>
                      <a:r>
                        <a:rPr lang="id-ID" sz="1400" dirty="0" smtClean="0"/>
                        <a:t>Evaluation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Interest</a:t>
                      </a:r>
                    </a:p>
                    <a:p>
                      <a:r>
                        <a:rPr lang="id-ID" sz="1400" dirty="0" smtClean="0"/>
                        <a:t>Evaluation</a:t>
                      </a:r>
                    </a:p>
                    <a:p>
                      <a:r>
                        <a:rPr lang="id-ID" sz="1400" dirty="0" smtClean="0"/>
                        <a:t>Trial</a:t>
                      </a:r>
                    </a:p>
                    <a:p>
                      <a:r>
                        <a:rPr lang="id-ID" sz="1400" dirty="0" smtClean="0"/>
                        <a:t>Adoption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Decision Confirmation</a:t>
                      </a:r>
                      <a:endParaRPr lang="id-ID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79198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9228" y="276457"/>
            <a:ext cx="7290054" cy="1499616"/>
          </a:xfrm>
        </p:spPr>
        <p:txBody>
          <a:bodyPr/>
          <a:lstStyle/>
          <a:p>
            <a:r>
              <a:rPr lang="en-US" dirty="0" smtClean="0"/>
              <a:t>Central and peripheral routes to persuasion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6838" y="1867377"/>
            <a:ext cx="3566160" cy="4023360"/>
          </a:xfrm>
        </p:spPr>
        <p:txBody>
          <a:bodyPr/>
          <a:lstStyle/>
          <a:p>
            <a:endParaRPr lang="en-US" sz="2000" dirty="0" smtClean="0"/>
          </a:p>
          <a:p>
            <a:r>
              <a:rPr lang="en-US" sz="2000" dirty="0" err="1" smtClean="0"/>
              <a:t>Konsumen</a:t>
            </a:r>
            <a:r>
              <a:rPr lang="en-US" sz="2000" dirty="0" smtClean="0"/>
              <a:t> </a:t>
            </a:r>
            <a:r>
              <a:rPr lang="en-US" sz="2000" dirty="0" err="1"/>
              <a:t>lebih</a:t>
            </a:r>
            <a:r>
              <a:rPr lang="en-US" sz="2000" dirty="0"/>
              <a:t> </a:t>
            </a:r>
            <a:r>
              <a:rPr lang="en-US" sz="2000" dirty="0" err="1"/>
              <a:t>cenderung</a:t>
            </a:r>
            <a:r>
              <a:rPr lang="en-US" sz="2000" dirty="0"/>
              <a:t> </a:t>
            </a:r>
            <a:r>
              <a:rPr lang="en-US" sz="2000" dirty="0" err="1"/>
              <a:t>mengevaluasi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hati-hati</a:t>
            </a:r>
            <a:r>
              <a:rPr lang="en-US" sz="2000" dirty="0"/>
              <a:t> </a:t>
            </a:r>
            <a:r>
              <a:rPr lang="en-US" sz="2000" dirty="0" err="1"/>
              <a:t>manfaat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 smtClean="0"/>
              <a:t>kekurangan</a:t>
            </a:r>
            <a:r>
              <a:rPr lang="en-US" sz="2000" dirty="0" smtClean="0"/>
              <a:t>  </a:t>
            </a:r>
            <a:r>
              <a:rPr lang="en-US" sz="2000" dirty="0" err="1"/>
              <a:t>suatu</a:t>
            </a:r>
            <a:r>
              <a:rPr lang="en-US" sz="2000" dirty="0"/>
              <a:t> </a:t>
            </a:r>
            <a:r>
              <a:rPr lang="en-US" sz="2000" dirty="0" err="1"/>
              <a:t>produk</a:t>
            </a:r>
            <a:r>
              <a:rPr lang="en-US" sz="2000" dirty="0"/>
              <a:t> </a:t>
            </a:r>
            <a:r>
              <a:rPr lang="en-US" sz="2000" dirty="0" err="1"/>
              <a:t>ketika</a:t>
            </a:r>
            <a:r>
              <a:rPr lang="en-US" sz="2000" dirty="0"/>
              <a:t> </a:t>
            </a:r>
            <a:r>
              <a:rPr lang="en-US" sz="2000" dirty="0" err="1"/>
              <a:t>pembelian</a:t>
            </a:r>
            <a:r>
              <a:rPr lang="en-US" sz="2000" dirty="0"/>
              <a:t> </a:t>
            </a:r>
            <a:r>
              <a:rPr lang="en-US" sz="2000" dirty="0" err="1"/>
              <a:t>itu</a:t>
            </a:r>
            <a:r>
              <a:rPr lang="en-US" sz="2000" dirty="0"/>
              <a:t> </a:t>
            </a:r>
            <a:r>
              <a:rPr lang="en-US" sz="2000" dirty="0" err="1"/>
              <a:t>memiliki</a:t>
            </a:r>
            <a:r>
              <a:rPr lang="en-US" sz="2000" dirty="0"/>
              <a:t> </a:t>
            </a:r>
            <a:r>
              <a:rPr lang="en-US" sz="2000" dirty="0" err="1"/>
              <a:t>relevansi</a:t>
            </a:r>
            <a:r>
              <a:rPr lang="en-US" sz="2000" dirty="0"/>
              <a:t> </a:t>
            </a:r>
            <a:r>
              <a:rPr lang="en-US" sz="2000" dirty="0" err="1"/>
              <a:t>atau</a:t>
            </a:r>
            <a:r>
              <a:rPr lang="en-US" sz="2000" dirty="0"/>
              <a:t> </a:t>
            </a:r>
            <a:r>
              <a:rPr lang="en-US" sz="2000" dirty="0" err="1"/>
              <a:t>kepentingan</a:t>
            </a:r>
            <a:r>
              <a:rPr lang="en-US" sz="2000" dirty="0"/>
              <a:t> yang </a:t>
            </a:r>
            <a:r>
              <a:rPr lang="en-US" sz="2000" dirty="0" err="1"/>
              <a:t>tinggi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 smtClean="0"/>
              <a:t>mereka</a:t>
            </a:r>
            <a:endParaRPr lang="en-US" sz="2000" dirty="0" smtClean="0"/>
          </a:p>
          <a:p>
            <a:endParaRPr lang="en-US" sz="2000" dirty="0"/>
          </a:p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67726" y="3830691"/>
            <a:ext cx="1607344" cy="160734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1398" y="2302991"/>
            <a:ext cx="1964531" cy="13073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3442" y="3879057"/>
            <a:ext cx="1607344" cy="1607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177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841" y="323958"/>
            <a:ext cx="7290054" cy="1499616"/>
          </a:xfrm>
        </p:spPr>
        <p:txBody>
          <a:bodyPr/>
          <a:lstStyle/>
          <a:p>
            <a:r>
              <a:rPr lang="en-US" dirty="0" smtClean="0"/>
              <a:t>Hemispheric lateralization and passive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err="1"/>
              <a:t>O</a:t>
            </a:r>
            <a:r>
              <a:rPr lang="en-US" sz="2000" dirty="0" err="1" smtClean="0"/>
              <a:t>tak</a:t>
            </a:r>
            <a:r>
              <a:rPr lang="en-US" sz="2000" dirty="0" smtClean="0"/>
              <a:t> </a:t>
            </a:r>
            <a:r>
              <a:rPr lang="en-US" sz="2000" dirty="0" err="1"/>
              <a:t>manusia</a:t>
            </a:r>
            <a:r>
              <a:rPr lang="en-US" sz="2000" dirty="0"/>
              <a:t> </a:t>
            </a:r>
            <a:r>
              <a:rPr lang="en-US" sz="2000" dirty="0" err="1"/>
              <a:t>dibagi</a:t>
            </a:r>
            <a:r>
              <a:rPr lang="en-US" sz="2000" dirty="0"/>
              <a:t> </a:t>
            </a:r>
            <a:r>
              <a:rPr lang="en-US" sz="2000" dirty="0" err="1"/>
              <a:t>menjadi</a:t>
            </a:r>
            <a:r>
              <a:rPr lang="en-US" sz="2000" dirty="0"/>
              <a:t> </a:t>
            </a:r>
            <a:r>
              <a:rPr lang="en-US" sz="2000" dirty="0" err="1"/>
              <a:t>dua</a:t>
            </a:r>
            <a:r>
              <a:rPr lang="en-US" sz="2000" dirty="0"/>
              <a:t> </a:t>
            </a:r>
            <a:r>
              <a:rPr lang="en-US" sz="2000" dirty="0" err="1" smtClean="0"/>
              <a:t>belahan</a:t>
            </a:r>
            <a:r>
              <a:rPr lang="en-US" sz="2000" dirty="0" smtClean="0"/>
              <a:t> </a:t>
            </a:r>
            <a:r>
              <a:rPr lang="en-US" sz="2000" dirty="0"/>
              <a:t>yang </a:t>
            </a:r>
            <a:r>
              <a:rPr lang="en-US" sz="2000" dirty="0" err="1"/>
              <a:t>berbeda</a:t>
            </a:r>
            <a:r>
              <a:rPr lang="en-US" sz="2000" dirty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/>
              <a:t>beroperasi</a:t>
            </a:r>
            <a:r>
              <a:rPr lang="en-US" sz="2000" dirty="0"/>
              <a:t> </a:t>
            </a:r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dirty="0" err="1"/>
              <a:t>jenis</a:t>
            </a:r>
            <a:r>
              <a:rPr lang="en-US" sz="2000" dirty="0"/>
              <a:t> </a:t>
            </a:r>
            <a:r>
              <a:rPr lang="en-US" sz="2000" dirty="0" err="1" smtClean="0"/>
              <a:t>kognisi</a:t>
            </a:r>
            <a:r>
              <a:rPr lang="en-US" sz="2000" dirty="0"/>
              <a:t> </a:t>
            </a:r>
            <a:r>
              <a:rPr lang="en-US" sz="2000" dirty="0" err="1" smtClean="0"/>
              <a:t>tertentu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- </a:t>
            </a:r>
            <a:r>
              <a:rPr lang="en-US" sz="2000" dirty="0" err="1" smtClean="0"/>
              <a:t>Otak</a:t>
            </a:r>
            <a:r>
              <a:rPr lang="en-US" sz="2000" dirty="0" smtClean="0"/>
              <a:t> </a:t>
            </a:r>
            <a:r>
              <a:rPr lang="en-US" sz="2000" dirty="0" err="1" smtClean="0"/>
              <a:t>kiri</a:t>
            </a:r>
            <a:r>
              <a:rPr lang="en-US" sz="2000" dirty="0" smtClean="0"/>
              <a:t> : </a:t>
            </a:r>
            <a:r>
              <a:rPr lang="en-US" sz="2000" dirty="0" err="1"/>
              <a:t>bertanggung</a:t>
            </a:r>
            <a:r>
              <a:rPr lang="en-US" sz="2000" dirty="0"/>
              <a:t> </a:t>
            </a:r>
            <a:r>
              <a:rPr lang="en-US" sz="2000" dirty="0" err="1"/>
              <a:t>jawab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membaca</a:t>
            </a:r>
            <a:r>
              <a:rPr lang="en-US" sz="2000" dirty="0"/>
              <a:t>, </a:t>
            </a:r>
            <a:r>
              <a:rPr lang="en-US" sz="2000" dirty="0" err="1"/>
              <a:t>berbicara</a:t>
            </a:r>
            <a:r>
              <a:rPr lang="en-US" sz="2000" dirty="0"/>
              <a:t>,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pemrosesan</a:t>
            </a:r>
            <a:r>
              <a:rPr lang="en-US" sz="2000" dirty="0"/>
              <a:t> </a:t>
            </a:r>
            <a:r>
              <a:rPr lang="en-US" sz="2000" dirty="0" err="1" smtClean="0"/>
              <a:t>informasi</a:t>
            </a:r>
            <a:r>
              <a:rPr lang="en-US" sz="2000" dirty="0" smtClean="0"/>
              <a:t>. </a:t>
            </a:r>
            <a:r>
              <a:rPr lang="en-US" sz="2000" dirty="0" err="1"/>
              <a:t>B</a:t>
            </a:r>
            <a:r>
              <a:rPr lang="en-US" sz="2000" dirty="0" err="1" smtClean="0"/>
              <a:t>ersifat</a:t>
            </a:r>
            <a:r>
              <a:rPr lang="en-US" sz="2000" dirty="0" smtClean="0"/>
              <a:t> </a:t>
            </a:r>
            <a:r>
              <a:rPr lang="en-US" sz="2000" dirty="0" err="1"/>
              <a:t>rasional</a:t>
            </a:r>
            <a:r>
              <a:rPr lang="en-US" sz="2000" dirty="0"/>
              <a:t>, </a:t>
            </a:r>
            <a:r>
              <a:rPr lang="en-US" sz="2000" dirty="0" err="1"/>
              <a:t>aktif</a:t>
            </a:r>
            <a:r>
              <a:rPr lang="en-US" sz="2000" dirty="0"/>
              <a:t>,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realistis</a:t>
            </a:r>
            <a:r>
              <a:rPr lang="en-US" sz="2000" dirty="0" smtClean="0"/>
              <a:t>.</a:t>
            </a:r>
          </a:p>
          <a:p>
            <a:pPr marL="0" indent="0">
              <a:buNone/>
            </a:pPr>
            <a:r>
              <a:rPr lang="en-US" sz="2000" dirty="0" smtClean="0"/>
              <a:t>- </a:t>
            </a:r>
            <a:r>
              <a:rPr lang="en-US" sz="2000" dirty="0" err="1" smtClean="0"/>
              <a:t>Otak</a:t>
            </a:r>
            <a:r>
              <a:rPr lang="en-US" sz="2000" dirty="0" smtClean="0"/>
              <a:t> </a:t>
            </a:r>
            <a:r>
              <a:rPr lang="en-US" sz="2000" dirty="0" err="1" smtClean="0"/>
              <a:t>kanan</a:t>
            </a:r>
            <a:r>
              <a:rPr lang="en-US" sz="2000" dirty="0" smtClean="0"/>
              <a:t> : </a:t>
            </a:r>
            <a:r>
              <a:rPr lang="en-US" sz="2000" dirty="0" err="1"/>
              <a:t>sumber</a:t>
            </a:r>
            <a:r>
              <a:rPr lang="en-US" sz="2000" dirty="0"/>
              <a:t> </a:t>
            </a:r>
            <a:r>
              <a:rPr lang="en-US" sz="2000" dirty="0" err="1"/>
              <a:t>imajinasi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 smtClean="0"/>
              <a:t>kesenangan</a:t>
            </a:r>
            <a:r>
              <a:rPr lang="en-US" sz="2000" dirty="0" smtClean="0"/>
              <a:t>. </a:t>
            </a:r>
            <a:r>
              <a:rPr lang="en-US" sz="2000" dirty="0" err="1" smtClean="0"/>
              <a:t>Bersifat</a:t>
            </a:r>
            <a:r>
              <a:rPr lang="en-US" sz="2000" dirty="0" smtClean="0"/>
              <a:t> </a:t>
            </a:r>
            <a:r>
              <a:rPr lang="en-US" sz="2000" dirty="0" err="1" smtClean="0"/>
              <a:t>emosional</a:t>
            </a:r>
            <a:r>
              <a:rPr lang="en-US" sz="2000" dirty="0"/>
              <a:t>, </a:t>
            </a:r>
            <a:r>
              <a:rPr lang="en-US" sz="2000" dirty="0" err="1"/>
              <a:t>metaforis</a:t>
            </a:r>
            <a:r>
              <a:rPr lang="en-US" sz="2000" dirty="0"/>
              <a:t>, </a:t>
            </a:r>
            <a:r>
              <a:rPr lang="en-US" sz="2000" dirty="0" err="1"/>
              <a:t>impulsif</a:t>
            </a:r>
            <a:r>
              <a:rPr lang="en-US" sz="2000" dirty="0"/>
              <a:t>,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intuitif</a:t>
            </a:r>
            <a:r>
              <a:rPr lang="en-US" sz="2000" dirty="0"/>
              <a:t>.</a:t>
            </a:r>
          </a:p>
          <a:p>
            <a:pPr marL="0" indent="0">
              <a:buNone/>
            </a:pPr>
            <a:r>
              <a:rPr lang="en-US" sz="2000" dirty="0" smtClean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768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714" y="179451"/>
            <a:ext cx="7290054" cy="1499616"/>
          </a:xfrm>
        </p:spPr>
        <p:txBody>
          <a:bodyPr/>
          <a:lstStyle/>
          <a:p>
            <a:r>
              <a:rPr lang="en-US" dirty="0" smtClean="0"/>
              <a:t>Passive learning and media strategy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 err="1" smtClean="0"/>
              <a:t>Pengulangan</a:t>
            </a:r>
            <a:r>
              <a:rPr lang="en-US" sz="2000" dirty="0" smtClean="0"/>
              <a:t> </a:t>
            </a:r>
            <a:r>
              <a:rPr lang="en-US" sz="2000" dirty="0" err="1" smtClean="0"/>
              <a:t>adalah</a:t>
            </a:r>
            <a:r>
              <a:rPr lang="en-US" sz="2000" dirty="0" smtClean="0"/>
              <a:t> </a:t>
            </a:r>
            <a:r>
              <a:rPr lang="en-US" sz="2000" dirty="0" err="1" smtClean="0"/>
              <a:t>kunci</a:t>
            </a:r>
            <a:r>
              <a:rPr lang="en-US" sz="2000" dirty="0" smtClean="0"/>
              <a:t> </a:t>
            </a:r>
            <a:r>
              <a:rPr lang="en-US" sz="2000" dirty="0" err="1" smtClean="0"/>
              <a:t>utama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</a:t>
            </a:r>
            <a:r>
              <a:rPr lang="en-US" sz="2000" dirty="0" err="1" smtClean="0"/>
              <a:t>perilaku</a:t>
            </a:r>
            <a:r>
              <a:rPr lang="en-US" sz="2000" dirty="0" smtClean="0"/>
              <a:t> </a:t>
            </a:r>
            <a:r>
              <a:rPr lang="en-US" sz="2000" dirty="0" err="1" smtClean="0"/>
              <a:t>pembelian</a:t>
            </a:r>
            <a:r>
              <a:rPr lang="en-US" sz="2000" dirty="0" smtClean="0"/>
              <a:t>. 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err="1" smtClean="0"/>
              <a:t>Iklan</a:t>
            </a:r>
            <a:r>
              <a:rPr lang="en-US" sz="2000" dirty="0" smtClean="0"/>
              <a:t> di </a:t>
            </a:r>
            <a:r>
              <a:rPr lang="en-US" sz="2000" dirty="0" err="1" smtClean="0"/>
              <a:t>televisi</a:t>
            </a:r>
            <a:r>
              <a:rPr lang="en-US" sz="2000" dirty="0" smtClean="0"/>
              <a:t> </a:t>
            </a:r>
            <a:r>
              <a:rPr lang="en-US" sz="2000" dirty="0" err="1" smtClean="0"/>
              <a:t>lebih</a:t>
            </a:r>
            <a:r>
              <a:rPr lang="en-US" sz="2000" dirty="0" smtClean="0"/>
              <a:t> </a:t>
            </a:r>
            <a:r>
              <a:rPr lang="en-US" sz="2000" dirty="0" err="1" smtClean="0"/>
              <a:t>efektif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/>
              <a:t> </a:t>
            </a:r>
            <a:r>
              <a:rPr lang="en-US" sz="2000" dirty="0" err="1" smtClean="0"/>
              <a:t>waktu</a:t>
            </a:r>
            <a:r>
              <a:rPr lang="en-US" sz="2000" dirty="0" smtClean="0"/>
              <a:t> yang </a:t>
            </a:r>
            <a:r>
              <a:rPr lang="en-US" sz="2000" dirty="0" err="1" smtClean="0"/>
              <a:t>singkat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berulang</a:t>
            </a:r>
            <a:r>
              <a:rPr lang="en-US" sz="2000" dirty="0" smtClean="0"/>
              <a:t> </a:t>
            </a:r>
            <a:r>
              <a:rPr lang="en-US" sz="2000" dirty="0" err="1" smtClean="0"/>
              <a:t>ulang</a:t>
            </a:r>
            <a:r>
              <a:rPr lang="en-US" sz="2000" dirty="0" smtClean="0"/>
              <a:t> </a:t>
            </a:r>
            <a:r>
              <a:rPr lang="en-US" sz="2000" dirty="0" err="1" smtClean="0"/>
              <a:t>sehingga</a:t>
            </a:r>
            <a:r>
              <a:rPr lang="en-US" sz="2000" dirty="0" smtClean="0"/>
              <a:t> </a:t>
            </a:r>
            <a:r>
              <a:rPr lang="en-US" sz="2000" dirty="0" err="1" smtClean="0"/>
              <a:t>masyarakat</a:t>
            </a:r>
            <a:r>
              <a:rPr lang="en-US" sz="2000" dirty="0" smtClean="0"/>
              <a:t> </a:t>
            </a:r>
            <a:r>
              <a:rPr lang="en-US" sz="2000" dirty="0" err="1" smtClean="0"/>
              <a:t>lebih</a:t>
            </a:r>
            <a:r>
              <a:rPr lang="en-US" sz="2000" dirty="0" smtClean="0"/>
              <a:t> familiar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iklan</a:t>
            </a:r>
            <a:r>
              <a:rPr lang="en-US" sz="2000" dirty="0" smtClean="0"/>
              <a:t> </a:t>
            </a:r>
            <a:r>
              <a:rPr lang="en-US" sz="2000" dirty="0" err="1" smtClean="0"/>
              <a:t>tersebut</a:t>
            </a:r>
            <a:r>
              <a:rPr lang="en-US" sz="2000" dirty="0" smtClean="0"/>
              <a:t> </a:t>
            </a:r>
            <a:r>
              <a:rPr lang="en-US" sz="2000" dirty="0" err="1" smtClean="0"/>
              <a:t>tanpa</a:t>
            </a:r>
            <a:r>
              <a:rPr lang="en-US" sz="2000" dirty="0" smtClean="0"/>
              <a:t> </a:t>
            </a:r>
            <a:r>
              <a:rPr lang="en-US" sz="2000" dirty="0" err="1" smtClean="0"/>
              <a:t>harus</a:t>
            </a:r>
            <a:r>
              <a:rPr lang="en-US" sz="2000" dirty="0" smtClean="0"/>
              <a:t> </a:t>
            </a:r>
            <a:r>
              <a:rPr lang="en-US" sz="2000" dirty="0" err="1" smtClean="0"/>
              <a:t>memperinci</a:t>
            </a:r>
            <a:r>
              <a:rPr lang="en-US" sz="2000" dirty="0" smtClean="0"/>
              <a:t> </a:t>
            </a:r>
            <a:r>
              <a:rPr lang="en-US" sz="2000" dirty="0" err="1" smtClean="0"/>
              <a:t>konten</a:t>
            </a:r>
            <a:r>
              <a:rPr lang="en-US" sz="2000" dirty="0" smtClean="0"/>
              <a:t> </a:t>
            </a:r>
            <a:r>
              <a:rPr lang="en-US" sz="2000" dirty="0" err="1" smtClean="0"/>
              <a:t>pesan</a:t>
            </a:r>
            <a:r>
              <a:rPr lang="en-US" sz="2000" dirty="0" smtClean="0"/>
              <a:t> 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8276" y="2571750"/>
            <a:ext cx="3983013" cy="1900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21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592" y="347709"/>
            <a:ext cx="7290054" cy="1499616"/>
          </a:xfrm>
        </p:spPr>
        <p:txBody>
          <a:bodyPr/>
          <a:lstStyle/>
          <a:p>
            <a:r>
              <a:rPr lang="en-US" dirty="0" smtClean="0"/>
              <a:t>Outcomes and measures of consumer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000" dirty="0" smtClean="0"/>
              <a:t>Recognition and Recall Measures</a:t>
            </a:r>
          </a:p>
          <a:p>
            <a:r>
              <a:rPr lang="en-US" sz="2000" dirty="0" err="1" smtClean="0"/>
              <a:t>Pengukuran</a:t>
            </a:r>
            <a:r>
              <a:rPr lang="en-US" sz="2000" dirty="0" smtClean="0"/>
              <a:t> yang </a:t>
            </a:r>
            <a:r>
              <a:rPr lang="en-US" sz="2000" dirty="0" err="1" smtClean="0"/>
              <a:t>dilakukan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mengetahui</a:t>
            </a:r>
            <a:r>
              <a:rPr lang="en-US" sz="2000" dirty="0" smtClean="0"/>
              <a:t> </a:t>
            </a:r>
            <a:r>
              <a:rPr lang="en-US" sz="2000" dirty="0" err="1" smtClean="0"/>
              <a:t>sejauh</a:t>
            </a:r>
            <a:r>
              <a:rPr lang="en-US" sz="2000" dirty="0" smtClean="0"/>
              <a:t> </a:t>
            </a:r>
            <a:r>
              <a:rPr lang="en-US" sz="2000" dirty="0" err="1" smtClean="0"/>
              <a:t>mana</a:t>
            </a:r>
            <a:r>
              <a:rPr lang="en-US" sz="2000" dirty="0" smtClean="0"/>
              <a:t> </a:t>
            </a:r>
            <a:r>
              <a:rPr lang="en-US" sz="2000" dirty="0" err="1" smtClean="0"/>
              <a:t>konsumen</a:t>
            </a:r>
            <a:r>
              <a:rPr lang="en-US" sz="2000" dirty="0" smtClean="0"/>
              <a:t> </a:t>
            </a:r>
            <a:r>
              <a:rPr lang="en-US" sz="2000" dirty="0" err="1" smtClean="0"/>
              <a:t>telah</a:t>
            </a:r>
            <a:r>
              <a:rPr lang="en-US" sz="2000" dirty="0" smtClean="0"/>
              <a:t> </a:t>
            </a:r>
            <a:r>
              <a:rPr lang="en-US" sz="2000" dirty="0" err="1" smtClean="0"/>
              <a:t>membaca</a:t>
            </a:r>
            <a:r>
              <a:rPr lang="en-US" sz="2000" dirty="0" smtClean="0"/>
              <a:t> </a:t>
            </a:r>
            <a:r>
              <a:rPr lang="en-US" sz="2000" dirty="0" err="1" smtClean="0"/>
              <a:t>atau</a:t>
            </a:r>
            <a:r>
              <a:rPr lang="en-US" sz="2000" dirty="0" smtClean="0"/>
              <a:t> </a:t>
            </a:r>
            <a:r>
              <a:rPr lang="en-US" sz="2000" dirty="0" err="1" smtClean="0"/>
              <a:t>melihat</a:t>
            </a:r>
            <a:r>
              <a:rPr lang="en-US" sz="2000" dirty="0"/>
              <a:t> </a:t>
            </a:r>
            <a:r>
              <a:rPr lang="en-US" sz="2000" dirty="0" err="1" smtClean="0"/>
              <a:t>suatu</a:t>
            </a:r>
            <a:r>
              <a:rPr lang="en-US" sz="2000" dirty="0" smtClean="0"/>
              <a:t> </a:t>
            </a:r>
            <a:r>
              <a:rPr lang="en-US" sz="2000" dirty="0" err="1" smtClean="0"/>
              <a:t>iklan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dapat</a:t>
            </a:r>
            <a:r>
              <a:rPr lang="en-US" sz="2000" dirty="0" smtClean="0"/>
              <a:t> </a:t>
            </a:r>
            <a:r>
              <a:rPr lang="en-US" sz="2000" dirty="0" err="1" smtClean="0"/>
              <a:t>mengingat</a:t>
            </a:r>
            <a:r>
              <a:rPr lang="en-US" sz="2000" dirty="0" smtClean="0"/>
              <a:t> </a:t>
            </a:r>
            <a:r>
              <a:rPr lang="en-US" sz="2000" dirty="0" err="1" smtClean="0"/>
              <a:t>apa</a:t>
            </a:r>
            <a:r>
              <a:rPr lang="en-US" sz="2000" dirty="0" smtClean="0"/>
              <a:t> yang </a:t>
            </a:r>
            <a:r>
              <a:rPr lang="en-US" sz="2000" dirty="0" err="1" smtClean="0"/>
              <a:t>dilihatnya</a:t>
            </a:r>
            <a:r>
              <a:rPr lang="en-US" sz="2000" dirty="0" smtClean="0"/>
              <a:t>.</a:t>
            </a:r>
          </a:p>
          <a:p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Recognition test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Recall test </a:t>
            </a:r>
          </a:p>
          <a:p>
            <a:r>
              <a:rPr lang="en-US" sz="2000" dirty="0" smtClean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451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135" y="214384"/>
            <a:ext cx="7290054" cy="1124712"/>
          </a:xfrm>
        </p:spPr>
        <p:txBody>
          <a:bodyPr/>
          <a:lstStyle/>
          <a:p>
            <a:r>
              <a:rPr lang="en-US" dirty="0" smtClean="0"/>
              <a:t>Brand loyalty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633" y="1848880"/>
            <a:ext cx="8201797" cy="3614351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- </a:t>
            </a:r>
            <a:r>
              <a:rPr lang="en-US" sz="2000" dirty="0" smtClean="0"/>
              <a:t>Attitudinal Measures </a:t>
            </a:r>
          </a:p>
          <a:p>
            <a:r>
              <a:rPr lang="en-US" sz="2000" dirty="0" err="1" smtClean="0"/>
              <a:t>Fokus</a:t>
            </a:r>
            <a:r>
              <a:rPr lang="en-US" sz="2000" dirty="0" smtClean="0"/>
              <a:t> </a:t>
            </a:r>
            <a:r>
              <a:rPr lang="en-US" sz="2000" dirty="0" err="1" smtClean="0"/>
              <a:t>pada</a:t>
            </a:r>
            <a:r>
              <a:rPr lang="en-US" sz="2000" dirty="0"/>
              <a:t> </a:t>
            </a:r>
            <a:r>
              <a:rPr lang="en-US" sz="2000" dirty="0" err="1" smtClean="0"/>
              <a:t>perasaan</a:t>
            </a:r>
            <a:r>
              <a:rPr lang="en-US" sz="2000" dirty="0" smtClean="0"/>
              <a:t> </a:t>
            </a:r>
            <a:r>
              <a:rPr lang="en-US" sz="2000" dirty="0" err="1" smtClean="0"/>
              <a:t>konsumen</a:t>
            </a:r>
            <a:r>
              <a:rPr lang="en-US" sz="2000" dirty="0" smtClean="0"/>
              <a:t> </a:t>
            </a:r>
            <a:r>
              <a:rPr lang="en-US" sz="2000" dirty="0" err="1" smtClean="0"/>
              <a:t>tentang</a:t>
            </a:r>
            <a:r>
              <a:rPr lang="en-US" sz="2000" dirty="0" smtClean="0"/>
              <a:t> </a:t>
            </a:r>
            <a:r>
              <a:rPr lang="en-US" sz="2000" dirty="0" err="1" smtClean="0"/>
              <a:t>suatu</a:t>
            </a:r>
            <a:r>
              <a:rPr lang="en-US" sz="2000" dirty="0"/>
              <a:t> </a:t>
            </a:r>
            <a:r>
              <a:rPr lang="en-US" sz="2000" dirty="0" err="1" smtClean="0"/>
              <a:t>produk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niat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membeli</a:t>
            </a:r>
            <a:endParaRPr lang="en-US" sz="2000" dirty="0" smtClean="0"/>
          </a:p>
          <a:p>
            <a:r>
              <a:rPr lang="en-US" sz="2000" dirty="0" smtClean="0"/>
              <a:t>- Behavioral Measures </a:t>
            </a:r>
          </a:p>
          <a:p>
            <a:r>
              <a:rPr lang="en-US" sz="2000" dirty="0" err="1" smtClean="0"/>
              <a:t>Berdasarkan</a:t>
            </a:r>
            <a:r>
              <a:rPr lang="en-US" sz="2000" dirty="0" smtClean="0"/>
              <a:t> </a:t>
            </a:r>
            <a:r>
              <a:rPr lang="en-US" sz="2000" dirty="0" err="1" smtClean="0"/>
              <a:t>observasi</a:t>
            </a:r>
            <a:r>
              <a:rPr lang="en-US" sz="2000" dirty="0"/>
              <a:t>, </a:t>
            </a:r>
            <a:r>
              <a:rPr lang="en-US" sz="2000" dirty="0" err="1"/>
              <a:t>perilaku</a:t>
            </a:r>
            <a:r>
              <a:rPr lang="en-US" sz="2000" dirty="0"/>
              <a:t> </a:t>
            </a:r>
            <a:r>
              <a:rPr lang="en-US" sz="2000" dirty="0" err="1" smtClean="0"/>
              <a:t>mengenai</a:t>
            </a:r>
            <a:r>
              <a:rPr lang="en-US" sz="2000" dirty="0" smtClean="0"/>
              <a:t> </a:t>
            </a:r>
            <a:r>
              <a:rPr lang="en-US" sz="2000" dirty="0" err="1" smtClean="0"/>
              <a:t>merek</a:t>
            </a:r>
            <a:r>
              <a:rPr lang="en-US" sz="2000" dirty="0" smtClean="0"/>
              <a:t> </a:t>
            </a:r>
            <a:r>
              <a:rPr lang="en-US" sz="2000" dirty="0" err="1" smtClean="0"/>
              <a:t>tertentu</a:t>
            </a:r>
            <a:r>
              <a:rPr lang="en-US" sz="2000" dirty="0" smtClean="0"/>
              <a:t>, </a:t>
            </a:r>
            <a:r>
              <a:rPr lang="en-US" sz="2000" dirty="0" err="1"/>
              <a:t>seperti</a:t>
            </a:r>
            <a:r>
              <a:rPr lang="en-US" sz="2000" dirty="0"/>
              <a:t> </a:t>
            </a:r>
            <a:r>
              <a:rPr lang="en-US" sz="2000" dirty="0" err="1"/>
              <a:t>kuantitas</a:t>
            </a:r>
            <a:r>
              <a:rPr lang="en-US" sz="2000" dirty="0"/>
              <a:t> yang </a:t>
            </a:r>
            <a:r>
              <a:rPr lang="en-US" sz="2000" dirty="0" err="1"/>
              <a:t>dibeli</a:t>
            </a:r>
            <a:r>
              <a:rPr lang="en-US" sz="2000" dirty="0"/>
              <a:t>, </a:t>
            </a:r>
            <a:r>
              <a:rPr lang="en-US" sz="2000" dirty="0" err="1"/>
              <a:t>frekuensi</a:t>
            </a:r>
            <a:r>
              <a:rPr lang="en-US" sz="2000" dirty="0"/>
              <a:t> </a:t>
            </a:r>
            <a:r>
              <a:rPr lang="en-US" sz="2000" dirty="0" err="1"/>
              <a:t>pembelian</a:t>
            </a:r>
            <a:r>
              <a:rPr lang="en-US" sz="2000" dirty="0"/>
              <a:t>,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pembelian</a:t>
            </a:r>
            <a:r>
              <a:rPr lang="en-US" sz="2000" dirty="0"/>
              <a:t> </a:t>
            </a:r>
            <a:r>
              <a:rPr lang="en-US" sz="2000" dirty="0" err="1" smtClean="0"/>
              <a:t>berulang</a:t>
            </a:r>
            <a:endParaRPr lang="en-US" sz="2000" dirty="0" smtClean="0"/>
          </a:p>
          <a:p>
            <a:endParaRPr lang="en-US" sz="2000" dirty="0"/>
          </a:p>
          <a:p>
            <a:r>
              <a:rPr lang="en-US" sz="2000" dirty="0"/>
              <a:t>1. No Loyalty</a:t>
            </a:r>
          </a:p>
          <a:p>
            <a:r>
              <a:rPr lang="en-US" sz="2000" dirty="0"/>
              <a:t>2. Covetous Loyalty </a:t>
            </a:r>
          </a:p>
          <a:p>
            <a:r>
              <a:rPr lang="en-US" sz="2000" dirty="0"/>
              <a:t>3. Inertia Loyalty</a:t>
            </a:r>
          </a:p>
          <a:p>
            <a:r>
              <a:rPr lang="en-US" sz="2000" dirty="0"/>
              <a:t>4. Premium Loyalty 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93379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element of consumer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Motivation </a:t>
            </a:r>
            <a:endParaRPr lang="it-IT" dirty="0" smtClean="0"/>
          </a:p>
          <a:p>
            <a:r>
              <a:rPr lang="it-IT" dirty="0" smtClean="0"/>
              <a:t>Cues</a:t>
            </a:r>
          </a:p>
          <a:p>
            <a:r>
              <a:rPr lang="it-IT" dirty="0" smtClean="0"/>
              <a:t>Response</a:t>
            </a:r>
          </a:p>
          <a:p>
            <a:r>
              <a:rPr lang="it-IT" dirty="0" smtClean="0"/>
              <a:t>Reinforcement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9571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661" y="383563"/>
            <a:ext cx="7290054" cy="1124712"/>
          </a:xfrm>
        </p:spPr>
        <p:txBody>
          <a:bodyPr/>
          <a:lstStyle/>
          <a:p>
            <a:r>
              <a:rPr lang="en-US" dirty="0" smtClean="0"/>
              <a:t>Brand equity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37709" y="1746265"/>
            <a:ext cx="1850231" cy="1385888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184652" y="1959489"/>
            <a:ext cx="4297459" cy="3454775"/>
          </a:xfrm>
        </p:spPr>
        <p:txBody>
          <a:bodyPr>
            <a:normAutofit/>
          </a:bodyPr>
          <a:lstStyle/>
          <a:p>
            <a:r>
              <a:rPr lang="en-US" sz="2000" dirty="0" err="1" smtClean="0"/>
              <a:t>Persepsi</a:t>
            </a:r>
            <a:r>
              <a:rPr lang="en-US" sz="2000" dirty="0" smtClean="0"/>
              <a:t> </a:t>
            </a:r>
            <a:r>
              <a:rPr lang="en-US" sz="2000" dirty="0" err="1" smtClean="0"/>
              <a:t>konsumen</a:t>
            </a:r>
            <a:r>
              <a:rPr lang="en-US" sz="2000" dirty="0" smtClean="0"/>
              <a:t> </a:t>
            </a:r>
            <a:r>
              <a:rPr lang="en-US" sz="2000" dirty="0" err="1" smtClean="0"/>
              <a:t>tentang</a:t>
            </a:r>
            <a:r>
              <a:rPr lang="en-US" sz="2000" dirty="0" smtClean="0"/>
              <a:t> </a:t>
            </a:r>
            <a:r>
              <a:rPr lang="en-US" sz="2000" dirty="0" err="1" smtClean="0"/>
              <a:t>keunggulan</a:t>
            </a:r>
            <a:r>
              <a:rPr lang="en-US" sz="2000" dirty="0" smtClean="0"/>
              <a:t> </a:t>
            </a:r>
            <a:r>
              <a:rPr lang="en-US" sz="2000" dirty="0" err="1" smtClean="0"/>
              <a:t>sebuah</a:t>
            </a:r>
            <a:r>
              <a:rPr lang="en-US" sz="2000" dirty="0" smtClean="0"/>
              <a:t> </a:t>
            </a:r>
            <a:r>
              <a:rPr lang="en-US" sz="2000" dirty="0" err="1" smtClean="0"/>
              <a:t>merk</a:t>
            </a:r>
            <a:r>
              <a:rPr lang="en-US" sz="2000" dirty="0" smtClean="0"/>
              <a:t>. </a:t>
            </a:r>
            <a:r>
              <a:rPr lang="en-US" sz="2000" dirty="0" err="1" smtClean="0"/>
              <a:t>Didapatkan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</a:t>
            </a:r>
            <a:r>
              <a:rPr lang="en-US" sz="2000" dirty="0" err="1" smtClean="0"/>
              <a:t>lingkungan</a:t>
            </a:r>
            <a:r>
              <a:rPr lang="en-US" sz="2000" dirty="0" smtClean="0"/>
              <a:t> </a:t>
            </a:r>
            <a:r>
              <a:rPr lang="en-US" sz="2000" dirty="0" err="1" smtClean="0"/>
              <a:t>sosial</a:t>
            </a:r>
            <a:r>
              <a:rPr lang="en-US" sz="2000" dirty="0" smtClean="0"/>
              <a:t> </a:t>
            </a:r>
          </a:p>
          <a:p>
            <a:endParaRPr lang="en-US" sz="2000" dirty="0"/>
          </a:p>
          <a:p>
            <a:r>
              <a:rPr lang="en-US" sz="2000" i="1" dirty="0" smtClean="0"/>
              <a:t>Co-branding</a:t>
            </a:r>
          </a:p>
          <a:p>
            <a:r>
              <a:rPr lang="en-US" sz="2000" dirty="0" err="1" smtClean="0"/>
              <a:t>Strategi</a:t>
            </a:r>
            <a:r>
              <a:rPr lang="en-US" sz="2000" dirty="0" smtClean="0"/>
              <a:t> </a:t>
            </a:r>
            <a:r>
              <a:rPr lang="en-US" sz="2000" dirty="0" err="1" smtClean="0"/>
              <a:t>aliansi</a:t>
            </a:r>
            <a:r>
              <a:rPr lang="en-US" sz="2000" dirty="0" smtClean="0"/>
              <a:t> </a:t>
            </a:r>
            <a:r>
              <a:rPr lang="en-US" sz="2000" dirty="0" err="1" smtClean="0"/>
              <a:t>dimana</a:t>
            </a:r>
            <a:r>
              <a:rPr lang="en-US" sz="2000" dirty="0" smtClean="0"/>
              <a:t> </a:t>
            </a:r>
            <a:r>
              <a:rPr lang="en-US" sz="2000" dirty="0" err="1" smtClean="0"/>
              <a:t>satu</a:t>
            </a:r>
            <a:r>
              <a:rPr lang="en-US" sz="2000" dirty="0" smtClean="0"/>
              <a:t> </a:t>
            </a:r>
            <a:r>
              <a:rPr lang="en-US" sz="2000" dirty="0" err="1" smtClean="0"/>
              <a:t>produk</a:t>
            </a:r>
            <a:r>
              <a:rPr lang="en-US" sz="2000" dirty="0" smtClean="0"/>
              <a:t> </a:t>
            </a:r>
            <a:r>
              <a:rPr lang="en-US" sz="2000" dirty="0" err="1" smtClean="0"/>
              <a:t>atau</a:t>
            </a:r>
            <a:r>
              <a:rPr lang="en-US" sz="2000" dirty="0" smtClean="0"/>
              <a:t> </a:t>
            </a:r>
            <a:r>
              <a:rPr lang="en-US" sz="2000" dirty="0" err="1" smtClean="0"/>
              <a:t>jasa</a:t>
            </a:r>
            <a:r>
              <a:rPr lang="en-US" sz="2000" dirty="0" smtClean="0"/>
              <a:t> </a:t>
            </a:r>
            <a:r>
              <a:rPr lang="en-US" sz="2000" dirty="0" err="1" smtClean="0"/>
              <a:t>secara</a:t>
            </a:r>
            <a:r>
              <a:rPr lang="en-US" sz="2000" dirty="0" smtClean="0"/>
              <a:t> </a:t>
            </a:r>
            <a:r>
              <a:rPr lang="en-US" sz="2000" dirty="0" err="1" smtClean="0"/>
              <a:t>bersamaan</a:t>
            </a:r>
            <a:r>
              <a:rPr lang="en-US" sz="2000" dirty="0" smtClean="0"/>
              <a:t> </a:t>
            </a:r>
            <a:r>
              <a:rPr lang="en-US" sz="2000" dirty="0" err="1" smtClean="0"/>
              <a:t>diberi</a:t>
            </a:r>
            <a:r>
              <a:rPr lang="en-US" sz="2000" dirty="0" smtClean="0"/>
              <a:t> </a:t>
            </a:r>
            <a:r>
              <a:rPr lang="en-US" sz="2000" dirty="0" err="1" smtClean="0"/>
              <a:t>dua</a:t>
            </a:r>
            <a:r>
              <a:rPr lang="en-US" sz="2000" dirty="0" smtClean="0"/>
              <a:t> </a:t>
            </a:r>
            <a:r>
              <a:rPr lang="en-US" sz="2000" dirty="0" err="1" smtClean="0"/>
              <a:t>merk</a:t>
            </a:r>
            <a:r>
              <a:rPr lang="en-US" sz="2000" dirty="0" smtClean="0"/>
              <a:t> </a:t>
            </a:r>
            <a:r>
              <a:rPr lang="en-US" sz="2000" dirty="0" err="1" smtClean="0"/>
              <a:t>atau</a:t>
            </a:r>
            <a:r>
              <a:rPr lang="en-US" sz="2000" dirty="0" smtClean="0"/>
              <a:t> </a:t>
            </a:r>
            <a:r>
              <a:rPr lang="en-US" sz="2000" dirty="0" err="1" smtClean="0"/>
              <a:t>lebih</a:t>
            </a:r>
            <a:r>
              <a:rPr lang="en-US" sz="2000" dirty="0" smtClean="0"/>
              <a:t>.</a:t>
            </a:r>
          </a:p>
          <a:p>
            <a:endParaRPr lang="en-US" sz="2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934" y="3370143"/>
            <a:ext cx="1964531" cy="130730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0493" y="4836589"/>
            <a:ext cx="1835944" cy="140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535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Behavioral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Pembelajaran</a:t>
            </a:r>
            <a:r>
              <a:rPr lang="en-US" dirty="0" smtClean="0"/>
              <a:t> yang </a:t>
            </a:r>
            <a:r>
              <a:rPr lang="en-US" dirty="0" err="1" smtClean="0"/>
              <a:t>terikat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konsep</a:t>
            </a:r>
            <a:r>
              <a:rPr lang="en-US" baseline="0" dirty="0" smtClean="0"/>
              <a:t> stimulus </a:t>
            </a:r>
            <a:r>
              <a:rPr lang="en-US" baseline="0" dirty="0" err="1" smtClean="0"/>
              <a:t>dan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respon</a:t>
            </a:r>
            <a:r>
              <a:rPr lang="en-US" baseline="0" dirty="0" smtClean="0"/>
              <a:t> </a:t>
            </a:r>
          </a:p>
          <a:p>
            <a:endParaRPr lang="en-US" dirty="0" smtClean="0"/>
          </a:p>
          <a:p>
            <a:r>
              <a:rPr lang="en-US" dirty="0" smtClean="0"/>
              <a:t>Ada </a:t>
            </a:r>
            <a:r>
              <a:rPr lang="en-US" dirty="0" err="1" smtClean="0"/>
              <a:t>dua</a:t>
            </a:r>
            <a:r>
              <a:rPr lang="en-US" dirty="0" smtClean="0"/>
              <a:t> </a:t>
            </a:r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pembelajaran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behavior learning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Classical conditioning 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Instrumental conditioning</a:t>
            </a:r>
          </a:p>
        </p:txBody>
      </p:sp>
    </p:spTree>
    <p:extLst>
      <p:ext uri="{BB962C8B-B14F-4D97-AF65-F5344CB8AC3E}">
        <p14:creationId xmlns:p14="http://schemas.microsoft.com/office/powerpoint/2010/main" val="2199879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Classical Conditioning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/>
              <a:t>Fokus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conditioning </a:t>
            </a:r>
            <a:r>
              <a:rPr lang="en-US" sz="2400" dirty="0" err="1" smtClean="0"/>
              <a:t>atau</a:t>
            </a:r>
            <a:r>
              <a:rPr lang="en-US" sz="2400" dirty="0" smtClean="0"/>
              <a:t> yang </a:t>
            </a:r>
            <a:r>
              <a:rPr lang="en-US" sz="2400" dirty="0" err="1" smtClean="0"/>
              <a:t>diartikan</a:t>
            </a:r>
            <a:r>
              <a:rPr lang="en-US" sz="2400" dirty="0" smtClean="0"/>
              <a:t> </a:t>
            </a:r>
            <a:r>
              <a:rPr lang="en-US" sz="2400" dirty="0" err="1" smtClean="0"/>
              <a:t>sebagai</a:t>
            </a:r>
            <a:r>
              <a:rPr lang="en-US" sz="2400" baseline="0" dirty="0" smtClean="0"/>
              <a:t> </a:t>
            </a:r>
            <a:r>
              <a:rPr lang="en-US" sz="2400" baseline="0" dirty="0" err="1" smtClean="0"/>
              <a:t>respon</a:t>
            </a:r>
            <a:r>
              <a:rPr lang="en-US" sz="2400" baseline="0" dirty="0" smtClean="0"/>
              <a:t> </a:t>
            </a:r>
            <a:r>
              <a:rPr lang="en-US" sz="2400" baseline="0" dirty="0" err="1" smtClean="0"/>
              <a:t>otomatis</a:t>
            </a:r>
            <a:r>
              <a:rPr lang="en-US" sz="2400" baseline="0" dirty="0" smtClean="0"/>
              <a:t> yang </a:t>
            </a:r>
            <a:r>
              <a:rPr lang="en-US" sz="2400" baseline="0" dirty="0" err="1" smtClean="0"/>
              <a:t>bedasarkan</a:t>
            </a:r>
            <a:r>
              <a:rPr lang="en-US" sz="2400" baseline="0" dirty="0" smtClean="0"/>
              <a:t> </a:t>
            </a:r>
            <a:r>
              <a:rPr lang="en-US" sz="2400" baseline="0" dirty="0" err="1" smtClean="0"/>
              <a:t>situasi</a:t>
            </a:r>
            <a:r>
              <a:rPr lang="en-US" sz="2400" baseline="0" dirty="0" smtClean="0"/>
              <a:t> yang </a:t>
            </a:r>
            <a:r>
              <a:rPr lang="en-US" sz="2400" baseline="0" dirty="0" err="1" smtClean="0"/>
              <a:t>telah</a:t>
            </a:r>
            <a:r>
              <a:rPr lang="en-US" sz="2400" baseline="0" dirty="0" smtClean="0"/>
              <a:t> </a:t>
            </a:r>
            <a:r>
              <a:rPr lang="en-US" sz="2400" baseline="0" dirty="0" err="1" smtClean="0"/>
              <a:t>dibuat</a:t>
            </a:r>
            <a:r>
              <a:rPr lang="en-US" sz="2400" baseline="0" dirty="0" smtClean="0"/>
              <a:t>/</a:t>
            </a:r>
            <a:r>
              <a:rPr lang="en-US" sz="2400" baseline="0" dirty="0" err="1" smtClean="0"/>
              <a:t>direncanakan</a:t>
            </a:r>
            <a:r>
              <a:rPr lang="en-US" sz="2400" baseline="0" dirty="0" smtClean="0"/>
              <a:t> 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3074379"/>
            <a:ext cx="5353050" cy="3035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072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Cognitive associative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Pembelajaran</a:t>
            </a:r>
            <a:r>
              <a:rPr lang="en-US" dirty="0" smtClean="0"/>
              <a:t> </a:t>
            </a:r>
            <a:r>
              <a:rPr lang="en-US" dirty="0" err="1" smtClean="0"/>
              <a:t>perilaku</a:t>
            </a:r>
            <a:r>
              <a:rPr lang="en-US" dirty="0" smtClean="0"/>
              <a:t> </a:t>
            </a:r>
            <a:r>
              <a:rPr lang="en-US" dirty="0" err="1" smtClean="0"/>
              <a:t>kadang-kadang</a:t>
            </a:r>
            <a:r>
              <a:rPr lang="en-US" dirty="0" smtClean="0"/>
              <a:t> </a:t>
            </a:r>
            <a:r>
              <a:rPr lang="en-US" dirty="0" err="1" smtClean="0"/>
              <a:t>disebut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pembelajaran</a:t>
            </a:r>
            <a:r>
              <a:rPr lang="en-US" dirty="0" smtClean="0"/>
              <a:t> stimulus-</a:t>
            </a:r>
            <a:r>
              <a:rPr lang="en-US" dirty="0" err="1" smtClean="0"/>
              <a:t>respons</a:t>
            </a:r>
            <a:r>
              <a:rPr lang="en-US" dirty="0" smtClean="0"/>
              <a:t>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didasarkan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premis</a:t>
            </a:r>
            <a:r>
              <a:rPr lang="en-US" dirty="0" smtClean="0"/>
              <a:t> </a:t>
            </a:r>
            <a:r>
              <a:rPr lang="en-US" dirty="0" err="1" smtClean="0"/>
              <a:t>bahwa</a:t>
            </a:r>
            <a:r>
              <a:rPr lang="en-US" dirty="0" smtClean="0"/>
              <a:t> </a:t>
            </a:r>
            <a:r>
              <a:rPr lang="en-US" dirty="0" err="1" smtClean="0"/>
              <a:t>respons</a:t>
            </a:r>
            <a:r>
              <a:rPr lang="en-US" dirty="0" smtClean="0"/>
              <a:t> yang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diamati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sinyal</a:t>
            </a:r>
            <a:r>
              <a:rPr lang="en-US" dirty="0" smtClean="0"/>
              <a:t> </a:t>
            </a:r>
            <a:r>
              <a:rPr lang="en-US" dirty="0" err="1" smtClean="0"/>
              <a:t>rangsangan</a:t>
            </a:r>
            <a:r>
              <a:rPr lang="en-US" dirty="0" smtClean="0"/>
              <a:t> </a:t>
            </a:r>
            <a:r>
              <a:rPr lang="en-US" dirty="0" err="1" smtClean="0"/>
              <a:t>eksternal</a:t>
            </a:r>
            <a:r>
              <a:rPr lang="en-US" dirty="0" smtClean="0"/>
              <a:t> </a:t>
            </a:r>
            <a:r>
              <a:rPr lang="en-US" dirty="0" err="1" smtClean="0"/>
              <a:t>spesifik</a:t>
            </a:r>
            <a:r>
              <a:rPr lang="en-US" dirty="0" smtClean="0"/>
              <a:t> </a:t>
            </a:r>
            <a:r>
              <a:rPr lang="en-US" dirty="0" err="1" smtClean="0"/>
              <a:t>bahwa</a:t>
            </a:r>
            <a:r>
              <a:rPr lang="en-US" dirty="0" smtClean="0"/>
              <a:t> </a:t>
            </a:r>
            <a:r>
              <a:rPr lang="en-US" dirty="0" err="1" smtClean="0"/>
              <a:t>pembelajaran</a:t>
            </a:r>
            <a:r>
              <a:rPr lang="en-US" dirty="0" smtClean="0"/>
              <a:t> </a:t>
            </a:r>
            <a:r>
              <a:rPr lang="en-US" dirty="0" err="1" smtClean="0"/>
              <a:t>telah</a:t>
            </a:r>
            <a:r>
              <a:rPr lang="en-US" dirty="0" smtClean="0"/>
              <a:t> </a:t>
            </a:r>
            <a:r>
              <a:rPr lang="en-US" dirty="0" err="1" smtClean="0"/>
              <a:t>terjadi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456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Strategic Applications of </a:t>
            </a:r>
            <a:r>
              <a:rPr lang="en-US" smtClean="0"/>
              <a:t>Classical Conditioning 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677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150" y="73819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3000" dirty="0"/>
              <a:t>Repetition (</a:t>
            </a:r>
            <a:r>
              <a:rPr lang="en-US" sz="3000" dirty="0" err="1"/>
              <a:t>Pengulangan</a:t>
            </a:r>
            <a:r>
              <a:rPr lang="en-US" sz="3000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150" y="1427164"/>
            <a:ext cx="7886700" cy="4351338"/>
          </a:xfrm>
        </p:spPr>
        <p:txBody>
          <a:bodyPr/>
          <a:lstStyle/>
          <a:p>
            <a:r>
              <a:rPr lang="en-US" dirty="0" err="1" smtClean="0"/>
              <a:t>Berguna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memperkuat</a:t>
            </a:r>
            <a:r>
              <a:rPr lang="en-US" dirty="0" smtClean="0"/>
              <a:t> </a:t>
            </a:r>
            <a:r>
              <a:rPr lang="en-US" dirty="0" err="1" smtClean="0"/>
              <a:t>asosiasi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Condition Stimulus dan Unconditioned Stimulus, dan </a:t>
            </a:r>
            <a:r>
              <a:rPr lang="en-US" dirty="0" err="1" smtClean="0"/>
              <a:t>memperlambat</a:t>
            </a:r>
            <a:r>
              <a:rPr lang="en-US" dirty="0" smtClean="0"/>
              <a:t> proses </a:t>
            </a:r>
            <a:r>
              <a:rPr lang="en-US" dirty="0" err="1" smtClean="0"/>
              <a:t>melupakan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i="1" dirty="0" smtClean="0"/>
              <a:t>Advertising </a:t>
            </a:r>
            <a:r>
              <a:rPr lang="en-US" i="1" dirty="0" err="1" smtClean="0"/>
              <a:t>Wearout</a:t>
            </a:r>
            <a:endParaRPr lang="en-US" i="1" dirty="0" smtClean="0"/>
          </a:p>
          <a:p>
            <a:endParaRPr lang="en-US" i="1" dirty="0"/>
          </a:p>
          <a:p>
            <a:r>
              <a:rPr lang="en-US" i="1" dirty="0" smtClean="0"/>
              <a:t>Substantive Variations</a:t>
            </a:r>
          </a:p>
          <a:p>
            <a:endParaRPr lang="en-US" i="1" dirty="0"/>
          </a:p>
          <a:p>
            <a:r>
              <a:rPr lang="en-US" i="1" dirty="0" smtClean="0"/>
              <a:t>Three-hit-theory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984798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000" dirty="0"/>
              <a:t>Stimulus Generalization (</a:t>
            </a:r>
            <a:r>
              <a:rPr lang="en-US" sz="3000" dirty="0" err="1"/>
              <a:t>Generalisasi</a:t>
            </a:r>
            <a:r>
              <a:rPr lang="en-US" sz="3000" dirty="0"/>
              <a:t> Stimulus)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 err="1" smtClean="0"/>
              <a:t>respon</a:t>
            </a:r>
            <a:r>
              <a:rPr lang="en-US" dirty="0" smtClean="0"/>
              <a:t> yang </a:t>
            </a:r>
            <a:r>
              <a:rPr lang="en-US" dirty="0" err="1" smtClean="0"/>
              <a:t>sama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stimulus yang  </a:t>
            </a:r>
            <a:r>
              <a:rPr lang="en-US" dirty="0" err="1" smtClean="0"/>
              <a:t>sedikit</a:t>
            </a:r>
            <a:r>
              <a:rPr lang="en-US" dirty="0" smtClean="0"/>
              <a:t> </a:t>
            </a:r>
            <a:r>
              <a:rPr lang="en-US" dirty="0" err="1" smtClean="0"/>
              <a:t>berbeda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Product Extensions (</a:t>
            </a:r>
            <a:r>
              <a:rPr lang="en-US" dirty="0" err="1" smtClean="0"/>
              <a:t>perluasan</a:t>
            </a:r>
            <a:r>
              <a:rPr lang="en-US" dirty="0" smtClean="0"/>
              <a:t> </a:t>
            </a:r>
            <a:r>
              <a:rPr lang="en-US" dirty="0" err="1" smtClean="0"/>
              <a:t>produk</a:t>
            </a:r>
            <a:r>
              <a:rPr lang="en-US" dirty="0" smtClean="0"/>
              <a:t>) </a:t>
            </a:r>
          </a:p>
          <a:p>
            <a:pPr lvl="1"/>
            <a:r>
              <a:rPr lang="en-US" dirty="0" smtClean="0"/>
              <a:t>Product Line (</a:t>
            </a:r>
            <a:r>
              <a:rPr lang="en-US" dirty="0" err="1" smtClean="0"/>
              <a:t>lini</a:t>
            </a:r>
            <a:r>
              <a:rPr lang="en-US" dirty="0" smtClean="0"/>
              <a:t> </a:t>
            </a:r>
            <a:r>
              <a:rPr lang="en-US" dirty="0" err="1" smtClean="0"/>
              <a:t>produk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Form (</a:t>
            </a:r>
            <a:r>
              <a:rPr lang="en-US" dirty="0" err="1" smtClean="0"/>
              <a:t>bentuk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Category (</a:t>
            </a:r>
            <a:r>
              <a:rPr lang="en-US" dirty="0" err="1" smtClean="0"/>
              <a:t>kategori</a:t>
            </a:r>
            <a:r>
              <a:rPr lang="en-US" dirty="0" smtClean="0"/>
              <a:t>)</a:t>
            </a:r>
          </a:p>
          <a:p>
            <a:pPr lvl="1"/>
            <a:endParaRPr lang="en-US" dirty="0"/>
          </a:p>
          <a:p>
            <a:r>
              <a:rPr lang="en-US" dirty="0" smtClean="0"/>
              <a:t>Family Branding (</a:t>
            </a:r>
            <a:r>
              <a:rPr lang="en-US" dirty="0" err="1" smtClean="0"/>
              <a:t>merek</a:t>
            </a:r>
            <a:r>
              <a:rPr lang="en-US" dirty="0" smtClean="0"/>
              <a:t> </a:t>
            </a:r>
            <a:r>
              <a:rPr lang="en-US" dirty="0" err="1" smtClean="0"/>
              <a:t>keluarga</a:t>
            </a:r>
            <a:r>
              <a:rPr lang="en-US" dirty="0" smtClean="0"/>
              <a:t>)</a:t>
            </a:r>
          </a:p>
          <a:p>
            <a:r>
              <a:rPr lang="en-US" dirty="0" smtClean="0"/>
              <a:t>Licensing (</a:t>
            </a:r>
            <a:r>
              <a:rPr lang="en-US" dirty="0" err="1" smtClean="0"/>
              <a:t>perizinan</a:t>
            </a:r>
            <a:r>
              <a:rPr lang="en-US" dirty="0" smtClean="0"/>
              <a:t>)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61628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5_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11.xml><?xml version="1.0" encoding="utf-8"?>
<a:theme xmlns:a="http://schemas.openxmlformats.org/drawingml/2006/main" name="6_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12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1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1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1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7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0.xml><?xml version="1.0" encoding="utf-8"?>
<a:theme xmlns:a="http://schemas.openxmlformats.org/drawingml/2006/main" name="1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2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2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8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9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0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7.xml><?xml version="1.0" encoding="utf-8"?>
<a:theme xmlns:a="http://schemas.openxmlformats.org/drawingml/2006/main" name="2_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8.xml><?xml version="1.0" encoding="utf-8"?>
<a:theme xmlns:a="http://schemas.openxmlformats.org/drawingml/2006/main" name="3_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9.xml><?xml version="1.0" encoding="utf-8"?>
<a:theme xmlns:a="http://schemas.openxmlformats.org/drawingml/2006/main" name="4_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1203</Words>
  <Application>Microsoft Office PowerPoint</Application>
  <PresentationFormat>On-screen Show (4:3)</PresentationFormat>
  <Paragraphs>198</Paragraphs>
  <Slides>30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22</vt:i4>
      </vt:variant>
      <vt:variant>
        <vt:lpstr>Slide Titles</vt:lpstr>
      </vt:variant>
      <vt:variant>
        <vt:i4>30</vt:i4>
      </vt:variant>
    </vt:vector>
  </HeadingPairs>
  <TitlesOfParts>
    <vt:vector size="59" baseType="lpstr">
      <vt:lpstr>Arial</vt:lpstr>
      <vt:lpstr>Calibri</vt:lpstr>
      <vt:lpstr>Calibri Light</vt:lpstr>
      <vt:lpstr>Tw Cen MT</vt:lpstr>
      <vt:lpstr>Tw Cen MT Condensed</vt:lpstr>
      <vt:lpstr>Wingdings</vt:lpstr>
      <vt:lpstr>Wingdings 3</vt:lpstr>
      <vt:lpstr>Office Theme</vt:lpstr>
      <vt:lpstr>7_Office Theme</vt:lpstr>
      <vt:lpstr>8_Office Theme</vt:lpstr>
      <vt:lpstr>9_Office Theme</vt:lpstr>
      <vt:lpstr>10_Office Theme</vt:lpstr>
      <vt:lpstr>1_Integral</vt:lpstr>
      <vt:lpstr>2_Integral</vt:lpstr>
      <vt:lpstr>3_Integral</vt:lpstr>
      <vt:lpstr>4_Integral</vt:lpstr>
      <vt:lpstr>5_Integral</vt:lpstr>
      <vt:lpstr>6_Integral</vt:lpstr>
      <vt:lpstr>11_Office Theme</vt:lpstr>
      <vt:lpstr>12_Office Theme</vt:lpstr>
      <vt:lpstr>13_Office Theme</vt:lpstr>
      <vt:lpstr>14_Office Theme</vt:lpstr>
      <vt:lpstr>15_Office Theme</vt:lpstr>
      <vt:lpstr>16_Office Theme</vt:lpstr>
      <vt:lpstr>17_Office Theme</vt:lpstr>
      <vt:lpstr>18_Office Theme</vt:lpstr>
      <vt:lpstr>19_Office Theme</vt:lpstr>
      <vt:lpstr>20_Office Theme</vt:lpstr>
      <vt:lpstr>21_Office Theme</vt:lpstr>
      <vt:lpstr>Consumer Learning</vt:lpstr>
      <vt:lpstr>Consumer Learning</vt:lpstr>
      <vt:lpstr>The element of consumer learning</vt:lpstr>
      <vt:lpstr>Behavioral Learning</vt:lpstr>
      <vt:lpstr>Classical Conditioning</vt:lpstr>
      <vt:lpstr>Cognitive associative learning</vt:lpstr>
      <vt:lpstr>Strategic Applications of Classical Conditioning </vt:lpstr>
      <vt:lpstr>Repetition (Pengulangan)</vt:lpstr>
      <vt:lpstr>Stimulus Generalization (Generalisasi Stimulus)</vt:lpstr>
      <vt:lpstr>Stimulus Discrimination (Diskriminasi Stimulus)</vt:lpstr>
      <vt:lpstr>Instrumental of Conditioning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Cognitive Learning</vt:lpstr>
      <vt:lpstr>Information Processing</vt:lpstr>
      <vt:lpstr>How Consumers Store, Retain and Retrieve?</vt:lpstr>
      <vt:lpstr>Retention</vt:lpstr>
      <vt:lpstr>Retrieval</vt:lpstr>
      <vt:lpstr>Theoretical  Models of Cognitive Learning</vt:lpstr>
      <vt:lpstr>Central and peripheral routes to persuasion </vt:lpstr>
      <vt:lpstr>Hemispheric lateralization and passive learning</vt:lpstr>
      <vt:lpstr>Passive learning and media strategy</vt:lpstr>
      <vt:lpstr>Outcomes and measures of consumer learning</vt:lpstr>
      <vt:lpstr>Brand loyalty</vt:lpstr>
      <vt:lpstr>Brand equity</vt:lpstr>
    </vt:vector>
  </TitlesOfParts>
  <Company>Personal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Instrumental of Conditioning</dc:title>
  <dc:creator>Nurindra Praptiningrum</dc:creator>
  <cp:lastModifiedBy>Windows User</cp:lastModifiedBy>
  <cp:revision>13</cp:revision>
  <dcterms:created xsi:type="dcterms:W3CDTF">2018-09-16T12:11:26Z</dcterms:created>
  <dcterms:modified xsi:type="dcterms:W3CDTF">2018-09-17T14:42:52Z</dcterms:modified>
</cp:coreProperties>
</file>