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393316"/>
            <a:ext cx="8839200" cy="4995545"/>
          </a:xfrm>
          <a:custGeom>
            <a:avLst/>
            <a:gdLst/>
            <a:ahLst/>
            <a:cxnLst/>
            <a:rect l="l" t="t" r="r" b="b"/>
            <a:pathLst>
              <a:path w="8839200" h="4995545">
                <a:moveTo>
                  <a:pt x="0" y="4995062"/>
                </a:moveTo>
                <a:lnTo>
                  <a:pt x="8839200" y="4995062"/>
                </a:lnTo>
                <a:lnTo>
                  <a:pt x="8839200" y="0"/>
                </a:lnTo>
                <a:lnTo>
                  <a:pt x="0" y="0"/>
                </a:lnTo>
                <a:lnTo>
                  <a:pt x="0" y="4995062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6697941"/>
            <a:ext cx="8839200" cy="8255"/>
          </a:xfrm>
          <a:custGeom>
            <a:avLst/>
            <a:gdLst/>
            <a:ahLst/>
            <a:cxnLst/>
            <a:rect l="l" t="t" r="r" b="b"/>
            <a:pathLst>
              <a:path w="8839200" h="8254">
                <a:moveTo>
                  <a:pt x="0" y="7658"/>
                </a:moveTo>
                <a:lnTo>
                  <a:pt x="8839200" y="7658"/>
                </a:lnTo>
                <a:lnTo>
                  <a:pt x="8839200" y="0"/>
                </a:lnTo>
                <a:lnTo>
                  <a:pt x="0" y="0"/>
                </a:lnTo>
                <a:lnTo>
                  <a:pt x="0" y="7658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2400" y="0"/>
            <a:ext cx="8839200" cy="1393825"/>
          </a:xfrm>
          <a:custGeom>
            <a:avLst/>
            <a:gdLst/>
            <a:ahLst/>
            <a:cxnLst/>
            <a:rect l="l" t="t" r="r" b="b"/>
            <a:pathLst>
              <a:path w="8839200" h="1393825">
                <a:moveTo>
                  <a:pt x="0" y="1393316"/>
                </a:moveTo>
                <a:lnTo>
                  <a:pt x="8839200" y="1393316"/>
                </a:lnTo>
                <a:lnTo>
                  <a:pt x="8839200" y="0"/>
                </a:lnTo>
                <a:lnTo>
                  <a:pt x="0" y="0"/>
                </a:lnTo>
                <a:lnTo>
                  <a:pt x="0" y="13933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9160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9352" y="638837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2"/>
                </a:moveTo>
                <a:lnTo>
                  <a:pt x="8833104" y="309562"/>
                </a:lnTo>
                <a:lnTo>
                  <a:pt x="8833104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12699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2400" y="1270380"/>
            <a:ext cx="8833485" cy="12700"/>
          </a:xfrm>
          <a:custGeom>
            <a:avLst/>
            <a:gdLst/>
            <a:ahLst/>
            <a:cxnLst/>
            <a:rect l="l" t="t" r="r" b="b"/>
            <a:pathLst>
              <a:path w="8833485" h="12700">
                <a:moveTo>
                  <a:pt x="0" y="12700"/>
                </a:moveTo>
                <a:lnTo>
                  <a:pt x="8833104" y="12700"/>
                </a:lnTo>
                <a:lnTo>
                  <a:pt x="883310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267200" y="95605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87"/>
                </a:lnTo>
                <a:lnTo>
                  <a:pt x="208483" y="15532"/>
                </a:lnTo>
                <a:lnTo>
                  <a:pt x="164753" y="34008"/>
                </a:lnTo>
                <a:lnTo>
                  <a:pt x="124815" y="58789"/>
                </a:lnTo>
                <a:lnTo>
                  <a:pt x="89296" y="89249"/>
                </a:lnTo>
                <a:lnTo>
                  <a:pt x="58826" y="124760"/>
                </a:lnTo>
                <a:lnTo>
                  <a:pt x="34032" y="164697"/>
                </a:lnTo>
                <a:lnTo>
                  <a:pt x="15544" y="208434"/>
                </a:lnTo>
                <a:lnTo>
                  <a:pt x="3990" y="255343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43"/>
                </a:lnTo>
                <a:lnTo>
                  <a:pt x="594055" y="208434"/>
                </a:lnTo>
                <a:lnTo>
                  <a:pt x="575567" y="164697"/>
                </a:lnTo>
                <a:lnTo>
                  <a:pt x="550773" y="124760"/>
                </a:lnTo>
                <a:lnTo>
                  <a:pt x="520303" y="89249"/>
                </a:lnTo>
                <a:lnTo>
                  <a:pt x="484784" y="58789"/>
                </a:lnTo>
                <a:lnTo>
                  <a:pt x="444846" y="34008"/>
                </a:lnTo>
                <a:lnTo>
                  <a:pt x="401116" y="15532"/>
                </a:lnTo>
                <a:lnTo>
                  <a:pt x="354225" y="3987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361688" y="1050544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2" y="0"/>
                </a:moveTo>
                <a:lnTo>
                  <a:pt x="162072" y="5551"/>
                </a:lnTo>
                <a:lnTo>
                  <a:pt x="117798" y="21367"/>
                </a:lnTo>
                <a:lnTo>
                  <a:pt x="78750" y="46186"/>
                </a:lnTo>
                <a:lnTo>
                  <a:pt x="46186" y="78750"/>
                </a:lnTo>
                <a:lnTo>
                  <a:pt x="21367" y="117798"/>
                </a:lnTo>
                <a:lnTo>
                  <a:pt x="5551" y="162072"/>
                </a:lnTo>
                <a:lnTo>
                  <a:pt x="0" y="210311"/>
                </a:lnTo>
                <a:lnTo>
                  <a:pt x="5551" y="258511"/>
                </a:lnTo>
                <a:lnTo>
                  <a:pt x="21367" y="302769"/>
                </a:lnTo>
                <a:lnTo>
                  <a:pt x="46186" y="341820"/>
                </a:lnTo>
                <a:lnTo>
                  <a:pt x="78750" y="374397"/>
                </a:lnTo>
                <a:lnTo>
                  <a:pt x="117798" y="399234"/>
                </a:lnTo>
                <a:lnTo>
                  <a:pt x="162072" y="415065"/>
                </a:lnTo>
                <a:lnTo>
                  <a:pt x="210312" y="420623"/>
                </a:lnTo>
                <a:lnTo>
                  <a:pt x="258551" y="415065"/>
                </a:lnTo>
                <a:lnTo>
                  <a:pt x="302825" y="399234"/>
                </a:lnTo>
                <a:lnTo>
                  <a:pt x="341873" y="374397"/>
                </a:lnTo>
                <a:lnTo>
                  <a:pt x="374437" y="341820"/>
                </a:lnTo>
                <a:lnTo>
                  <a:pt x="399256" y="302769"/>
                </a:lnTo>
                <a:lnTo>
                  <a:pt x="415072" y="258511"/>
                </a:lnTo>
                <a:lnTo>
                  <a:pt x="420624" y="210311"/>
                </a:lnTo>
                <a:lnTo>
                  <a:pt x="415072" y="162072"/>
                </a:lnTo>
                <a:lnTo>
                  <a:pt x="399256" y="117798"/>
                </a:lnTo>
                <a:lnTo>
                  <a:pt x="374437" y="78750"/>
                </a:lnTo>
                <a:lnTo>
                  <a:pt x="341873" y="46186"/>
                </a:lnTo>
                <a:lnTo>
                  <a:pt x="302825" y="21367"/>
                </a:lnTo>
                <a:lnTo>
                  <a:pt x="258551" y="5551"/>
                </a:lnTo>
                <a:lnTo>
                  <a:pt x="210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336288" y="1025397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325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2280"/>
                </a:lnTo>
                <a:lnTo>
                  <a:pt x="212978" y="471170"/>
                </a:lnTo>
                <a:lnTo>
                  <a:pt x="261112" y="471170"/>
                </a:lnTo>
                <a:lnTo>
                  <a:pt x="284352" y="467360"/>
                </a:lnTo>
                <a:lnTo>
                  <a:pt x="307086" y="461010"/>
                </a:lnTo>
                <a:lnTo>
                  <a:pt x="322507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577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304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160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160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507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263" y="19050"/>
                </a:lnTo>
                <a:lnTo>
                  <a:pt x="323160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217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558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402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6465" y="421640"/>
                </a:lnTo>
                <a:lnTo>
                  <a:pt x="234441" y="421640"/>
                </a:lnTo>
                <a:lnTo>
                  <a:pt x="215391" y="420370"/>
                </a:lnTo>
                <a:lnTo>
                  <a:pt x="162687" y="406400"/>
                </a:lnTo>
                <a:lnTo>
                  <a:pt x="117221" y="378460"/>
                </a:lnTo>
                <a:lnTo>
                  <a:pt x="81661" y="337820"/>
                </a:lnTo>
                <a:lnTo>
                  <a:pt x="58674" y="28956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863" y="5969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91973" y="59690"/>
                </a:lnTo>
                <a:lnTo>
                  <a:pt x="340106" y="83820"/>
                </a:lnTo>
                <a:lnTo>
                  <a:pt x="379222" y="119380"/>
                </a:lnTo>
                <a:lnTo>
                  <a:pt x="406653" y="165100"/>
                </a:lnTo>
                <a:lnTo>
                  <a:pt x="419862" y="21844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988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71779" y="417830"/>
                </a:lnTo>
                <a:lnTo>
                  <a:pt x="234441" y="421640"/>
                </a:lnTo>
                <a:lnTo>
                  <a:pt x="316465" y="42164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718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128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1F1F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1F1F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2514600"/>
            <a:ext cx="8839200" cy="3877310"/>
          </a:xfrm>
          <a:custGeom>
            <a:avLst/>
            <a:gdLst/>
            <a:ahLst/>
            <a:cxnLst/>
            <a:rect l="l" t="t" r="r" b="b"/>
            <a:pathLst>
              <a:path w="8839200" h="3877310">
                <a:moveTo>
                  <a:pt x="0" y="3877055"/>
                </a:moveTo>
                <a:lnTo>
                  <a:pt x="8839200" y="3877055"/>
                </a:lnTo>
                <a:lnTo>
                  <a:pt x="8839200" y="0"/>
                </a:lnTo>
                <a:lnTo>
                  <a:pt x="0" y="0"/>
                </a:lnTo>
                <a:lnTo>
                  <a:pt x="0" y="3877055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6701218"/>
            <a:ext cx="8839200" cy="4445"/>
          </a:xfrm>
          <a:custGeom>
            <a:avLst/>
            <a:gdLst/>
            <a:ahLst/>
            <a:cxnLst/>
            <a:rect l="l" t="t" r="r" b="b"/>
            <a:pathLst>
              <a:path w="8839200" h="4445">
                <a:moveTo>
                  <a:pt x="0" y="4381"/>
                </a:moveTo>
                <a:lnTo>
                  <a:pt x="8839200" y="4381"/>
                </a:lnTo>
                <a:lnTo>
                  <a:pt x="8839200" y="0"/>
                </a:lnTo>
                <a:lnTo>
                  <a:pt x="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99160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398"/>
                </a:moveTo>
                <a:lnTo>
                  <a:pt x="152400" y="4343398"/>
                </a:lnTo>
                <a:lnTo>
                  <a:pt x="152400" y="0"/>
                </a:lnTo>
                <a:lnTo>
                  <a:pt x="0" y="0"/>
                </a:lnTo>
                <a:lnTo>
                  <a:pt x="0" y="43433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399"/>
                </a:moveTo>
                <a:lnTo>
                  <a:pt x="152400" y="4343399"/>
                </a:lnTo>
                <a:lnTo>
                  <a:pt x="152400" y="0"/>
                </a:lnTo>
                <a:lnTo>
                  <a:pt x="0" y="0"/>
                </a:lnTo>
                <a:lnTo>
                  <a:pt x="0" y="4343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9144000" cy="2514600"/>
          </a:xfrm>
          <a:custGeom>
            <a:avLst/>
            <a:gdLst/>
            <a:ahLst/>
            <a:cxnLst/>
            <a:rect l="l" t="t" r="r" b="b"/>
            <a:pathLst>
              <a:path w="9144000" h="2514600">
                <a:moveTo>
                  <a:pt x="0" y="2514600"/>
                </a:moveTo>
                <a:lnTo>
                  <a:pt x="9144000" y="2514600"/>
                </a:lnTo>
                <a:lnTo>
                  <a:pt x="9144000" y="0"/>
                </a:lnTo>
                <a:lnTo>
                  <a:pt x="0" y="0"/>
                </a:lnTo>
                <a:lnTo>
                  <a:pt x="0" y="2514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2"/>
                </a:moveTo>
                <a:lnTo>
                  <a:pt x="8833104" y="309562"/>
                </a:lnTo>
                <a:lnTo>
                  <a:pt x="8833104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5447" y="2420111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2700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12699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267200" y="2115311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361688" y="2209800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2" y="0"/>
                </a:moveTo>
                <a:lnTo>
                  <a:pt x="162072" y="5551"/>
                </a:lnTo>
                <a:lnTo>
                  <a:pt x="117798" y="21367"/>
                </a:lnTo>
                <a:lnTo>
                  <a:pt x="78750" y="46186"/>
                </a:lnTo>
                <a:lnTo>
                  <a:pt x="46186" y="78750"/>
                </a:lnTo>
                <a:lnTo>
                  <a:pt x="21367" y="117798"/>
                </a:lnTo>
                <a:lnTo>
                  <a:pt x="5551" y="162072"/>
                </a:lnTo>
                <a:lnTo>
                  <a:pt x="0" y="210312"/>
                </a:lnTo>
                <a:lnTo>
                  <a:pt x="5551" y="258551"/>
                </a:lnTo>
                <a:lnTo>
                  <a:pt x="21367" y="302825"/>
                </a:lnTo>
                <a:lnTo>
                  <a:pt x="46186" y="341873"/>
                </a:lnTo>
                <a:lnTo>
                  <a:pt x="78750" y="374437"/>
                </a:lnTo>
                <a:lnTo>
                  <a:pt x="117798" y="399256"/>
                </a:lnTo>
                <a:lnTo>
                  <a:pt x="162072" y="415072"/>
                </a:lnTo>
                <a:lnTo>
                  <a:pt x="210312" y="420624"/>
                </a:lnTo>
                <a:lnTo>
                  <a:pt x="258551" y="415072"/>
                </a:lnTo>
                <a:lnTo>
                  <a:pt x="302825" y="399256"/>
                </a:lnTo>
                <a:lnTo>
                  <a:pt x="341873" y="374437"/>
                </a:lnTo>
                <a:lnTo>
                  <a:pt x="374437" y="341873"/>
                </a:lnTo>
                <a:lnTo>
                  <a:pt x="399256" y="302825"/>
                </a:lnTo>
                <a:lnTo>
                  <a:pt x="415072" y="258551"/>
                </a:lnTo>
                <a:lnTo>
                  <a:pt x="420624" y="210312"/>
                </a:lnTo>
                <a:lnTo>
                  <a:pt x="415072" y="162072"/>
                </a:lnTo>
                <a:lnTo>
                  <a:pt x="399256" y="117798"/>
                </a:lnTo>
                <a:lnTo>
                  <a:pt x="374437" y="78750"/>
                </a:lnTo>
                <a:lnTo>
                  <a:pt x="341873" y="46186"/>
                </a:lnTo>
                <a:lnTo>
                  <a:pt x="302825" y="21367"/>
                </a:lnTo>
                <a:lnTo>
                  <a:pt x="258551" y="5551"/>
                </a:lnTo>
                <a:lnTo>
                  <a:pt x="210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336288" y="2184654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0"/>
            <a:ext cx="914395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1F1F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393316"/>
            <a:ext cx="8839200" cy="4995545"/>
          </a:xfrm>
          <a:custGeom>
            <a:avLst/>
            <a:gdLst/>
            <a:ahLst/>
            <a:cxnLst/>
            <a:rect l="l" t="t" r="r" b="b"/>
            <a:pathLst>
              <a:path w="8839200" h="4995545">
                <a:moveTo>
                  <a:pt x="0" y="4995062"/>
                </a:moveTo>
                <a:lnTo>
                  <a:pt x="8839200" y="4995062"/>
                </a:lnTo>
                <a:lnTo>
                  <a:pt x="8839200" y="0"/>
                </a:lnTo>
                <a:lnTo>
                  <a:pt x="0" y="0"/>
                </a:lnTo>
                <a:lnTo>
                  <a:pt x="0" y="4995062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6697941"/>
            <a:ext cx="8839200" cy="8255"/>
          </a:xfrm>
          <a:custGeom>
            <a:avLst/>
            <a:gdLst/>
            <a:ahLst/>
            <a:cxnLst/>
            <a:rect l="l" t="t" r="r" b="b"/>
            <a:pathLst>
              <a:path w="8839200" h="8254">
                <a:moveTo>
                  <a:pt x="0" y="7658"/>
                </a:moveTo>
                <a:lnTo>
                  <a:pt x="8839200" y="7658"/>
                </a:lnTo>
                <a:lnTo>
                  <a:pt x="8839200" y="0"/>
                </a:lnTo>
                <a:lnTo>
                  <a:pt x="0" y="0"/>
                </a:lnTo>
                <a:lnTo>
                  <a:pt x="0" y="7658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400"/>
                </a:moveTo>
                <a:lnTo>
                  <a:pt x="8839200" y="152400"/>
                </a:lnTo>
                <a:lnTo>
                  <a:pt x="883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2400" y="0"/>
            <a:ext cx="8839200" cy="1393825"/>
          </a:xfrm>
          <a:custGeom>
            <a:avLst/>
            <a:gdLst/>
            <a:ahLst/>
            <a:cxnLst/>
            <a:rect l="l" t="t" r="r" b="b"/>
            <a:pathLst>
              <a:path w="8839200" h="1393825">
                <a:moveTo>
                  <a:pt x="0" y="1393316"/>
                </a:moveTo>
                <a:lnTo>
                  <a:pt x="8839200" y="1393316"/>
                </a:lnTo>
                <a:lnTo>
                  <a:pt x="8839200" y="0"/>
                </a:lnTo>
                <a:lnTo>
                  <a:pt x="0" y="0"/>
                </a:lnTo>
                <a:lnTo>
                  <a:pt x="0" y="13933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9160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8000"/>
                </a:moveTo>
                <a:lnTo>
                  <a:pt x="152400" y="6858000"/>
                </a:lnTo>
                <a:lnTo>
                  <a:pt x="152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9352" y="638837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2"/>
                </a:moveTo>
                <a:lnTo>
                  <a:pt x="8833104" y="309562"/>
                </a:lnTo>
                <a:lnTo>
                  <a:pt x="8833104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12699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2400" y="1270380"/>
            <a:ext cx="8833485" cy="12700"/>
          </a:xfrm>
          <a:custGeom>
            <a:avLst/>
            <a:gdLst/>
            <a:ahLst/>
            <a:cxnLst/>
            <a:rect l="l" t="t" r="r" b="b"/>
            <a:pathLst>
              <a:path w="8833485" h="12700">
                <a:moveTo>
                  <a:pt x="0" y="12700"/>
                </a:moveTo>
                <a:lnTo>
                  <a:pt x="8833104" y="12700"/>
                </a:lnTo>
                <a:lnTo>
                  <a:pt x="883310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267200" y="95605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87"/>
                </a:lnTo>
                <a:lnTo>
                  <a:pt x="208483" y="15532"/>
                </a:lnTo>
                <a:lnTo>
                  <a:pt x="164753" y="34008"/>
                </a:lnTo>
                <a:lnTo>
                  <a:pt x="124815" y="58789"/>
                </a:lnTo>
                <a:lnTo>
                  <a:pt x="89296" y="89249"/>
                </a:lnTo>
                <a:lnTo>
                  <a:pt x="58826" y="124760"/>
                </a:lnTo>
                <a:lnTo>
                  <a:pt x="34032" y="164697"/>
                </a:lnTo>
                <a:lnTo>
                  <a:pt x="15544" y="208434"/>
                </a:lnTo>
                <a:lnTo>
                  <a:pt x="3990" y="255343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43"/>
                </a:lnTo>
                <a:lnTo>
                  <a:pt x="594055" y="208434"/>
                </a:lnTo>
                <a:lnTo>
                  <a:pt x="575567" y="164697"/>
                </a:lnTo>
                <a:lnTo>
                  <a:pt x="550773" y="124760"/>
                </a:lnTo>
                <a:lnTo>
                  <a:pt x="520303" y="89249"/>
                </a:lnTo>
                <a:lnTo>
                  <a:pt x="484784" y="58789"/>
                </a:lnTo>
                <a:lnTo>
                  <a:pt x="444846" y="34008"/>
                </a:lnTo>
                <a:lnTo>
                  <a:pt x="401116" y="15532"/>
                </a:lnTo>
                <a:lnTo>
                  <a:pt x="354225" y="3987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361688" y="1050544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2" y="0"/>
                </a:moveTo>
                <a:lnTo>
                  <a:pt x="162072" y="5551"/>
                </a:lnTo>
                <a:lnTo>
                  <a:pt x="117798" y="21367"/>
                </a:lnTo>
                <a:lnTo>
                  <a:pt x="78750" y="46186"/>
                </a:lnTo>
                <a:lnTo>
                  <a:pt x="46186" y="78750"/>
                </a:lnTo>
                <a:lnTo>
                  <a:pt x="21367" y="117798"/>
                </a:lnTo>
                <a:lnTo>
                  <a:pt x="5551" y="162072"/>
                </a:lnTo>
                <a:lnTo>
                  <a:pt x="0" y="210311"/>
                </a:lnTo>
                <a:lnTo>
                  <a:pt x="5551" y="258511"/>
                </a:lnTo>
                <a:lnTo>
                  <a:pt x="21367" y="302769"/>
                </a:lnTo>
                <a:lnTo>
                  <a:pt x="46186" y="341820"/>
                </a:lnTo>
                <a:lnTo>
                  <a:pt x="78750" y="374397"/>
                </a:lnTo>
                <a:lnTo>
                  <a:pt x="117798" y="399234"/>
                </a:lnTo>
                <a:lnTo>
                  <a:pt x="162072" y="415065"/>
                </a:lnTo>
                <a:lnTo>
                  <a:pt x="210312" y="420623"/>
                </a:lnTo>
                <a:lnTo>
                  <a:pt x="258551" y="415065"/>
                </a:lnTo>
                <a:lnTo>
                  <a:pt x="302825" y="399234"/>
                </a:lnTo>
                <a:lnTo>
                  <a:pt x="341873" y="374397"/>
                </a:lnTo>
                <a:lnTo>
                  <a:pt x="374437" y="341820"/>
                </a:lnTo>
                <a:lnTo>
                  <a:pt x="399256" y="302769"/>
                </a:lnTo>
                <a:lnTo>
                  <a:pt x="415072" y="258511"/>
                </a:lnTo>
                <a:lnTo>
                  <a:pt x="420624" y="210311"/>
                </a:lnTo>
                <a:lnTo>
                  <a:pt x="415072" y="162072"/>
                </a:lnTo>
                <a:lnTo>
                  <a:pt x="399256" y="117798"/>
                </a:lnTo>
                <a:lnTo>
                  <a:pt x="374437" y="78750"/>
                </a:lnTo>
                <a:lnTo>
                  <a:pt x="341873" y="46186"/>
                </a:lnTo>
                <a:lnTo>
                  <a:pt x="302825" y="21367"/>
                </a:lnTo>
                <a:lnTo>
                  <a:pt x="258551" y="5551"/>
                </a:lnTo>
                <a:lnTo>
                  <a:pt x="210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336288" y="1025397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325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2280"/>
                </a:lnTo>
                <a:lnTo>
                  <a:pt x="212978" y="471170"/>
                </a:lnTo>
                <a:lnTo>
                  <a:pt x="261112" y="471170"/>
                </a:lnTo>
                <a:lnTo>
                  <a:pt x="284352" y="467360"/>
                </a:lnTo>
                <a:lnTo>
                  <a:pt x="307086" y="461010"/>
                </a:lnTo>
                <a:lnTo>
                  <a:pt x="322507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577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304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160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160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507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263" y="19050"/>
                </a:lnTo>
                <a:lnTo>
                  <a:pt x="323160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217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558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402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6465" y="421640"/>
                </a:lnTo>
                <a:lnTo>
                  <a:pt x="234441" y="421640"/>
                </a:lnTo>
                <a:lnTo>
                  <a:pt x="215391" y="420370"/>
                </a:lnTo>
                <a:lnTo>
                  <a:pt x="162687" y="406400"/>
                </a:lnTo>
                <a:lnTo>
                  <a:pt x="117221" y="378460"/>
                </a:lnTo>
                <a:lnTo>
                  <a:pt x="81661" y="337820"/>
                </a:lnTo>
                <a:lnTo>
                  <a:pt x="58674" y="28956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863" y="5969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91973" y="59690"/>
                </a:lnTo>
                <a:lnTo>
                  <a:pt x="340106" y="83820"/>
                </a:lnTo>
                <a:lnTo>
                  <a:pt x="379222" y="119380"/>
                </a:lnTo>
                <a:lnTo>
                  <a:pt x="406653" y="165100"/>
                </a:lnTo>
                <a:lnTo>
                  <a:pt x="419862" y="21844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988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71779" y="417830"/>
                </a:lnTo>
                <a:lnTo>
                  <a:pt x="234441" y="421640"/>
                </a:lnTo>
                <a:lnTo>
                  <a:pt x="316465" y="42164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718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128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5276" y="804417"/>
            <a:ext cx="5481320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F1F1F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9496" y="1549653"/>
            <a:ext cx="8265007" cy="2660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marR="5080" indent="-474345">
              <a:lnSpc>
                <a:spcPct val="100000"/>
              </a:lnSpc>
              <a:spcBef>
                <a:spcPts val="100"/>
              </a:spcBef>
            </a:pPr>
            <a:r>
              <a:rPr dirty="0"/>
              <a:t>Interpersonal</a:t>
            </a:r>
            <a:r>
              <a:rPr spc="-95" dirty="0"/>
              <a:t> </a:t>
            </a:r>
            <a:r>
              <a:rPr dirty="0"/>
              <a:t>and  </a:t>
            </a:r>
            <a:r>
              <a:rPr spc="-5" dirty="0"/>
              <a:t>Organizational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14169" y="2450719"/>
            <a:ext cx="49129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F1F1F1"/>
                </a:solidFill>
                <a:latin typeface="Georgia"/>
                <a:cs typeface="Georgia"/>
              </a:rPr>
              <a:t>Communication</a:t>
            </a:r>
            <a:endParaRPr sz="5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857" y="412445"/>
            <a:ext cx="53308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</a:rPr>
              <a:t>The </a:t>
            </a:r>
            <a:r>
              <a:rPr sz="3300" spc="-5" dirty="0">
                <a:solidFill>
                  <a:srgbClr val="000000"/>
                </a:solidFill>
              </a:rPr>
              <a:t>Communication</a:t>
            </a:r>
            <a:r>
              <a:rPr sz="3300" spc="-4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Process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549653"/>
            <a:ext cx="8247380" cy="3071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330" algn="ctr">
              <a:lnSpc>
                <a:spcPct val="100000"/>
              </a:lnSpc>
              <a:spcBef>
                <a:spcPts val="100"/>
              </a:spcBef>
            </a:pPr>
            <a:r>
              <a:rPr sz="2700" b="1" spc="-5" dirty="0">
                <a:latin typeface="Georgia"/>
                <a:cs typeface="Georgia"/>
              </a:rPr>
              <a:t>Encode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5"/>
              </a:spcBef>
            </a:pPr>
            <a:r>
              <a:rPr sz="2700" dirty="0">
                <a:latin typeface="Georgia"/>
                <a:cs typeface="Georgia"/>
              </a:rPr>
              <a:t>The idea is </a:t>
            </a:r>
            <a:r>
              <a:rPr sz="2700" spc="-5" dirty="0">
                <a:latin typeface="Georgia"/>
                <a:cs typeface="Georgia"/>
              </a:rPr>
              <a:t>put </a:t>
            </a:r>
            <a:r>
              <a:rPr sz="2700" dirty="0">
                <a:latin typeface="Georgia"/>
                <a:cs typeface="Georgia"/>
              </a:rPr>
              <a:t>into </a:t>
            </a:r>
            <a:r>
              <a:rPr sz="2700" spc="-10" dirty="0">
                <a:latin typeface="Georgia"/>
                <a:cs typeface="Georgia"/>
              </a:rPr>
              <a:t>suitable </a:t>
            </a:r>
            <a:r>
              <a:rPr sz="2700" spc="-5" dirty="0">
                <a:latin typeface="Georgia"/>
                <a:cs typeface="Georgia"/>
              </a:rPr>
              <a:t>words, charts or other  symbols for transmission. The sender </a:t>
            </a:r>
            <a:r>
              <a:rPr sz="2700" spc="-10" dirty="0">
                <a:latin typeface="Georgia"/>
                <a:cs typeface="Georgia"/>
              </a:rPr>
              <a:t>should  </a:t>
            </a:r>
            <a:r>
              <a:rPr sz="2700" spc="-5" dirty="0">
                <a:latin typeface="Georgia"/>
                <a:cs typeface="Georgia"/>
              </a:rPr>
              <a:t>determine </a:t>
            </a:r>
            <a:r>
              <a:rPr sz="2700" dirty="0">
                <a:latin typeface="Georgia"/>
                <a:cs typeface="Georgia"/>
              </a:rPr>
              <a:t>at </a:t>
            </a:r>
            <a:r>
              <a:rPr sz="2700" spc="-5" dirty="0">
                <a:latin typeface="Georgia"/>
                <a:cs typeface="Georgia"/>
              </a:rPr>
              <a:t>this point the </a:t>
            </a:r>
            <a:r>
              <a:rPr sz="2700" dirty="0">
                <a:latin typeface="Georgia"/>
                <a:cs typeface="Georgia"/>
              </a:rPr>
              <a:t>method </a:t>
            </a:r>
            <a:r>
              <a:rPr sz="2700" spc="-5" dirty="0">
                <a:latin typeface="Georgia"/>
                <a:cs typeface="Georgia"/>
              </a:rPr>
              <a:t>of transmission  so that the words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symbols may be organized </a:t>
            </a:r>
            <a:r>
              <a:rPr sz="2700" dirty="0">
                <a:latin typeface="Georgia"/>
                <a:cs typeface="Georgia"/>
              </a:rPr>
              <a:t>in a  manner </a:t>
            </a:r>
            <a:r>
              <a:rPr sz="2700" spc="-10" dirty="0">
                <a:latin typeface="Georgia"/>
                <a:cs typeface="Georgia"/>
              </a:rPr>
              <a:t>suitable </a:t>
            </a:r>
            <a:r>
              <a:rPr sz="2700" spc="-5" dirty="0">
                <a:latin typeface="Georgia"/>
                <a:cs typeface="Georgia"/>
              </a:rPr>
              <a:t>for the type of transmission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chosen.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857" y="412445"/>
            <a:ext cx="53308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</a:rPr>
              <a:t>The </a:t>
            </a:r>
            <a:r>
              <a:rPr sz="3300" spc="-5" dirty="0">
                <a:solidFill>
                  <a:srgbClr val="000000"/>
                </a:solidFill>
              </a:rPr>
              <a:t>Communication</a:t>
            </a:r>
            <a:r>
              <a:rPr sz="3300" spc="-4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Process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07340" y="1470405"/>
            <a:ext cx="7988300" cy="3894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algn="ctr">
              <a:lnSpc>
                <a:spcPct val="100000"/>
              </a:lnSpc>
              <a:spcBef>
                <a:spcPts val="100"/>
              </a:spcBef>
            </a:pPr>
            <a:r>
              <a:rPr sz="2700" b="1" spc="-5" dirty="0">
                <a:latin typeface="Georgia"/>
                <a:cs typeface="Georgia"/>
              </a:rPr>
              <a:t>Transmit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5"/>
              </a:spcBef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channels of </a:t>
            </a:r>
            <a:r>
              <a:rPr sz="2700" spc="-10" dirty="0">
                <a:latin typeface="Georgia"/>
                <a:cs typeface="Georgia"/>
              </a:rPr>
              <a:t>communication should </a:t>
            </a:r>
            <a:r>
              <a:rPr sz="2700" spc="-5" dirty="0">
                <a:latin typeface="Georgia"/>
                <a:cs typeface="Georgia"/>
              </a:rPr>
              <a:t>likewise be  determined together with the proper timing </a:t>
            </a:r>
            <a:r>
              <a:rPr sz="2700" dirty="0">
                <a:latin typeface="Georgia"/>
                <a:cs typeface="Georgia"/>
              </a:rPr>
              <a:t>in  </a:t>
            </a:r>
            <a:r>
              <a:rPr sz="2700" spc="-5" dirty="0">
                <a:latin typeface="Georgia"/>
                <a:cs typeface="Georgia"/>
              </a:rPr>
              <a:t>sending the message. </a:t>
            </a:r>
            <a:r>
              <a:rPr sz="2700" dirty="0">
                <a:latin typeface="Georgia"/>
                <a:cs typeface="Georgia"/>
              </a:rPr>
              <a:t>The </a:t>
            </a:r>
            <a:r>
              <a:rPr sz="2700" spc="-10" dirty="0">
                <a:latin typeface="Georgia"/>
                <a:cs typeface="Georgia"/>
              </a:rPr>
              <a:t>communication </a:t>
            </a:r>
            <a:r>
              <a:rPr sz="2700" spc="-5" dirty="0">
                <a:latin typeface="Georgia"/>
                <a:cs typeface="Georgia"/>
              </a:rPr>
              <a:t>channel  </a:t>
            </a:r>
            <a:r>
              <a:rPr sz="2700" spc="-10" dirty="0">
                <a:latin typeface="Georgia"/>
                <a:cs typeface="Georgia"/>
              </a:rPr>
              <a:t>should as </a:t>
            </a:r>
            <a:r>
              <a:rPr sz="2700" spc="-5" dirty="0">
                <a:latin typeface="Georgia"/>
                <a:cs typeface="Georgia"/>
              </a:rPr>
              <a:t>much </a:t>
            </a:r>
            <a:r>
              <a:rPr sz="2700" spc="-1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possible be free from barriers or  </a:t>
            </a:r>
            <a:r>
              <a:rPr sz="2700" dirty="0">
                <a:latin typeface="Georgia"/>
                <a:cs typeface="Georgia"/>
              </a:rPr>
              <a:t>interferences, in </a:t>
            </a:r>
            <a:r>
              <a:rPr sz="2700" spc="-5" dirty="0">
                <a:latin typeface="Georgia"/>
                <a:cs typeface="Georgia"/>
              </a:rPr>
              <a:t>order that the message will have </a:t>
            </a:r>
            <a:r>
              <a:rPr sz="2700" dirty="0">
                <a:latin typeface="Georgia"/>
                <a:cs typeface="Georgia"/>
              </a:rPr>
              <a:t>a  </a:t>
            </a:r>
            <a:r>
              <a:rPr sz="2700" spc="-5" dirty="0">
                <a:latin typeface="Georgia"/>
                <a:cs typeface="Georgia"/>
              </a:rPr>
              <a:t>good chance </a:t>
            </a:r>
            <a:r>
              <a:rPr sz="2700" spc="-10" dirty="0">
                <a:latin typeface="Georgia"/>
                <a:cs typeface="Georgia"/>
              </a:rPr>
              <a:t>of </a:t>
            </a:r>
            <a:r>
              <a:rPr sz="2700" spc="-5" dirty="0">
                <a:latin typeface="Georgia"/>
                <a:cs typeface="Georgia"/>
              </a:rPr>
              <a:t>reaching the </a:t>
            </a:r>
            <a:r>
              <a:rPr sz="2700" dirty="0">
                <a:latin typeface="Georgia"/>
                <a:cs typeface="Georgia"/>
              </a:rPr>
              <a:t>intended receiver and  </a:t>
            </a:r>
            <a:r>
              <a:rPr sz="2700" spc="-5" dirty="0">
                <a:latin typeface="Georgia"/>
                <a:cs typeface="Georgia"/>
              </a:rPr>
              <a:t>holding the </a:t>
            </a:r>
            <a:r>
              <a:rPr sz="2700" dirty="0">
                <a:latin typeface="Georgia"/>
                <a:cs typeface="Georgia"/>
              </a:rPr>
              <a:t>receiver’s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attention.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857" y="412445"/>
            <a:ext cx="53308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</a:rPr>
              <a:t>The </a:t>
            </a:r>
            <a:r>
              <a:rPr sz="3300" spc="-5" dirty="0">
                <a:solidFill>
                  <a:srgbClr val="000000"/>
                </a:solidFill>
              </a:rPr>
              <a:t>Communication</a:t>
            </a:r>
            <a:r>
              <a:rPr sz="3300" spc="-4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Process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432612" y="1549653"/>
            <a:ext cx="8242300" cy="224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700" b="1" spc="-5" dirty="0">
                <a:latin typeface="Georgia"/>
                <a:cs typeface="Georgia"/>
              </a:rPr>
              <a:t>Receive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00">
              <a:latin typeface="Times New Roman"/>
              <a:cs typeface="Times New Roman"/>
            </a:endParaRPr>
          </a:p>
          <a:p>
            <a:pPr marL="447040" marR="5080" indent="-434975">
              <a:lnSpc>
                <a:spcPct val="100000"/>
              </a:lnSpc>
              <a:spcBef>
                <a:spcPts val="5"/>
              </a:spcBef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message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10" dirty="0">
                <a:latin typeface="Georgia"/>
                <a:cs typeface="Georgia"/>
              </a:rPr>
              <a:t>transferred </a:t>
            </a:r>
            <a:r>
              <a:rPr sz="2700" spc="-5" dirty="0">
                <a:latin typeface="Georgia"/>
                <a:cs typeface="Georgia"/>
              </a:rPr>
              <a:t>to the </a:t>
            </a:r>
            <a:r>
              <a:rPr sz="2700" dirty="0">
                <a:latin typeface="Georgia"/>
                <a:cs typeface="Georgia"/>
              </a:rPr>
              <a:t>receiver </a:t>
            </a:r>
            <a:r>
              <a:rPr sz="2700" spc="-5" dirty="0">
                <a:latin typeface="Georgia"/>
                <a:cs typeface="Georgia"/>
              </a:rPr>
              <a:t>who tunes </a:t>
            </a:r>
            <a:r>
              <a:rPr sz="2700" dirty="0">
                <a:latin typeface="Georgia"/>
                <a:cs typeface="Georgia"/>
              </a:rPr>
              <a:t>it  </a:t>
            </a:r>
            <a:r>
              <a:rPr sz="2700" spc="-5" dirty="0">
                <a:latin typeface="Georgia"/>
                <a:cs typeface="Georgia"/>
              </a:rPr>
              <a:t>up to </a:t>
            </a:r>
            <a:r>
              <a:rPr sz="2700" dirty="0">
                <a:latin typeface="Georgia"/>
                <a:cs typeface="Georgia"/>
              </a:rPr>
              <a:t>receive it. </a:t>
            </a:r>
            <a:r>
              <a:rPr sz="2700" spc="-5" dirty="0">
                <a:latin typeface="Georgia"/>
                <a:cs typeface="Georgia"/>
              </a:rPr>
              <a:t>Without </a:t>
            </a:r>
            <a:r>
              <a:rPr sz="2700" spc="-10" dirty="0">
                <a:latin typeface="Georgia"/>
                <a:cs typeface="Georgia"/>
              </a:rPr>
              <a:t>an </a:t>
            </a:r>
            <a:r>
              <a:rPr sz="2700" spc="-5" dirty="0">
                <a:latin typeface="Georgia"/>
                <a:cs typeface="Georgia"/>
              </a:rPr>
              <a:t>effective reception,</a:t>
            </a:r>
            <a:r>
              <a:rPr sz="2700" spc="-114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the</a:t>
            </a:r>
            <a:endParaRPr sz="2700">
              <a:latin typeface="Georgia"/>
              <a:cs typeface="Georgia"/>
            </a:endParaRPr>
          </a:p>
          <a:p>
            <a:pPr marL="1468120">
              <a:lnSpc>
                <a:spcPct val="100000"/>
              </a:lnSpc>
            </a:pPr>
            <a:r>
              <a:rPr sz="2700" spc="-5" dirty="0">
                <a:latin typeface="Georgia"/>
                <a:cs typeface="Georgia"/>
              </a:rPr>
              <a:t>message fizzles out </a:t>
            </a:r>
            <a:r>
              <a:rPr sz="2700" dirty="0">
                <a:latin typeface="Georgia"/>
                <a:cs typeface="Georgia"/>
              </a:rPr>
              <a:t>into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nothingness.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857" y="412445"/>
            <a:ext cx="53308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</a:rPr>
              <a:t>The </a:t>
            </a:r>
            <a:r>
              <a:rPr sz="3300" spc="-5" dirty="0">
                <a:solidFill>
                  <a:srgbClr val="000000"/>
                </a:solidFill>
              </a:rPr>
              <a:t>Communication</a:t>
            </a:r>
            <a:r>
              <a:rPr sz="3300" spc="-4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Process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466976"/>
            <a:ext cx="8314690" cy="266001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19804">
              <a:lnSpc>
                <a:spcPct val="100000"/>
              </a:lnSpc>
              <a:spcBef>
                <a:spcPts val="750"/>
              </a:spcBef>
            </a:pPr>
            <a:r>
              <a:rPr sz="2700" b="1" dirty="0">
                <a:latin typeface="Georgia"/>
                <a:cs typeface="Georgia"/>
              </a:rPr>
              <a:t>Decode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650"/>
              </a:spcBef>
              <a:tabLst>
                <a:tab pos="266827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sender’s </a:t>
            </a:r>
            <a:r>
              <a:rPr sz="2700" dirty="0">
                <a:latin typeface="Georgia"/>
                <a:cs typeface="Georgia"/>
              </a:rPr>
              <a:t>intention is </a:t>
            </a:r>
            <a:r>
              <a:rPr sz="2700" spc="-5" dirty="0">
                <a:latin typeface="Georgia"/>
                <a:cs typeface="Georgia"/>
              </a:rPr>
              <a:t>for the </a:t>
            </a:r>
            <a:r>
              <a:rPr sz="2700" dirty="0">
                <a:latin typeface="Georgia"/>
                <a:cs typeface="Georgia"/>
              </a:rPr>
              <a:t>receiver </a:t>
            </a:r>
            <a:r>
              <a:rPr sz="2700" spc="-5" dirty="0">
                <a:latin typeface="Georgia"/>
                <a:cs typeface="Georgia"/>
              </a:rPr>
              <a:t>to </a:t>
            </a:r>
            <a:r>
              <a:rPr sz="2700" spc="-10" dirty="0">
                <a:latin typeface="Georgia"/>
                <a:cs typeface="Georgia"/>
              </a:rPr>
              <a:t>understand 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10" dirty="0">
                <a:latin typeface="Georgia"/>
                <a:cs typeface="Georgia"/>
              </a:rPr>
              <a:t>full </a:t>
            </a:r>
            <a:r>
              <a:rPr sz="2700" spc="-5" dirty="0">
                <a:latin typeface="Georgia"/>
                <a:cs typeface="Georgia"/>
              </a:rPr>
              <a:t>the message conveyed. </a:t>
            </a:r>
            <a:r>
              <a:rPr sz="2700" dirty="0">
                <a:latin typeface="Georgia"/>
                <a:cs typeface="Georgia"/>
              </a:rPr>
              <a:t>It is in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dirty="0">
                <a:latin typeface="Georgia"/>
                <a:cs typeface="Georgia"/>
              </a:rPr>
              <a:t>receiver's  mind </a:t>
            </a:r>
            <a:r>
              <a:rPr sz="2700" spc="-5" dirty="0">
                <a:latin typeface="Georgia"/>
                <a:cs typeface="Georgia"/>
              </a:rPr>
              <a:t>that understanding can take place. </a:t>
            </a:r>
            <a:r>
              <a:rPr sz="2700" dirty="0">
                <a:latin typeface="Georgia"/>
                <a:cs typeface="Georgia"/>
              </a:rPr>
              <a:t>Telling is  not </a:t>
            </a:r>
            <a:r>
              <a:rPr sz="2700" spc="-5" dirty="0">
                <a:latin typeface="Georgia"/>
                <a:cs typeface="Georgia"/>
              </a:rPr>
              <a:t>sufficient communication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unless  understanding	</a:t>
            </a:r>
            <a:r>
              <a:rPr sz="2700" dirty="0">
                <a:latin typeface="Georgia"/>
                <a:cs typeface="Georgia"/>
              </a:rPr>
              <a:t>at </a:t>
            </a:r>
            <a:r>
              <a:rPr sz="2700" spc="-5" dirty="0">
                <a:latin typeface="Georgia"/>
                <a:cs typeface="Georgia"/>
              </a:rPr>
              <a:t>the other end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brought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about.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857" y="412445"/>
            <a:ext cx="53308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</a:rPr>
              <a:t>The </a:t>
            </a:r>
            <a:r>
              <a:rPr sz="3300" spc="-5" dirty="0">
                <a:solidFill>
                  <a:srgbClr val="000000"/>
                </a:solidFill>
              </a:rPr>
              <a:t>Communication</a:t>
            </a:r>
            <a:r>
              <a:rPr sz="3300" spc="-4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Process</a:t>
            </a:r>
            <a:endParaRPr sz="33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0495" marR="17970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Use</a:t>
            </a:r>
          </a:p>
          <a:p>
            <a:pPr marL="151130">
              <a:lnSpc>
                <a:spcPct val="100000"/>
              </a:lnSpc>
              <a:spcBef>
                <a:spcPts val="50"/>
              </a:spcBef>
            </a:pPr>
            <a:endParaRPr sz="3900">
              <a:latin typeface="Times New Roman"/>
              <a:cs typeface="Times New Roman"/>
            </a:endParaRPr>
          </a:p>
          <a:p>
            <a:pPr marL="247650" marR="5080" indent="-83820">
              <a:lnSpc>
                <a:spcPct val="100000"/>
              </a:lnSpc>
              <a:spcBef>
                <a:spcPts val="5"/>
              </a:spcBef>
            </a:pPr>
            <a:r>
              <a:rPr b="0" dirty="0">
                <a:latin typeface="Georgia"/>
                <a:cs typeface="Georgia"/>
              </a:rPr>
              <a:t>The </a:t>
            </a:r>
            <a:r>
              <a:rPr b="0" spc="-5" dirty="0">
                <a:latin typeface="Georgia"/>
                <a:cs typeface="Georgia"/>
              </a:rPr>
              <a:t>final step </a:t>
            </a:r>
            <a:r>
              <a:rPr b="0" dirty="0">
                <a:latin typeface="Georgia"/>
                <a:cs typeface="Georgia"/>
              </a:rPr>
              <a:t>in </a:t>
            </a:r>
            <a:r>
              <a:rPr b="0" spc="-5" dirty="0">
                <a:latin typeface="Georgia"/>
                <a:cs typeface="Georgia"/>
              </a:rPr>
              <a:t>the process </a:t>
            </a:r>
            <a:r>
              <a:rPr b="0" dirty="0">
                <a:latin typeface="Georgia"/>
                <a:cs typeface="Georgia"/>
              </a:rPr>
              <a:t>is </a:t>
            </a:r>
            <a:r>
              <a:rPr b="0" spc="-5" dirty="0">
                <a:latin typeface="Georgia"/>
                <a:cs typeface="Georgia"/>
              </a:rPr>
              <a:t>for the </a:t>
            </a:r>
            <a:r>
              <a:rPr b="0" dirty="0">
                <a:latin typeface="Georgia"/>
                <a:cs typeface="Georgia"/>
              </a:rPr>
              <a:t>receiver </a:t>
            </a:r>
            <a:r>
              <a:rPr b="0" spc="-5" dirty="0">
                <a:latin typeface="Georgia"/>
                <a:cs typeface="Georgia"/>
              </a:rPr>
              <a:t>to use  the </a:t>
            </a:r>
            <a:r>
              <a:rPr b="0" spc="-10" dirty="0">
                <a:latin typeface="Georgia"/>
                <a:cs typeface="Georgia"/>
              </a:rPr>
              <a:t>communication, </a:t>
            </a:r>
            <a:r>
              <a:rPr b="0" spc="-5" dirty="0">
                <a:latin typeface="Georgia"/>
                <a:cs typeface="Georgia"/>
              </a:rPr>
              <a:t>either by </a:t>
            </a:r>
            <a:r>
              <a:rPr b="0" dirty="0">
                <a:latin typeface="Georgia"/>
                <a:cs typeface="Georgia"/>
              </a:rPr>
              <a:t>ignoring it, </a:t>
            </a:r>
            <a:r>
              <a:rPr b="0" spc="-5" dirty="0">
                <a:latin typeface="Georgia"/>
                <a:cs typeface="Georgia"/>
              </a:rPr>
              <a:t>performing  the task </a:t>
            </a:r>
            <a:r>
              <a:rPr b="0" spc="-10" dirty="0">
                <a:latin typeface="Georgia"/>
                <a:cs typeface="Georgia"/>
              </a:rPr>
              <a:t>called </a:t>
            </a:r>
            <a:r>
              <a:rPr b="0" spc="-5" dirty="0">
                <a:latin typeface="Georgia"/>
                <a:cs typeface="Georgia"/>
              </a:rPr>
              <a:t>for, storing the information </a:t>
            </a:r>
            <a:r>
              <a:rPr b="0" spc="-10" dirty="0">
                <a:latin typeface="Georgia"/>
                <a:cs typeface="Georgia"/>
              </a:rPr>
              <a:t>or</a:t>
            </a:r>
            <a:r>
              <a:rPr b="0" spc="-5" dirty="0">
                <a:latin typeface="Georgia"/>
                <a:cs typeface="Georgia"/>
              </a:rPr>
              <a:t> doing</a:t>
            </a:r>
          </a:p>
          <a:p>
            <a:pPr marL="2559685">
              <a:lnSpc>
                <a:spcPct val="100000"/>
              </a:lnSpc>
            </a:pPr>
            <a:r>
              <a:rPr b="0" spc="-5" dirty="0">
                <a:latin typeface="Georgia"/>
                <a:cs typeface="Georgia"/>
              </a:rPr>
              <a:t>otherwise, </a:t>
            </a:r>
            <a:r>
              <a:rPr b="0" dirty="0">
                <a:latin typeface="Georgia"/>
                <a:cs typeface="Georgia"/>
              </a:rPr>
              <a:t>as</a:t>
            </a:r>
            <a:r>
              <a:rPr b="0" spc="-6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directed.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7238" y="412445"/>
            <a:ext cx="304228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</a:rPr>
              <a:t>The </a:t>
            </a:r>
            <a:r>
              <a:rPr sz="3300" spc="-5" dirty="0">
                <a:solidFill>
                  <a:srgbClr val="000000"/>
                </a:solidFill>
              </a:rPr>
              <a:t>Rule of</a:t>
            </a:r>
            <a:r>
              <a:rPr sz="3300" spc="-6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Five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462785"/>
            <a:ext cx="8021955" cy="31064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8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entire set of five receiver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steps:</a:t>
            </a:r>
            <a:endParaRPr sz="2700">
              <a:latin typeface="Georgia"/>
              <a:cs typeface="Georgia"/>
            </a:endParaRPr>
          </a:p>
          <a:p>
            <a:pPr marL="1155700" marR="5654675">
              <a:lnSpc>
                <a:spcPct val="120100"/>
              </a:lnSpc>
              <a:spcBef>
                <a:spcPts val="20"/>
              </a:spcBef>
            </a:pPr>
            <a:r>
              <a:rPr sz="1800" spc="-5" dirty="0">
                <a:latin typeface="Georgia"/>
                <a:cs typeface="Georgia"/>
              </a:rPr>
              <a:t>Receive  Underst</a:t>
            </a:r>
            <a:r>
              <a:rPr sz="1800" spc="5" dirty="0">
                <a:latin typeface="Georgia"/>
                <a:cs typeface="Georgia"/>
              </a:rPr>
              <a:t>a</a:t>
            </a:r>
            <a:r>
              <a:rPr sz="1800" dirty="0">
                <a:latin typeface="Georgia"/>
                <a:cs typeface="Georgia"/>
              </a:rPr>
              <a:t>nd  </a:t>
            </a:r>
            <a:r>
              <a:rPr sz="1800" spc="-5" dirty="0">
                <a:latin typeface="Georgia"/>
                <a:cs typeface="Georgia"/>
              </a:rPr>
              <a:t>Accept</a:t>
            </a:r>
            <a:endParaRPr sz="1800">
              <a:latin typeface="Georgia"/>
              <a:cs typeface="Georgia"/>
            </a:endParaRPr>
          </a:p>
          <a:p>
            <a:pPr marL="1155700" marR="5897880">
              <a:lnSpc>
                <a:spcPct val="120000"/>
              </a:lnSpc>
            </a:pPr>
            <a:r>
              <a:rPr sz="1800" spc="-5" dirty="0">
                <a:latin typeface="Georgia"/>
                <a:cs typeface="Georgia"/>
              </a:rPr>
              <a:t>Use  F</a:t>
            </a:r>
            <a:r>
              <a:rPr sz="1800" spc="5" dirty="0">
                <a:latin typeface="Georgia"/>
                <a:cs typeface="Georgia"/>
              </a:rPr>
              <a:t>e</a:t>
            </a:r>
            <a:r>
              <a:rPr sz="1800" dirty="0">
                <a:latin typeface="Georgia"/>
                <a:cs typeface="Georgia"/>
              </a:rPr>
              <a:t>e</a:t>
            </a:r>
            <a:r>
              <a:rPr sz="1800" spc="-5" dirty="0">
                <a:latin typeface="Georgia"/>
                <a:cs typeface="Georgia"/>
              </a:rPr>
              <a:t>dback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384300" marR="5080" indent="-228600">
              <a:lnSpc>
                <a:spcPct val="100000"/>
              </a:lnSpc>
            </a:pPr>
            <a:r>
              <a:rPr sz="1800" spc="-5" dirty="0">
                <a:latin typeface="Georgia"/>
                <a:cs typeface="Georgia"/>
              </a:rPr>
              <a:t>If the communication successfully undergoes these five steps </a:t>
            </a:r>
            <a:r>
              <a:rPr sz="1800" dirty="0">
                <a:latin typeface="Georgia"/>
                <a:cs typeface="Georgia"/>
              </a:rPr>
              <a:t>with a  </a:t>
            </a:r>
            <a:r>
              <a:rPr sz="1800" spc="-5" dirty="0">
                <a:latin typeface="Georgia"/>
                <a:cs typeface="Georgia"/>
              </a:rPr>
              <a:t>receiver, the communication can be </a:t>
            </a:r>
            <a:r>
              <a:rPr sz="1800" dirty="0">
                <a:latin typeface="Georgia"/>
                <a:cs typeface="Georgia"/>
              </a:rPr>
              <a:t>said </a:t>
            </a:r>
            <a:r>
              <a:rPr sz="1800" spc="-5" dirty="0">
                <a:latin typeface="Georgia"/>
                <a:cs typeface="Georgia"/>
              </a:rPr>
              <a:t>to be</a:t>
            </a:r>
            <a:r>
              <a:rPr sz="1800" spc="5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successful.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3604" y="412445"/>
            <a:ext cx="479298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000000"/>
                </a:solidFill>
              </a:rPr>
              <a:t>Two-way</a:t>
            </a:r>
            <a:r>
              <a:rPr sz="3300" spc="-4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Communication</a:t>
            </a:r>
            <a:endParaRPr sz="3300"/>
          </a:p>
        </p:txBody>
      </p:sp>
      <p:sp>
        <p:nvSpPr>
          <p:cNvPr id="3" name="object 3"/>
          <p:cNvSpPr/>
          <p:nvPr/>
        </p:nvSpPr>
        <p:spPr>
          <a:xfrm>
            <a:off x="1905000" y="1905000"/>
            <a:ext cx="5715000" cy="2892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74394" y="5206441"/>
            <a:ext cx="54971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two-way flow </a:t>
            </a:r>
            <a:r>
              <a:rPr sz="2000" dirty="0">
                <a:latin typeface="Georgia"/>
                <a:cs typeface="Georgia"/>
              </a:rPr>
              <a:t>of </a:t>
            </a:r>
            <a:r>
              <a:rPr sz="2000" spc="-5" dirty="0">
                <a:latin typeface="Georgia"/>
                <a:cs typeface="Georgia"/>
              </a:rPr>
              <a:t>information </a:t>
            </a:r>
            <a:r>
              <a:rPr sz="2000" dirty="0">
                <a:latin typeface="Georgia"/>
                <a:cs typeface="Georgia"/>
              </a:rPr>
              <a:t>is </a:t>
            </a:r>
            <a:r>
              <a:rPr sz="2000" spc="-5" dirty="0">
                <a:latin typeface="Georgia"/>
                <a:cs typeface="Georgia"/>
              </a:rPr>
              <a:t>referred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as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Georgia"/>
                <a:cs typeface="Georgia"/>
              </a:rPr>
              <a:t>feedback loop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communication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loop.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412445"/>
            <a:ext cx="267208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000000"/>
                </a:solidFill>
              </a:rPr>
              <a:t>Other</a:t>
            </a:r>
            <a:r>
              <a:rPr sz="3300" spc="-8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benefits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2001139"/>
            <a:ext cx="7848600" cy="183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AutoNum type="arabicParenR"/>
              <a:tabLst>
                <a:tab pos="527685" algn="l"/>
                <a:tab pos="528320" algn="l"/>
              </a:tabLst>
            </a:pPr>
            <a:r>
              <a:rPr sz="2700" spc="-10" dirty="0">
                <a:latin typeface="Georgia"/>
                <a:cs typeface="Georgia"/>
              </a:rPr>
              <a:t>Frustration </a:t>
            </a:r>
            <a:r>
              <a:rPr sz="2700" dirty="0">
                <a:latin typeface="Georgia"/>
                <a:cs typeface="Georgia"/>
              </a:rPr>
              <a:t>is reduced and </a:t>
            </a:r>
            <a:r>
              <a:rPr sz="2700" spc="-10" dirty="0">
                <a:latin typeface="Georgia"/>
                <a:cs typeface="Georgia"/>
              </a:rPr>
              <a:t>favorable </a:t>
            </a:r>
            <a:r>
              <a:rPr sz="2700" spc="-5" dirty="0">
                <a:latin typeface="Georgia"/>
                <a:cs typeface="Georgia"/>
              </a:rPr>
              <a:t>feelings </a:t>
            </a:r>
            <a:r>
              <a:rPr sz="2700" dirty="0">
                <a:latin typeface="Georgia"/>
                <a:cs typeface="Georgia"/>
              </a:rPr>
              <a:t>are  </a:t>
            </a:r>
            <a:r>
              <a:rPr sz="2700" spc="-10" dirty="0">
                <a:latin typeface="Georgia"/>
                <a:cs typeface="Georgia"/>
              </a:rPr>
              <a:t>usually </a:t>
            </a:r>
            <a:r>
              <a:rPr sz="2700" spc="-5" dirty="0">
                <a:latin typeface="Georgia"/>
                <a:cs typeface="Georgia"/>
              </a:rPr>
              <a:t>generated.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16248"/>
              </a:buClr>
              <a:buFont typeface="Georgia"/>
              <a:buAutoNum type="arabicParenR"/>
            </a:pPr>
            <a:endParaRPr sz="39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D16248"/>
              </a:buClr>
              <a:buSzPct val="85185"/>
              <a:buAutoNum type="arabicParenR"/>
              <a:tabLst>
                <a:tab pos="527685" algn="l"/>
                <a:tab pos="528320" algn="l"/>
              </a:tabLst>
            </a:pPr>
            <a:r>
              <a:rPr sz="2700" spc="-5" dirty="0">
                <a:latin typeface="Georgia"/>
                <a:cs typeface="Georgia"/>
              </a:rPr>
              <a:t>Accuracy of work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much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enhanced.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8657" y="459689"/>
            <a:ext cx="786066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000000"/>
                </a:solidFill>
              </a:rPr>
              <a:t>Difficulties caused by two-way</a:t>
            </a:r>
            <a:r>
              <a:rPr sz="3000" spc="-45" dirty="0">
                <a:solidFill>
                  <a:srgbClr val="000000"/>
                </a:solidFill>
              </a:rPr>
              <a:t> </a:t>
            </a:r>
            <a:r>
              <a:rPr sz="3000" spc="-5" dirty="0">
                <a:solidFill>
                  <a:srgbClr val="000000"/>
                </a:solidFill>
              </a:rPr>
              <a:t>communication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80491" y="1735582"/>
            <a:ext cx="8245475" cy="3071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628650" indent="-5156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Georgia"/>
                <a:cs typeface="Georgia"/>
              </a:rPr>
              <a:t>Two </a:t>
            </a:r>
            <a:r>
              <a:rPr sz="2700" spc="-5" dirty="0">
                <a:latin typeface="Georgia"/>
                <a:cs typeface="Georgia"/>
              </a:rPr>
              <a:t>people </a:t>
            </a:r>
            <a:r>
              <a:rPr sz="2700" dirty="0">
                <a:latin typeface="Georgia"/>
                <a:cs typeface="Georgia"/>
              </a:rPr>
              <a:t>may </a:t>
            </a:r>
            <a:r>
              <a:rPr sz="2700" spc="-5" dirty="0">
                <a:latin typeface="Georgia"/>
                <a:cs typeface="Georgia"/>
              </a:rPr>
              <a:t>strongly disagree about some  </a:t>
            </a:r>
            <a:r>
              <a:rPr sz="2700" dirty="0">
                <a:latin typeface="Georgia"/>
                <a:cs typeface="Georgia"/>
              </a:rPr>
              <a:t>item, </a:t>
            </a:r>
            <a:r>
              <a:rPr sz="2700" spc="-5" dirty="0">
                <a:latin typeface="Georgia"/>
                <a:cs typeface="Georgia"/>
              </a:rPr>
              <a:t>but may not realize until they established  two-way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communications.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16248"/>
              </a:buClr>
              <a:buFont typeface="Georgia"/>
              <a:buAutoNum type="arabicPeriod"/>
            </a:pPr>
            <a:endParaRPr sz="390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00000"/>
              </a:lnSpc>
              <a:buClr>
                <a:srgbClr val="D16248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Georgia"/>
                <a:cs typeface="Georgia"/>
              </a:rPr>
              <a:t>Cognitive dissonance takes place when people  </a:t>
            </a:r>
            <a:r>
              <a:rPr sz="2700" dirty="0">
                <a:latin typeface="Georgia"/>
                <a:cs typeface="Georgia"/>
              </a:rPr>
              <a:t>receive </a:t>
            </a:r>
            <a:r>
              <a:rPr sz="2700" spc="-5" dirty="0">
                <a:latin typeface="Georgia"/>
                <a:cs typeface="Georgia"/>
              </a:rPr>
              <a:t>information which </a:t>
            </a:r>
            <a:r>
              <a:rPr sz="2700" dirty="0">
                <a:latin typeface="Georgia"/>
                <a:cs typeface="Georgia"/>
              </a:rPr>
              <a:t>is incompatible </a:t>
            </a:r>
            <a:r>
              <a:rPr sz="2700" spc="-5" dirty="0">
                <a:latin typeface="Georgia"/>
                <a:cs typeface="Georgia"/>
              </a:rPr>
              <a:t>with  their value systems or other information they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have.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0491" y="1013205"/>
            <a:ext cx="8114665" cy="3482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0955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Communication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10" dirty="0">
                <a:latin typeface="Georgia"/>
                <a:cs typeface="Georgia"/>
              </a:rPr>
              <a:t>an </a:t>
            </a:r>
            <a:r>
              <a:rPr sz="2700" spc="-5" dirty="0">
                <a:latin typeface="Georgia"/>
                <a:cs typeface="Georgia"/>
              </a:rPr>
              <a:t>organization </a:t>
            </a:r>
            <a:r>
              <a:rPr sz="2700" dirty="0">
                <a:latin typeface="Georgia"/>
                <a:cs typeface="Georgia"/>
              </a:rPr>
              <a:t>is important in  </a:t>
            </a:r>
            <a:r>
              <a:rPr sz="2700" spc="-5" dirty="0">
                <a:latin typeface="Georgia"/>
                <a:cs typeface="Georgia"/>
              </a:rPr>
              <a:t>bringing about coordination, understanding </a:t>
            </a:r>
            <a:r>
              <a:rPr sz="2700" dirty="0">
                <a:latin typeface="Georgia"/>
                <a:cs typeface="Georgia"/>
              </a:rPr>
              <a:t>and  </a:t>
            </a:r>
            <a:r>
              <a:rPr sz="2700" spc="-5" dirty="0">
                <a:latin typeface="Georgia"/>
                <a:cs typeface="Georgia"/>
              </a:rPr>
              <a:t>unity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overall strife to </a:t>
            </a:r>
            <a:r>
              <a:rPr sz="2700" dirty="0">
                <a:latin typeface="Georgia"/>
                <a:cs typeface="Georgia"/>
              </a:rPr>
              <a:t>attain </a:t>
            </a:r>
            <a:r>
              <a:rPr sz="2700" spc="-10" dirty="0">
                <a:latin typeface="Georgia"/>
                <a:cs typeface="Georgia"/>
              </a:rPr>
              <a:t>organizational  </a:t>
            </a:r>
            <a:r>
              <a:rPr sz="2700" spc="-5" dirty="0">
                <a:latin typeface="Georgia"/>
                <a:cs typeface="Georgia"/>
              </a:rPr>
              <a:t>objectives.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9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There are </a:t>
            </a:r>
            <a:r>
              <a:rPr sz="2700" spc="-5" dirty="0">
                <a:latin typeface="Georgia"/>
                <a:cs typeface="Georgia"/>
              </a:rPr>
              <a:t>various </a:t>
            </a:r>
            <a:r>
              <a:rPr sz="2700" dirty="0">
                <a:latin typeface="Georgia"/>
                <a:cs typeface="Georgia"/>
              </a:rPr>
              <a:t>means </a:t>
            </a:r>
            <a:r>
              <a:rPr sz="2700" spc="-5" dirty="0">
                <a:latin typeface="Georgia"/>
                <a:cs typeface="Georgia"/>
              </a:rPr>
              <a:t>by which </a:t>
            </a:r>
            <a:r>
              <a:rPr sz="2700" spc="-10" dirty="0">
                <a:latin typeface="Georgia"/>
                <a:cs typeface="Georgia"/>
              </a:rPr>
              <a:t>messages </a:t>
            </a:r>
            <a:r>
              <a:rPr sz="2700" dirty="0">
                <a:latin typeface="Georgia"/>
                <a:cs typeface="Georgia"/>
              </a:rPr>
              <a:t>may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be  transmitted such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words, pictures,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body  languages.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0491" y="973582"/>
            <a:ext cx="8267065" cy="3894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401955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  <a:tab pos="1202055" algn="l"/>
              </a:tabLst>
            </a:pPr>
            <a:r>
              <a:rPr sz="2700" spc="-5" dirty="0">
                <a:latin typeface="Georgia"/>
                <a:cs typeface="Georgia"/>
              </a:rPr>
              <a:t>Each	manager </a:t>
            </a:r>
            <a:r>
              <a:rPr sz="2700" spc="-10" dirty="0">
                <a:latin typeface="Georgia"/>
                <a:cs typeface="Georgia"/>
              </a:rPr>
              <a:t>has </a:t>
            </a:r>
            <a:r>
              <a:rPr sz="2700" dirty="0">
                <a:latin typeface="Georgia"/>
                <a:cs typeface="Georgia"/>
              </a:rPr>
              <a:t>a number </a:t>
            </a:r>
            <a:r>
              <a:rPr sz="2700" spc="-5" dirty="0">
                <a:latin typeface="Georgia"/>
                <a:cs typeface="Georgia"/>
              </a:rPr>
              <a:t>of relationships with  other individuals </a:t>
            </a:r>
            <a:r>
              <a:rPr sz="2700" dirty="0">
                <a:latin typeface="Georgia"/>
                <a:cs typeface="Georgia"/>
              </a:rPr>
              <a:t>within </a:t>
            </a:r>
            <a:r>
              <a:rPr sz="2700" spc="-5" dirty="0">
                <a:latin typeface="Georgia"/>
                <a:cs typeface="Georgia"/>
              </a:rPr>
              <a:t>his area of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responsibility.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9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Methods have been to developed to </a:t>
            </a:r>
            <a:r>
              <a:rPr sz="2700" dirty="0">
                <a:latin typeface="Georgia"/>
                <a:cs typeface="Georgia"/>
              </a:rPr>
              <a:t>improve </a:t>
            </a:r>
            <a:r>
              <a:rPr sz="2700" spc="-5" dirty="0">
                <a:latin typeface="Georgia"/>
                <a:cs typeface="Georgia"/>
              </a:rPr>
              <a:t>upward  </a:t>
            </a:r>
            <a:r>
              <a:rPr sz="2700" spc="-10" dirty="0">
                <a:latin typeface="Georgia"/>
                <a:cs typeface="Georgia"/>
              </a:rPr>
              <a:t>communication </a:t>
            </a:r>
            <a:r>
              <a:rPr sz="2700" spc="-5" dirty="0">
                <a:latin typeface="Georgia"/>
                <a:cs typeface="Georgia"/>
              </a:rPr>
              <a:t>such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counseling, grievance  systems, </a:t>
            </a:r>
            <a:r>
              <a:rPr sz="2700" spc="-10" dirty="0">
                <a:latin typeface="Georgia"/>
                <a:cs typeface="Georgia"/>
              </a:rPr>
              <a:t>consultative </a:t>
            </a:r>
            <a:r>
              <a:rPr sz="2700" spc="-5" dirty="0">
                <a:latin typeface="Georgia"/>
                <a:cs typeface="Georgia"/>
              </a:rPr>
              <a:t>supervision, </a:t>
            </a:r>
            <a:r>
              <a:rPr sz="2700" dirty="0">
                <a:latin typeface="Georgia"/>
                <a:cs typeface="Georgia"/>
              </a:rPr>
              <a:t>meetings,  </a:t>
            </a:r>
            <a:r>
              <a:rPr sz="2700" spc="-5" dirty="0">
                <a:latin typeface="Georgia"/>
                <a:cs typeface="Georgia"/>
              </a:rPr>
              <a:t>suggestion systems, opinion surveys, participation </a:t>
            </a:r>
            <a:r>
              <a:rPr sz="2700" dirty="0">
                <a:latin typeface="Georgia"/>
                <a:cs typeface="Georgia"/>
              </a:rPr>
              <a:t>in 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spc="-10" dirty="0">
                <a:latin typeface="Georgia"/>
                <a:cs typeface="Georgia"/>
              </a:rPr>
              <a:t>social </a:t>
            </a:r>
            <a:r>
              <a:rPr sz="2700" spc="-5" dirty="0">
                <a:latin typeface="Georgia"/>
                <a:cs typeface="Georgia"/>
              </a:rPr>
              <a:t>groups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encouragement of employee  letters, among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others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7320" y="412445"/>
            <a:ext cx="476313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  <a:latin typeface="Times New Roman"/>
                <a:cs typeface="Times New Roman"/>
              </a:rPr>
              <a:t>A Model of</a:t>
            </a:r>
            <a:r>
              <a:rPr sz="3300" spc="-2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000000"/>
                </a:solidFill>
                <a:latin typeface="Times New Roman"/>
                <a:cs typeface="Times New Roman"/>
              </a:rPr>
              <a:t>Communication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2043810"/>
            <a:ext cx="7963534" cy="183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5" dirty="0">
                <a:latin typeface="Georgia"/>
                <a:cs typeface="Georgia"/>
              </a:rPr>
              <a:t>the transfer of information and understanding  from one person to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another.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It </a:t>
            </a:r>
            <a:r>
              <a:rPr sz="2700" spc="-5" dirty="0">
                <a:latin typeface="Georgia"/>
                <a:cs typeface="Georgia"/>
              </a:rPr>
              <a:t>involves two people </a:t>
            </a:r>
            <a:r>
              <a:rPr sz="2700" dirty="0">
                <a:latin typeface="Georgia"/>
                <a:cs typeface="Georgia"/>
              </a:rPr>
              <a:t>– a </a:t>
            </a:r>
            <a:r>
              <a:rPr sz="2700" spc="-10" dirty="0">
                <a:latin typeface="Georgia"/>
                <a:cs typeface="Georgia"/>
              </a:rPr>
              <a:t>sender </a:t>
            </a:r>
            <a:r>
              <a:rPr sz="2700" dirty="0">
                <a:latin typeface="Georgia"/>
                <a:cs typeface="Georgia"/>
              </a:rPr>
              <a:t>and a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receiver.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592" y="412445"/>
            <a:ext cx="574738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000000"/>
                </a:solidFill>
              </a:rPr>
              <a:t>Importance of Communication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549653"/>
            <a:ext cx="8241665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Organizations will fail without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communication.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9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Coordination and cooperation become </a:t>
            </a:r>
            <a:r>
              <a:rPr sz="2700" dirty="0">
                <a:latin typeface="Georgia"/>
                <a:cs typeface="Georgia"/>
              </a:rPr>
              <a:t>impossible if  </a:t>
            </a:r>
            <a:r>
              <a:rPr sz="2700" spc="-5" dirty="0">
                <a:latin typeface="Georgia"/>
                <a:cs typeface="Georgia"/>
              </a:rPr>
              <a:t>people cannot </a:t>
            </a:r>
            <a:r>
              <a:rPr sz="2700" spc="-10" dirty="0">
                <a:latin typeface="Georgia"/>
                <a:cs typeface="Georgia"/>
              </a:rPr>
              <a:t>communicate </a:t>
            </a:r>
            <a:r>
              <a:rPr sz="2700" spc="-5" dirty="0">
                <a:latin typeface="Georgia"/>
                <a:cs typeface="Georgia"/>
              </a:rPr>
              <a:t>their </a:t>
            </a:r>
            <a:r>
              <a:rPr sz="2700" dirty="0">
                <a:latin typeface="Georgia"/>
                <a:cs typeface="Georgia"/>
              </a:rPr>
              <a:t>needs and </a:t>
            </a:r>
            <a:r>
              <a:rPr sz="2700" spc="-5" dirty="0">
                <a:latin typeface="Georgia"/>
                <a:cs typeface="Georgia"/>
              </a:rPr>
              <a:t>feelings  to others. Every </a:t>
            </a:r>
            <a:r>
              <a:rPr sz="2700" dirty="0">
                <a:latin typeface="Georgia"/>
                <a:cs typeface="Georgia"/>
              </a:rPr>
              <a:t>act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spc="-10" dirty="0">
                <a:latin typeface="Georgia"/>
                <a:cs typeface="Georgia"/>
              </a:rPr>
              <a:t>communication </a:t>
            </a:r>
            <a:r>
              <a:rPr sz="2700" spc="-5" dirty="0">
                <a:latin typeface="Georgia"/>
                <a:cs typeface="Georgia"/>
              </a:rPr>
              <a:t>influences the  organization one </a:t>
            </a:r>
            <a:r>
              <a:rPr sz="2700" spc="-10" dirty="0">
                <a:latin typeface="Georgia"/>
                <a:cs typeface="Georgia"/>
              </a:rPr>
              <a:t>way </a:t>
            </a:r>
            <a:r>
              <a:rPr sz="2700" spc="-5" dirty="0">
                <a:latin typeface="Georgia"/>
                <a:cs typeface="Georgia"/>
              </a:rPr>
              <a:t>or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another.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0491" y="631901"/>
            <a:ext cx="8183245" cy="430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34544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Management ideas will remain armchair thoughts  until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manager puts them </a:t>
            </a:r>
            <a:r>
              <a:rPr sz="2700" dirty="0">
                <a:latin typeface="Georgia"/>
                <a:cs typeface="Georgia"/>
              </a:rPr>
              <a:t>into </a:t>
            </a:r>
            <a:r>
              <a:rPr sz="2700" spc="-5" dirty="0">
                <a:latin typeface="Georgia"/>
                <a:cs typeface="Georgia"/>
              </a:rPr>
              <a:t>effect through  </a:t>
            </a:r>
            <a:r>
              <a:rPr sz="2700" spc="-10" dirty="0">
                <a:latin typeface="Georgia"/>
                <a:cs typeface="Georgia"/>
              </a:rPr>
              <a:t>communication.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16248"/>
              </a:buClr>
              <a:buFont typeface="Wingdings 2"/>
              <a:buChar char=""/>
            </a:pPr>
            <a:endParaRPr sz="39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best plans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worthless unless properly  </a:t>
            </a:r>
            <a:r>
              <a:rPr sz="2700" spc="-10" dirty="0">
                <a:latin typeface="Georgia"/>
                <a:cs typeface="Georgia"/>
              </a:rPr>
              <a:t>communicated </a:t>
            </a:r>
            <a:r>
              <a:rPr sz="2700" spc="-5" dirty="0">
                <a:latin typeface="Georgia"/>
                <a:cs typeface="Georgia"/>
              </a:rPr>
              <a:t>for </a:t>
            </a:r>
            <a:r>
              <a:rPr sz="2700" dirty="0">
                <a:latin typeface="Georgia"/>
                <a:cs typeface="Georgia"/>
              </a:rPr>
              <a:t>implementation. When  </a:t>
            </a:r>
            <a:r>
              <a:rPr sz="2700" spc="-10" dirty="0">
                <a:latin typeface="Georgia"/>
                <a:cs typeface="Georgia"/>
              </a:rPr>
              <a:t>communication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effective, </a:t>
            </a:r>
            <a:r>
              <a:rPr sz="2700" dirty="0">
                <a:latin typeface="Georgia"/>
                <a:cs typeface="Georgia"/>
              </a:rPr>
              <a:t>it tends </a:t>
            </a:r>
            <a:r>
              <a:rPr sz="2700" spc="-5" dirty="0">
                <a:latin typeface="Georgia"/>
                <a:cs typeface="Georgia"/>
              </a:rPr>
              <a:t>to encourage  better performance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generate </a:t>
            </a:r>
            <a:r>
              <a:rPr sz="2700" dirty="0">
                <a:latin typeface="Georgia"/>
                <a:cs typeface="Georgia"/>
              </a:rPr>
              <a:t>job </a:t>
            </a:r>
            <a:r>
              <a:rPr sz="2700" spc="-5" dirty="0">
                <a:latin typeface="Georgia"/>
                <a:cs typeface="Georgia"/>
              </a:rPr>
              <a:t>satisfaction  </a:t>
            </a:r>
            <a:r>
              <a:rPr sz="2700" spc="-10" dirty="0">
                <a:latin typeface="Georgia"/>
                <a:cs typeface="Georgia"/>
              </a:rPr>
              <a:t>because </a:t>
            </a:r>
            <a:r>
              <a:rPr sz="2700" spc="-5" dirty="0">
                <a:latin typeface="Georgia"/>
                <a:cs typeface="Georgia"/>
              </a:rPr>
              <a:t>people will understand their </a:t>
            </a:r>
            <a:r>
              <a:rPr sz="2700" dirty="0">
                <a:latin typeface="Georgia"/>
                <a:cs typeface="Georgia"/>
              </a:rPr>
              <a:t>jobs </a:t>
            </a:r>
            <a:r>
              <a:rPr sz="2700" spc="-5" dirty="0">
                <a:latin typeface="Georgia"/>
                <a:cs typeface="Georgia"/>
              </a:rPr>
              <a:t>better </a:t>
            </a:r>
            <a:r>
              <a:rPr sz="2700" dirty="0">
                <a:latin typeface="Georgia"/>
                <a:cs typeface="Georgia"/>
              </a:rPr>
              <a:t>and  </a:t>
            </a:r>
            <a:r>
              <a:rPr sz="2700" spc="-5" dirty="0">
                <a:latin typeface="Georgia"/>
                <a:cs typeface="Georgia"/>
              </a:rPr>
              <a:t>feel more </a:t>
            </a:r>
            <a:r>
              <a:rPr sz="2700" dirty="0">
                <a:latin typeface="Georgia"/>
                <a:cs typeface="Georgia"/>
              </a:rPr>
              <a:t>involved in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them.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857" y="412445"/>
            <a:ext cx="53308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</a:rPr>
              <a:t>The </a:t>
            </a:r>
            <a:r>
              <a:rPr sz="3300" spc="-5" dirty="0">
                <a:solidFill>
                  <a:srgbClr val="000000"/>
                </a:solidFill>
              </a:rPr>
              <a:t>Communication</a:t>
            </a:r>
            <a:r>
              <a:rPr sz="3300" spc="-4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Process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241805"/>
            <a:ext cx="6973570" cy="405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dirty="0">
                <a:latin typeface="Georgia"/>
                <a:cs typeface="Georgia"/>
              </a:rPr>
              <a:t>method </a:t>
            </a:r>
            <a:r>
              <a:rPr sz="2700" spc="-5" dirty="0">
                <a:latin typeface="Georgia"/>
                <a:cs typeface="Georgia"/>
              </a:rPr>
              <a:t>by which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sender </a:t>
            </a:r>
            <a:r>
              <a:rPr sz="2700" dirty="0">
                <a:latin typeface="Georgia"/>
                <a:cs typeface="Georgia"/>
              </a:rPr>
              <a:t>reaches</a:t>
            </a:r>
            <a:r>
              <a:rPr sz="2700" spc="-1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  </a:t>
            </a:r>
            <a:r>
              <a:rPr sz="2700" spc="-5" dirty="0">
                <a:latin typeface="Georgia"/>
                <a:cs typeface="Georgia"/>
              </a:rPr>
              <a:t>receiver.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Georgia"/>
                <a:cs typeface="Georgia"/>
              </a:rPr>
              <a:t>This Process requires six </a:t>
            </a:r>
            <a:r>
              <a:rPr sz="2800" spc="-10" dirty="0">
                <a:latin typeface="Georgia"/>
                <a:cs typeface="Georgia"/>
              </a:rPr>
              <a:t>steps</a:t>
            </a:r>
            <a:r>
              <a:rPr sz="2800" spc="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  <a:p>
            <a:pPr marL="835660" lvl="1" indent="-229235">
              <a:lnSpc>
                <a:spcPct val="100000"/>
              </a:lnSpc>
              <a:spcBef>
                <a:spcPts val="590"/>
              </a:spcBef>
              <a:buClr>
                <a:srgbClr val="8BACAD"/>
              </a:buClr>
              <a:buSzPct val="75000"/>
              <a:buFont typeface="Wingdings"/>
              <a:buChar char=""/>
              <a:tabLst>
                <a:tab pos="836294" algn="l"/>
              </a:tabLst>
            </a:pPr>
            <a:r>
              <a:rPr sz="2400" spc="-5" dirty="0">
                <a:latin typeface="Georgia"/>
                <a:cs typeface="Georgia"/>
              </a:rPr>
              <a:t>Develop </a:t>
            </a:r>
            <a:r>
              <a:rPr sz="2400" dirty="0">
                <a:latin typeface="Georgia"/>
                <a:cs typeface="Georgia"/>
              </a:rPr>
              <a:t>an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Idea</a:t>
            </a:r>
            <a:endParaRPr sz="2400">
              <a:latin typeface="Georgia"/>
              <a:cs typeface="Georgia"/>
            </a:endParaRPr>
          </a:p>
          <a:p>
            <a:pPr marL="835660" lvl="1" indent="-229235">
              <a:lnSpc>
                <a:spcPct val="100000"/>
              </a:lnSpc>
              <a:spcBef>
                <a:spcPts val="580"/>
              </a:spcBef>
              <a:buClr>
                <a:srgbClr val="8BACAD"/>
              </a:buClr>
              <a:buSzPct val="75000"/>
              <a:buFont typeface="Wingdings"/>
              <a:buChar char=""/>
              <a:tabLst>
                <a:tab pos="836294" algn="l"/>
              </a:tabLst>
            </a:pPr>
            <a:r>
              <a:rPr sz="2400" spc="-5" dirty="0">
                <a:latin typeface="Georgia"/>
                <a:cs typeface="Georgia"/>
              </a:rPr>
              <a:t>Encode</a:t>
            </a:r>
            <a:endParaRPr sz="2400">
              <a:latin typeface="Georgia"/>
              <a:cs typeface="Georgia"/>
            </a:endParaRPr>
          </a:p>
          <a:p>
            <a:pPr marL="835660" lvl="1" indent="-229235">
              <a:lnSpc>
                <a:spcPct val="100000"/>
              </a:lnSpc>
              <a:spcBef>
                <a:spcPts val="575"/>
              </a:spcBef>
              <a:buClr>
                <a:srgbClr val="8BACAD"/>
              </a:buClr>
              <a:buSzPct val="75000"/>
              <a:buFont typeface="Wingdings"/>
              <a:buChar char=""/>
              <a:tabLst>
                <a:tab pos="836294" algn="l"/>
              </a:tabLst>
            </a:pPr>
            <a:r>
              <a:rPr sz="2400" dirty="0">
                <a:latin typeface="Georgia"/>
                <a:cs typeface="Georgia"/>
              </a:rPr>
              <a:t>Transmit</a:t>
            </a:r>
            <a:endParaRPr sz="2400">
              <a:latin typeface="Georgia"/>
              <a:cs typeface="Georgia"/>
            </a:endParaRPr>
          </a:p>
          <a:p>
            <a:pPr marL="835660" lvl="1" indent="-229235">
              <a:lnSpc>
                <a:spcPct val="100000"/>
              </a:lnSpc>
              <a:spcBef>
                <a:spcPts val="575"/>
              </a:spcBef>
              <a:buClr>
                <a:srgbClr val="8BACAD"/>
              </a:buClr>
              <a:buSzPct val="75000"/>
              <a:buFont typeface="Wingdings"/>
              <a:buChar char=""/>
              <a:tabLst>
                <a:tab pos="836294" algn="l"/>
              </a:tabLst>
            </a:pPr>
            <a:r>
              <a:rPr sz="2400" dirty="0">
                <a:latin typeface="Georgia"/>
                <a:cs typeface="Georgia"/>
              </a:rPr>
              <a:t>Receive</a:t>
            </a:r>
            <a:endParaRPr sz="2400">
              <a:latin typeface="Georgia"/>
              <a:cs typeface="Georgia"/>
            </a:endParaRPr>
          </a:p>
          <a:p>
            <a:pPr marL="835660" lvl="1" indent="-229235">
              <a:lnSpc>
                <a:spcPct val="100000"/>
              </a:lnSpc>
              <a:spcBef>
                <a:spcPts val="580"/>
              </a:spcBef>
              <a:buClr>
                <a:srgbClr val="8BACAD"/>
              </a:buClr>
              <a:buSzPct val="75000"/>
              <a:buFont typeface="Wingdings"/>
              <a:buChar char=""/>
              <a:tabLst>
                <a:tab pos="836294" algn="l"/>
              </a:tabLst>
            </a:pPr>
            <a:r>
              <a:rPr sz="2400" spc="-5" dirty="0">
                <a:latin typeface="Georgia"/>
                <a:cs typeface="Georgia"/>
              </a:rPr>
              <a:t>Decode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857" y="412445"/>
            <a:ext cx="53308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000000"/>
                </a:solidFill>
              </a:rPr>
              <a:t>The </a:t>
            </a:r>
            <a:r>
              <a:rPr sz="3300" spc="-5" dirty="0">
                <a:solidFill>
                  <a:srgbClr val="000000"/>
                </a:solidFill>
              </a:rPr>
              <a:t>Communication</a:t>
            </a:r>
            <a:r>
              <a:rPr sz="3300" spc="-4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Process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2654554" y="1546605"/>
            <a:ext cx="3797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Georgia"/>
                <a:cs typeface="Georgia"/>
              </a:rPr>
              <a:t>Develop an</a:t>
            </a:r>
            <a:r>
              <a:rPr sz="3600" b="1" spc="-114" dirty="0">
                <a:latin typeface="Georgia"/>
                <a:cs typeface="Georgia"/>
              </a:rPr>
              <a:t> </a:t>
            </a:r>
            <a:r>
              <a:rPr sz="3600" b="1" dirty="0">
                <a:latin typeface="Georgia"/>
                <a:cs typeface="Georgia"/>
              </a:rPr>
              <a:t>Idea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3831" y="2814954"/>
            <a:ext cx="79768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 marR="5080" indent="-220979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Georgia"/>
                <a:cs typeface="Georgia"/>
              </a:rPr>
              <a:t>The </a:t>
            </a:r>
            <a:r>
              <a:rPr sz="1800" spc="-5" dirty="0">
                <a:latin typeface="Georgia"/>
                <a:cs typeface="Georgia"/>
              </a:rPr>
              <a:t>first </a:t>
            </a:r>
            <a:r>
              <a:rPr sz="1800" dirty="0">
                <a:latin typeface="Georgia"/>
                <a:cs typeface="Georgia"/>
              </a:rPr>
              <a:t>step is </a:t>
            </a:r>
            <a:r>
              <a:rPr sz="1800" spc="-5" dirty="0">
                <a:latin typeface="Georgia"/>
                <a:cs typeface="Georgia"/>
              </a:rPr>
              <a:t>to develop </a:t>
            </a:r>
            <a:r>
              <a:rPr sz="1800" dirty="0">
                <a:latin typeface="Georgia"/>
                <a:cs typeface="Georgia"/>
              </a:rPr>
              <a:t>an idea </a:t>
            </a:r>
            <a:r>
              <a:rPr sz="1800" spc="-5" dirty="0">
                <a:latin typeface="Georgia"/>
                <a:cs typeface="Georgia"/>
              </a:rPr>
              <a:t>or thoughts that the </a:t>
            </a:r>
            <a:r>
              <a:rPr sz="1800" dirty="0">
                <a:latin typeface="Georgia"/>
                <a:cs typeface="Georgia"/>
              </a:rPr>
              <a:t>sender wishes </a:t>
            </a:r>
            <a:r>
              <a:rPr sz="1800" spc="-5" dirty="0">
                <a:latin typeface="Georgia"/>
                <a:cs typeface="Georgia"/>
              </a:rPr>
              <a:t>to covey.  Unless there </a:t>
            </a:r>
            <a:r>
              <a:rPr sz="1800" dirty="0">
                <a:latin typeface="Georgia"/>
                <a:cs typeface="Georgia"/>
              </a:rPr>
              <a:t>is a </a:t>
            </a:r>
            <a:r>
              <a:rPr sz="1800" spc="-5" dirty="0">
                <a:latin typeface="Georgia"/>
                <a:cs typeface="Georgia"/>
              </a:rPr>
              <a:t>worthwhile message to transmit, </a:t>
            </a:r>
            <a:r>
              <a:rPr sz="1800" dirty="0">
                <a:latin typeface="Georgia"/>
                <a:cs typeface="Georgia"/>
              </a:rPr>
              <a:t>all </a:t>
            </a:r>
            <a:r>
              <a:rPr sz="1800" spc="-5" dirty="0">
                <a:latin typeface="Georgia"/>
                <a:cs typeface="Georgia"/>
              </a:rPr>
              <a:t>other steps </a:t>
            </a:r>
            <a:r>
              <a:rPr sz="1800" dirty="0">
                <a:latin typeface="Georgia"/>
                <a:cs typeface="Georgia"/>
              </a:rPr>
              <a:t>will </a:t>
            </a:r>
            <a:r>
              <a:rPr sz="1800" spc="-5" dirty="0">
                <a:latin typeface="Georgia"/>
                <a:cs typeface="Georgia"/>
              </a:rPr>
              <a:t>become  useless.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639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Georgia</vt:lpstr>
      <vt:lpstr>Times New Roman</vt:lpstr>
      <vt:lpstr>Wingdings</vt:lpstr>
      <vt:lpstr>Wingdings 2</vt:lpstr>
      <vt:lpstr>Office Theme</vt:lpstr>
      <vt:lpstr>Interpersonal and  Organizational</vt:lpstr>
      <vt:lpstr>PowerPoint Presentation</vt:lpstr>
      <vt:lpstr>PowerPoint Presentation</vt:lpstr>
      <vt:lpstr>PowerPoint Presentation</vt:lpstr>
      <vt:lpstr>A Model of Communication</vt:lpstr>
      <vt:lpstr>Importance of Communication</vt:lpstr>
      <vt:lpstr>PowerPoint Presentation</vt:lpstr>
      <vt:lpstr>The Communication Process</vt:lpstr>
      <vt:lpstr>The Communication Process</vt:lpstr>
      <vt:lpstr>The Communication Process</vt:lpstr>
      <vt:lpstr>The Communication Process</vt:lpstr>
      <vt:lpstr>The Communication Process</vt:lpstr>
      <vt:lpstr>The Communication Process</vt:lpstr>
      <vt:lpstr>The Communication Process</vt:lpstr>
      <vt:lpstr>The Rule of Five</vt:lpstr>
      <vt:lpstr>Two-way Communication</vt:lpstr>
      <vt:lpstr>Other benefits</vt:lpstr>
      <vt:lpstr>Difficulties caused by two-way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and  Organizational</dc:title>
  <dc:creator>clara clara</dc:creator>
  <cp:lastModifiedBy>clara clara</cp:lastModifiedBy>
  <cp:revision>1</cp:revision>
  <dcterms:created xsi:type="dcterms:W3CDTF">2020-06-22T05:46:54Z</dcterms:created>
  <dcterms:modified xsi:type="dcterms:W3CDTF">2020-06-22T05:49:51Z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2014-03-31T00:00:00Z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2020-06-22T00:00:00Z</vt:filetime>
  </property>
</Properties>
</file>