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21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3350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34ec243d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34ec243d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435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5711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34dea69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634dea699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91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634dea699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634dea699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3556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3560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6118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553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826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35f9cbb2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35f9cbb2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7925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471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1997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4961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34ec243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34ec243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717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480"/>
              </a:spcBef>
              <a:spcAft>
                <a:spcPts val="0"/>
              </a:spcAft>
              <a:buSzPts val="2040"/>
              <a:buNone/>
              <a:defRPr>
                <a:solidFill>
                  <a:srgbClr val="55556F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rgbClr val="8B8B8D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620"/>
              <a:buNone/>
              <a:defRPr>
                <a:solidFill>
                  <a:srgbClr val="8B8B8D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B8B8D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B8B8D"/>
                </a:solidFill>
              </a:defRPr>
            </a:lvl5pPr>
            <a:lvl6pPr lvl="5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6pPr>
            <a:lvl7pPr lvl="6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7pPr>
            <a:lvl8pPr lvl="7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8pPr>
            <a:lvl9pPr lvl="8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cxnSp>
        <p:nvCxnSpPr>
          <p:cNvPr id="19" name="Google Shape;19;p2"/>
          <p:cNvCxnSpPr/>
          <p:nvPr/>
        </p:nvCxnSpPr>
        <p:spPr>
          <a:xfrm>
            <a:off x="685800" y="3398520"/>
            <a:ext cx="784860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 rot="5400000">
            <a:off x="2133600" y="-76200"/>
            <a:ext cx="4876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 rot="5400000">
            <a:off x="4724400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2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None/>
              <a:defRPr sz="48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040"/>
              <a:buNone/>
              <a:defRPr sz="24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cxnSp>
        <p:nvCxnSpPr>
          <p:cNvPr id="32" name="Google Shape;32;p4"/>
          <p:cNvCxnSpPr/>
          <p:nvPr/>
        </p:nvCxnSpPr>
        <p:spPr>
          <a:xfrm>
            <a:off x="731520" y="4599432"/>
            <a:ext cx="7848600" cy="1588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973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973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cxnSp>
        <p:nvCxnSpPr>
          <p:cNvPr id="49" name="Google Shape;49;p6"/>
          <p:cNvCxnSpPr/>
          <p:nvPr/>
        </p:nvCxnSpPr>
        <p:spPr>
          <a:xfrm rot="5400000">
            <a:off x="2217817" y="4045823"/>
            <a:ext cx="470916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1320" algn="l">
              <a:spcBef>
                <a:spcPts val="640"/>
              </a:spcBef>
              <a:spcAft>
                <a:spcPts val="0"/>
              </a:spcAft>
              <a:buSzPts val="2720"/>
              <a:buChar char="•"/>
              <a:defRPr sz="3200"/>
            </a:lvl1pPr>
            <a:lvl2pPr marL="914400" lvl="1" indent="-37973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2pPr>
            <a:lvl3pPr marL="1371600" lvl="2" indent="-36576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cxnSp>
        <p:nvCxnSpPr>
          <p:cNvPr id="66" name="Google Shape;66;p9"/>
          <p:cNvCxnSpPr/>
          <p:nvPr/>
        </p:nvCxnSpPr>
        <p:spPr>
          <a:xfrm rot="5400000">
            <a:off x="-13116" y="3580206"/>
            <a:ext cx="557784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755576" y="980728"/>
            <a:ext cx="7772400" cy="12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60"/>
              <a:buFont typeface="Arial"/>
              <a:buNone/>
            </a:pPr>
            <a:r>
              <a:rPr lang="id-ID" sz="4860"/>
              <a:t>10. </a:t>
            </a:r>
            <a:r>
              <a:rPr lang="id-ID" sz="3240"/>
              <a:t>PSYCHOSOCIAL DEVELOPMENT IN MIDDLE CHILDHOOD</a:t>
            </a:r>
            <a:endParaRPr sz="3240"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1306423" y="3728693"/>
            <a:ext cx="62646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/>
              <a:t>3. Bullies and Victims </a:t>
            </a:r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746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</a:pPr>
            <a:r>
              <a:rPr lang="id-ID"/>
              <a:t>Intimidasi dapat dilakukan secara produktif untuk menunjukkan dominasi, meningkatkan kekuatan, atau memenangkan kekaguman-atau reaktif, merespon serangan nyata atau yang dibayangkan. Cyberbullying-memposting komentar negatif atau foto menghina korban disitus web-menjadi semakin umum.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id-ID"/>
              <a:t>kebanyakan pegganggu adalah anak laki-laki yang cenderung menjadi korban anak laki-laki lain; perempuan pengganggu cenderung menargetkan perempuan lain. laki-laki pengganggu cenderung menggunakan agresi fisik yang terbuka, sedangkan perempuan pengganggu dapat menggunakan agresi rasional.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id-ID" sz="2400"/>
              <a:t>5. Gangguan emosi apa yang mungkin berkembang di masa kanak – kanak dan bagaimana mereka dirawat?</a:t>
            </a:r>
            <a:endParaRPr sz="2400"/>
          </a:p>
        </p:txBody>
      </p:sp>
      <p:sp>
        <p:nvSpPr>
          <p:cNvPr id="160" name="Google Shape;160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spcBef>
                <a:spcPts val="0"/>
              </a:spcBef>
              <a:spcAft>
                <a:spcPts val="0"/>
              </a:spcAft>
              <a:buSzPts val="2720"/>
              <a:buChar char="•"/>
            </a:pPr>
            <a:r>
              <a:rPr lang="id-ID" sz="3200"/>
              <a:t>Gangguan emosi dan perilaku yang umum</a:t>
            </a:r>
            <a:endParaRPr sz="3200"/>
          </a:p>
          <a:p>
            <a:pPr marL="1828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/>
              <a:t>Seperti anak yang mengalami tamper tantrum biasanya dialami anak sekitar 4-5tahun, ketika anak ini berusia 8-9 tantrum ini bisa hilang, tetapi anak ini bisa saja jadi mengalami : </a:t>
            </a:r>
            <a:endParaRPr sz="18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Char char="-"/>
            </a:pPr>
            <a:r>
              <a:rPr lang="id-ID" sz="3000"/>
              <a:t>Oppositional Defiant Disorder (ODD).</a:t>
            </a:r>
            <a:endParaRPr sz="30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/>
              <a:t>pembangakangan atau ketidak patuhan anak, pengidap ini rentan untuk berkelahi, berdebat, dan selalu tidak sabar.</a:t>
            </a:r>
            <a:endParaRPr sz="18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Char char="-"/>
            </a:pPr>
            <a:r>
              <a:rPr lang="id-ID" sz="3000"/>
              <a:t>Conduct Disorder</a:t>
            </a:r>
            <a:r>
              <a:rPr lang="id-ID" sz="3600"/>
              <a:t> (CD).</a:t>
            </a:r>
            <a:br>
              <a:rPr lang="id-ID" sz="3600"/>
            </a:br>
            <a:r>
              <a:rPr lang="id-ID" sz="1800"/>
              <a:t>gangguan perilaku yang menjadikan seorang anak agresif, anti sosial, suka berbohong dll.</a:t>
            </a:r>
            <a:r>
              <a:rPr lang="id-ID" sz="3600"/>
              <a:t/>
            </a:r>
            <a:br>
              <a:rPr lang="id-ID" sz="3600"/>
            </a:br>
            <a:endParaRPr sz="36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id-ID"/>
              <a:t> 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id-ID"/>
              <a:t>       </a:t>
            </a:r>
            <a:endParaRPr sz="1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id-ID" sz="2400"/>
              <a:t>5. Gangguan emosi apa yang mungkin berkembang di masa kanak – kanak dan bagaimana mereka dirawat?</a:t>
            </a:r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body" idx="1"/>
          </p:nvPr>
        </p:nvSpPr>
        <p:spPr>
          <a:xfrm>
            <a:off x="457200" y="1447025"/>
            <a:ext cx="8451000" cy="527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/>
              <a:t>School Phobia and Other Anxiety Disorder</a:t>
            </a:r>
            <a:br>
              <a:rPr lang="id-ID"/>
            </a:b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b="1"/>
              <a:t>Chilhood Depression</a:t>
            </a:r>
            <a:endParaRPr b="1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2000"/>
              <a:t>Anak yang perasaan nya bisa berubah sampai merasa tidak peduli dengan sekolahnya, susah senang, sering menangis, susah tidur dll.</a:t>
            </a:r>
            <a:endParaRPr sz="20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167" name="Google Shape;167;p24"/>
          <p:cNvSpPr/>
          <p:nvPr/>
        </p:nvSpPr>
        <p:spPr>
          <a:xfrm>
            <a:off x="707000" y="2222125"/>
            <a:ext cx="2816400" cy="789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/>
              <a:t>separation anxiety disorder</a:t>
            </a:r>
            <a:br>
              <a:rPr lang="id-ID" b="1"/>
            </a:br>
            <a:r>
              <a:rPr lang="id-ID"/>
              <a:t>ketakukan anak saat ditinggalkan orang tua nya </a:t>
            </a:r>
            <a:br>
              <a:rPr lang="id-ID"/>
            </a:br>
            <a:endParaRPr/>
          </a:p>
        </p:txBody>
      </p:sp>
      <p:sp>
        <p:nvSpPr>
          <p:cNvPr id="168" name="Google Shape;168;p24"/>
          <p:cNvSpPr/>
          <p:nvPr/>
        </p:nvSpPr>
        <p:spPr>
          <a:xfrm>
            <a:off x="2721975" y="4307025"/>
            <a:ext cx="2816400" cy="718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/>
              <a:t>Anxiety Disorder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/>
              <a:t>merasa cemas terus menerus</a:t>
            </a:r>
            <a:endParaRPr/>
          </a:p>
        </p:txBody>
      </p:sp>
      <p:sp>
        <p:nvSpPr>
          <p:cNvPr id="169" name="Google Shape;169;p24"/>
          <p:cNvSpPr/>
          <p:nvPr/>
        </p:nvSpPr>
        <p:spPr>
          <a:xfrm>
            <a:off x="5053525" y="2221875"/>
            <a:ext cx="2700900" cy="789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/>
              <a:t>Social Phobia</a:t>
            </a:r>
            <a:br>
              <a:rPr lang="id-ID" b="1"/>
            </a:br>
            <a:r>
              <a:rPr lang="id-ID"/>
              <a:t>Anak takut dengan kegiatan sosial ( tidak mau berkenalan dll)</a:t>
            </a:r>
            <a:endParaRPr/>
          </a:p>
        </p:txBody>
      </p:sp>
      <p:sp>
        <p:nvSpPr>
          <p:cNvPr id="170" name="Google Shape;170;p24"/>
          <p:cNvSpPr/>
          <p:nvPr/>
        </p:nvSpPr>
        <p:spPr>
          <a:xfrm>
            <a:off x="670550" y="3305325"/>
            <a:ext cx="2889300" cy="789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/>
              <a:t>Generalized Anxiety Disorder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/>
              <a:t>kecemasan dalam segala hal</a:t>
            </a:r>
            <a:endParaRPr/>
          </a:p>
        </p:txBody>
      </p:sp>
      <p:sp>
        <p:nvSpPr>
          <p:cNvPr id="171" name="Google Shape;171;p24"/>
          <p:cNvSpPr/>
          <p:nvPr/>
        </p:nvSpPr>
        <p:spPr>
          <a:xfrm>
            <a:off x="5053525" y="3305325"/>
            <a:ext cx="2889300" cy="789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/>
              <a:t>Obsessive Compulsive Disorder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/>
              <a:t>anak memiliki perilaku yang berulang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>
            <a:spLocks noGrp="1"/>
          </p:cNvSpPr>
          <p:nvPr>
            <p:ph type="body" idx="1"/>
          </p:nvPr>
        </p:nvSpPr>
        <p:spPr>
          <a:xfrm>
            <a:off x="434850" y="620550"/>
            <a:ext cx="8274300" cy="5836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3000">
                <a:solidFill>
                  <a:srgbClr val="000000"/>
                </a:solidFill>
              </a:rPr>
              <a:t>Treatment Techniques</a:t>
            </a:r>
            <a:endParaRPr sz="3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2700">
                <a:solidFill>
                  <a:srgbClr val="000000"/>
                </a:solidFill>
              </a:rPr>
              <a:t>Mereka dirawat dengan cara :</a:t>
            </a:r>
            <a:endParaRPr sz="270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d-ID" sz="1800" b="1">
                <a:solidFill>
                  <a:srgbClr val="000000"/>
                </a:solidFill>
              </a:rPr>
              <a:t>Psikoterapi Individual</a:t>
            </a:r>
            <a:r>
              <a:rPr lang="id-ID" sz="1800">
                <a:solidFill>
                  <a:srgbClr val="000000"/>
                </a:solidFill>
              </a:rPr>
              <a:t> : </a:t>
            </a:r>
            <a:br>
              <a:rPr lang="id-ID" sz="1800">
                <a:solidFill>
                  <a:srgbClr val="000000"/>
                </a:solidFill>
              </a:rPr>
            </a:br>
            <a:r>
              <a:rPr lang="id-ID" sz="1800">
                <a:solidFill>
                  <a:srgbClr val="000000"/>
                </a:solidFill>
              </a:rPr>
              <a:t>(untuk membantu anak memperoleh wawasan dari kepribadiannya &amp; untuk menafsirkan perasaan dan perilaku)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d-ID" sz="1800" b="1">
                <a:solidFill>
                  <a:srgbClr val="000000"/>
                </a:solidFill>
              </a:rPr>
              <a:t>Family Therapy</a:t>
            </a:r>
            <a:r>
              <a:rPr lang="id-ID" sz="1800">
                <a:solidFill>
                  <a:srgbClr val="000000"/>
                </a:solidFill>
              </a:rPr>
              <a:t> :</a:t>
            </a:r>
            <a:endParaRPr sz="180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rgbClr val="000000"/>
                </a:solidFill>
              </a:rPr>
              <a:t>	(pendekan antara si anak orang tua).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d-ID" sz="1800" b="1">
                <a:solidFill>
                  <a:srgbClr val="000000"/>
                </a:solidFill>
              </a:rPr>
              <a:t>Behavior therapy</a:t>
            </a:r>
            <a:r>
              <a:rPr lang="id-ID" sz="1800">
                <a:solidFill>
                  <a:srgbClr val="000000"/>
                </a:solidFill>
              </a:rPr>
              <a:t> :</a:t>
            </a:r>
            <a:endParaRPr sz="1800">
              <a:solidFill>
                <a:srgbClr val="000000"/>
              </a:solidFill>
            </a:endParaRPr>
          </a:p>
          <a:p>
            <a:pPr marL="457200" lvl="0" indent="0" algn="just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rgbClr val="000000"/>
                </a:solidFill>
              </a:rPr>
              <a:t>(mengintrospeksi diri agar mengembangkan perilaku yang diinginkan) (pakai prinsip teori belajar)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d-ID" sz="1800" b="1">
                <a:solidFill>
                  <a:srgbClr val="000000"/>
                </a:solidFill>
              </a:rPr>
              <a:t>Art therapy</a:t>
            </a:r>
            <a:r>
              <a:rPr lang="id-ID" sz="1800">
                <a:solidFill>
                  <a:srgbClr val="000000"/>
                </a:solidFill>
              </a:rPr>
              <a:t> :</a:t>
            </a:r>
            <a:br>
              <a:rPr lang="id-ID" sz="1800">
                <a:solidFill>
                  <a:srgbClr val="000000"/>
                </a:solidFill>
              </a:rPr>
            </a:br>
            <a:r>
              <a:rPr lang="id-ID" sz="1800">
                <a:solidFill>
                  <a:srgbClr val="000000"/>
                </a:solidFill>
              </a:rPr>
              <a:t>(dimana seorang anak mengeksperesikan emosi yang dalam melalui pilihan warna dan subjek yang ingin digambarkan)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d-ID" sz="1800" b="1">
                <a:solidFill>
                  <a:srgbClr val="000000"/>
                </a:solidFill>
              </a:rPr>
              <a:t>Play therapy</a:t>
            </a:r>
            <a:r>
              <a:rPr lang="id-ID" sz="1800">
                <a:solidFill>
                  <a:srgbClr val="000000"/>
                </a:solidFill>
              </a:rPr>
              <a:t> :</a:t>
            </a:r>
            <a:endParaRPr sz="1800">
              <a:solidFill>
                <a:srgbClr val="000000"/>
              </a:solidFill>
            </a:endParaRPr>
          </a:p>
          <a:p>
            <a:pPr marL="450000" lvl="0" indent="0" algn="just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rgbClr val="000000"/>
                </a:solidFill>
              </a:rPr>
              <a:t>	(dimana seorang anak bermain dengan bebas lalu sang terapis memberi       pertanyaan, komentar dan saran)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just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d-ID" sz="1800" b="1">
                <a:solidFill>
                  <a:srgbClr val="000000"/>
                </a:solidFill>
              </a:rPr>
              <a:t>Drug therapy</a:t>
            </a:r>
            <a:r>
              <a:rPr lang="id-ID" sz="1800">
                <a:solidFill>
                  <a:srgbClr val="000000"/>
                </a:solidFill>
              </a:rPr>
              <a:t> :</a:t>
            </a:r>
            <a:endParaRPr sz="1800">
              <a:solidFill>
                <a:srgbClr val="000000"/>
              </a:solidFill>
            </a:endParaRPr>
          </a:p>
          <a:p>
            <a:pPr marL="457200" lvl="0" indent="0" algn="just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rgbClr val="000000"/>
                </a:solidFill>
              </a:rPr>
              <a:t>(terapi yang mengobati dengan cara memberi obat seperti obat anti depresan,stimulan, dan penenang)</a:t>
            </a:r>
            <a:endParaRPr sz="180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</a:endParaRPr>
          </a:p>
          <a:p>
            <a:pPr marL="457200" lvl="0" indent="0" algn="just" rtl="0">
              <a:spcBef>
                <a:spcPts val="36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id-ID" sz="3600"/>
              <a:t>6. </a:t>
            </a:r>
            <a:r>
              <a:rPr lang="id-ID" sz="1979"/>
              <a:t>Bagaimana tekanan kehidupan modern memengaruhi anak – anak, dan mengapa beberapa lebih tangguh dari pada yang lain?</a:t>
            </a:r>
            <a:endParaRPr/>
          </a:p>
        </p:txBody>
      </p:sp>
      <p:sp>
        <p:nvSpPr>
          <p:cNvPr id="182" name="Google Shape;182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id-ID"/>
              <a:t>Kehidupan modern yang sifatnya produktif secara tidak langsung menuntut anak harus cepat berkembang sehingga membuat masa kanak-kanaknya dipenuhi dengan stress.</a:t>
            </a:r>
            <a:endParaRPr/>
          </a:p>
          <a:p>
            <a:pPr marL="18288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182880" lvl="0" indent="-182880" algn="l" rtl="0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id-ID"/>
              <a:t>Beberapa anak dapat tahan oleh tekanan kehidupan modern karena adanya faktor protektif yaitu hubungan keluarga, kemampuan kognitif.</a:t>
            </a:r>
            <a:endParaRPr/>
          </a:p>
          <a:p>
            <a:pPr marL="182880" lvl="0" indent="-150495" algn="l" rtl="0">
              <a:spcBef>
                <a:spcPts val="480"/>
              </a:spcBef>
              <a:spcAft>
                <a:spcPts val="0"/>
              </a:spcAft>
              <a:buSzPts val="1530"/>
              <a:buChar char="•"/>
            </a:pPr>
            <a:r>
              <a:rPr lang="id-ID"/>
              <a:t>Selain itu ada faktor lain yaitu :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ts val="1530"/>
              <a:buAutoNum type="arabicPeriod"/>
            </a:pPr>
            <a:r>
              <a:rPr lang="id-ID" i="1"/>
              <a:t>the childs temperament or personality</a:t>
            </a:r>
            <a:endParaRPr i="1"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ts val="1530"/>
              <a:buAutoNum type="arabicPeriod"/>
            </a:pPr>
            <a:r>
              <a:rPr lang="id-ID" i="1"/>
              <a:t>compesating experiences</a:t>
            </a:r>
            <a:endParaRPr i="1"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ts val="1530"/>
              <a:buAutoNum type="arabicPeriod"/>
            </a:pPr>
            <a:r>
              <a:rPr lang="id-ID" i="1"/>
              <a:t>reduced risk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id-ID"/>
              <a:t>Guidepost : </a:t>
            </a:r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467544" y="1484784"/>
            <a:ext cx="8229600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spcBef>
                <a:spcPts val="0"/>
              </a:spcBef>
              <a:spcAft>
                <a:spcPts val="0"/>
              </a:spcAft>
              <a:buSzPts val="1615"/>
              <a:buAutoNum type="arabicPeriod"/>
            </a:pPr>
            <a:r>
              <a:rPr lang="id-ID" sz="1900"/>
              <a:t>Bagaimana anak usia sekolah mengembangkan konsep diri yang sehat, realistis, dan bagaimana mereka menunjukan pertumbuhan emosional?</a:t>
            </a:r>
            <a:endParaRPr/>
          </a:p>
          <a:p>
            <a:pPr marL="182880" lvl="0" indent="-182880" algn="l" rtl="0">
              <a:spcBef>
                <a:spcPts val="380"/>
              </a:spcBef>
              <a:spcAft>
                <a:spcPts val="0"/>
              </a:spcAft>
              <a:buSzPts val="1615"/>
              <a:buAutoNum type="arabicPeriod"/>
            </a:pPr>
            <a:r>
              <a:rPr lang="id-ID" sz="1900"/>
              <a:t>Bagaimana hubungan orang tua-anak berubah di masa kanak – kanak tengah, dan bagaimana atmosfer keluarga dan struktur keluarga memengaruhi kesejahteraan anak - anak?</a:t>
            </a:r>
            <a:endParaRPr/>
          </a:p>
          <a:p>
            <a:pPr marL="182880" lvl="0" indent="-182880" algn="l" rtl="0">
              <a:spcBef>
                <a:spcPts val="380"/>
              </a:spcBef>
              <a:spcAft>
                <a:spcPts val="0"/>
              </a:spcAft>
              <a:buSzPts val="1615"/>
              <a:buAutoNum type="arabicPeriod"/>
            </a:pPr>
            <a:r>
              <a:rPr lang="id-ID" sz="1900"/>
              <a:t>Bagaimana hubungan dengan teman sebaya berubah di masa kanak-kanak tengah, dan apa pengaruh yang memengaruhi popularitas dan memilih teman?</a:t>
            </a:r>
            <a:endParaRPr/>
          </a:p>
          <a:p>
            <a:pPr marL="182880" lvl="0" indent="-182880" algn="l" rtl="0">
              <a:spcBef>
                <a:spcPts val="380"/>
              </a:spcBef>
              <a:spcAft>
                <a:spcPts val="0"/>
              </a:spcAft>
              <a:buSzPts val="1615"/>
              <a:buAutoNum type="arabicPeriod"/>
            </a:pPr>
            <a:r>
              <a:rPr lang="id-ID" sz="1900"/>
              <a:t>Apa saja bentuk perilaku agresif paling umum di masa kanak – kanak tengah dan apa pengaruh yang berkontribusi terhadap perilaku tersebut?</a:t>
            </a:r>
            <a:endParaRPr/>
          </a:p>
          <a:p>
            <a:pPr marL="182880" lvl="0" indent="-182880" algn="l" rtl="0">
              <a:spcBef>
                <a:spcPts val="380"/>
              </a:spcBef>
              <a:spcAft>
                <a:spcPts val="0"/>
              </a:spcAft>
              <a:buSzPts val="1615"/>
              <a:buAutoNum type="arabicPeriod"/>
            </a:pPr>
            <a:r>
              <a:rPr lang="id-ID" sz="1900"/>
              <a:t>Gangguan emosi apa yang mungkin berkembang di masa kanak – kanak dan bagaimana mereka dirawat?</a:t>
            </a:r>
            <a:endParaRPr/>
          </a:p>
          <a:p>
            <a:pPr marL="182880" lvl="0" indent="-182880" algn="l" rtl="0">
              <a:spcBef>
                <a:spcPts val="380"/>
              </a:spcBef>
              <a:spcAft>
                <a:spcPts val="0"/>
              </a:spcAft>
              <a:buSzPts val="1615"/>
              <a:buAutoNum type="arabicPeriod"/>
            </a:pPr>
            <a:r>
              <a:rPr lang="id-ID" sz="1900"/>
              <a:t>Bagaimana tekanan kehidupan modern memengaruhi anak – anak, dan mengapa beberapa lebih tangguh dari pada yang lain?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id-ID" sz="3600"/>
              <a:t>1. </a:t>
            </a:r>
            <a:r>
              <a:rPr lang="id-ID" sz="2070"/>
              <a:t>Bagaimana anak usia sekolah mengembangkan konsep diri yang sehat  dan realistis, dan bagaimana mereka menunjukan emosional?</a:t>
            </a:r>
            <a:endParaRPr sz="2070"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spcBef>
                <a:spcPts val="0"/>
              </a:spcBef>
              <a:spcAft>
                <a:spcPts val="0"/>
              </a:spcAft>
              <a:buSzPts val="1870"/>
              <a:buChar char="•"/>
            </a:pPr>
            <a:r>
              <a:rPr lang="id-ID" sz="2200"/>
              <a:t>Konsep diri menjadi lebih realistis selama masa anak usia menengah, karena pada saat itu anak anak membentuk sistem representasional. </a:t>
            </a:r>
            <a:endParaRPr/>
          </a:p>
          <a:p>
            <a:pPr marL="182880" lvl="0" indent="-182880" algn="l" rtl="0">
              <a:spcBef>
                <a:spcPts val="440"/>
              </a:spcBef>
              <a:spcAft>
                <a:spcPts val="0"/>
              </a:spcAft>
              <a:buSzPts val="1870"/>
              <a:buChar char="•"/>
            </a:pPr>
            <a:r>
              <a:rPr lang="id-ID" sz="2200"/>
              <a:t>Sumber utama harga diri adalah pandangan anak – anak tentang kapasitas mereka </a:t>
            </a:r>
            <a:endParaRPr/>
          </a:p>
          <a:p>
            <a:pPr marL="182880" lvl="0" indent="-182880" algn="l" rtl="0">
              <a:spcBef>
                <a:spcPts val="440"/>
              </a:spcBef>
              <a:spcAft>
                <a:spcPts val="0"/>
              </a:spcAft>
              <a:buSzPts val="1870"/>
              <a:buChar char="•"/>
            </a:pPr>
            <a:r>
              <a:rPr lang="id-ID" sz="2200"/>
              <a:t>Anak usia sekolah sudah bisa menginteralisasi rasa malu dan bangga dan dapat lebih mengatur emosi negatif </a:t>
            </a:r>
            <a:endParaRPr/>
          </a:p>
          <a:p>
            <a:pPr marL="182880" lvl="0" indent="-215264" algn="l" rtl="0"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id-ID"/>
              <a:t>Empati dan prososial meningkat</a:t>
            </a:r>
            <a:endParaRPr/>
          </a:p>
          <a:p>
            <a:pPr marL="182880" lvl="0" indent="-215264" algn="l" rtl="0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id-ID"/>
              <a:t>Pertumbuhan emosi terhadap tampilan emosi negatif</a:t>
            </a:r>
            <a:endParaRPr/>
          </a:p>
          <a:p>
            <a:pPr marL="182880" lvl="0" indent="-215264" algn="l" rtl="0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id-ID"/>
              <a:t>Emosi melibatkan kontrol</a:t>
            </a:r>
            <a:endParaRPr/>
          </a:p>
          <a:p>
            <a:pPr marL="18288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05400" y="5046049"/>
            <a:ext cx="2650675" cy="148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id-ID" sz="3600"/>
              <a:t>2. </a:t>
            </a:r>
            <a:r>
              <a:rPr lang="id-ID" sz="1979">
                <a:solidFill>
                  <a:srgbClr val="980000"/>
                </a:solidFill>
              </a:rPr>
              <a:t>Bagaimana hubungan orang tua-anak berubah di masa kanak – kanak tengah, dan bagaimana atmosfer keluarga dan struktur keluarga memengaruhi kesejahteraan anak - anak?</a:t>
            </a:r>
            <a:endParaRPr sz="1979">
              <a:solidFill>
                <a:srgbClr val="980000"/>
              </a:solidFill>
            </a:endParaRPr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457200" y="1712625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74625" algn="l" rtl="0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id-ID" sz="1800">
                <a:solidFill>
                  <a:srgbClr val="000000"/>
                </a:solidFill>
              </a:rPr>
              <a:t>Pada masa sekolah anak memiliki waktu lebih sedikit bersama keluarga sehingga dapat menambah jarak. </a:t>
            </a:r>
            <a:endParaRPr sz="1800">
              <a:solidFill>
                <a:srgbClr val="000000"/>
              </a:solidFill>
            </a:endParaRPr>
          </a:p>
          <a:p>
            <a:pPr marL="182880" lvl="0" indent="-200025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d-ID" sz="1800"/>
              <a:t>Lingkungan keluarga tediri dari 2 komponen penting :</a:t>
            </a:r>
            <a:endParaRPr sz="1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r>
              <a:rPr lang="id-ID" sz="1800"/>
              <a:t>	* Struktur keluarga </a:t>
            </a:r>
            <a:endParaRPr sz="1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r>
              <a:rPr lang="id-ID" sz="1800"/>
              <a:t>	* Suasana keluarga</a:t>
            </a:r>
            <a:endParaRPr sz="1800"/>
          </a:p>
          <a:p>
            <a:pPr marL="18288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1800"/>
              <a:t>Masalah terhadap suasana keluarga meliputi :</a:t>
            </a:r>
            <a:endParaRPr sz="180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-"/>
            </a:pPr>
            <a:r>
              <a:rPr lang="id-ID" sz="1800"/>
              <a:t>Masalah pengasuhan : kontrol hingga regulasi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d-ID" sz="1800"/>
              <a:t>Efek pekerjaan orang tua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d-ID" sz="1800"/>
              <a:t>Kemiskinan financial</a:t>
            </a:r>
            <a:endParaRPr sz="180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1800"/>
              <a:t>Adapun akibat dari masalah pada suasana keluarga adalah </a:t>
            </a:r>
            <a:r>
              <a:rPr lang="id-ID" sz="1800" i="1"/>
              <a:t>Internalizing behaviors</a:t>
            </a:r>
            <a:r>
              <a:rPr lang="id-ID" sz="1800"/>
              <a:t> dan </a:t>
            </a:r>
            <a:r>
              <a:rPr lang="id-ID" sz="1800" i="1"/>
              <a:t>externalizing behaviors</a:t>
            </a:r>
            <a:r>
              <a:rPr lang="id-ID" sz="1800"/>
              <a:t>.</a:t>
            </a:r>
            <a:endParaRPr sz="1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1800"/>
              <a:t>   Masalah terhadap struktur keluarga meliputi :</a:t>
            </a:r>
            <a:endParaRPr sz="180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-"/>
            </a:pPr>
            <a:r>
              <a:rPr lang="id-ID" sz="1800"/>
              <a:t>Perceraian orang tua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d-ID" sz="1800"/>
              <a:t>Hidup dengan satu orang tua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d-ID" sz="1800"/>
              <a:t>Tinggal bersama keluarga tanpa status (Cohabition), Orang tua tiri, Orang tua Gay/Lesbian &amp; Orang tua angkat.</a:t>
            </a:r>
            <a:endParaRPr sz="180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400"/>
          </a:p>
          <a:p>
            <a:pPr marL="182880" lvl="0" indent="-85724" algn="l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400"/>
          </a:p>
          <a:p>
            <a:pPr marL="548640" lvl="2" indent="0" algn="l" rtl="0">
              <a:spcBef>
                <a:spcPts val="360"/>
              </a:spcBef>
              <a:spcAft>
                <a:spcPts val="0"/>
              </a:spcAft>
              <a:buSzPts val="1620"/>
              <a:buNone/>
            </a:pPr>
            <a:endParaRPr sz="14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id-ID" sz="2000"/>
              <a:t>Hubungan dengan saudara kandung</a:t>
            </a:r>
            <a:endParaRPr sz="2000"/>
          </a:p>
          <a:p>
            <a:pPr marL="457200" lvl="0" indent="-355600" algn="l" rtl="0">
              <a:spcBef>
                <a:spcPts val="360"/>
              </a:spcBef>
              <a:spcAft>
                <a:spcPts val="0"/>
              </a:spcAft>
              <a:buSzPts val="2000"/>
              <a:buChar char="-"/>
            </a:pPr>
            <a:r>
              <a:rPr lang="id-ID" sz="2000"/>
              <a:t>Saudara kandung juga memiliki peran dalam mempengaruhi suasana keluarga, misalnya seorang kakak akan menjadi sosok yang ditiru oleh adiknya.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id-ID" sz="2000"/>
              <a:t>Serta hubungan kakak-adik tersebut akan berkaitan dengan hubungan orangtua-anak.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id-ID" sz="3600"/>
              <a:t>3</a:t>
            </a:r>
            <a:r>
              <a:rPr lang="id-ID" sz="1979"/>
              <a:t>. Bagaimana hubungan dengan teman sebaya berubah di masa kanak-kanak tengah, dan apa pengaruh yang memengaruhi popularitas dan memilih teman?</a:t>
            </a:r>
            <a:endParaRPr sz="3600"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id-ID"/>
              <a:t> Teman sebaya menjadi hal yang penting pada masa kanak-kanak tengah.</a:t>
            </a:r>
            <a:endParaRPr/>
          </a:p>
        </p:txBody>
      </p:sp>
      <p:sp>
        <p:nvSpPr>
          <p:cNvPr id="123" name="Google Shape;123;p18"/>
          <p:cNvSpPr/>
          <p:nvPr/>
        </p:nvSpPr>
        <p:spPr>
          <a:xfrm>
            <a:off x="941950" y="2726675"/>
            <a:ext cx="3519900" cy="3305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8"/>
          <p:cNvSpPr/>
          <p:nvPr/>
        </p:nvSpPr>
        <p:spPr>
          <a:xfrm>
            <a:off x="4779500" y="2726675"/>
            <a:ext cx="3519900" cy="3305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8"/>
          <p:cNvSpPr txBox="1"/>
          <p:nvPr/>
        </p:nvSpPr>
        <p:spPr>
          <a:xfrm>
            <a:off x="942100" y="2908450"/>
            <a:ext cx="3519900" cy="25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 b="1"/>
              <a:t>Efek positif hubungan teman sebaya.</a:t>
            </a:r>
            <a:endParaRPr sz="1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d-ID" sz="1800"/>
              <a:t>Dapat mengembangkan kemampuan bersosialisasi.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d-ID" sz="1800"/>
              <a:t>Membantu menambah Self-efficacy, Self-esteem serta  membentuk Self-Concept.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/>
          </a:p>
        </p:txBody>
      </p:sp>
      <p:sp>
        <p:nvSpPr>
          <p:cNvPr id="126" name="Google Shape;126;p18"/>
          <p:cNvSpPr txBox="1"/>
          <p:nvPr/>
        </p:nvSpPr>
        <p:spPr>
          <a:xfrm>
            <a:off x="4779550" y="2908450"/>
            <a:ext cx="3519900" cy="26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 b="1"/>
              <a:t>Efek negatif hubungan teman sebaya.</a:t>
            </a:r>
            <a:endParaRPr sz="1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d-ID" sz="1800"/>
              <a:t>Dapat menumbuhkan dan memperkuat prasangka (Prejudice)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d-ID" sz="1800"/>
              <a:t>Dapat menumbuhkan kecenderungan antisosial.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id-ID" sz="3600"/>
              <a:t>3</a:t>
            </a:r>
            <a:r>
              <a:rPr lang="id-ID" sz="1979"/>
              <a:t>. Bagaimana hubungan dengan teman sebaya berubah di masa kanak-kanak tengah, dan apa pengaruh yang memengaruhi popularitas dan memilih teman?</a:t>
            </a:r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0340" algn="l" rtl="0">
              <a:spcBef>
                <a:spcPts val="480"/>
              </a:spcBef>
              <a:spcAft>
                <a:spcPts val="0"/>
              </a:spcAft>
              <a:buSzPts val="2000"/>
              <a:buChar char="•"/>
            </a:pPr>
            <a:r>
              <a:rPr lang="id-ID" sz="2000"/>
              <a:t>Ada 5 status anak dalam kelompok teman sebaya :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id-ID" sz="2000"/>
              <a:t>Popular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id-ID" sz="2000"/>
              <a:t>Rejected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id-ID" sz="2000"/>
              <a:t>Neglected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id-ID" sz="2000"/>
              <a:t>Controversial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id-ID" sz="2000"/>
              <a:t>Average</a:t>
            </a:r>
            <a:endParaRPr sz="2000"/>
          </a:p>
          <a:p>
            <a:pPr marL="45720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id-ID" sz="2000"/>
              <a:t>Hal yang mempengaruhi popularitas adalah diri anak itu sendiri seperti kemampuan kognitif yang ia miliki serta tingkat keterampilan sosial untuk bergaul dengan orang lain.</a:t>
            </a:r>
            <a:endParaRPr sz="20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id-ID" sz="2000"/>
              <a:t>Pada masa ini hubungan anak dengan teman sebayanya menjadi lebih intim dan dekat sesuai dengan perkembangan kognitif. Anak laki lebih memilih memiliki banyak </a:t>
            </a:r>
            <a:r>
              <a:rPr lang="id-ID" sz="2000" i="1"/>
              <a:t>teman biasa </a:t>
            </a:r>
            <a:r>
              <a:rPr lang="id-ID" sz="2000"/>
              <a:t>sedangkan Anak perempuan lebih memilih sedikit teman teman tapi </a:t>
            </a:r>
            <a:r>
              <a:rPr lang="id-ID" sz="2000" i="1"/>
              <a:t>teman baik.</a:t>
            </a:r>
            <a:endParaRPr sz="20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id-ID" sz="3600"/>
              <a:t>4. </a:t>
            </a:r>
            <a:r>
              <a:rPr lang="id-ID" sz="1979"/>
              <a:t>Apa saja bentuk perilaku agresif paling umum di masa kanak – kanak tengah dan apa pengaruh yang berkontribusi terhadap perilaku tersebut?</a:t>
            </a:r>
            <a:endParaRPr sz="3600"/>
          </a:p>
        </p:txBody>
      </p:sp>
      <p:sp>
        <p:nvSpPr>
          <p:cNvPr id="138" name="Google Shape;138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id-ID"/>
              <a:t>Aggresion dan Bullying</a:t>
            </a:r>
            <a:br>
              <a:rPr lang="id-ID"/>
            </a:br>
            <a:r>
              <a:rPr lang="id-ID"/>
              <a:t> - Instrumental Aggresion (Agresi Instrumental)</a:t>
            </a:r>
            <a:endParaRPr/>
          </a:p>
          <a:p>
            <a:pPr marL="18288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id-ID"/>
              <a:t>agresi sebagai cara untuk tujuan tertentu.</a:t>
            </a:r>
            <a:br>
              <a:rPr lang="id-ID"/>
            </a:br>
            <a:r>
              <a:rPr lang="id-ID"/>
              <a:t/>
            </a:r>
            <a:br>
              <a:rPr lang="id-ID"/>
            </a:br>
            <a:r>
              <a:rPr lang="id-ID"/>
              <a:t> - Hostile Aggresion (Agresi Kebencian)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id-ID"/>
              <a:t> Agresi yang dilakukan sebagai pelampiasan untuk menyakiti atau melukai pada sasaran atau korban</a:t>
            </a:r>
            <a:endParaRPr/>
          </a:p>
        </p:txBody>
      </p:sp>
      <p:pic>
        <p:nvPicPr>
          <p:cNvPr id="139" name="Google Shape;13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0400" y="4418850"/>
            <a:ext cx="3007675" cy="191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</a:pPr>
            <a:r>
              <a:rPr lang="id-ID" sz="3500"/>
              <a:t>Jenis Agresi dan Proses Informasi Sosial</a:t>
            </a:r>
            <a:endParaRPr sz="3500"/>
          </a:p>
        </p:txBody>
      </p: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277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</a:pPr>
            <a:r>
              <a:rPr lang="id-ID"/>
              <a:t>Agresor instrumental atau proaktif memandang kekuatan dan paksaan sebagai cara efektif untuk mendapatkan apa yang mereka inginkan.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id-ID"/>
              <a:t>orang dewasa dapat membantu anak-anak mengekang agresi dengan mengajar mereka cara mengenali kapan mereka marah dan bagaimana mengendalikan kemarahan mereka.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1"/>
          <p:cNvSpPr txBox="1"/>
          <p:nvPr/>
        </p:nvSpPr>
        <p:spPr>
          <a:xfrm>
            <a:off x="925400" y="3838200"/>
            <a:ext cx="8071800" cy="7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000">
                <a:solidFill>
                  <a:srgbClr val="980000"/>
                </a:solidFill>
              </a:rPr>
              <a:t>Apakah kekerasan media   mempengaruhi agresi</a:t>
            </a:r>
            <a:endParaRPr sz="4000">
              <a:solidFill>
                <a:srgbClr val="980000"/>
              </a:solidFill>
            </a:endParaRPr>
          </a:p>
        </p:txBody>
      </p:sp>
      <p:sp>
        <p:nvSpPr>
          <p:cNvPr id="147" name="Google Shape;147;p21"/>
          <p:cNvSpPr txBox="1"/>
          <p:nvPr/>
        </p:nvSpPr>
        <p:spPr>
          <a:xfrm>
            <a:off x="377075" y="3817050"/>
            <a:ext cx="624600" cy="7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000">
                <a:solidFill>
                  <a:srgbClr val="980000"/>
                </a:solidFill>
              </a:rPr>
              <a:t>2.</a:t>
            </a:r>
            <a:endParaRPr sz="4000">
              <a:solidFill>
                <a:srgbClr val="980000"/>
              </a:solidFill>
            </a:endParaRPr>
          </a:p>
        </p:txBody>
      </p:sp>
      <p:sp>
        <p:nvSpPr>
          <p:cNvPr id="148" name="Google Shape;148;p21"/>
          <p:cNvSpPr txBox="1">
            <a:spLocks noGrp="1"/>
          </p:cNvSpPr>
          <p:nvPr>
            <p:ph type="body" idx="1"/>
          </p:nvPr>
        </p:nvSpPr>
        <p:spPr>
          <a:xfrm>
            <a:off x="479975" y="5070050"/>
            <a:ext cx="8229600" cy="1746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</a:pPr>
            <a:r>
              <a:rPr lang="id-ID"/>
              <a:t>Anak-anak menghabiskan lebih banyak waktu di media hiburan daripada kegiatan lain selain sekolah dan tidur. Rata-rata, anak-anak menghabiskan sekitar empat jam sehari didepan televisi atau layar komputer.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880</Words>
  <Application>Microsoft Office PowerPoint</Application>
  <PresentationFormat>On-screen Show (4:3)</PresentationFormat>
  <Paragraphs>115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Clarity</vt:lpstr>
      <vt:lpstr>10. PSYCHOSOCIAL DEVELOPMENT IN MIDDLE CHILDHOOD</vt:lpstr>
      <vt:lpstr>Guidepost : </vt:lpstr>
      <vt:lpstr>1. Bagaimana anak usia sekolah mengembangkan konsep diri yang sehat  dan realistis, dan bagaimana mereka menunjukan emosional?</vt:lpstr>
      <vt:lpstr>2. Bagaimana hubungan orang tua-anak berubah di masa kanak – kanak tengah, dan bagaimana atmosfer keluarga dan struktur keluarga memengaruhi kesejahteraan anak - anak?</vt:lpstr>
      <vt:lpstr>PowerPoint Presentation</vt:lpstr>
      <vt:lpstr>3. Bagaimana hubungan dengan teman sebaya berubah di masa kanak-kanak tengah, dan apa pengaruh yang memengaruhi popularitas dan memilih teman?</vt:lpstr>
      <vt:lpstr>3. Bagaimana hubungan dengan teman sebaya berubah di masa kanak-kanak tengah, dan apa pengaruh yang memengaruhi popularitas dan memilih teman?</vt:lpstr>
      <vt:lpstr>4. Apa saja bentuk perilaku agresif paling umum di masa kanak – kanak tengah dan apa pengaruh yang berkontribusi terhadap perilaku tersebut?</vt:lpstr>
      <vt:lpstr>Jenis Agresi dan Proses Informasi Sosial</vt:lpstr>
      <vt:lpstr>3. Bullies and Victims </vt:lpstr>
      <vt:lpstr>5. Gangguan emosi apa yang mungkin berkembang di masa kanak – kanak dan bagaimana mereka dirawat?</vt:lpstr>
      <vt:lpstr>5. Gangguan emosi apa yang mungkin berkembang di masa kanak – kanak dan bagaimana mereka dirawat?</vt:lpstr>
      <vt:lpstr>PowerPoint Presentation</vt:lpstr>
      <vt:lpstr>6. Bagaimana tekanan kehidupan modern memengaruhi anak – anak, dan mengapa beberapa lebih tangguh dari pada yang lain?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Presentation berikut merupakan tugas presentasi kelompok mahasiswa</dc:title>
  <cp:lastModifiedBy>Gita Soerjoatmodjo</cp:lastModifiedBy>
  <cp:revision>2</cp:revision>
  <dcterms:modified xsi:type="dcterms:W3CDTF">2019-12-02T05:52:42Z</dcterms:modified>
</cp:coreProperties>
</file>