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5"/>
  </p:notesMasterIdLst>
  <p:sldIdLst>
    <p:sldId id="256" r:id="rId2"/>
    <p:sldId id="257" r:id="rId3"/>
    <p:sldId id="264" r:id="rId4"/>
    <p:sldId id="258" r:id="rId5"/>
    <p:sldId id="265" r:id="rId6"/>
    <p:sldId id="266" r:id="rId7"/>
    <p:sldId id="267" r:id="rId8"/>
    <p:sldId id="268" r:id="rId9"/>
    <p:sldId id="270" r:id="rId10"/>
    <p:sldId id="272" r:id="rId11"/>
    <p:sldId id="259" r:id="rId12"/>
    <p:sldId id="260" r:id="rId13"/>
    <p:sldId id="261" r:id="rId14"/>
    <p:sldId id="271" r:id="rId15"/>
    <p:sldId id="275" r:id="rId16"/>
    <p:sldId id="276" r:id="rId17"/>
    <p:sldId id="277" r:id="rId18"/>
    <p:sldId id="279" r:id="rId19"/>
    <p:sldId id="281" r:id="rId20"/>
    <p:sldId id="262" r:id="rId21"/>
    <p:sldId id="263" r:id="rId22"/>
    <p:sldId id="282" r:id="rId23"/>
    <p:sldId id="283" r:id="rId2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10" d="100"/>
          <a:sy n="110" d="100"/>
        </p:scale>
        <p:origin x="123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643F16-7CAF-4EC5-B6C8-135F32611060}" type="datetimeFigureOut">
              <a:rPr lang="id-ID" smtClean="0"/>
              <a:t>02/12/2019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7E4F06-81DF-45F8-AB50-EA0DD346F7F1}" type="slidenum">
              <a:rPr lang="id-ID" smtClean="0"/>
              <a:t>‹#›</a:t>
            </a:fld>
            <a:endParaRPr lang="id-ID"/>
          </a:p>
        </p:txBody>
      </p:sp>
    </p:spTree>
    <p:extLst>
      <p:ext uri="{BB962C8B-B14F-4D97-AF65-F5344CB8AC3E}">
        <p14:creationId xmlns:p14="http://schemas.microsoft.com/office/powerpoint/2010/main" val="1146239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397E4F06-81DF-45F8-AB50-EA0DD346F7F1}" type="slidenum">
              <a:rPr lang="id-ID" smtClean="0"/>
              <a:t>1</a:t>
            </a:fld>
            <a:endParaRPr lang="id-ID"/>
          </a:p>
        </p:txBody>
      </p:sp>
    </p:spTree>
    <p:extLst>
      <p:ext uri="{BB962C8B-B14F-4D97-AF65-F5344CB8AC3E}">
        <p14:creationId xmlns:p14="http://schemas.microsoft.com/office/powerpoint/2010/main" val="1181507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20" name="Footer Placeholder 19"/>
          <p:cNvSpPr>
            <a:spLocks noGrp="1"/>
          </p:cNvSpPr>
          <p:nvPr>
            <p:ph type="ftr" sz="quarter" idx="11"/>
          </p:nvPr>
        </p:nvSpPr>
        <p:spPr/>
        <p:txBody>
          <a:bodyPr/>
          <a:lstStyle>
            <a:extLst/>
          </a:lstStyle>
          <a:p>
            <a:endParaRPr lang="id-ID"/>
          </a:p>
        </p:txBody>
      </p:sp>
      <p:sp>
        <p:nvSpPr>
          <p:cNvPr id="10" name="Slide Number Placeholder 9"/>
          <p:cNvSpPr>
            <a:spLocks noGrp="1"/>
          </p:cNvSpPr>
          <p:nvPr>
            <p:ph type="sldNum" sz="quarter" idx="12"/>
          </p:nvPr>
        </p:nvSpPr>
        <p:spPr/>
        <p:txBody>
          <a:bodyPr/>
          <a:lstStyle>
            <a:extLst/>
          </a:lstStyle>
          <a:p>
            <a:fld id="{C56F9BBB-A2C7-4E30-A1E5-6628AC9BB0E6}" type="slidenum">
              <a:rPr lang="id-ID" smtClean="0"/>
              <a:t>‹#›</a:t>
            </a:fld>
            <a:endParaRPr lang="id-ID"/>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C56F9BBB-A2C7-4E30-A1E5-6628AC9BB0E6}"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C56F9BBB-A2C7-4E30-A1E5-6628AC9BB0E6}"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C56F9BBB-A2C7-4E30-A1E5-6628AC9BB0E6}"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C56F9BBB-A2C7-4E30-A1E5-6628AC9BB0E6}" type="slidenum">
              <a:rPr lang="id-ID" smtClean="0"/>
              <a:t>‹#›</a:t>
            </a:fld>
            <a:endParaRPr lang="id-ID"/>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C56F9BBB-A2C7-4E30-A1E5-6628AC9BB0E6}"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C56F9BBB-A2C7-4E30-A1E5-6628AC9BB0E6}"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C56F9BBB-A2C7-4E30-A1E5-6628AC9BB0E6}"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C56F9BBB-A2C7-4E30-A1E5-6628AC9BB0E6}" type="slidenum">
              <a:rPr lang="id-ID" smtClean="0"/>
              <a:t>‹#›</a:t>
            </a:fld>
            <a:endParaRPr lang="id-ID"/>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C56F9BBB-A2C7-4E30-A1E5-6628AC9BB0E6}"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044BCA0-4F1A-4A59-A217-D1BD73684EAE}" type="datetimeFigureOut">
              <a:rPr lang="id-ID" smtClean="0"/>
              <a:t>02/12/2019</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C56F9BBB-A2C7-4E30-A1E5-6628AC9BB0E6}" type="slidenum">
              <a:rPr lang="id-ID" smtClean="0"/>
              <a:t>‹#›</a:t>
            </a:fld>
            <a:endParaRPr lang="id-ID"/>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044BCA0-4F1A-4A59-A217-D1BD73684EAE}" type="datetimeFigureOut">
              <a:rPr lang="id-ID" smtClean="0"/>
              <a:t>02/12/2019</a:t>
            </a:fld>
            <a:endParaRPr lang="id-ID"/>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d-ID"/>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56F9BBB-A2C7-4E30-A1E5-6628AC9BB0E6}" type="slidenum">
              <a:rPr lang="id-ID" smtClean="0"/>
              <a:t>‹#›</a:t>
            </a:fld>
            <a:endParaRPr lang="id-ID"/>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08112"/>
            <a:ext cx="9144000" cy="1988840"/>
          </a:xfrm>
        </p:spPr>
        <p:txBody>
          <a:bodyPr>
            <a:normAutofit fontScale="90000"/>
          </a:bodyPr>
          <a:lstStyle/>
          <a:p>
            <a:pPr algn="ctr"/>
            <a:r>
              <a:rPr lang="id-ID" smtClean="0"/>
              <a:t/>
            </a:r>
            <a:br>
              <a:rPr lang="id-ID" smtClean="0"/>
            </a:br>
            <a:r>
              <a:rPr lang="id-ID" smtClean="0"/>
              <a:t>Chapter 9</a:t>
            </a:r>
            <a:br>
              <a:rPr lang="id-ID" smtClean="0"/>
            </a:br>
            <a:r>
              <a:rPr lang="id-ID"/>
              <a:t/>
            </a:r>
            <a:br>
              <a:rPr lang="id-ID"/>
            </a:br>
            <a:r>
              <a:rPr lang="id-ID" smtClean="0"/>
              <a:t>Physical and Cognitive Development in </a:t>
            </a:r>
            <a:r>
              <a:rPr lang="id-ID"/>
              <a:t>M</a:t>
            </a:r>
            <a:r>
              <a:rPr lang="id-ID" smtClean="0"/>
              <a:t>iddle </a:t>
            </a:r>
            <a:r>
              <a:rPr lang="id-ID"/>
              <a:t>C</a:t>
            </a:r>
            <a:r>
              <a:rPr lang="id-ID" smtClean="0"/>
              <a:t>hildhood</a:t>
            </a:r>
            <a:endParaRPr lang="id-ID" dirty="0"/>
          </a:p>
        </p:txBody>
      </p:sp>
      <p:sp>
        <p:nvSpPr>
          <p:cNvPr id="3" name="Subtitle 2"/>
          <p:cNvSpPr>
            <a:spLocks noGrp="1"/>
          </p:cNvSpPr>
          <p:nvPr>
            <p:ph type="subTitle" idx="1"/>
          </p:nvPr>
        </p:nvSpPr>
        <p:spPr>
          <a:xfrm>
            <a:off x="755576" y="3692624"/>
            <a:ext cx="7406640" cy="1752600"/>
          </a:xfrm>
        </p:spPr>
        <p:txBody>
          <a:bodyPr/>
          <a:lstStyle/>
          <a:p>
            <a:pPr algn="ctr"/>
            <a:endParaRPr lang="id-ID" dirty="0"/>
          </a:p>
        </p:txBody>
      </p:sp>
    </p:spTree>
    <p:extLst>
      <p:ext uri="{BB962C8B-B14F-4D97-AF65-F5344CB8AC3E}">
        <p14:creationId xmlns:p14="http://schemas.microsoft.com/office/powerpoint/2010/main" val="707536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72042"/>
          </a:xfrm>
        </p:spPr>
        <p:txBody>
          <a:bodyPr>
            <a:normAutofit/>
          </a:bodyPr>
          <a:lstStyle/>
          <a:p>
            <a:r>
              <a:rPr lang="id-ID" sz="2800" dirty="0"/>
              <a:t>2. Apa yang menjadi kesehatan utama dan kebugaran untuk usia sekolah anak, dan apakah dapat membuat tahun tahun mereka lebih sehat dan lebih aman?(cont.)</a:t>
            </a:r>
          </a:p>
        </p:txBody>
      </p:sp>
      <p:sp>
        <p:nvSpPr>
          <p:cNvPr id="3" name="Subtitle 2"/>
          <p:cNvSpPr>
            <a:spLocks noGrp="1"/>
          </p:cNvSpPr>
          <p:nvPr>
            <p:ph type="subTitle" idx="1"/>
          </p:nvPr>
        </p:nvSpPr>
        <p:spPr>
          <a:xfrm>
            <a:off x="251520" y="2060848"/>
            <a:ext cx="8136904" cy="4104456"/>
          </a:xfrm>
        </p:spPr>
        <p:txBody>
          <a:bodyPr/>
          <a:lstStyle/>
          <a:p>
            <a:pPr marL="484632" indent="-457200">
              <a:buFont typeface="Arial" pitchFamily="34" charset="0"/>
              <a:buChar char="•"/>
            </a:pPr>
            <a:r>
              <a:rPr lang="id-ID" sz="3200" smtClean="0"/>
              <a:t>Accidental Injuries</a:t>
            </a:r>
            <a:endParaRPr lang="id-ID" sz="3200" dirty="0" smtClean="0"/>
          </a:p>
          <a:p>
            <a:r>
              <a:rPr lang="id-ID" dirty="0" smtClean="0"/>
              <a:t>Cedera yang tidak di sengaja adalah penyebab utama kematian di antara anak-anak usia sekolah di AS. </a:t>
            </a:r>
          </a:p>
          <a:p>
            <a:r>
              <a:rPr lang="id-ID" dirty="0" smtClean="0"/>
              <a:t>Dalam studi 9 tahun terhadap 96.359 anak yang lahir di Alberta, Kanada, 21% menderita, setidaknya 1 cedera setiap tahun dan 73% mengalami cedera berulang selama periode penelitian</a:t>
            </a:r>
            <a:endParaRPr lang="id-ID" dirty="0"/>
          </a:p>
        </p:txBody>
      </p:sp>
    </p:spTree>
    <p:extLst>
      <p:ext uri="{BB962C8B-B14F-4D97-AF65-F5344CB8AC3E}">
        <p14:creationId xmlns:p14="http://schemas.microsoft.com/office/powerpoint/2010/main" val="962617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56" y="0"/>
            <a:ext cx="9076544" cy="980728"/>
          </a:xfrm>
        </p:spPr>
        <p:txBody>
          <a:bodyPr>
            <a:noAutofit/>
          </a:bodyPr>
          <a:lstStyle/>
          <a:p>
            <a:r>
              <a:rPr lang="id-ID" sz="2600" dirty="0" smtClean="0"/>
              <a:t>3.Bagaimana </a:t>
            </a:r>
            <a:r>
              <a:rPr lang="id-ID" sz="2600" dirty="0"/>
              <a:t>anak pada usia sekolah melakukan pemikiran dan alasan moral yang berbeda dari anak anak pada masa kecil</a:t>
            </a:r>
            <a:r>
              <a:rPr lang="id-ID" sz="2600" dirty="0" smtClean="0"/>
              <a:t>?</a:t>
            </a:r>
            <a:endParaRPr lang="id-ID" sz="2600" dirty="0"/>
          </a:p>
        </p:txBody>
      </p:sp>
      <p:sp>
        <p:nvSpPr>
          <p:cNvPr id="3" name="Content Placeholder 2"/>
          <p:cNvSpPr>
            <a:spLocks noGrp="1"/>
          </p:cNvSpPr>
          <p:nvPr>
            <p:ph idx="1"/>
          </p:nvPr>
        </p:nvSpPr>
        <p:spPr>
          <a:xfrm>
            <a:off x="0" y="1052736"/>
            <a:ext cx="9144000" cy="5805264"/>
          </a:xfrm>
        </p:spPr>
        <p:txBody>
          <a:bodyPr>
            <a:normAutofit/>
          </a:bodyPr>
          <a:lstStyle/>
          <a:p>
            <a:r>
              <a:rPr lang="id-ID" sz="2800" dirty="0" smtClean="0"/>
              <a:t>Piagetian approach: the concreate operational child</a:t>
            </a:r>
          </a:p>
          <a:p>
            <a:pPr marL="539496" indent="-457200">
              <a:buFont typeface="+mj-lt"/>
              <a:buAutoNum type="arabicPeriod"/>
            </a:pPr>
            <a:r>
              <a:rPr lang="en-US" sz="2400" dirty="0" smtClean="0">
                <a:latin typeface="Arial Narrow" pitchFamily="34" charset="0"/>
                <a:ea typeface="ＭＳ Ｐゴシック" charset="-128"/>
              </a:rPr>
              <a:t>Child </a:t>
            </a:r>
            <a:r>
              <a:rPr lang="en-US" sz="2400" dirty="0">
                <a:latin typeface="Arial Narrow" pitchFamily="34" charset="0"/>
                <a:ea typeface="ＭＳ Ｐゴシック" charset="-128"/>
              </a:rPr>
              <a:t>enters concrete-operational stage around age 7</a:t>
            </a:r>
          </a:p>
          <a:p>
            <a:pPr marL="82296" indent="0">
              <a:buNone/>
            </a:pPr>
            <a:endParaRPr lang="id-ID" sz="2400" dirty="0" smtClean="0"/>
          </a:p>
          <a:p>
            <a:r>
              <a:rPr lang="id-ID" sz="2400" dirty="0" smtClean="0"/>
              <a:t>Kemajuan kognitif </a:t>
            </a:r>
          </a:p>
          <a:p>
            <a:pPr marL="82296" indent="0">
              <a:buNone/>
            </a:pPr>
            <a:r>
              <a:rPr lang="id-ID" sz="2400" dirty="0" smtClean="0"/>
              <a:t>Didalam tahap operasional konkret,  anak anak mempuyai pemahaman lebih baik dari </a:t>
            </a:r>
            <a:r>
              <a:rPr lang="id-ID" sz="2400" dirty="0"/>
              <a:t>praoperasional pada konsep spasial,hubungan sebab akibat,kategorisasi, penalaran induktif dan </a:t>
            </a:r>
            <a:r>
              <a:rPr lang="id-ID" sz="2400" dirty="0" smtClean="0"/>
              <a:t>deduktif,percakapan, dan angka.</a:t>
            </a:r>
          </a:p>
          <a:p>
            <a:pPr marL="82296" indent="0">
              <a:buNone/>
            </a:pPr>
            <a:r>
              <a:rPr lang="id-ID" sz="2400" dirty="0" smtClean="0"/>
              <a:t>1.Hubungan spasial dan sebab akibat :</a:t>
            </a:r>
          </a:p>
          <a:p>
            <a:pPr marL="82296" indent="0">
              <a:buNone/>
            </a:pPr>
            <a:r>
              <a:rPr lang="id-ID" sz="2400" dirty="0" smtClean="0"/>
              <a:t>2.Ketegorisasi :</a:t>
            </a:r>
          </a:p>
          <a:p>
            <a:pPr marL="82296" indent="0">
              <a:buNone/>
            </a:pPr>
            <a:r>
              <a:rPr lang="id-ID" sz="2400" dirty="0" smtClean="0"/>
              <a:t>3.Penalaran induktif dan deduktif :</a:t>
            </a:r>
          </a:p>
          <a:p>
            <a:pPr marL="82296" indent="0">
              <a:buNone/>
            </a:pPr>
            <a:r>
              <a:rPr lang="id-ID" sz="2400" dirty="0" smtClean="0"/>
              <a:t>4.Percakapan :</a:t>
            </a:r>
          </a:p>
          <a:p>
            <a:pPr marL="82296" indent="0">
              <a:buNone/>
            </a:pPr>
            <a:r>
              <a:rPr lang="id-ID" sz="2400" dirty="0" smtClean="0"/>
              <a:t>5.Angka dan matematika :</a:t>
            </a:r>
          </a:p>
        </p:txBody>
      </p:sp>
    </p:spTree>
    <p:extLst>
      <p:ext uri="{BB962C8B-B14F-4D97-AF65-F5344CB8AC3E}">
        <p14:creationId xmlns:p14="http://schemas.microsoft.com/office/powerpoint/2010/main" val="5914408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noAutofit/>
          </a:bodyPr>
          <a:lstStyle/>
          <a:p>
            <a:r>
              <a:rPr lang="id-ID" sz="2600" dirty="0"/>
              <a:t>3.Bagaimana anak pada usia sekolah melakukan pemikiran dan alasan moral yang berbeda dari anak anak pada masa kecil</a:t>
            </a:r>
            <a:r>
              <a:rPr lang="id-ID" sz="2600" dirty="0" smtClean="0"/>
              <a:t>?(cont.)</a:t>
            </a:r>
            <a:endParaRPr lang="id-ID" sz="2600" dirty="0"/>
          </a:p>
        </p:txBody>
      </p:sp>
      <p:sp>
        <p:nvSpPr>
          <p:cNvPr id="3" name="Content Placeholder 2"/>
          <p:cNvSpPr>
            <a:spLocks noGrp="1"/>
          </p:cNvSpPr>
          <p:nvPr>
            <p:ph idx="1"/>
          </p:nvPr>
        </p:nvSpPr>
        <p:spPr>
          <a:xfrm>
            <a:off x="0" y="980728"/>
            <a:ext cx="9144000" cy="5877272"/>
          </a:xfrm>
        </p:spPr>
        <p:txBody>
          <a:bodyPr>
            <a:normAutofit/>
          </a:bodyPr>
          <a:lstStyle/>
          <a:p>
            <a:endParaRPr lang="id-ID" sz="2800" dirty="0" smtClean="0"/>
          </a:p>
          <a:p>
            <a:r>
              <a:rPr lang="id-ID" sz="2800" dirty="0" smtClean="0"/>
              <a:t>pengaruh </a:t>
            </a:r>
            <a:r>
              <a:rPr lang="id-ID" sz="2800" dirty="0"/>
              <a:t>perkembangan neurologis, budaya, dan </a:t>
            </a:r>
            <a:r>
              <a:rPr lang="id-ID" sz="2800" dirty="0" smtClean="0"/>
              <a:t>sekolah</a:t>
            </a:r>
            <a:endParaRPr lang="id-ID" sz="2800" dirty="0"/>
          </a:p>
        </p:txBody>
      </p:sp>
    </p:spTree>
    <p:extLst>
      <p:ext uri="{BB962C8B-B14F-4D97-AF65-F5344CB8AC3E}">
        <p14:creationId xmlns:p14="http://schemas.microsoft.com/office/powerpoint/2010/main" val="7793328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fontScale="90000"/>
          </a:bodyPr>
          <a:lstStyle/>
          <a:p>
            <a:r>
              <a:rPr lang="id-ID" sz="2800" dirty="0"/>
              <a:t>4. </a:t>
            </a:r>
            <a:r>
              <a:rPr lang="id-ID" sz="2800" dirty="0" smtClean="0"/>
              <a:t>apakah </a:t>
            </a:r>
            <a:r>
              <a:rPr lang="id-ID" sz="2800" dirty="0"/>
              <a:t>kemajuan dalam memori dan keterampilan pemrosesan informasi lainnya terjadi selama masa </a:t>
            </a:r>
            <a:r>
              <a:rPr lang="id-ID" sz="2800" dirty="0" smtClean="0"/>
              <a:t>kanak-kanak?</a:t>
            </a:r>
            <a:endParaRPr lang="id-ID" sz="2800" dirty="0"/>
          </a:p>
        </p:txBody>
      </p:sp>
      <p:sp>
        <p:nvSpPr>
          <p:cNvPr id="3" name="Content Placeholder 2"/>
          <p:cNvSpPr>
            <a:spLocks noGrp="1"/>
          </p:cNvSpPr>
          <p:nvPr>
            <p:ph idx="1"/>
          </p:nvPr>
        </p:nvSpPr>
        <p:spPr>
          <a:xfrm>
            <a:off x="0" y="980728"/>
            <a:ext cx="9144000" cy="5877272"/>
          </a:xfrm>
        </p:spPr>
        <p:txBody>
          <a:bodyPr>
            <a:normAutofit/>
          </a:bodyPr>
          <a:lstStyle/>
          <a:p>
            <a:r>
              <a:rPr lang="id-ID" sz="2400" dirty="0" smtClean="0"/>
              <a:t>Information processing approach: planning,attention, and memory</a:t>
            </a:r>
          </a:p>
          <a:p>
            <a:pPr marL="82296" indent="0">
              <a:buNone/>
            </a:pPr>
            <a:endParaRPr lang="id-ID" sz="2400" dirty="0"/>
          </a:p>
          <a:p>
            <a:pPr marL="539496" indent="-457200">
              <a:buFont typeface="+mj-lt"/>
              <a:buAutoNum type="arabicPeriod"/>
            </a:pPr>
            <a:r>
              <a:rPr lang="id-ID" sz="2400" dirty="0" smtClean="0"/>
              <a:t>How do executive skills develop?</a:t>
            </a:r>
          </a:p>
          <a:p>
            <a:pPr marL="82296" indent="0">
              <a:buNone/>
            </a:pPr>
            <a:endParaRPr lang="id-ID" sz="2400" dirty="0" smtClean="0"/>
          </a:p>
          <a:p>
            <a:pPr marL="539496" indent="-457200">
              <a:buFont typeface="+mj-lt"/>
              <a:buAutoNum type="arabicPeriod" startAt="2"/>
            </a:pPr>
            <a:r>
              <a:rPr lang="id-ID" sz="2400" dirty="0" smtClean="0"/>
              <a:t>Selective attention</a:t>
            </a:r>
          </a:p>
          <a:p>
            <a:pPr marL="82296" indent="0">
              <a:buNone/>
            </a:pPr>
            <a:endParaRPr lang="id-ID" sz="2400" dirty="0" smtClean="0"/>
          </a:p>
          <a:p>
            <a:pPr marL="539496" indent="-457200">
              <a:buFont typeface="+mj-lt"/>
              <a:buAutoNum type="arabicPeriod" startAt="3"/>
            </a:pPr>
            <a:r>
              <a:rPr lang="id-ID" sz="2400" dirty="0" smtClean="0"/>
              <a:t>Working memory span</a:t>
            </a:r>
          </a:p>
          <a:p>
            <a:pPr marL="82296" indent="0">
              <a:buNone/>
            </a:pPr>
            <a:endParaRPr lang="id-ID" sz="2400" dirty="0" smtClean="0"/>
          </a:p>
          <a:p>
            <a:pPr marL="539496" indent="-457200">
              <a:buFont typeface="+mj-lt"/>
              <a:buAutoNum type="arabicPeriod" startAt="4"/>
            </a:pPr>
            <a:r>
              <a:rPr lang="id-ID" sz="2400" dirty="0" smtClean="0"/>
              <a:t>Metomemory: understanding memory</a:t>
            </a:r>
          </a:p>
          <a:p>
            <a:pPr marL="82296" indent="0">
              <a:buNone/>
            </a:pPr>
            <a:endParaRPr lang="id-ID" sz="2400" dirty="0" smtClean="0"/>
          </a:p>
          <a:p>
            <a:pPr marL="539496" indent="-457200">
              <a:buFont typeface="+mj-lt"/>
              <a:buAutoNum type="arabicPeriod" startAt="5"/>
            </a:pPr>
            <a:r>
              <a:rPr lang="id-ID" sz="2400" dirty="0" smtClean="0"/>
              <a:t>mnemonics: strategies for remembering</a:t>
            </a:r>
          </a:p>
        </p:txBody>
      </p:sp>
    </p:spTree>
    <p:extLst>
      <p:ext uri="{BB962C8B-B14F-4D97-AF65-F5344CB8AC3E}">
        <p14:creationId xmlns:p14="http://schemas.microsoft.com/office/powerpoint/2010/main" val="9928910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2832" y="188640"/>
            <a:ext cx="8587680" cy="707338"/>
          </a:xfrm>
        </p:spPr>
        <p:txBody>
          <a:bodyPr>
            <a:normAutofit/>
          </a:bodyPr>
          <a:lstStyle/>
          <a:p>
            <a:r>
              <a:rPr lang="id-ID" sz="2400" dirty="0" smtClean="0"/>
              <a:t>5. </a:t>
            </a:r>
            <a:r>
              <a:rPr lang="id-ID" sz="2400" dirty="0"/>
              <a:t>Seberapa akuratnya kecerdasan </a:t>
            </a:r>
            <a:r>
              <a:rPr lang="id-ID" sz="2400" dirty="0" smtClean="0"/>
              <a:t>anak disekolah </a:t>
            </a:r>
            <a:r>
              <a:rPr lang="id-ID" sz="2400" dirty="0"/>
              <a:t>dapat diukur</a:t>
            </a:r>
            <a:r>
              <a:rPr lang="id-ID" sz="2400" dirty="0" smtClean="0"/>
              <a:t>?</a:t>
            </a:r>
            <a:endParaRPr lang="id-ID" sz="2400" dirty="0"/>
          </a:p>
        </p:txBody>
      </p:sp>
      <p:sp>
        <p:nvSpPr>
          <p:cNvPr id="3" name="Subtitle 2"/>
          <p:cNvSpPr>
            <a:spLocks noGrp="1"/>
          </p:cNvSpPr>
          <p:nvPr>
            <p:ph type="subTitle" idx="1"/>
          </p:nvPr>
        </p:nvSpPr>
        <p:spPr>
          <a:xfrm>
            <a:off x="971600" y="1850064"/>
            <a:ext cx="7406640" cy="4315240"/>
          </a:xfrm>
        </p:spPr>
        <p:txBody>
          <a:bodyPr>
            <a:normAutofit fontScale="92500" lnSpcReduction="20000"/>
          </a:bodyPr>
          <a:lstStyle/>
          <a:p>
            <a:pPr marL="484632" indent="-457200">
              <a:buClr>
                <a:schemeClr val="tx2"/>
              </a:buClr>
              <a:buFont typeface="Gill Sans MT" pitchFamily="34" charset="0"/>
              <a:buChar char="–"/>
            </a:pPr>
            <a:r>
              <a:rPr lang="id-ID" dirty="0" smtClean="0"/>
              <a:t>Assessment Of Intelligence:</a:t>
            </a:r>
          </a:p>
          <a:p>
            <a:pPr>
              <a:buClr>
                <a:schemeClr val="tx2"/>
              </a:buClr>
            </a:pPr>
            <a:r>
              <a:rPr lang="id-ID" dirty="0"/>
              <a:t>	K</a:t>
            </a:r>
            <a:r>
              <a:rPr lang="id-ID" dirty="0" smtClean="0"/>
              <a:t>ecerdasan anak sekolah dapat di ukur dengan tes Psikologi individu atau kelompok. Tes individu yang paling banyak digunakan adalah skala Intelijen Wechsler untuk anak-anak (WISC-III), tes individu lain yang umum digunakan adalah Skala Inteligensi Stanford-Binet</a:t>
            </a:r>
          </a:p>
          <a:p>
            <a:pPr>
              <a:buClr>
                <a:schemeClr val="tx2"/>
              </a:buClr>
            </a:pPr>
            <a:endParaRPr lang="id-ID" dirty="0"/>
          </a:p>
          <a:p>
            <a:pPr marL="484632" indent="-457200">
              <a:buClr>
                <a:schemeClr val="tx2"/>
              </a:buClr>
              <a:buFont typeface="Gill Sans MT" pitchFamily="34" charset="0"/>
              <a:buChar char="–"/>
            </a:pPr>
            <a:r>
              <a:rPr lang="id-ID" smtClean="0"/>
              <a:t>The IQ Controversy:</a:t>
            </a:r>
            <a:endParaRPr lang="id-ID" dirty="0" smtClean="0"/>
          </a:p>
          <a:p>
            <a:pPr>
              <a:buClr>
                <a:schemeClr val="tx2"/>
              </a:buClr>
            </a:pPr>
            <a:r>
              <a:rPr lang="id-ID" dirty="0"/>
              <a:t>	</a:t>
            </a:r>
            <a:r>
              <a:rPr lang="id-ID" dirty="0" smtClean="0"/>
              <a:t>Karena tes IQ telah di standarisasi dan digunakan secara luas, ada informasi luas tentang norma, validitas, dan reliabilitas. Skor pada tes IQ yang diambil selama masa kanak-kanak merupakan prediktor yang cukup baik tentang pencapaian sekolah</a:t>
            </a:r>
          </a:p>
        </p:txBody>
      </p:sp>
    </p:spTree>
    <p:extLst>
      <p:ext uri="{BB962C8B-B14F-4D97-AF65-F5344CB8AC3E}">
        <p14:creationId xmlns:p14="http://schemas.microsoft.com/office/powerpoint/2010/main" val="14771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163" y="1089711"/>
            <a:ext cx="9144000" cy="5663089"/>
          </a:xfrm>
          <a:prstGeom prst="rect">
            <a:avLst/>
          </a:prstGeom>
          <a:noFill/>
        </p:spPr>
        <p:txBody>
          <a:bodyPr wrap="square" rtlCol="0">
            <a:spAutoFit/>
          </a:bodyPr>
          <a:lstStyle/>
          <a:p>
            <a:pPr marL="571500" indent="-571500">
              <a:buFont typeface="Wingdings" pitchFamily="2" charset="2"/>
              <a:buChar char="v"/>
            </a:pPr>
            <a:r>
              <a:rPr lang="id-ID" sz="3200" dirty="0" smtClean="0"/>
              <a:t>Pengaruh pada kecerdasan</a:t>
            </a:r>
          </a:p>
          <a:p>
            <a:endParaRPr lang="id-ID" dirty="0"/>
          </a:p>
          <a:p>
            <a:pPr marL="285750" indent="-285750">
              <a:buFont typeface="Arial" pitchFamily="34" charset="0"/>
              <a:buChar char="•"/>
            </a:pPr>
            <a:r>
              <a:rPr lang="id-ID" sz="2400" dirty="0" smtClean="0"/>
              <a:t>Pengaruh perkembangan otak</a:t>
            </a:r>
          </a:p>
          <a:p>
            <a:pPr marL="285750" indent="-285750">
              <a:buFont typeface="Arial" pitchFamily="34" charset="0"/>
              <a:buChar char="•"/>
            </a:pPr>
            <a:r>
              <a:rPr lang="id-ID" sz="2400" dirty="0" smtClean="0"/>
              <a:t>Pengaruh sekolah</a:t>
            </a:r>
          </a:p>
          <a:p>
            <a:pPr marL="285750" indent="-285750">
              <a:buFont typeface="Arial" pitchFamily="34" charset="0"/>
              <a:buChar char="•"/>
            </a:pPr>
            <a:endParaRPr lang="id-ID" sz="2400" dirty="0" smtClean="0"/>
          </a:p>
          <a:p>
            <a:pPr marL="370332" indent="-342900">
              <a:buClr>
                <a:schemeClr val="tx2"/>
              </a:buClr>
              <a:buFont typeface="Wingdings" pitchFamily="2" charset="2"/>
              <a:buChar char="v"/>
            </a:pPr>
            <a:r>
              <a:rPr lang="id-ID" sz="2400" dirty="0"/>
              <a:t>Pengaruh Ras/Etnisitas dan Status Sosial Ekonomi:</a:t>
            </a:r>
          </a:p>
          <a:p>
            <a:pPr>
              <a:buClr>
                <a:schemeClr val="tx2"/>
              </a:buClr>
            </a:pPr>
            <a:r>
              <a:rPr lang="id-ID" sz="2400" dirty="0"/>
              <a:t>Skor tes rata-rata bervariasi di antara kelomppok ras/etnis</a:t>
            </a:r>
          </a:p>
          <a:p>
            <a:pPr>
              <a:buClr>
                <a:schemeClr val="tx2"/>
              </a:buClr>
            </a:pPr>
            <a:endParaRPr lang="id-ID" sz="2400" dirty="0"/>
          </a:p>
          <a:p>
            <a:pPr>
              <a:buClr>
                <a:schemeClr val="tx2"/>
              </a:buClr>
            </a:pPr>
            <a:endParaRPr lang="id-ID" sz="2400" dirty="0"/>
          </a:p>
          <a:p>
            <a:pPr marL="370332" indent="-342900">
              <a:buClr>
                <a:schemeClr val="tx2"/>
              </a:buClr>
              <a:buFont typeface="Wingdings" pitchFamily="2" charset="2"/>
              <a:buChar char="v"/>
            </a:pPr>
            <a:r>
              <a:rPr lang="id-ID" sz="2400" dirty="0"/>
              <a:t>Pengaruh Budaya:</a:t>
            </a:r>
          </a:p>
          <a:p>
            <a:pPr>
              <a:buClr>
                <a:schemeClr val="tx2"/>
              </a:buClr>
            </a:pPr>
            <a:r>
              <a:rPr lang="id-ID" sz="2400" dirty="0"/>
              <a:t>Beberapa kritik terhadap tes IQ menghubungkan perbedaan jenis dalam IQ dengan bias budaya: kecenderungan untuk memasukkan pertanyaan yang menggunakan kosa kata/panggilan untuk informasi keterampilan lebih dikenal oleh kelompok budaya daripada oranglain</a:t>
            </a:r>
          </a:p>
          <a:p>
            <a:endParaRPr lang="id-ID" sz="2400" dirty="0"/>
          </a:p>
        </p:txBody>
      </p:sp>
      <p:sp>
        <p:nvSpPr>
          <p:cNvPr id="5" name="TextBox 4"/>
          <p:cNvSpPr txBox="1"/>
          <p:nvPr/>
        </p:nvSpPr>
        <p:spPr>
          <a:xfrm>
            <a:off x="0" y="116632"/>
            <a:ext cx="9144000" cy="954107"/>
          </a:xfrm>
          <a:prstGeom prst="rect">
            <a:avLst/>
          </a:prstGeom>
          <a:noFill/>
        </p:spPr>
        <p:txBody>
          <a:bodyPr wrap="square" rtlCol="0">
            <a:spAutoFit/>
          </a:bodyPr>
          <a:lstStyle/>
          <a:p>
            <a:r>
              <a:rPr lang="id-ID" sz="2800" dirty="0"/>
              <a:t>5. Seberapa akuratnya kecerdasan anak disekolah dapat diukur</a:t>
            </a:r>
            <a:r>
              <a:rPr lang="id-ID" sz="2800" dirty="0" smtClean="0"/>
              <a:t>?(cont.)</a:t>
            </a:r>
            <a:endParaRPr lang="id-ID" sz="2800" dirty="0"/>
          </a:p>
        </p:txBody>
      </p:sp>
    </p:spTree>
    <p:extLst>
      <p:ext uri="{BB962C8B-B14F-4D97-AF65-F5344CB8AC3E}">
        <p14:creationId xmlns:p14="http://schemas.microsoft.com/office/powerpoint/2010/main" val="2020739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60648"/>
            <a:ext cx="8515672" cy="1224136"/>
          </a:xfrm>
        </p:spPr>
        <p:txBody>
          <a:bodyPr>
            <a:noAutofit/>
          </a:bodyPr>
          <a:lstStyle/>
          <a:p>
            <a:r>
              <a:rPr lang="id-ID" sz="3200" dirty="0"/>
              <a:t>5. Seberapa akuratnya kecerdasan anak disekolah dapat diukur?(cont.)</a:t>
            </a:r>
            <a:br>
              <a:rPr lang="id-ID" sz="3200" dirty="0"/>
            </a:br>
            <a:endParaRPr lang="id-ID" sz="3200" dirty="0"/>
          </a:p>
        </p:txBody>
      </p:sp>
      <p:sp>
        <p:nvSpPr>
          <p:cNvPr id="3" name="Subtitle 2"/>
          <p:cNvSpPr>
            <a:spLocks noGrp="1"/>
          </p:cNvSpPr>
          <p:nvPr>
            <p:ph type="subTitle" idx="1"/>
          </p:nvPr>
        </p:nvSpPr>
        <p:spPr>
          <a:xfrm>
            <a:off x="0" y="1556792"/>
            <a:ext cx="9144000" cy="5301208"/>
          </a:xfrm>
        </p:spPr>
        <p:txBody>
          <a:bodyPr>
            <a:noAutofit/>
          </a:bodyPr>
          <a:lstStyle/>
          <a:p>
            <a:pPr marL="370332" indent="-342900">
              <a:buFont typeface="Arial" pitchFamily="34" charset="0"/>
              <a:buChar char="•"/>
            </a:pPr>
            <a:r>
              <a:rPr lang="id-ID" sz="3200" dirty="0"/>
              <a:t>Is There More Than </a:t>
            </a:r>
            <a:r>
              <a:rPr lang="id-ID" sz="3200"/>
              <a:t>One </a:t>
            </a:r>
            <a:r>
              <a:rPr lang="id-ID" sz="3200" smtClean="0"/>
              <a:t>Intelligence ?</a:t>
            </a:r>
            <a:endParaRPr lang="id-ID" sz="3200" dirty="0" smtClean="0"/>
          </a:p>
          <a:p>
            <a:pPr marL="370332" indent="-342900">
              <a:buFont typeface="Arial" pitchFamily="34" charset="0"/>
              <a:buChar char="•"/>
            </a:pPr>
            <a:endParaRPr lang="id-ID" sz="3200" dirty="0" smtClean="0"/>
          </a:p>
          <a:p>
            <a:r>
              <a:rPr lang="id-ID" sz="2400" dirty="0" smtClean="0"/>
              <a:t>Ada kritik terhadap test IQ bahwa fokus mereka hampir seluruhnya bermanfaat disekolah. Mereka tidak menilai aspek lain dari perilaku cerdas, seperti akal sehat, keterampilan sosial, wawasan kreatif, dan pengetahuan diri. Namun, beberapa anak dengan kemampuan akademik yang unggul dapat menjadi sama atau lebih penting di dalam kehidupan atau bahkan dapat dianggap sebagai bentuk kecerdasan yang terpisah.</a:t>
            </a:r>
          </a:p>
          <a:p>
            <a:pPr marL="370332" indent="-342900">
              <a:buFont typeface="Arial" pitchFamily="34" charset="0"/>
              <a:buChar char="•"/>
            </a:pPr>
            <a:endParaRPr lang="id-ID" sz="2400" dirty="0"/>
          </a:p>
        </p:txBody>
      </p:sp>
    </p:spTree>
    <p:extLst>
      <p:ext uri="{BB962C8B-B14F-4D97-AF65-F5344CB8AC3E}">
        <p14:creationId xmlns:p14="http://schemas.microsoft.com/office/powerpoint/2010/main" val="277437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315416"/>
            <a:ext cx="8299648" cy="1472184"/>
          </a:xfrm>
        </p:spPr>
        <p:txBody>
          <a:bodyPr>
            <a:normAutofit/>
          </a:bodyPr>
          <a:lstStyle/>
          <a:p>
            <a:r>
              <a:rPr lang="id-ID" sz="3200" dirty="0"/>
              <a:t>5. Seberapa akuratnya kecerdasan anak disekolah dapat diukur?(cont.)</a:t>
            </a:r>
          </a:p>
        </p:txBody>
      </p:sp>
      <p:sp>
        <p:nvSpPr>
          <p:cNvPr id="3" name="Subtitle 2"/>
          <p:cNvSpPr>
            <a:spLocks noGrp="1"/>
          </p:cNvSpPr>
          <p:nvPr>
            <p:ph type="subTitle" idx="1"/>
          </p:nvPr>
        </p:nvSpPr>
        <p:spPr>
          <a:xfrm>
            <a:off x="0" y="1440160"/>
            <a:ext cx="9144000" cy="5589240"/>
          </a:xfrm>
        </p:spPr>
        <p:txBody>
          <a:bodyPr>
            <a:normAutofit lnSpcReduction="10000"/>
          </a:bodyPr>
          <a:lstStyle/>
          <a:p>
            <a:pPr marL="484632" indent="-457200">
              <a:buFont typeface="Arial" pitchFamily="34" charset="0"/>
              <a:buChar char="•"/>
            </a:pPr>
            <a:r>
              <a:rPr lang="id-ID" sz="3200" dirty="0"/>
              <a:t>Gardner’s Theory of Multiple Intelligence</a:t>
            </a:r>
            <a:endParaRPr lang="id-ID" sz="2800" dirty="0" smtClean="0"/>
          </a:p>
          <a:p>
            <a:endParaRPr lang="id-ID" dirty="0"/>
          </a:p>
          <a:p>
            <a:r>
              <a:rPr lang="id-ID" dirty="0" smtClean="0"/>
              <a:t>Apakah seorang anak yang pandai menganalisis paragraf dan membuat analogi lebih cerdas daripada seseorang yang bisa memainkan biola, merapihkan atau mengatur lemari, dan melempar bola di waktu yang tepat? Jawabannya adalah tidak.</a:t>
            </a:r>
          </a:p>
          <a:p>
            <a:endParaRPr lang="id-ID" dirty="0" smtClean="0"/>
          </a:p>
          <a:p>
            <a:pPr marL="484632" indent="-457200">
              <a:buFont typeface="Arial" pitchFamily="34" charset="0"/>
              <a:buChar char="•"/>
            </a:pPr>
            <a:r>
              <a:rPr lang="id-ID" sz="3300" dirty="0"/>
              <a:t>Other Directions in Intelligence </a:t>
            </a:r>
            <a:r>
              <a:rPr lang="id-ID" sz="3300" dirty="0" smtClean="0"/>
              <a:t>Testing</a:t>
            </a:r>
          </a:p>
          <a:p>
            <a:endParaRPr lang="id-ID" dirty="0"/>
          </a:p>
          <a:p>
            <a:r>
              <a:rPr lang="id-ID" dirty="0"/>
              <a:t>Sebuah tes individu untuk usia 3-18 tahun dirancang untuk mengevaluasi kemampuan kognitif pada anak-anak dengan beragam kebutuhan (seperti autisme, gangguan pendengaran. Dan gangguan bahasa) dan dari berbagai latar belakang budaya dan bahasa.</a:t>
            </a:r>
          </a:p>
          <a:p>
            <a:endParaRPr lang="id-ID" dirty="0"/>
          </a:p>
        </p:txBody>
      </p:sp>
    </p:spTree>
    <p:extLst>
      <p:ext uri="{BB962C8B-B14F-4D97-AF65-F5344CB8AC3E}">
        <p14:creationId xmlns:p14="http://schemas.microsoft.com/office/powerpoint/2010/main" val="26306835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300632"/>
            <a:ext cx="8515672" cy="1112144"/>
          </a:xfrm>
        </p:spPr>
        <p:txBody>
          <a:bodyPr>
            <a:noAutofit/>
          </a:bodyPr>
          <a:lstStyle/>
          <a:p>
            <a:r>
              <a:rPr lang="id-ID" sz="2400" dirty="0" smtClean="0"/>
              <a:t>6. Bagaimana kemampuan komunikatif berkembang selama masa kanak kanak bagian tengah, dan bagaimamna cara terbaik anak anak belajar 2 bahasa?</a:t>
            </a:r>
            <a:endParaRPr lang="id-ID" sz="2400" dirty="0"/>
          </a:p>
        </p:txBody>
      </p:sp>
      <p:sp>
        <p:nvSpPr>
          <p:cNvPr id="3" name="Subtitle 2"/>
          <p:cNvSpPr>
            <a:spLocks noGrp="1"/>
          </p:cNvSpPr>
          <p:nvPr>
            <p:ph type="subTitle" idx="1"/>
          </p:nvPr>
        </p:nvSpPr>
        <p:spPr>
          <a:xfrm>
            <a:off x="0" y="1844824"/>
            <a:ext cx="9144000" cy="5013176"/>
          </a:xfrm>
        </p:spPr>
        <p:txBody>
          <a:bodyPr>
            <a:normAutofit/>
          </a:bodyPr>
          <a:lstStyle/>
          <a:p>
            <a:r>
              <a:rPr lang="id-ID" sz="2800" b="1" u="sng" dirty="0" smtClean="0"/>
              <a:t>Languange</a:t>
            </a:r>
            <a:endParaRPr lang="id-ID" sz="2800" dirty="0"/>
          </a:p>
          <a:p>
            <a:pPr marL="370332" indent="-342900">
              <a:buFontTx/>
              <a:buChar char="-"/>
            </a:pPr>
            <a:r>
              <a:rPr lang="id-ID" sz="2400" dirty="0" smtClean="0"/>
              <a:t>Kemampuan bahasa terus bertambah selama masa kanak-kanak, anak-anak usa sekolah lebih mampu memahami dan menafsirkan komunikasi lisan dan tertulis</a:t>
            </a:r>
          </a:p>
          <a:p>
            <a:pPr marL="370332" indent="-342900">
              <a:buFontTx/>
              <a:buChar char="-"/>
            </a:pPr>
            <a:endParaRPr lang="id-ID" sz="2400" dirty="0"/>
          </a:p>
          <a:p>
            <a:r>
              <a:rPr lang="id-ID" sz="2400" b="1" u="sng" dirty="0"/>
              <a:t>Vocabulary, Grammar, and </a:t>
            </a:r>
            <a:r>
              <a:rPr lang="id-ID" sz="2400" b="1" u="sng" dirty="0" smtClean="0"/>
              <a:t>Syntax</a:t>
            </a:r>
          </a:p>
          <a:p>
            <a:endParaRPr lang="id-ID" sz="2400" b="1" u="sng" dirty="0" smtClean="0"/>
          </a:p>
          <a:p>
            <a:pPr marL="370332" indent="-342900">
              <a:buFontTx/>
              <a:buChar char="-"/>
            </a:pPr>
            <a:r>
              <a:rPr lang="id-ID" sz="2400" dirty="0"/>
              <a:t>Saat kosakata bertambah dari sekolah, anak-anak menggunakan kata kerja yang semakin tepat. Mereka belajar bahwa kata seperti “lari” dapat memiliki lebih dari satu makna dan mereka mengetahui dari konteks mana makna itu dimaksudkan</a:t>
            </a:r>
          </a:p>
          <a:p>
            <a:pPr marL="370332" indent="-342900">
              <a:buFontTx/>
              <a:buChar char="-"/>
            </a:pPr>
            <a:endParaRPr lang="id-ID" sz="2400" dirty="0"/>
          </a:p>
        </p:txBody>
      </p:sp>
    </p:spTree>
    <p:extLst>
      <p:ext uri="{BB962C8B-B14F-4D97-AF65-F5344CB8AC3E}">
        <p14:creationId xmlns:p14="http://schemas.microsoft.com/office/powerpoint/2010/main" val="3592451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9408"/>
            <a:ext cx="8712968" cy="1472184"/>
          </a:xfrm>
        </p:spPr>
        <p:txBody>
          <a:bodyPr>
            <a:normAutofit/>
          </a:bodyPr>
          <a:lstStyle/>
          <a:p>
            <a:r>
              <a:rPr lang="id-ID" sz="2800" dirty="0"/>
              <a:t>6. Bagaimana kemampuan komunikatif berkembang selama masa kanak kanak bagian tengah, dan bagaimamna cara terbaik anak anak belajar 2 </a:t>
            </a:r>
            <a:r>
              <a:rPr lang="id-ID" sz="2800" dirty="0" smtClean="0"/>
              <a:t>bahasa?(cont.)</a:t>
            </a:r>
            <a:endParaRPr lang="id-ID" sz="2800" dirty="0"/>
          </a:p>
        </p:txBody>
      </p:sp>
      <p:sp>
        <p:nvSpPr>
          <p:cNvPr id="3" name="Subtitle 2"/>
          <p:cNvSpPr>
            <a:spLocks noGrp="1"/>
          </p:cNvSpPr>
          <p:nvPr>
            <p:ph type="subTitle" idx="1"/>
          </p:nvPr>
        </p:nvSpPr>
        <p:spPr>
          <a:xfrm>
            <a:off x="0" y="1628799"/>
            <a:ext cx="9156526" cy="5235463"/>
          </a:xfrm>
        </p:spPr>
        <p:txBody>
          <a:bodyPr/>
          <a:lstStyle/>
          <a:p>
            <a:pPr marL="484632" indent="-457200">
              <a:buFont typeface="Wingdings" pitchFamily="2" charset="2"/>
              <a:buChar char="Ø"/>
            </a:pPr>
            <a:r>
              <a:rPr lang="id-ID" sz="2800" dirty="0" smtClean="0"/>
              <a:t>Pragmatics: Knowledge about communication</a:t>
            </a:r>
          </a:p>
          <a:p>
            <a:r>
              <a:rPr lang="id-ID" dirty="0" smtClean="0"/>
              <a:t>Bidang utama pertumbuhan linguistik selama bertahun-tahun sekolah adalah pragmatik: penggunaan bahasa yang praktis untuk berkomunikasi</a:t>
            </a:r>
          </a:p>
          <a:p>
            <a:endParaRPr lang="id-ID" dirty="0"/>
          </a:p>
          <a:p>
            <a:pPr marL="484632" indent="-457200">
              <a:buFont typeface="Wingdings" pitchFamily="2" charset="2"/>
              <a:buChar char="Ø"/>
            </a:pPr>
            <a:r>
              <a:rPr lang="id-ID" sz="2800" dirty="0" smtClean="0"/>
              <a:t>Second language learning</a:t>
            </a:r>
          </a:p>
          <a:p>
            <a:endParaRPr lang="id-ID" dirty="0" smtClean="0"/>
          </a:p>
          <a:p>
            <a:endParaRPr lang="id-ID" dirty="0"/>
          </a:p>
        </p:txBody>
      </p:sp>
      <p:sp>
        <p:nvSpPr>
          <p:cNvPr id="5" name="Subtitle 2"/>
          <p:cNvSpPr txBox="1">
            <a:spLocks/>
          </p:cNvSpPr>
          <p:nvPr/>
        </p:nvSpPr>
        <p:spPr>
          <a:xfrm>
            <a:off x="-36512" y="4340696"/>
            <a:ext cx="9180512" cy="2517304"/>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r>
              <a:rPr lang="id-ID" smtClean="0"/>
              <a:t>Pada tahun 2005, 20% anak-anak di Amerika Serikat yang berusia 5-17 tahun berbicara bahasa lain selain bahasa Inggris dirumah. Bahasa utama yang digunakan sebagian besar adalah Spanyol, dan lebih dari 5% mengalami kesulitan berbicara bahasa Inggris, dan sekitar 7% sekolah di definisikan sebagai pembelajar bahasa Inggris</a:t>
            </a:r>
            <a:endParaRPr lang="id-ID" dirty="0" smtClean="0"/>
          </a:p>
        </p:txBody>
      </p:sp>
    </p:spTree>
    <p:extLst>
      <p:ext uri="{BB962C8B-B14F-4D97-AF65-F5344CB8AC3E}">
        <p14:creationId xmlns:p14="http://schemas.microsoft.com/office/powerpoint/2010/main" val="4272009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08" y="-306288"/>
            <a:ext cx="8229600" cy="1143000"/>
          </a:xfrm>
        </p:spPr>
        <p:txBody>
          <a:bodyPr/>
          <a:lstStyle/>
          <a:p>
            <a:r>
              <a:rPr lang="id-ID" dirty="0" smtClean="0"/>
              <a:t>GUIDEPOSTS</a:t>
            </a:r>
            <a:endParaRPr lang="id-ID" dirty="0"/>
          </a:p>
        </p:txBody>
      </p:sp>
      <p:sp>
        <p:nvSpPr>
          <p:cNvPr id="3" name="Content Placeholder 2"/>
          <p:cNvSpPr>
            <a:spLocks noGrp="1"/>
          </p:cNvSpPr>
          <p:nvPr>
            <p:ph idx="1"/>
          </p:nvPr>
        </p:nvSpPr>
        <p:spPr>
          <a:xfrm>
            <a:off x="0" y="908720"/>
            <a:ext cx="9144000" cy="5949280"/>
          </a:xfrm>
        </p:spPr>
        <p:txBody>
          <a:bodyPr>
            <a:normAutofit/>
          </a:bodyPr>
          <a:lstStyle/>
          <a:p>
            <a:pPr marL="514350" indent="-514350">
              <a:buFont typeface="+mj-lt"/>
              <a:buAutoNum type="arabicPeriod"/>
            </a:pPr>
            <a:r>
              <a:rPr lang="id-ID" sz="2400" dirty="0" smtClean="0"/>
              <a:t>apa keuntungan dalam petumbuhan, pengembangan otak, dan pengembangan motor yang terjadi pada usia sekolah anak, dan apa nutrisi dan kebutuhan tidur mereka?</a:t>
            </a:r>
          </a:p>
          <a:p>
            <a:pPr marL="514350" indent="-514350">
              <a:buFont typeface="+mj-lt"/>
              <a:buAutoNum type="arabicPeriod"/>
            </a:pPr>
            <a:r>
              <a:rPr lang="id-ID" sz="2400" dirty="0" smtClean="0"/>
              <a:t>Apa yang menjadi kesehatan utama dan kebugaran untuk usia sekolah anak, dan apakah dapat membuat tahun tahun mereka lebih sehat dan lebih aman?</a:t>
            </a:r>
          </a:p>
          <a:p>
            <a:pPr marL="514350" indent="-514350">
              <a:buFont typeface="+mj-lt"/>
              <a:buAutoNum type="arabicPeriod"/>
            </a:pPr>
            <a:r>
              <a:rPr lang="id-ID" sz="2400" dirty="0" smtClean="0"/>
              <a:t>Bagaimana anak pada usia sekolah melakukan pemikiran dan alasan moral yang berbeda dari masa anak anak?</a:t>
            </a:r>
          </a:p>
          <a:p>
            <a:pPr marL="514350" indent="-514350">
              <a:buFont typeface="+mj-lt"/>
              <a:buAutoNum type="arabicPeriod"/>
            </a:pPr>
            <a:r>
              <a:rPr lang="id-ID" sz="2400" dirty="0"/>
              <a:t>A</a:t>
            </a:r>
            <a:r>
              <a:rPr lang="id-ID" sz="2400" dirty="0" smtClean="0"/>
              <a:t>pakah </a:t>
            </a:r>
            <a:r>
              <a:rPr lang="id-ID" sz="2400" dirty="0"/>
              <a:t>kemajuan dalam memori dan keterampilan pemrosesan informasi lainnya terjadi selama masa kanak-kanak?</a:t>
            </a:r>
            <a:endParaRPr lang="id-ID" sz="2400" dirty="0" smtClean="0"/>
          </a:p>
          <a:p>
            <a:pPr marL="514350" indent="-514350">
              <a:buFont typeface="+mj-lt"/>
              <a:buAutoNum type="arabicPeriod"/>
            </a:pPr>
            <a:r>
              <a:rPr lang="id-ID" sz="2400" dirty="0" smtClean="0"/>
              <a:t>Seberapa akuratnya kecerdasan anak disekolah dapat diukur?</a:t>
            </a:r>
          </a:p>
          <a:p>
            <a:pPr marL="514350" indent="-514350">
              <a:buFont typeface="+mj-lt"/>
              <a:buAutoNum type="arabicPeriod"/>
            </a:pPr>
            <a:r>
              <a:rPr lang="id-ID" sz="2400" dirty="0" smtClean="0"/>
              <a:t>Bagaimana kemampuan komunikatif berkembang selama masa kanak kanak bagian tengah, dan bagaimamna cara terbaik anak anak belajar 2 bahasa?</a:t>
            </a:r>
          </a:p>
        </p:txBody>
      </p:sp>
    </p:spTree>
    <p:extLst>
      <p:ext uri="{BB962C8B-B14F-4D97-AF65-F5344CB8AC3E}">
        <p14:creationId xmlns:p14="http://schemas.microsoft.com/office/powerpoint/2010/main" val="20496310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8933688" cy="720080"/>
          </a:xfrm>
        </p:spPr>
        <p:txBody>
          <a:bodyPr>
            <a:normAutofit fontScale="90000"/>
          </a:bodyPr>
          <a:lstStyle/>
          <a:p>
            <a:r>
              <a:rPr lang="id-ID" sz="2800" dirty="0" smtClean="0"/>
              <a:t>7.bagaimana </a:t>
            </a:r>
            <a:r>
              <a:rPr lang="id-ID" sz="2800" dirty="0"/>
              <a:t>anak-anak menyesuaikan diri dengan sekolah dan apa yang mempengaruhi prestasi sekolah?</a:t>
            </a:r>
            <a:br>
              <a:rPr lang="id-ID" sz="2800" dirty="0"/>
            </a:br>
            <a:endParaRPr lang="id-ID" sz="2800" dirty="0"/>
          </a:p>
        </p:txBody>
      </p:sp>
      <p:sp>
        <p:nvSpPr>
          <p:cNvPr id="3" name="Content Placeholder 2"/>
          <p:cNvSpPr>
            <a:spLocks noGrp="1"/>
          </p:cNvSpPr>
          <p:nvPr>
            <p:ph idx="1"/>
          </p:nvPr>
        </p:nvSpPr>
        <p:spPr>
          <a:xfrm>
            <a:off x="0" y="1872208"/>
            <a:ext cx="9144000" cy="5949280"/>
          </a:xfrm>
        </p:spPr>
        <p:txBody>
          <a:bodyPr/>
          <a:lstStyle/>
          <a:p>
            <a:r>
              <a:rPr lang="id-ID" dirty="0"/>
              <a:t>Entering first </a:t>
            </a:r>
            <a:r>
              <a:rPr lang="id-ID" dirty="0" smtClean="0"/>
              <a:t>grade :</a:t>
            </a:r>
            <a:endParaRPr lang="id-ID" dirty="0"/>
          </a:p>
          <a:p>
            <a:endParaRPr lang="id-ID" dirty="0"/>
          </a:p>
          <a:p>
            <a:r>
              <a:rPr lang="id-ID" dirty="0"/>
              <a:t>Becoming literate </a:t>
            </a:r>
            <a:r>
              <a:rPr lang="id-ID" dirty="0" smtClean="0"/>
              <a:t>:</a:t>
            </a:r>
            <a:endParaRPr lang="id-ID" dirty="0"/>
          </a:p>
          <a:p>
            <a:endParaRPr lang="id-ID" dirty="0"/>
          </a:p>
          <a:p>
            <a:r>
              <a:rPr lang="id-ID" dirty="0"/>
              <a:t>Influences on school </a:t>
            </a:r>
            <a:r>
              <a:rPr lang="id-ID" dirty="0" smtClean="0"/>
              <a:t>achievement :</a:t>
            </a:r>
            <a:endParaRPr lang="id-ID" dirty="0"/>
          </a:p>
          <a:p>
            <a:endParaRPr lang="id-ID" dirty="0"/>
          </a:p>
        </p:txBody>
      </p:sp>
    </p:spTree>
    <p:extLst>
      <p:ext uri="{BB962C8B-B14F-4D97-AF65-F5344CB8AC3E}">
        <p14:creationId xmlns:p14="http://schemas.microsoft.com/office/powerpoint/2010/main" val="813971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Autofit/>
          </a:bodyPr>
          <a:lstStyle/>
          <a:p>
            <a:r>
              <a:rPr lang="id-ID" sz="2800" dirty="0"/>
              <a:t>8. bagaimana sekolah memenuhi kebutuhan khusus?</a:t>
            </a:r>
            <a:br>
              <a:rPr lang="id-ID" sz="2800" dirty="0"/>
            </a:br>
            <a:endParaRPr lang="id-ID" sz="2800" dirty="0"/>
          </a:p>
        </p:txBody>
      </p:sp>
      <p:sp>
        <p:nvSpPr>
          <p:cNvPr id="3" name="Content Placeholder 2"/>
          <p:cNvSpPr>
            <a:spLocks noGrp="1"/>
          </p:cNvSpPr>
          <p:nvPr>
            <p:ph idx="1"/>
          </p:nvPr>
        </p:nvSpPr>
        <p:spPr>
          <a:xfrm>
            <a:off x="0" y="1512168"/>
            <a:ext cx="9144000" cy="6309320"/>
          </a:xfrm>
        </p:spPr>
        <p:txBody>
          <a:bodyPr/>
          <a:lstStyle/>
          <a:p>
            <a:r>
              <a:rPr lang="id-ID" dirty="0" smtClean="0"/>
              <a:t>Mental retardation:</a:t>
            </a:r>
          </a:p>
          <a:p>
            <a:r>
              <a:rPr lang="id-ID" dirty="0" smtClean="0"/>
              <a:t>Learning disabilities:</a:t>
            </a:r>
          </a:p>
          <a:p>
            <a:r>
              <a:rPr lang="id-ID" dirty="0" smtClean="0"/>
              <a:t>Attention deficit/hyperactivity disorder (ADHD)</a:t>
            </a:r>
          </a:p>
          <a:p>
            <a:pPr marL="82296" indent="0">
              <a:buNone/>
            </a:pPr>
            <a:endParaRPr lang="id-ID" dirty="0"/>
          </a:p>
          <a:p>
            <a:pPr marL="82296" indent="0">
              <a:buNone/>
            </a:pPr>
            <a:endParaRPr lang="id-ID" dirty="0" smtClean="0"/>
          </a:p>
          <a:p>
            <a:pPr>
              <a:buFont typeface="Wingdings" pitchFamily="2" charset="2"/>
              <a:buChar char="v"/>
            </a:pPr>
            <a:r>
              <a:rPr lang="id-ID" dirty="0" smtClean="0"/>
              <a:t>Gifted children</a:t>
            </a:r>
            <a:endParaRPr lang="id-ID" dirty="0"/>
          </a:p>
        </p:txBody>
      </p:sp>
    </p:spTree>
    <p:extLst>
      <p:ext uri="{BB962C8B-B14F-4D97-AF65-F5344CB8AC3E}">
        <p14:creationId xmlns:p14="http://schemas.microsoft.com/office/powerpoint/2010/main" val="1304684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lstStyle/>
          <a:p>
            <a:r>
              <a:rPr lang="id-ID" dirty="0" smtClean="0"/>
              <a:t>GUIDEPOSTS</a:t>
            </a:r>
            <a:endParaRPr lang="id-ID" dirty="0"/>
          </a:p>
        </p:txBody>
      </p:sp>
      <p:sp>
        <p:nvSpPr>
          <p:cNvPr id="3" name="Content Placeholder 2"/>
          <p:cNvSpPr>
            <a:spLocks noGrp="1"/>
          </p:cNvSpPr>
          <p:nvPr>
            <p:ph idx="1"/>
          </p:nvPr>
        </p:nvSpPr>
        <p:spPr>
          <a:xfrm>
            <a:off x="0" y="836712"/>
            <a:ext cx="9144000" cy="6192688"/>
          </a:xfrm>
        </p:spPr>
        <p:txBody>
          <a:bodyPr>
            <a:normAutofit fontScale="85000" lnSpcReduction="10000"/>
          </a:bodyPr>
          <a:lstStyle/>
          <a:p>
            <a:pPr marL="514350" indent="-514350">
              <a:buFont typeface="+mj-lt"/>
              <a:buAutoNum type="arabicPeriod"/>
            </a:pPr>
            <a:r>
              <a:rPr lang="id-ID" dirty="0"/>
              <a:t>apa keuntungan dalam petumbuhan, pengembangan otak, dan pengembangan motor yang terjadi pada usia sekolah anak, dan apa nutrisi dan kebutuhan tidur mereka?</a:t>
            </a:r>
          </a:p>
          <a:p>
            <a:pPr marL="514350" indent="-514350">
              <a:buFont typeface="+mj-lt"/>
              <a:buAutoNum type="arabicPeriod"/>
            </a:pPr>
            <a:r>
              <a:rPr lang="id-ID" dirty="0"/>
              <a:t>Apa yang menjadi kesehatan utama dan kebugaran untuk usia sekolah anak, dan apakah dapat membuat tahun tahun mereka lebih sehat dan lebih aman?</a:t>
            </a:r>
          </a:p>
          <a:p>
            <a:pPr marL="514350" indent="-514350">
              <a:buFont typeface="+mj-lt"/>
              <a:buAutoNum type="arabicPeriod"/>
            </a:pPr>
            <a:r>
              <a:rPr lang="id-ID" dirty="0"/>
              <a:t>Bagaimana anak pada usia sekolah melakukan pemikiran dan alasan moral yang berbeda dari masa anak anak?</a:t>
            </a:r>
          </a:p>
          <a:p>
            <a:pPr marL="514350" indent="-514350">
              <a:buFont typeface="+mj-lt"/>
              <a:buAutoNum type="arabicPeriod"/>
            </a:pPr>
            <a:r>
              <a:rPr lang="id-ID" dirty="0"/>
              <a:t>Apakah kemajuan dalam memori dan keterampilan pemrosesan informasi lainnya terjadi selama masa kanak-kanak?</a:t>
            </a:r>
          </a:p>
          <a:p>
            <a:pPr marL="514350" indent="-514350">
              <a:buFont typeface="+mj-lt"/>
              <a:buAutoNum type="arabicPeriod"/>
            </a:pPr>
            <a:r>
              <a:rPr lang="id-ID" dirty="0"/>
              <a:t>Seberapa akuratnya kecerdasan anak disekolah dapat diukur?</a:t>
            </a:r>
          </a:p>
          <a:p>
            <a:pPr marL="514350" indent="-514350">
              <a:buFont typeface="+mj-lt"/>
              <a:buAutoNum type="arabicPeriod"/>
            </a:pPr>
            <a:r>
              <a:rPr lang="id-ID" dirty="0"/>
              <a:t>Bagaimana kemampuan komunikatif berkembang selama masa kanak kanak bagian tengah, dan bagaimamna cara terbaik anak anak belajar 2 bahasa?</a:t>
            </a:r>
          </a:p>
        </p:txBody>
      </p:sp>
    </p:spTree>
    <p:extLst>
      <p:ext uri="{BB962C8B-B14F-4D97-AF65-F5344CB8AC3E}">
        <p14:creationId xmlns:p14="http://schemas.microsoft.com/office/powerpoint/2010/main" val="2251607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id-ID" dirty="0" smtClean="0"/>
              <a:t>GUIDEPOSTS</a:t>
            </a:r>
            <a:endParaRPr lang="id-ID" dirty="0"/>
          </a:p>
        </p:txBody>
      </p:sp>
      <p:sp>
        <p:nvSpPr>
          <p:cNvPr id="3" name="Content Placeholder 2"/>
          <p:cNvSpPr>
            <a:spLocks noGrp="1"/>
          </p:cNvSpPr>
          <p:nvPr>
            <p:ph idx="1"/>
          </p:nvPr>
        </p:nvSpPr>
        <p:spPr>
          <a:xfrm>
            <a:off x="0" y="1124744"/>
            <a:ext cx="9144000" cy="5517232"/>
          </a:xfrm>
        </p:spPr>
        <p:txBody>
          <a:bodyPr/>
          <a:lstStyle/>
          <a:p>
            <a:pPr marL="596646" indent="-514350">
              <a:buFont typeface="+mj-lt"/>
              <a:buAutoNum type="arabicPeriod" startAt="7"/>
            </a:pPr>
            <a:r>
              <a:rPr lang="id-ID" dirty="0"/>
              <a:t>bagaimana anak-anak menyesuaikan diri dengan sekolah dan apa yang mempengaruhi prestasi sekolah?</a:t>
            </a:r>
          </a:p>
          <a:p>
            <a:pPr marL="596646" indent="-514350">
              <a:buFont typeface="+mj-lt"/>
              <a:buAutoNum type="arabicPeriod" startAt="8"/>
            </a:pPr>
            <a:r>
              <a:rPr lang="id-ID" dirty="0"/>
              <a:t>bagaimana sekolah memenuhi kebutuhan khusus?</a:t>
            </a:r>
          </a:p>
          <a:p>
            <a:pPr marL="82296" indent="0">
              <a:buNone/>
            </a:pPr>
            <a:endParaRPr lang="id-ID" dirty="0"/>
          </a:p>
        </p:txBody>
      </p:sp>
    </p:spTree>
    <p:extLst>
      <p:ext uri="{BB962C8B-B14F-4D97-AF65-F5344CB8AC3E}">
        <p14:creationId xmlns:p14="http://schemas.microsoft.com/office/powerpoint/2010/main" val="1580724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09"/>
            <a:ext cx="8933688" cy="1008437"/>
          </a:xfrm>
        </p:spPr>
        <p:txBody>
          <a:bodyPr>
            <a:normAutofit/>
          </a:bodyPr>
          <a:lstStyle/>
          <a:p>
            <a:r>
              <a:rPr lang="id-ID" dirty="0"/>
              <a:t>GUIDEPOSTS</a:t>
            </a:r>
          </a:p>
        </p:txBody>
      </p:sp>
      <p:sp>
        <p:nvSpPr>
          <p:cNvPr id="3" name="Content Placeholder 2"/>
          <p:cNvSpPr>
            <a:spLocks noGrp="1"/>
          </p:cNvSpPr>
          <p:nvPr>
            <p:ph idx="1"/>
          </p:nvPr>
        </p:nvSpPr>
        <p:spPr>
          <a:xfrm>
            <a:off x="0" y="1447800"/>
            <a:ext cx="8933688" cy="4800600"/>
          </a:xfrm>
        </p:spPr>
        <p:txBody>
          <a:bodyPr/>
          <a:lstStyle/>
          <a:p>
            <a:pPr marL="596646" indent="-514350">
              <a:buFont typeface="+mj-lt"/>
              <a:buAutoNum type="arabicPeriod" startAt="7"/>
            </a:pPr>
            <a:r>
              <a:rPr lang="id-ID" dirty="0"/>
              <a:t>bagaimana anak-anak menyesuaikan diri dengan sekolah dan apa yang mempengaruhi prestasi </a:t>
            </a:r>
            <a:r>
              <a:rPr lang="id-ID" dirty="0" smtClean="0"/>
              <a:t>sekolah?</a:t>
            </a:r>
          </a:p>
          <a:p>
            <a:pPr marL="596646" indent="-514350">
              <a:buFont typeface="+mj-lt"/>
              <a:buAutoNum type="arabicPeriod" startAt="8"/>
            </a:pPr>
            <a:r>
              <a:rPr lang="id-ID" dirty="0" smtClean="0"/>
              <a:t>bagaimana </a:t>
            </a:r>
            <a:r>
              <a:rPr lang="id-ID" dirty="0"/>
              <a:t>sekolah memenuhi kebutuhan </a:t>
            </a:r>
            <a:r>
              <a:rPr lang="id-ID" dirty="0" smtClean="0"/>
              <a:t>khusus?</a:t>
            </a:r>
            <a:endParaRPr lang="id-ID" dirty="0"/>
          </a:p>
        </p:txBody>
      </p:sp>
    </p:spTree>
    <p:extLst>
      <p:ext uri="{BB962C8B-B14F-4D97-AF65-F5344CB8AC3E}">
        <p14:creationId xmlns:p14="http://schemas.microsoft.com/office/powerpoint/2010/main" val="3599164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116632"/>
            <a:ext cx="9180512" cy="1440160"/>
          </a:xfrm>
        </p:spPr>
        <p:txBody>
          <a:bodyPr>
            <a:normAutofit fontScale="90000"/>
          </a:bodyPr>
          <a:lstStyle/>
          <a:p>
            <a:pPr algn="l"/>
            <a:r>
              <a:rPr lang="id-ID" sz="2700" dirty="0" smtClean="0"/>
              <a:t>1. </a:t>
            </a:r>
            <a:r>
              <a:rPr lang="id-ID" sz="2700" dirty="0"/>
              <a:t>A</a:t>
            </a:r>
            <a:r>
              <a:rPr lang="id-ID" sz="2700" dirty="0" smtClean="0"/>
              <a:t>pa keuntungan dalam petumbuhan, pengembangan otak, dan pengembangan motor yang terjadi pada usia sekolah anak, dan apa nutrisi dan kebutuhan tidur mereka?</a:t>
            </a:r>
            <a:r>
              <a:rPr lang="id-ID" dirty="0" smtClean="0"/>
              <a:t/>
            </a:r>
            <a:br>
              <a:rPr lang="id-ID" dirty="0" smtClean="0"/>
            </a:br>
            <a:endParaRPr lang="id-ID" dirty="0"/>
          </a:p>
        </p:txBody>
      </p:sp>
      <p:sp>
        <p:nvSpPr>
          <p:cNvPr id="3" name="Content Placeholder 2"/>
          <p:cNvSpPr>
            <a:spLocks noGrp="1"/>
          </p:cNvSpPr>
          <p:nvPr>
            <p:ph idx="1"/>
          </p:nvPr>
        </p:nvSpPr>
        <p:spPr>
          <a:xfrm>
            <a:off x="0" y="1330036"/>
            <a:ext cx="9133656" cy="5527964"/>
          </a:xfrm>
        </p:spPr>
        <p:txBody>
          <a:bodyPr/>
          <a:lstStyle/>
          <a:p>
            <a:r>
              <a:rPr lang="id-ID" dirty="0" smtClean="0"/>
              <a:t>Height and weight</a:t>
            </a:r>
          </a:p>
          <a:p>
            <a:pPr marL="82296" indent="0">
              <a:buNone/>
            </a:pPr>
            <a:endParaRPr lang="id-ID" dirty="0" smtClean="0"/>
          </a:p>
          <a:p>
            <a:pPr marL="82296" indent="0">
              <a:buNone/>
            </a:pPr>
            <a:r>
              <a:rPr lang="id-ID" sz="2400" dirty="0" smtClean="0"/>
              <a:t>Pertumbuhan selama masa kanak-kanak mulai melambat. Namun, meskipun dari hari ke hari perubahannya tidak jelas, peneliti menemukan perbedaan yang mengejutkan antara anak usia 6tahun dan anak berusia 11tahun yang banyak diantaranya kini mulai menyerupai orang dewasa.</a:t>
            </a:r>
          </a:p>
          <a:p>
            <a:pPr marL="82296" indent="0">
              <a:buNone/>
            </a:pPr>
            <a:endParaRPr lang="id-ID" sz="2400" dirty="0"/>
          </a:p>
          <a:p>
            <a:pPr marL="82296" indent="0">
              <a:buNone/>
            </a:pPr>
            <a:r>
              <a:rPr lang="id-ID" sz="2400" dirty="0" smtClean="0"/>
              <a:t>Anak-anak tumbuh sekitar 2 hingga 3 inci setiap tahun antara usia 6 dan 11 tahun, dan sekitar 2 kali lipat berat badan mereka selama periode itu (Ogden, Fryar, Carroll &amp; Flegal, 2004).</a:t>
            </a:r>
            <a:endParaRPr lang="id-ID" sz="2400" dirty="0"/>
          </a:p>
        </p:txBody>
      </p:sp>
    </p:spTree>
    <p:extLst>
      <p:ext uri="{BB962C8B-B14F-4D97-AF65-F5344CB8AC3E}">
        <p14:creationId xmlns:p14="http://schemas.microsoft.com/office/powerpoint/2010/main" val="2495692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1593960"/>
            <a:ext cx="8352928" cy="5003392"/>
          </a:xfrm>
        </p:spPr>
        <p:txBody>
          <a:bodyPr>
            <a:normAutofit/>
          </a:bodyPr>
          <a:lstStyle/>
          <a:p>
            <a:pPr>
              <a:buClr>
                <a:schemeClr val="tx2"/>
              </a:buClr>
            </a:pPr>
            <a:r>
              <a:rPr lang="id-ID" sz="2800" dirty="0"/>
              <a:t>Nutrition and Sleep</a:t>
            </a:r>
            <a:endParaRPr lang="id-ID" dirty="0" smtClean="0"/>
          </a:p>
          <a:p>
            <a:pPr marL="484632" indent="-457200">
              <a:buClr>
                <a:schemeClr val="tx2"/>
              </a:buClr>
              <a:buFont typeface="Gill Sans MT" pitchFamily="34" charset="0"/>
              <a:buChar char="–"/>
            </a:pPr>
            <a:r>
              <a:rPr lang="id-ID" dirty="0" smtClean="0"/>
              <a:t>Untuk mendukung pertumbuhan yang stabil dan aktivitas yang konstan, anak-anak sekolah rata-rata membutuhkan 2.400 kalori setiap hari. Ahli gizi merekomendasikan diet yang bervariasi termasuk biji-bijisn, buah-buahan, sayuran, dan karbohidrat kompleks tingkat tinggi</a:t>
            </a:r>
          </a:p>
          <a:p>
            <a:pPr>
              <a:buClr>
                <a:schemeClr val="tx2"/>
              </a:buClr>
            </a:pPr>
            <a:endParaRPr lang="id-ID" dirty="0" smtClean="0"/>
          </a:p>
          <a:p>
            <a:pPr marL="484632" indent="-457200">
              <a:buClr>
                <a:schemeClr val="tx2"/>
              </a:buClr>
              <a:buFont typeface="Gill Sans MT" pitchFamily="34" charset="0"/>
              <a:buChar char="–"/>
            </a:pPr>
            <a:r>
              <a:rPr lang="id-ID" dirty="0" smtClean="0"/>
              <a:t>Kebutuhan tidur menurun dari sekitar 11 jam sehari pada anak berusia 5 tahun, 10 jam sehari pada anak berusia 9 tahun, 9 jam sehari pada anak berusia 13 tahun</a:t>
            </a:r>
          </a:p>
        </p:txBody>
      </p:sp>
      <p:sp>
        <p:nvSpPr>
          <p:cNvPr id="4" name="TextBox 3"/>
          <p:cNvSpPr txBox="1"/>
          <p:nvPr/>
        </p:nvSpPr>
        <p:spPr>
          <a:xfrm>
            <a:off x="0" y="44624"/>
            <a:ext cx="9144000" cy="1477328"/>
          </a:xfrm>
          <a:prstGeom prst="rect">
            <a:avLst/>
          </a:prstGeom>
          <a:noFill/>
        </p:spPr>
        <p:txBody>
          <a:bodyPr wrap="square" rtlCol="0">
            <a:spAutoFit/>
          </a:bodyPr>
          <a:lstStyle/>
          <a:p>
            <a:r>
              <a:rPr lang="id-ID" sz="2400" dirty="0"/>
              <a:t>1. Apa keuntungan dalam petumbuhan, pengembangan otak, dan pengembangan motor yang terjadi pada usia sekolah anak, dan apa nutrisi dan kebutuhan tidur mereka</a:t>
            </a:r>
            <a:r>
              <a:rPr lang="id-ID" sz="2400" dirty="0" smtClean="0"/>
              <a:t>? (cont.)</a:t>
            </a:r>
            <a:r>
              <a:rPr lang="id-ID" dirty="0"/>
              <a:t/>
            </a:r>
            <a:br>
              <a:rPr lang="id-ID" dirty="0"/>
            </a:br>
            <a:endParaRPr lang="id-ID" dirty="0"/>
          </a:p>
        </p:txBody>
      </p:sp>
    </p:spTree>
    <p:extLst>
      <p:ext uri="{BB962C8B-B14F-4D97-AF65-F5344CB8AC3E}">
        <p14:creationId xmlns:p14="http://schemas.microsoft.com/office/powerpoint/2010/main" val="3078690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09776" y="1964432"/>
            <a:ext cx="7838688" cy="4776936"/>
          </a:xfrm>
        </p:spPr>
        <p:txBody>
          <a:bodyPr/>
          <a:lstStyle/>
          <a:p>
            <a:r>
              <a:rPr lang="id-ID" sz="3200" dirty="0"/>
              <a:t>Brain Development</a:t>
            </a:r>
            <a:endParaRPr lang="id-ID" sz="2800" dirty="0" smtClean="0"/>
          </a:p>
          <a:p>
            <a:r>
              <a:rPr lang="id-ID" dirty="0" smtClean="0"/>
              <a:t>Pematangan dan pembelajaran di masa kanak-kanak bergatung pada kemampuan otak. Perubahan-perubahan ini meningkatkan kecepatan dan efisiensi proses otak dan meningkatkan kemampuan untuk menyaring informasi yang tidak relevan</a:t>
            </a:r>
            <a:endParaRPr lang="id-ID" dirty="0"/>
          </a:p>
        </p:txBody>
      </p:sp>
      <p:sp>
        <p:nvSpPr>
          <p:cNvPr id="4" name="Title 3"/>
          <p:cNvSpPr>
            <a:spLocks noGrp="1"/>
          </p:cNvSpPr>
          <p:nvPr>
            <p:ph type="ctrTitle"/>
          </p:nvPr>
        </p:nvSpPr>
        <p:spPr>
          <a:xfrm>
            <a:off x="107504" y="-27384"/>
            <a:ext cx="8856984" cy="1584176"/>
          </a:xfrm>
        </p:spPr>
        <p:txBody>
          <a:bodyPr>
            <a:noAutofit/>
          </a:bodyPr>
          <a:lstStyle/>
          <a:p>
            <a:r>
              <a:rPr lang="id-ID" sz="2800" dirty="0"/>
              <a:t>1. Apa keuntungan dalam petumbuhan, pengembangan otak, dan pengembangan motor yang terjadi pada usia sekolah anak, dan apa nutrisi dan kebutuhan tidur mereka? (cont.)</a:t>
            </a:r>
          </a:p>
        </p:txBody>
      </p:sp>
    </p:spTree>
    <p:extLst>
      <p:ext uri="{BB962C8B-B14F-4D97-AF65-F5344CB8AC3E}">
        <p14:creationId xmlns:p14="http://schemas.microsoft.com/office/powerpoint/2010/main" val="1577991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856984" cy="1080120"/>
          </a:xfrm>
        </p:spPr>
        <p:txBody>
          <a:bodyPr>
            <a:noAutofit/>
          </a:bodyPr>
          <a:lstStyle/>
          <a:p>
            <a:pPr marL="571500" indent="-571500">
              <a:buFont typeface="Arial" pitchFamily="34" charset="0"/>
              <a:buChar char="•"/>
            </a:pPr>
            <a:r>
              <a:rPr lang="id-ID" sz="2400" dirty="0"/>
              <a:t>1. Apa keuntungan dalam petumbuhan, pengembangan otak, dan pengembangan motor yang terjadi pada usia sekolah anak, dan apa nutrisi dan kebutuhan tidur mereka? (cont.)</a:t>
            </a:r>
          </a:p>
        </p:txBody>
      </p:sp>
      <p:sp>
        <p:nvSpPr>
          <p:cNvPr id="3" name="Subtitle 2"/>
          <p:cNvSpPr>
            <a:spLocks noGrp="1"/>
          </p:cNvSpPr>
          <p:nvPr>
            <p:ph type="subTitle" idx="1"/>
          </p:nvPr>
        </p:nvSpPr>
        <p:spPr>
          <a:xfrm>
            <a:off x="971600" y="1556792"/>
            <a:ext cx="7406640" cy="4896544"/>
          </a:xfrm>
        </p:spPr>
        <p:txBody>
          <a:bodyPr/>
          <a:lstStyle/>
          <a:p>
            <a:pPr marL="484632" indent="-457200">
              <a:buFont typeface="Arial" pitchFamily="34" charset="0"/>
              <a:buChar char="•"/>
            </a:pPr>
            <a:r>
              <a:rPr lang="id-ID" sz="2800" dirty="0"/>
              <a:t>Motor Development and Physical Play</a:t>
            </a:r>
            <a:endParaRPr lang="id-ID" dirty="0" smtClean="0"/>
          </a:p>
          <a:p>
            <a:r>
              <a:rPr lang="id-ID" dirty="0" smtClean="0"/>
              <a:t>Keterampilan motorik terus meningkat di masa kecil. Namun, survei yang representatif secara nasional berdasarkan buku harian penggunaan waktu menemukan bahwa anak-anak sekolah di Amerika Serikat menghabiskan lebih sedikit waktu setiap minggu untuk olahraga dan lainnya</a:t>
            </a:r>
          </a:p>
        </p:txBody>
      </p:sp>
    </p:spTree>
    <p:extLst>
      <p:ext uri="{BB962C8B-B14F-4D97-AF65-F5344CB8AC3E}">
        <p14:creationId xmlns:p14="http://schemas.microsoft.com/office/powerpoint/2010/main" val="2628603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359898"/>
            <a:ext cx="8587680" cy="1124886"/>
          </a:xfrm>
        </p:spPr>
        <p:txBody>
          <a:bodyPr>
            <a:noAutofit/>
          </a:bodyPr>
          <a:lstStyle/>
          <a:p>
            <a:r>
              <a:rPr lang="id-ID" sz="2400" dirty="0" smtClean="0"/>
              <a:t>2. </a:t>
            </a:r>
            <a:r>
              <a:rPr lang="id-ID" sz="2400" dirty="0"/>
              <a:t>Apa yang menjadi kesehatan utama dan kebugaran untuk usia sekolah anak, dan apakah dapat membuat tahun tahun mereka lebih sehat dan lebih aman</a:t>
            </a:r>
            <a:r>
              <a:rPr lang="id-ID" sz="2400" dirty="0" smtClean="0"/>
              <a:t>?</a:t>
            </a:r>
            <a:endParaRPr lang="id-ID" sz="2400" dirty="0"/>
          </a:p>
        </p:txBody>
      </p:sp>
      <p:sp>
        <p:nvSpPr>
          <p:cNvPr id="3" name="Subtitle 2"/>
          <p:cNvSpPr>
            <a:spLocks noGrp="1"/>
          </p:cNvSpPr>
          <p:nvPr>
            <p:ph type="subTitle" idx="1"/>
          </p:nvPr>
        </p:nvSpPr>
        <p:spPr>
          <a:xfrm>
            <a:off x="467544" y="1628800"/>
            <a:ext cx="8299648" cy="5229200"/>
          </a:xfrm>
        </p:spPr>
        <p:txBody>
          <a:bodyPr>
            <a:normAutofit/>
          </a:bodyPr>
          <a:lstStyle/>
          <a:p>
            <a:pPr marL="484632" indent="-457200">
              <a:buFont typeface="Arial" pitchFamily="34" charset="0"/>
              <a:buChar char="•"/>
            </a:pPr>
            <a:r>
              <a:rPr lang="id-ID" sz="2800" dirty="0" smtClean="0"/>
              <a:t>Health, Fitness and Safety</a:t>
            </a:r>
            <a:endParaRPr lang="id-ID" sz="2800" dirty="0"/>
          </a:p>
          <a:p>
            <a:r>
              <a:rPr lang="id-ID" sz="2400" dirty="0" smtClean="0"/>
              <a:t>Pengembangan vaksin untuk penyakit pada anak telah menjadikan masa kanak-kanak relatif aman. Tingkat kematian pada tahun ini adalah yang terendah. Namun, semakin banyak anak yang kelebihan berat badan dan beberapa menderita kondisi kronis atau cedera yang tidak di sengaja atau karena kurangnya akses ke perawatan kesehatan</a:t>
            </a:r>
          </a:p>
          <a:p>
            <a:pPr marL="370332" indent="-342900">
              <a:buFont typeface="Arial" pitchFamily="34" charset="0"/>
              <a:buChar char="•"/>
            </a:pPr>
            <a:r>
              <a:rPr lang="id-ID" sz="2800" smtClean="0"/>
              <a:t>Obesity and Body Image</a:t>
            </a:r>
            <a:endParaRPr lang="id-ID" sz="2800" dirty="0" smtClean="0"/>
          </a:p>
          <a:p>
            <a:r>
              <a:rPr lang="id-ID" sz="2400" dirty="0"/>
              <a:t>Obesitas pada anak telah menjadi masalah kesehatan utama di seluruh dunia. Pada tahun 2010, hampir 50% anak-anak di Amerika Utara dan Selatan, 39% di Eropa, dan 20% di Cina hampir kelebihan berat badan</a:t>
            </a:r>
          </a:p>
        </p:txBody>
      </p:sp>
    </p:spTree>
    <p:extLst>
      <p:ext uri="{BB962C8B-B14F-4D97-AF65-F5344CB8AC3E}">
        <p14:creationId xmlns:p14="http://schemas.microsoft.com/office/powerpoint/2010/main" val="15676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268760"/>
          </a:xfrm>
        </p:spPr>
        <p:txBody>
          <a:bodyPr>
            <a:noAutofit/>
          </a:bodyPr>
          <a:lstStyle/>
          <a:p>
            <a:r>
              <a:rPr lang="id-ID" sz="2400" dirty="0"/>
              <a:t>2. Apa yang menjadi kesehatan utama dan kebugaran untuk usia sekolah anak, dan apakah dapat membuat tahun tahun mereka lebih sehat dan lebih aman</a:t>
            </a:r>
            <a:r>
              <a:rPr lang="id-ID" sz="2400" dirty="0" smtClean="0"/>
              <a:t>?(cont.)</a:t>
            </a:r>
            <a:endParaRPr lang="id-ID" sz="2400" dirty="0"/>
          </a:p>
        </p:txBody>
      </p:sp>
      <p:sp>
        <p:nvSpPr>
          <p:cNvPr id="3" name="Subtitle 2"/>
          <p:cNvSpPr>
            <a:spLocks noGrp="1"/>
          </p:cNvSpPr>
          <p:nvPr>
            <p:ph type="subTitle" idx="1"/>
          </p:nvPr>
        </p:nvSpPr>
        <p:spPr>
          <a:xfrm>
            <a:off x="0" y="2060848"/>
            <a:ext cx="9324528" cy="4797152"/>
          </a:xfrm>
        </p:spPr>
        <p:txBody>
          <a:bodyPr>
            <a:normAutofit fontScale="92500"/>
          </a:bodyPr>
          <a:lstStyle/>
          <a:p>
            <a:pPr marL="598932" indent="-571500">
              <a:buClr>
                <a:schemeClr val="tx2"/>
              </a:buClr>
              <a:buFont typeface="Wingdings" pitchFamily="2" charset="2"/>
              <a:buChar char="v"/>
            </a:pPr>
            <a:r>
              <a:rPr lang="id-ID" sz="3900" smtClean="0"/>
              <a:t>Other Medical Conditions</a:t>
            </a:r>
            <a:endParaRPr lang="id-ID" sz="3500" smtClean="0"/>
          </a:p>
          <a:p>
            <a:pPr marL="484632" indent="-457200">
              <a:buClr>
                <a:schemeClr val="tx2"/>
              </a:buClr>
              <a:buFont typeface="Gill Sans MT" pitchFamily="34" charset="0"/>
              <a:buChar char="–"/>
            </a:pPr>
            <a:r>
              <a:rPr lang="id-ID" smtClean="0"/>
              <a:t>Penyakit </a:t>
            </a:r>
            <a:r>
              <a:rPr lang="id-ID" dirty="0" smtClean="0"/>
              <a:t>pada anak usia menengah cenderung singkat</a:t>
            </a:r>
          </a:p>
          <a:p>
            <a:pPr marL="484632" indent="-457200">
              <a:buClr>
                <a:schemeClr val="tx2"/>
              </a:buClr>
              <a:buFont typeface="Gill Sans MT" pitchFamily="34" charset="0"/>
              <a:buChar char="–"/>
            </a:pPr>
            <a:endParaRPr lang="id-ID" dirty="0"/>
          </a:p>
          <a:p>
            <a:pPr marL="484632" indent="-457200">
              <a:buClr>
                <a:schemeClr val="tx2"/>
              </a:buClr>
              <a:buFont typeface="Gill Sans MT" pitchFamily="34" charset="0"/>
              <a:buChar char="–"/>
            </a:pPr>
            <a:r>
              <a:rPr lang="id-ID" dirty="0" smtClean="0"/>
              <a:t>Kondisi medis akut, terkadang kondisi jangka pendek, seperti infeksi sering terjadi. 6 atau 7 serangan setahun dengan pilek, flu, atau virus adalah tipikal ketika kuman menyebar di antara anak-anak sekolah, atau pada saat bermain</a:t>
            </a:r>
          </a:p>
          <a:p>
            <a:pPr marL="484632" indent="-457200">
              <a:buClr>
                <a:schemeClr val="tx2"/>
              </a:buClr>
              <a:buFont typeface="Gill Sans MT" pitchFamily="34" charset="0"/>
              <a:buChar char="–"/>
            </a:pPr>
            <a:endParaRPr lang="id-ID" dirty="0" smtClean="0"/>
          </a:p>
          <a:p>
            <a:pPr marL="484632" indent="-457200">
              <a:buClr>
                <a:schemeClr val="tx2"/>
              </a:buClr>
              <a:buFont typeface="Gill Sans MT" pitchFamily="34" charset="0"/>
              <a:buChar char="–"/>
            </a:pPr>
            <a:r>
              <a:rPr lang="id-ID" dirty="0" smtClean="0"/>
              <a:t>Ketika pengalaman anak-anak dengan penyakit meningkat, begitu pula pemahaman mereka tentang penyebab kesehatan dan penyakit dan tentang bagaimana orang dapat meningkatkan kesehatan mereka</a:t>
            </a:r>
            <a:endParaRPr lang="id-ID" dirty="0"/>
          </a:p>
        </p:txBody>
      </p:sp>
    </p:spTree>
    <p:extLst>
      <p:ext uri="{BB962C8B-B14F-4D97-AF65-F5344CB8AC3E}">
        <p14:creationId xmlns:p14="http://schemas.microsoft.com/office/powerpoint/2010/main" val="16346161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333</TotalTime>
  <Words>1570</Words>
  <Application>Microsoft Office PowerPoint</Application>
  <PresentationFormat>On-screen Show (4:3)</PresentationFormat>
  <Paragraphs>137</Paragraphs>
  <Slides>23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ＭＳ Ｐゴシック</vt:lpstr>
      <vt:lpstr>Arial</vt:lpstr>
      <vt:lpstr>Arial Narrow</vt:lpstr>
      <vt:lpstr>Calibri</vt:lpstr>
      <vt:lpstr>Gill Sans MT</vt:lpstr>
      <vt:lpstr>Verdana</vt:lpstr>
      <vt:lpstr>Wingdings</vt:lpstr>
      <vt:lpstr>Wingdings 2</vt:lpstr>
      <vt:lpstr>Solstice</vt:lpstr>
      <vt:lpstr> Chapter 9  Physical and Cognitive Development in Middle Childhood</vt:lpstr>
      <vt:lpstr>GUIDEPOSTS</vt:lpstr>
      <vt:lpstr>GUIDEPOSTS</vt:lpstr>
      <vt:lpstr>1. Apa keuntungan dalam petumbuhan, pengembangan otak, dan pengembangan motor yang terjadi pada usia sekolah anak, dan apa nutrisi dan kebutuhan tidur mereka? </vt:lpstr>
      <vt:lpstr>PowerPoint Presentation</vt:lpstr>
      <vt:lpstr>1. Apa keuntungan dalam petumbuhan, pengembangan otak, dan pengembangan motor yang terjadi pada usia sekolah anak, dan apa nutrisi dan kebutuhan tidur mereka? (cont.)</vt:lpstr>
      <vt:lpstr>1. Apa keuntungan dalam petumbuhan, pengembangan otak, dan pengembangan motor yang terjadi pada usia sekolah anak, dan apa nutrisi dan kebutuhan tidur mereka? (cont.)</vt:lpstr>
      <vt:lpstr>2. Apa yang menjadi kesehatan utama dan kebugaran untuk usia sekolah anak, dan apakah dapat membuat tahun tahun mereka lebih sehat dan lebih aman?</vt:lpstr>
      <vt:lpstr>2. Apa yang menjadi kesehatan utama dan kebugaran untuk usia sekolah anak, dan apakah dapat membuat tahun tahun mereka lebih sehat dan lebih aman?(cont.)</vt:lpstr>
      <vt:lpstr>2. Apa yang menjadi kesehatan utama dan kebugaran untuk usia sekolah anak, dan apakah dapat membuat tahun tahun mereka lebih sehat dan lebih aman?(cont.)</vt:lpstr>
      <vt:lpstr>3.Bagaimana anak pada usia sekolah melakukan pemikiran dan alasan moral yang berbeda dari anak anak pada masa kecil?</vt:lpstr>
      <vt:lpstr>3.Bagaimana anak pada usia sekolah melakukan pemikiran dan alasan moral yang berbeda dari anak anak pada masa kecil?(cont.)</vt:lpstr>
      <vt:lpstr>4. apakah kemajuan dalam memori dan keterampilan pemrosesan informasi lainnya terjadi selama masa kanak-kanak?</vt:lpstr>
      <vt:lpstr>5. Seberapa akuratnya kecerdasan anak disekolah dapat diukur?</vt:lpstr>
      <vt:lpstr>PowerPoint Presentation</vt:lpstr>
      <vt:lpstr>5. Seberapa akuratnya kecerdasan anak disekolah dapat diukur?(cont.) </vt:lpstr>
      <vt:lpstr>5. Seberapa akuratnya kecerdasan anak disekolah dapat diukur?(cont.)</vt:lpstr>
      <vt:lpstr>6. Bagaimana kemampuan komunikatif berkembang selama masa kanak kanak bagian tengah, dan bagaimamna cara terbaik anak anak belajar 2 bahasa?</vt:lpstr>
      <vt:lpstr>6. Bagaimana kemampuan komunikatif berkembang selama masa kanak kanak bagian tengah, dan bagaimamna cara terbaik anak anak belajar 2 bahasa?(cont.)</vt:lpstr>
      <vt:lpstr>7.bagaimana anak-anak menyesuaikan diri dengan sekolah dan apa yang mempengaruhi prestasi sekolah? </vt:lpstr>
      <vt:lpstr>8. bagaimana sekolah memenuhi kebutuhan khusus? </vt:lpstr>
      <vt:lpstr>GUIDEPOSTS</vt:lpstr>
      <vt:lpstr>GUIDEPOSTS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Gita Soerjoatmodjo</cp:lastModifiedBy>
  <cp:revision>34</cp:revision>
  <dcterms:created xsi:type="dcterms:W3CDTF">2019-09-06T10:15:03Z</dcterms:created>
  <dcterms:modified xsi:type="dcterms:W3CDTF">2019-12-02T05:52:26Z</dcterms:modified>
</cp:coreProperties>
</file>