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13" r:id="rId1"/>
  </p:sldMasterIdLst>
  <p:sldIdLst>
    <p:sldId id="256" r:id="rId2"/>
    <p:sldId id="257" r:id="rId3"/>
    <p:sldId id="271" r:id="rId4"/>
    <p:sldId id="258" r:id="rId5"/>
    <p:sldId id="264" r:id="rId6"/>
    <p:sldId id="272" r:id="rId7"/>
    <p:sldId id="265" r:id="rId8"/>
    <p:sldId id="266" r:id="rId9"/>
    <p:sldId id="267" r:id="rId10"/>
    <p:sldId id="268" r:id="rId11"/>
    <p:sldId id="269" r:id="rId12"/>
    <p:sldId id="270" r:id="rId13"/>
    <p:sldId id="273" r:id="rId14"/>
    <p:sldId id="274" r:id="rId15"/>
    <p:sldId id="275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84" y="13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34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smtClean="0"/>
              <a:t>12/2/2019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99414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smtClean="0"/>
              <a:t>12/2/2019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65901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785600" y="274647"/>
            <a:ext cx="36576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2800" y="274647"/>
            <a:ext cx="107696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smtClean="0"/>
              <a:t>12/2/2019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22958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smtClean="0"/>
              <a:t>12/2/2019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51310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9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smtClean="0"/>
              <a:pPr/>
              <a:t>12/2/2019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88045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2800" y="1600206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0" y="1600206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smtClean="0"/>
              <a:t>12/2/2019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6856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3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3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smtClean="0"/>
              <a:t>12/2/2019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47540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smtClean="0"/>
              <a:t>12/2/2019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89954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smtClean="0"/>
              <a:t>12/2/2019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87433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9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smtClean="0"/>
              <a:pPr/>
              <a:t>12/2/2019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66829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smtClean="0"/>
              <a:pPr/>
              <a:t>12/2/2019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81147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6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9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02557A-7053-4340-A874-8AB926A8EDA1}" type="datetimeFigureOut">
              <a:rPr lang="en-US" smtClean="0"/>
              <a:pPr/>
              <a:t>12/2/2019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9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9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14286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150127"/>
            <a:ext cx="12192001" cy="700812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63320" y="1019269"/>
            <a:ext cx="6960358" cy="2593975"/>
          </a:xfrm>
        </p:spPr>
        <p:txBody>
          <a:bodyPr>
            <a:normAutofit/>
          </a:bodyPr>
          <a:lstStyle/>
          <a:p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Perkembangan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Psikososial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pada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br>
              <a:rPr lang="en-US" sz="3600" dirty="0" smtClean="0">
                <a:latin typeface="Arial" pitchFamily="34" charset="0"/>
                <a:cs typeface="Arial" pitchFamily="34" charset="0"/>
              </a:rPr>
            </a:b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Anak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Usia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Dini</a:t>
            </a:r>
            <a:endParaRPr lang="en-US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03760" y="3585949"/>
            <a:ext cx="8534400" cy="1752600"/>
          </a:xfrm>
        </p:spPr>
        <p:txBody>
          <a:bodyPr>
            <a:normAutofit/>
          </a:bodyPr>
          <a:lstStyle/>
          <a:p>
            <a:r>
              <a:rPr lang="en-US" sz="24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2380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0" cy="684908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70174"/>
            <a:ext cx="10972800" cy="1143000"/>
          </a:xfrm>
        </p:spPr>
        <p:txBody>
          <a:bodyPr>
            <a:normAutofit fontScale="90000"/>
          </a:bodyPr>
          <a:lstStyle/>
          <a:p>
            <a:pPr lvl="0" algn="l"/>
            <a:r>
              <a:rPr lang="en-US" sz="2800" dirty="0" smtClean="0"/>
              <a:t>Guidepost 2 : </a:t>
            </a:r>
            <a:r>
              <a:rPr lang="en-US" sz="2800" dirty="0" err="1" smtClean="0"/>
              <a:t>Bagaimana</a:t>
            </a:r>
            <a:r>
              <a:rPr lang="en-US" sz="2800" dirty="0" smtClean="0"/>
              <a:t> </a:t>
            </a:r>
            <a:r>
              <a:rPr lang="en-US" sz="2800" dirty="0" err="1" smtClean="0"/>
              <a:t>anak</a:t>
            </a:r>
            <a:r>
              <a:rPr lang="en-US" sz="2800" dirty="0" smtClean="0"/>
              <a:t> </a:t>
            </a:r>
            <a:r>
              <a:rPr lang="en-US" sz="2800" dirty="0" err="1" smtClean="0"/>
              <a:t>laki-laki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anak</a:t>
            </a:r>
            <a:r>
              <a:rPr lang="en-US" sz="2800" dirty="0" smtClean="0"/>
              <a:t> </a:t>
            </a:r>
            <a:r>
              <a:rPr lang="en-US" sz="2800" dirty="0" err="1" smtClean="0"/>
              <a:t>perempuan</a:t>
            </a:r>
            <a:r>
              <a:rPr lang="en-US" sz="2800" dirty="0" smtClean="0"/>
              <a:t> </a:t>
            </a:r>
            <a:r>
              <a:rPr lang="en-US" sz="2800" dirty="0" err="1" smtClean="0"/>
              <a:t>menyadari</a:t>
            </a:r>
            <a:r>
              <a:rPr lang="en-US" sz="2800" dirty="0" smtClean="0"/>
              <a:t> </a:t>
            </a:r>
            <a:r>
              <a:rPr lang="en-US" sz="2800" dirty="0" err="1" smtClean="0"/>
              <a:t>tentang</a:t>
            </a:r>
            <a:r>
              <a:rPr lang="en-US" sz="2800" dirty="0" smtClean="0"/>
              <a:t> </a:t>
            </a:r>
            <a:r>
              <a:rPr lang="en-US" sz="2800" dirty="0" err="1" smtClean="0"/>
              <a:t>makna</a:t>
            </a:r>
            <a:r>
              <a:rPr lang="en-US" sz="2800" dirty="0" smtClean="0"/>
              <a:t> gender,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apa</a:t>
            </a:r>
            <a:r>
              <a:rPr lang="en-US" sz="2800" dirty="0" smtClean="0"/>
              <a:t> yang </a:t>
            </a:r>
            <a:r>
              <a:rPr lang="en-US" sz="2800" dirty="0" err="1" smtClean="0"/>
              <a:t>menjelaskan</a:t>
            </a:r>
            <a:r>
              <a:rPr lang="en-US" sz="2800" dirty="0" smtClean="0"/>
              <a:t> </a:t>
            </a:r>
            <a:r>
              <a:rPr lang="en-US" sz="2800" dirty="0" err="1" smtClean="0"/>
              <a:t>perbedaan</a:t>
            </a:r>
            <a:r>
              <a:rPr lang="en-US" sz="2800" dirty="0" smtClean="0"/>
              <a:t> </a:t>
            </a:r>
            <a:r>
              <a:rPr lang="en-US" sz="2800" dirty="0" err="1" smtClean="0"/>
              <a:t>perilaku</a:t>
            </a:r>
            <a:r>
              <a:rPr lang="en-US" sz="2800" dirty="0" smtClean="0"/>
              <a:t> </a:t>
            </a:r>
            <a:r>
              <a:rPr lang="en-US" sz="2800" dirty="0" err="1" smtClean="0"/>
              <a:t>diantara</a:t>
            </a:r>
            <a:r>
              <a:rPr lang="en-US" sz="2800" dirty="0" smtClean="0"/>
              <a:t> </a:t>
            </a:r>
            <a:r>
              <a:rPr lang="en-US" sz="2800" dirty="0" err="1" smtClean="0"/>
              <a:t>kedua</a:t>
            </a:r>
            <a:r>
              <a:rPr lang="en-US" sz="2800" dirty="0" smtClean="0"/>
              <a:t> </a:t>
            </a:r>
            <a:r>
              <a:rPr lang="en-US" sz="2800" dirty="0" err="1" smtClean="0"/>
              <a:t>jenis</a:t>
            </a:r>
            <a:r>
              <a:rPr lang="en-US" sz="2800" dirty="0" smtClean="0"/>
              <a:t> </a:t>
            </a:r>
            <a:r>
              <a:rPr lang="en-US" sz="2800" dirty="0" err="1" smtClean="0"/>
              <a:t>kelamin</a:t>
            </a:r>
            <a:r>
              <a:rPr lang="en-US" sz="2800" dirty="0" smtClean="0"/>
              <a:t>? </a:t>
            </a:r>
            <a:br>
              <a:rPr lang="en-US" sz="2800" dirty="0" smtClean="0"/>
            </a:br>
            <a:r>
              <a:rPr lang="en-US" sz="2800" dirty="0" smtClean="0"/>
              <a:t> 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407" y="1753237"/>
            <a:ext cx="5559188" cy="4525963"/>
          </a:xfrm>
        </p:spPr>
        <p:txBody>
          <a:bodyPr>
            <a:normAutofit/>
          </a:bodyPr>
          <a:lstStyle/>
          <a:p>
            <a:pPr lvl="1">
              <a:buFont typeface="Arial" pitchFamily="34" charset="0"/>
              <a:buChar char="•"/>
            </a:pP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Teori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Skema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Gender =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anak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mengorganisir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informasi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mengenai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apa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artinya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menjadi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laki-laki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atau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perempuan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budaya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tertentu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pPr marL="514350" indent="-457200">
              <a:buFont typeface="+mj-lt"/>
              <a:buAutoNum type="arabicPeriod" startAt="5"/>
            </a:pP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Pendekatan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Social Learning =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anak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memperoleh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pengetahuan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tentang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peran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gender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mengobservasi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model.</a:t>
            </a:r>
          </a:p>
          <a:p>
            <a:pPr marL="57150" indent="0">
              <a:buNone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US" sz="1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899734" y="1716849"/>
            <a:ext cx="5674378" cy="37798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2650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0" cy="684908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70174"/>
            <a:ext cx="109728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Guidepost 3</a:t>
            </a:r>
            <a:r>
              <a:rPr lang="en-US" sz="2800" dirty="0"/>
              <a:t> </a:t>
            </a:r>
            <a:r>
              <a:rPr lang="en-US" sz="2800" dirty="0" smtClean="0"/>
              <a:t>: </a:t>
            </a:r>
            <a:r>
              <a:rPr lang="en-US" sz="2800" dirty="0" err="1"/>
              <a:t>Bagaimana</a:t>
            </a:r>
            <a:r>
              <a:rPr lang="en-US" sz="2800" dirty="0"/>
              <a:t> </a:t>
            </a:r>
            <a:r>
              <a:rPr lang="en-US" sz="2800" dirty="0" err="1"/>
              <a:t>anak</a:t>
            </a:r>
            <a:r>
              <a:rPr lang="en-US" sz="2800" dirty="0"/>
              <a:t> </a:t>
            </a:r>
            <a:r>
              <a:rPr lang="en-US" sz="2800" dirty="0" err="1"/>
              <a:t>pra</a:t>
            </a:r>
            <a:r>
              <a:rPr lang="en-US" sz="2800" dirty="0"/>
              <a:t> </a:t>
            </a:r>
            <a:r>
              <a:rPr lang="en-US" sz="2800" dirty="0" err="1"/>
              <a:t>sekolah</a:t>
            </a:r>
            <a:r>
              <a:rPr lang="en-US" sz="2800" dirty="0"/>
              <a:t> </a:t>
            </a:r>
            <a:r>
              <a:rPr lang="en-US" sz="2800" dirty="0" err="1"/>
              <a:t>bermain</a:t>
            </a:r>
            <a:r>
              <a:rPr lang="en-US" sz="2800" dirty="0"/>
              <a:t>,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bagaimana</a:t>
            </a:r>
            <a:r>
              <a:rPr lang="en-US" sz="2800" dirty="0"/>
              <a:t> </a:t>
            </a:r>
            <a:r>
              <a:rPr lang="en-US" sz="2800" dirty="0" err="1"/>
              <a:t>bermain</a:t>
            </a:r>
            <a:r>
              <a:rPr lang="en-US" sz="2800" dirty="0"/>
              <a:t> </a:t>
            </a:r>
            <a:r>
              <a:rPr lang="en-US" sz="2800" dirty="0" err="1"/>
              <a:t>berkontribusi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mencerminkan</a:t>
            </a:r>
            <a:r>
              <a:rPr lang="en-US" sz="2800" dirty="0"/>
              <a:t> </a:t>
            </a:r>
            <a:r>
              <a:rPr lang="en-US" sz="2800" dirty="0" err="1"/>
              <a:t>perkembangan</a:t>
            </a:r>
            <a:r>
              <a:rPr lang="en-US" sz="2800" dirty="0" smtClean="0"/>
              <a:t>?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 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7150" indent="0">
              <a:buNone/>
            </a:pP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Bermain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2000" b="1" dirty="0">
              <a:latin typeface="Arial" pitchFamily="34" charset="0"/>
              <a:cs typeface="Arial" pitchFamily="34" charset="0"/>
            </a:endParaRPr>
          </a:p>
          <a:p>
            <a:pPr marL="514350" indent="-457200">
              <a:buFont typeface="+mj-lt"/>
              <a:buAutoNum type="alphaUcPeriod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Tingkat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Kognitif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pada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Permainan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marL="400050">
              <a:buFontTx/>
              <a:buChar char="-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Functional Play =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permainan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melibatkan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pengulangan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gerakan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otot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marL="400050">
              <a:buFontTx/>
              <a:buChar char="-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Constructive Play =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Permainan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menggunakan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objek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atau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material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untuk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membuat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sesuatu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marL="400050">
              <a:buFontTx/>
              <a:buChar char="-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Dramatic Play =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Permainan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melibatkan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imajinasi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objek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aksi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atau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peran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marL="400050">
              <a:buFontTx/>
              <a:buChar char="-"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marL="514350" indent="-457200">
              <a:buFont typeface="+mj-lt"/>
              <a:buAutoNum type="alphaUcPeriod" startAt="2"/>
            </a:pP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Dimensi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Sosial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pada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Bermain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marL="57150" indent="0">
              <a:buNone/>
            </a:pP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Permainan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menjadi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lebih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sosial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selama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usia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dini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indent="-285750">
              <a:buFontTx/>
              <a:buChar char="-"/>
            </a:pP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US" sz="1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0777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0" cy="684908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70174"/>
            <a:ext cx="109728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Guidepost 3</a:t>
            </a:r>
            <a:r>
              <a:rPr lang="en-US" sz="2800" dirty="0"/>
              <a:t> </a:t>
            </a:r>
            <a:r>
              <a:rPr lang="en-US" sz="2800" dirty="0" smtClean="0"/>
              <a:t>: </a:t>
            </a:r>
            <a:r>
              <a:rPr lang="en-US" sz="2800" dirty="0" err="1"/>
              <a:t>Bagaimana</a:t>
            </a:r>
            <a:r>
              <a:rPr lang="en-US" sz="2800" dirty="0"/>
              <a:t> </a:t>
            </a:r>
            <a:r>
              <a:rPr lang="en-US" sz="2800" dirty="0" err="1"/>
              <a:t>anak</a:t>
            </a:r>
            <a:r>
              <a:rPr lang="en-US" sz="2800" dirty="0"/>
              <a:t> </a:t>
            </a:r>
            <a:r>
              <a:rPr lang="en-US" sz="2800" dirty="0" err="1" smtClean="0"/>
              <a:t>pra</a:t>
            </a:r>
            <a:r>
              <a:rPr lang="en-US" sz="2800" dirty="0" smtClean="0"/>
              <a:t> </a:t>
            </a:r>
            <a:r>
              <a:rPr lang="en-US" sz="2800" dirty="0" err="1" smtClean="0"/>
              <a:t>sekolah</a:t>
            </a:r>
            <a:r>
              <a:rPr lang="en-US" sz="2800" dirty="0" smtClean="0"/>
              <a:t> </a:t>
            </a:r>
            <a:r>
              <a:rPr lang="en-US" sz="2800" dirty="0" err="1"/>
              <a:t>bermain</a:t>
            </a:r>
            <a:r>
              <a:rPr lang="en-US" sz="2800" dirty="0"/>
              <a:t>,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bagaimana</a:t>
            </a:r>
            <a:r>
              <a:rPr lang="en-US" sz="2800" dirty="0"/>
              <a:t> </a:t>
            </a:r>
            <a:r>
              <a:rPr lang="en-US" sz="2800" dirty="0" err="1"/>
              <a:t>bermain</a:t>
            </a:r>
            <a:r>
              <a:rPr lang="en-US" sz="2800" dirty="0"/>
              <a:t> </a:t>
            </a:r>
            <a:r>
              <a:rPr lang="en-US" sz="2800" dirty="0" err="1"/>
              <a:t>berkontribusi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mencerminkan</a:t>
            </a:r>
            <a:r>
              <a:rPr lang="en-US" sz="2800" dirty="0"/>
              <a:t> </a:t>
            </a:r>
            <a:r>
              <a:rPr lang="en-US" sz="2800" dirty="0" err="1"/>
              <a:t>perkembangan</a:t>
            </a:r>
            <a:r>
              <a:rPr lang="en-US" sz="2800" dirty="0"/>
              <a:t>?</a:t>
            </a:r>
            <a:br>
              <a:rPr lang="en-US" sz="2800" dirty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 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340894"/>
            <a:ext cx="10786281" cy="4525963"/>
          </a:xfrm>
        </p:spPr>
        <p:txBody>
          <a:bodyPr>
            <a:normAutofit/>
          </a:bodyPr>
          <a:lstStyle/>
          <a:p>
            <a:pPr marL="400050">
              <a:buFont typeface="+mj-lt"/>
              <a:buAutoNum type="alphaUcPeriod" startAt="3"/>
            </a:pP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Bagaimana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Gender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Mempengaruhi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Permainan</a:t>
            </a: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 marL="57150" indent="0">
              <a:buNone/>
            </a:pP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Anak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laki-laki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lebih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menyukai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permainan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fisik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sedangkan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anak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perempuan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lebih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sering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melakukan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dramatic play.</a:t>
            </a:r>
          </a:p>
          <a:p>
            <a:pPr marL="400050">
              <a:buFont typeface="+mj-lt"/>
              <a:buAutoNum type="alphaUcPeriod" startAt="4"/>
            </a:pP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Bagaimana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Budaya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Mempengaruhi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Permainan</a:t>
            </a: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 marL="57150" indent="0">
              <a:buNone/>
            </a:pP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 marL="400050">
              <a:buFont typeface="+mj-lt"/>
              <a:buAutoNum type="alphaUcPeriod" startAt="3"/>
            </a:pP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US" sz="1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3803" y="2900784"/>
            <a:ext cx="5575110" cy="371388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23545" y="2900783"/>
            <a:ext cx="5202635" cy="37138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4104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0" cy="684908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70174"/>
            <a:ext cx="10972800" cy="1143000"/>
          </a:xfrm>
        </p:spPr>
        <p:txBody>
          <a:bodyPr>
            <a:normAutofit fontScale="90000"/>
          </a:bodyPr>
          <a:lstStyle/>
          <a:p>
            <a:pPr lvl="0" algn="l"/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700" dirty="0" smtClean="0">
                <a:latin typeface="Arial" pitchFamily="34" charset="0"/>
                <a:cs typeface="Arial" pitchFamily="34" charset="0"/>
              </a:rPr>
              <a:t>Guidepost </a:t>
            </a:r>
            <a:r>
              <a:rPr lang="en-US" sz="2700" dirty="0">
                <a:latin typeface="Arial" pitchFamily="34" charset="0"/>
                <a:cs typeface="Arial" pitchFamily="34" charset="0"/>
              </a:rPr>
              <a:t>4</a:t>
            </a:r>
            <a:r>
              <a:rPr lang="en-US" sz="2700" dirty="0" smtClean="0">
                <a:latin typeface="Arial" pitchFamily="34" charset="0"/>
                <a:cs typeface="Arial" pitchFamily="34" charset="0"/>
              </a:rPr>
              <a:t> : </a:t>
            </a:r>
            <a:r>
              <a:rPr lang="en-US" sz="2700" dirty="0" err="1">
                <a:latin typeface="Arial" pitchFamily="34" charset="0"/>
                <a:cs typeface="Arial" pitchFamily="34" charset="0"/>
              </a:rPr>
              <a:t>Bagaimana</a:t>
            </a:r>
            <a:r>
              <a:rPr lang="en-US" sz="2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700" dirty="0" err="1" smtClean="0">
                <a:latin typeface="Arial" pitchFamily="34" charset="0"/>
                <a:cs typeface="Arial" pitchFamily="34" charset="0"/>
              </a:rPr>
              <a:t>praktik</a:t>
            </a:r>
            <a:r>
              <a:rPr lang="en-US" sz="2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700" dirty="0" err="1" smtClean="0">
                <a:latin typeface="Arial" pitchFamily="34" charset="0"/>
                <a:cs typeface="Arial" pitchFamily="34" charset="0"/>
              </a:rPr>
              <a:t>pengasuhan</a:t>
            </a:r>
            <a:r>
              <a:rPr lang="en-US" sz="2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700" dirty="0" err="1" smtClean="0">
                <a:latin typeface="Arial" pitchFamily="34" charset="0"/>
                <a:cs typeface="Arial" pitchFamily="34" charset="0"/>
              </a:rPr>
              <a:t>anak</a:t>
            </a:r>
            <a:r>
              <a:rPr lang="en-US" sz="2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700" dirty="0" err="1">
                <a:latin typeface="Arial" pitchFamily="34" charset="0"/>
                <a:cs typeface="Arial" pitchFamily="34" charset="0"/>
              </a:rPr>
              <a:t>mempengaruhi</a:t>
            </a:r>
            <a:r>
              <a:rPr lang="en-US" sz="2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700" dirty="0" err="1">
                <a:latin typeface="Arial" pitchFamily="34" charset="0"/>
                <a:cs typeface="Arial" pitchFamily="34" charset="0"/>
              </a:rPr>
              <a:t>perkembangan</a:t>
            </a:r>
            <a:r>
              <a:rPr lang="en-US" sz="2700" dirty="0" smtClean="0">
                <a:latin typeface="Arial" pitchFamily="34" charset="0"/>
                <a:cs typeface="Arial" pitchFamily="34" charset="0"/>
              </a:rPr>
              <a:t>?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 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340894"/>
            <a:ext cx="10786281" cy="4525963"/>
          </a:xfrm>
        </p:spPr>
        <p:txBody>
          <a:bodyPr>
            <a:normAutofit/>
          </a:bodyPr>
          <a:lstStyle/>
          <a:p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Memperkenalkan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anak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sejak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dini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untuk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belajar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disiplin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terhadap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dirinya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. </a:t>
            </a:r>
          </a:p>
          <a:p>
            <a:r>
              <a:rPr lang="en-US" sz="2000" dirty="0" err="1">
                <a:latin typeface="Arial" pitchFamily="34" charset="0"/>
                <a:cs typeface="Arial" pitchFamily="34" charset="0"/>
              </a:rPr>
              <a:t>Menerapkan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sistem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Reinforcement &amp; Punishment	</a:t>
            </a:r>
          </a:p>
          <a:p>
            <a:r>
              <a:rPr lang="en-US" sz="2000" dirty="0">
                <a:latin typeface="Arial" pitchFamily="34" charset="0"/>
                <a:cs typeface="Arial" pitchFamily="34" charset="0"/>
              </a:rPr>
              <a:t>Power assertion, inductive techniques, &amp; with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drawal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of love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adalah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3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kategori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dalam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disiplin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r>
              <a:rPr lang="en-US" sz="2000" dirty="0">
                <a:latin typeface="Arial" pitchFamily="34" charset="0"/>
                <a:cs typeface="Arial" pitchFamily="34" charset="0"/>
              </a:rPr>
              <a:t>4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cara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pola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asuh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	</a:t>
            </a:r>
          </a:p>
          <a:p>
            <a:pPr marL="0" indent="0">
              <a:buNone/>
            </a:pPr>
            <a:r>
              <a:rPr lang="en-ID" sz="2000" dirty="0">
                <a:latin typeface="Arial" pitchFamily="34" charset="0"/>
                <a:cs typeface="Arial" pitchFamily="34" charset="0"/>
              </a:rPr>
              <a:t>	1. Authoritarian Parenting</a:t>
            </a:r>
          </a:p>
          <a:p>
            <a:pPr marL="0" indent="0">
              <a:buNone/>
            </a:pPr>
            <a:r>
              <a:rPr lang="en-ID" sz="2000" dirty="0">
                <a:latin typeface="Arial" pitchFamily="34" charset="0"/>
                <a:cs typeface="Arial" pitchFamily="34" charset="0"/>
              </a:rPr>
              <a:t>	2. Permissive Parenting</a:t>
            </a:r>
          </a:p>
          <a:p>
            <a:pPr marL="0" indent="0">
              <a:buNone/>
            </a:pPr>
            <a:r>
              <a:rPr lang="en-ID" sz="2000" dirty="0">
                <a:latin typeface="Arial" pitchFamily="34" charset="0"/>
                <a:cs typeface="Arial" pitchFamily="34" charset="0"/>
              </a:rPr>
              <a:t>	3. Authoritative </a:t>
            </a:r>
            <a:r>
              <a:rPr lang="en-ID" sz="2000" dirty="0" smtClean="0">
                <a:latin typeface="Arial" pitchFamily="34" charset="0"/>
                <a:cs typeface="Arial" pitchFamily="34" charset="0"/>
              </a:rPr>
              <a:t>Parenting</a:t>
            </a:r>
          </a:p>
          <a:p>
            <a:pPr marL="0" indent="0">
              <a:buNone/>
            </a:pPr>
            <a:r>
              <a:rPr lang="en-ID" sz="2000" dirty="0">
                <a:latin typeface="Arial" pitchFamily="34" charset="0"/>
                <a:cs typeface="Arial" pitchFamily="34" charset="0"/>
              </a:rPr>
              <a:t>	</a:t>
            </a:r>
            <a:r>
              <a:rPr lang="en-ID" sz="2000" dirty="0" smtClean="0">
                <a:latin typeface="Arial" pitchFamily="34" charset="0"/>
                <a:cs typeface="Arial" pitchFamily="34" charset="0"/>
              </a:rPr>
              <a:t>4. Neglectful or Uninvolved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marL="57150" indent="0">
              <a:buNone/>
            </a:pP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 marL="400050">
              <a:buFont typeface="+mj-lt"/>
              <a:buAutoNum type="alphaUcPeriod" startAt="3"/>
            </a:pP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US" sz="1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48397" y="2783859"/>
            <a:ext cx="5084598" cy="33669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8232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0" cy="684908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06654"/>
            <a:ext cx="10972800" cy="1143000"/>
          </a:xfrm>
        </p:spPr>
        <p:txBody>
          <a:bodyPr>
            <a:noAutofit/>
          </a:bodyPr>
          <a:lstStyle/>
          <a:p>
            <a:pPr algn="l"/>
            <a:r>
              <a:rPr lang="en-US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2400" dirty="0" smtClean="0">
                <a:latin typeface="Arial" pitchFamily="34" charset="0"/>
                <a:cs typeface="Arial" pitchFamily="34" charset="0"/>
              </a:rPr>
            </a:br>
            <a:r>
              <a:rPr lang="en-US" sz="2400" dirty="0" smtClean="0">
                <a:latin typeface="Arial" pitchFamily="34" charset="0"/>
                <a:cs typeface="Arial" pitchFamily="34" charset="0"/>
              </a:rPr>
              <a:t>Guidepost 5 :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Mengapa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anak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kecil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menolong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atau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menyakiti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orang lain,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mengapa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mereka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mengembangkan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rasa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takut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?</a:t>
            </a:r>
            <a:br>
              <a:rPr lang="en-US" sz="2400" dirty="0" smtClean="0">
                <a:latin typeface="Arial" pitchFamily="34" charset="0"/>
                <a:cs typeface="Arial" pitchFamily="34" charset="0"/>
              </a:rPr>
            </a:br>
            <a:r>
              <a:rPr lang="en-US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2400" dirty="0" smtClean="0">
                <a:latin typeface="Arial" pitchFamily="34" charset="0"/>
                <a:cs typeface="Arial" pitchFamily="34" charset="0"/>
              </a:rPr>
            </a:br>
            <a:r>
              <a:rPr lang="en-US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2400" dirty="0" smtClean="0">
                <a:latin typeface="Arial" pitchFamily="34" charset="0"/>
                <a:cs typeface="Arial" pitchFamily="34" charset="0"/>
              </a:rPr>
            </a:b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40894"/>
            <a:ext cx="10827224" cy="4525963"/>
          </a:xfrm>
        </p:spPr>
        <p:txBody>
          <a:bodyPr>
            <a:normAutofit/>
          </a:bodyPr>
          <a:lstStyle/>
          <a:p>
            <a:pPr marL="57150" indent="0">
              <a:buNone/>
            </a:pP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 marL="285750" indent="-285750" algn="just"/>
            <a:r>
              <a:rPr lang="en-US" sz="2000" dirty="0">
                <a:latin typeface="Arial" pitchFamily="34" charset="0"/>
                <a:cs typeface="Arial" pitchFamily="34" charset="0"/>
              </a:rPr>
              <a:t>Altruism: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Hati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dari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perilaku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prososial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kegiatan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sukarela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dimaksud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untuk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memberi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manfaat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bagi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orang lain </a:t>
            </a:r>
          </a:p>
          <a:p>
            <a:pPr marL="285750" indent="-285750" algn="just"/>
            <a:r>
              <a:rPr lang="en-US" sz="2000" dirty="0">
                <a:latin typeface="Arial" pitchFamily="34" charset="0"/>
                <a:cs typeface="Arial" pitchFamily="34" charset="0"/>
              </a:rPr>
              <a:t> Gen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lingkungan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berkontribusi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dalam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perbedaan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individu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</a:p>
          <a:p>
            <a:pPr marL="285750" indent="-285750" algn="just"/>
            <a:r>
              <a:rPr lang="en-US" sz="2000" dirty="0">
                <a:latin typeface="Arial" pitchFamily="34" charset="0"/>
                <a:cs typeface="Arial" pitchFamily="34" charset="0"/>
              </a:rPr>
              <a:t> Instrumental Aggression</a:t>
            </a:r>
          </a:p>
          <a:p>
            <a:pPr marL="285750" indent="-285750" algn="just"/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Laki-laki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cenderung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melukai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secara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fisik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Perempuan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cenderung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melukai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secara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agresi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relasional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marL="285750" indent="-285750" algn="just"/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Disebabkan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oleh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fantasi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    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mereka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sendiri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	</a:t>
            </a:r>
          </a:p>
          <a:p>
            <a:pPr marL="57150" indent="0">
              <a:buNone/>
            </a:pP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US" sz="1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9325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7295"/>
            <a:ext cx="12192000" cy="684908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25022"/>
            <a:ext cx="10972800" cy="1143000"/>
          </a:xfrm>
        </p:spPr>
        <p:txBody>
          <a:bodyPr>
            <a:noAutofit/>
          </a:bodyPr>
          <a:lstStyle/>
          <a:p>
            <a:pPr lvl="0" algn="l"/>
            <a:r>
              <a:rPr lang="en-US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2400" dirty="0" smtClean="0">
                <a:latin typeface="Arial" pitchFamily="34" charset="0"/>
                <a:cs typeface="Arial" pitchFamily="34" charset="0"/>
              </a:rPr>
            </a:br>
            <a:r>
              <a:rPr lang="en-US" sz="2400" dirty="0" smtClean="0">
                <a:latin typeface="Arial" pitchFamily="34" charset="0"/>
                <a:cs typeface="Arial" pitchFamily="34" charset="0"/>
              </a:rPr>
              <a:t>Guidepost 6 :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Bagaimana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anak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kecil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bergaul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dengan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—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atau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tanpa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—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saudara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kandung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kawan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bermain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teman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?</a:t>
            </a:r>
            <a:br>
              <a:rPr lang="en-US" sz="2400" dirty="0">
                <a:latin typeface="Arial" pitchFamily="34" charset="0"/>
                <a:cs typeface="Arial" pitchFamily="34" charset="0"/>
              </a:rPr>
            </a:br>
            <a:r>
              <a:rPr lang="en-US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2400" dirty="0" smtClean="0">
                <a:latin typeface="Arial" pitchFamily="34" charset="0"/>
                <a:cs typeface="Arial" pitchFamily="34" charset="0"/>
              </a:rPr>
            </a:br>
            <a:r>
              <a:rPr lang="en-US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2400" dirty="0" smtClean="0">
                <a:latin typeface="Arial" pitchFamily="34" charset="0"/>
                <a:cs typeface="Arial" pitchFamily="34" charset="0"/>
              </a:rPr>
            </a:br>
            <a:r>
              <a:rPr lang="en-US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2400" dirty="0" smtClean="0">
                <a:latin typeface="Arial" pitchFamily="34" charset="0"/>
                <a:cs typeface="Arial" pitchFamily="34" charset="0"/>
              </a:rPr>
            </a:b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613854"/>
            <a:ext cx="4876801" cy="4525963"/>
          </a:xfrm>
        </p:spPr>
        <p:txBody>
          <a:bodyPr>
            <a:normAutofit/>
          </a:bodyPr>
          <a:lstStyle/>
          <a:p>
            <a:pPr marL="57150" indent="0">
              <a:buNone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marL="285750" indent="-285750"/>
            <a:r>
              <a:rPr lang="en-US" sz="2000" dirty="0" err="1">
                <a:latin typeface="Arial" pitchFamily="34" charset="0"/>
                <a:cs typeface="Arial" pitchFamily="34" charset="0"/>
              </a:rPr>
              <a:t>Anak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kecil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dapat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bermain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dengan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kakak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lebih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tua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karena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kakak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cenderung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dapat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mendominasi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adik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.</a:t>
            </a:r>
          </a:p>
          <a:p>
            <a:pPr marL="285750" indent="-285750"/>
            <a:r>
              <a:rPr lang="en-US" sz="2000" dirty="0" err="1">
                <a:latin typeface="Arial" pitchFamily="34" charset="0"/>
                <a:cs typeface="Arial" pitchFamily="34" charset="0"/>
              </a:rPr>
              <a:t>Anak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tunggal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cenderung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lebih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baik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lebih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semangat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dalam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melakukan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sesuatu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hal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</a:p>
          <a:p>
            <a:pPr marL="285750" indent="-285750"/>
            <a:r>
              <a:rPr lang="en-US" sz="2000" dirty="0" err="1">
                <a:latin typeface="Arial" pitchFamily="34" charset="0"/>
                <a:cs typeface="Arial" pitchFamily="34" charset="0"/>
              </a:rPr>
              <a:t>Melalui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pertemanan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interaksi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dengan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teman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sebaya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memiliki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jenis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kelamin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sama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memiliki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pengalaman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positif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satu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sama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lain</a:t>
            </a:r>
          </a:p>
          <a:p>
            <a:pPr marL="0" indent="0">
              <a:buNone/>
            </a:pPr>
            <a:endParaRPr lang="en-US" sz="1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57236" y="2141848"/>
            <a:ext cx="5760054" cy="3221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6277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Guideposts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Bagaimana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konsep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diri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berkembang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selama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usia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dini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bagaimana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anak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menunjukkan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harga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diri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pertumbuhan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emosional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inisiatif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Bagaimana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anak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laki-laki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anak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perempuan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menyadari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tentang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makna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gender,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apa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menjelaskan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perbedaan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perilaku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diantara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kedua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jenis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kelamin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Bagaimana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anak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pra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sekolah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bermain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bagaimana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bermain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berkontribusi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mencerminkan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perkembangan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Bagaimana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praktik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pengasuhan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anak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mempengaruhi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perkembangan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Mengapa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anak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kecil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menolong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menyakiti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orang lain,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mengapa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mereka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mengembangkan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rasa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takut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Bagaimana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anak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kecil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bergaul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—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tanpa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—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saudara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kandung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kawan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bermain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teman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46930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0" cy="684908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z="2800" dirty="0" smtClean="0"/>
              <a:t>Guidepost 1 : </a:t>
            </a:r>
            <a:r>
              <a:rPr lang="en-US" sz="2800" dirty="0" err="1" smtClean="0"/>
              <a:t>Bagaimana</a:t>
            </a:r>
            <a:r>
              <a:rPr lang="en-US" sz="2800" dirty="0" smtClean="0"/>
              <a:t> </a:t>
            </a:r>
            <a:r>
              <a:rPr lang="en-US" sz="2800" dirty="0" err="1" smtClean="0"/>
              <a:t>konsep</a:t>
            </a:r>
            <a:r>
              <a:rPr lang="en-US" sz="2800" dirty="0" smtClean="0"/>
              <a:t> </a:t>
            </a:r>
            <a:r>
              <a:rPr lang="en-US" sz="2800" dirty="0" err="1" smtClean="0"/>
              <a:t>diri</a:t>
            </a:r>
            <a:r>
              <a:rPr lang="en-US" sz="2800" dirty="0" smtClean="0"/>
              <a:t> </a:t>
            </a:r>
            <a:r>
              <a:rPr lang="en-US" sz="2800" dirty="0" err="1" smtClean="0"/>
              <a:t>berkembang</a:t>
            </a:r>
            <a:r>
              <a:rPr lang="en-US" sz="2800" dirty="0" smtClean="0"/>
              <a:t> </a:t>
            </a:r>
            <a:r>
              <a:rPr lang="en-US" sz="2800" dirty="0" err="1" smtClean="0"/>
              <a:t>selama</a:t>
            </a:r>
            <a:r>
              <a:rPr lang="en-US" sz="2800" dirty="0" smtClean="0"/>
              <a:t> </a:t>
            </a:r>
            <a:r>
              <a:rPr lang="en-US" sz="2800" dirty="0" err="1" smtClean="0"/>
              <a:t>usia</a:t>
            </a:r>
            <a:r>
              <a:rPr lang="en-US" sz="2800" dirty="0" smtClean="0"/>
              <a:t> </a:t>
            </a:r>
            <a:r>
              <a:rPr lang="en-US" sz="2800" dirty="0" err="1" smtClean="0"/>
              <a:t>dini</a:t>
            </a:r>
            <a:r>
              <a:rPr lang="en-US" sz="2800" dirty="0" smtClean="0"/>
              <a:t>,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bagaimana</a:t>
            </a:r>
            <a:r>
              <a:rPr lang="en-US" sz="2800" dirty="0" smtClean="0"/>
              <a:t> </a:t>
            </a:r>
            <a:r>
              <a:rPr lang="en-US" sz="2800" dirty="0" err="1" smtClean="0"/>
              <a:t>anak</a:t>
            </a:r>
            <a:r>
              <a:rPr lang="en-US" sz="2800" dirty="0" smtClean="0"/>
              <a:t> </a:t>
            </a:r>
            <a:r>
              <a:rPr lang="en-US" sz="2800" dirty="0" err="1" smtClean="0"/>
              <a:t>menunjukkan</a:t>
            </a:r>
            <a:r>
              <a:rPr lang="en-US" sz="2800" dirty="0" smtClean="0"/>
              <a:t> </a:t>
            </a:r>
            <a:r>
              <a:rPr lang="en-US" sz="2800" dirty="0" err="1" smtClean="0"/>
              <a:t>harga</a:t>
            </a:r>
            <a:r>
              <a:rPr lang="en-US" sz="2800" dirty="0" smtClean="0"/>
              <a:t> </a:t>
            </a:r>
            <a:r>
              <a:rPr lang="en-US" sz="2800" dirty="0" err="1" smtClean="0"/>
              <a:t>diri</a:t>
            </a:r>
            <a:r>
              <a:rPr lang="en-US" sz="2800" dirty="0" smtClean="0"/>
              <a:t>, </a:t>
            </a:r>
            <a:r>
              <a:rPr lang="en-US" sz="2800" dirty="0" err="1" smtClean="0"/>
              <a:t>pertumbuhan</a:t>
            </a:r>
            <a:r>
              <a:rPr lang="en-US" sz="2800" dirty="0" smtClean="0"/>
              <a:t> </a:t>
            </a:r>
            <a:r>
              <a:rPr lang="en-US" sz="2800" dirty="0" err="1" smtClean="0"/>
              <a:t>emosional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inisiatif</a:t>
            </a:r>
            <a:r>
              <a:rPr lang="en-US" sz="2800" dirty="0" smtClean="0"/>
              <a:t>?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447" y="1463727"/>
            <a:ext cx="7450421" cy="49916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Diri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Berkembang</a:t>
            </a:r>
            <a:endParaRPr lang="en-US" sz="2000" b="1" dirty="0" smtClean="0">
              <a:latin typeface="Arial" pitchFamily="34" charset="0"/>
              <a:cs typeface="Arial" pitchFamily="34" charset="0"/>
            </a:endParaRPr>
          </a:p>
          <a:p>
            <a:pPr marL="457200" indent="-457200" algn="just">
              <a:buFont typeface="+mj-lt"/>
              <a:buAutoNum type="alphaUcPeriod"/>
            </a:pP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Konsep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Diri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Perkembangan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Kognitif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lvl="1" indent="-342900" algn="just">
              <a:buFont typeface="+mj-lt"/>
              <a:buAutoNum type="arabicPeriod"/>
            </a:pP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Perubahan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Definisi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Diri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=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mulai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berubah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antara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marL="400050" lvl="1" indent="0" algn="just">
              <a:buNone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usia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5-7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tahun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400050" lvl="1" indent="0" algn="just">
              <a:buNone/>
            </a:pP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marL="400050" lvl="1" indent="0" algn="just">
              <a:buNone/>
            </a:pP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Terjadi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3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tahap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, </a:t>
            </a:r>
          </a:p>
          <a:p>
            <a:pPr marL="400050" lvl="1" indent="0" algn="just">
              <a:buNone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lvl="1" indent="-342900">
              <a:buFont typeface="Wingdings" pitchFamily="2" charset="2"/>
              <a:buChar char="v"/>
            </a:pP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Tahap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1  = Single Representation</a:t>
            </a:r>
          </a:p>
          <a:p>
            <a:pPr lvl="1" indent="-342900">
              <a:buFont typeface="Wingdings" pitchFamily="2" charset="2"/>
              <a:buChar char="v"/>
            </a:pP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Tahap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2  = Representational Mappings</a:t>
            </a:r>
          </a:p>
          <a:p>
            <a:pPr lvl="1" indent="-342900">
              <a:buFont typeface="Wingdings" pitchFamily="2" charset="2"/>
              <a:buChar char="v"/>
            </a:pP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Tahap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3  = Representational System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6437" y="2348682"/>
            <a:ext cx="4760129" cy="317684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221264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3649"/>
            <a:ext cx="12192000" cy="684908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z="2800" dirty="0" smtClean="0"/>
              <a:t>Guidepost 1 : </a:t>
            </a:r>
            <a:r>
              <a:rPr lang="en-US" sz="2800" dirty="0" err="1" smtClean="0"/>
              <a:t>Bagaimana</a:t>
            </a:r>
            <a:r>
              <a:rPr lang="en-US" sz="2800" dirty="0" smtClean="0"/>
              <a:t> </a:t>
            </a:r>
            <a:r>
              <a:rPr lang="en-US" sz="2800" dirty="0" err="1" smtClean="0"/>
              <a:t>konsep</a:t>
            </a:r>
            <a:r>
              <a:rPr lang="en-US" sz="2800" dirty="0" smtClean="0"/>
              <a:t> </a:t>
            </a:r>
            <a:r>
              <a:rPr lang="en-US" sz="2800" dirty="0" err="1" smtClean="0"/>
              <a:t>diri</a:t>
            </a:r>
            <a:r>
              <a:rPr lang="en-US" sz="2800" dirty="0" smtClean="0"/>
              <a:t> </a:t>
            </a:r>
            <a:r>
              <a:rPr lang="en-US" sz="2800" dirty="0" err="1" smtClean="0"/>
              <a:t>berkembang</a:t>
            </a:r>
            <a:r>
              <a:rPr lang="en-US" sz="2800" dirty="0" smtClean="0"/>
              <a:t> </a:t>
            </a:r>
            <a:r>
              <a:rPr lang="en-US" sz="2800" dirty="0" err="1" smtClean="0"/>
              <a:t>selama</a:t>
            </a:r>
            <a:r>
              <a:rPr lang="en-US" sz="2800" dirty="0" smtClean="0"/>
              <a:t> </a:t>
            </a:r>
            <a:r>
              <a:rPr lang="en-US" sz="2800" dirty="0" err="1" smtClean="0"/>
              <a:t>usia</a:t>
            </a:r>
            <a:r>
              <a:rPr lang="en-US" sz="2800" dirty="0" smtClean="0"/>
              <a:t> </a:t>
            </a:r>
            <a:r>
              <a:rPr lang="en-US" sz="2800" dirty="0" err="1" smtClean="0"/>
              <a:t>dini</a:t>
            </a:r>
            <a:r>
              <a:rPr lang="en-US" sz="2800" dirty="0" smtClean="0"/>
              <a:t>,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bagaimana</a:t>
            </a:r>
            <a:r>
              <a:rPr lang="en-US" sz="2800" dirty="0" smtClean="0"/>
              <a:t> </a:t>
            </a:r>
            <a:r>
              <a:rPr lang="en-US" sz="2800" dirty="0" err="1" smtClean="0"/>
              <a:t>anak</a:t>
            </a:r>
            <a:r>
              <a:rPr lang="en-US" sz="2800" dirty="0" smtClean="0"/>
              <a:t> </a:t>
            </a:r>
            <a:r>
              <a:rPr lang="en-US" sz="2800" dirty="0" err="1" smtClean="0"/>
              <a:t>menunjukkan</a:t>
            </a:r>
            <a:r>
              <a:rPr lang="en-US" sz="2800" dirty="0" smtClean="0"/>
              <a:t> </a:t>
            </a:r>
            <a:r>
              <a:rPr lang="en-US" sz="2800" dirty="0" err="1" smtClean="0"/>
              <a:t>harga</a:t>
            </a:r>
            <a:r>
              <a:rPr lang="en-US" sz="2800" dirty="0" smtClean="0"/>
              <a:t> </a:t>
            </a:r>
            <a:r>
              <a:rPr lang="en-US" sz="2800" dirty="0" err="1" smtClean="0"/>
              <a:t>diri</a:t>
            </a:r>
            <a:r>
              <a:rPr lang="en-US" sz="2800" dirty="0" smtClean="0"/>
              <a:t>, </a:t>
            </a:r>
            <a:r>
              <a:rPr lang="en-US" sz="2800" dirty="0" err="1" smtClean="0"/>
              <a:t>pertumbuhan</a:t>
            </a:r>
            <a:r>
              <a:rPr lang="en-US" sz="2800" dirty="0" smtClean="0"/>
              <a:t> </a:t>
            </a:r>
            <a:r>
              <a:rPr lang="en-US" sz="2800" dirty="0" err="1" smtClean="0"/>
              <a:t>emosional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inisiatif</a:t>
            </a:r>
            <a:r>
              <a:rPr lang="en-US" sz="2800" dirty="0" smtClean="0"/>
              <a:t>?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1108" y="1332752"/>
            <a:ext cx="8916537" cy="1566075"/>
          </a:xfrm>
        </p:spPr>
        <p:txBody>
          <a:bodyPr>
            <a:normAutofit fontScale="92500" lnSpcReduction="10000"/>
          </a:bodyPr>
          <a:lstStyle/>
          <a:p>
            <a:pPr marL="400050" lvl="1" indent="0">
              <a:buNone/>
            </a:pPr>
            <a:endParaRPr lang="en-US" sz="1800" dirty="0">
              <a:latin typeface="Arial" pitchFamily="34" charset="0"/>
              <a:cs typeface="Arial" pitchFamily="34" charset="0"/>
            </a:endParaRPr>
          </a:p>
          <a:p>
            <a:pPr lvl="1">
              <a:buFont typeface="+mj-lt"/>
              <a:buAutoNum type="arabicPeriod" startAt="2"/>
            </a:pP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Perbedaan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budaya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definisi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diri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marL="400050" lvl="1" indent="0">
              <a:buNone/>
            </a:pP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Perbedaan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nilai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budaya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mempengaruhi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cara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anak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mempersepsikan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mendefinisikan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diri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mereka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marL="400050" lvl="1" indent="0">
              <a:buNone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4274" y="2721406"/>
            <a:ext cx="4831307" cy="349786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48141" y="2862654"/>
            <a:ext cx="4819726" cy="32153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1062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104" y="49550"/>
            <a:ext cx="10972800" cy="1143000"/>
          </a:xfrm>
        </p:spPr>
        <p:txBody>
          <a:bodyPr>
            <a:normAutofit/>
          </a:bodyPr>
          <a:lstStyle/>
          <a:p>
            <a:pPr algn="l"/>
            <a:r>
              <a:rPr lang="en-US" sz="2400" dirty="0" smtClean="0"/>
              <a:t>Guidepost 1 : </a:t>
            </a:r>
            <a:r>
              <a:rPr lang="en-US" sz="2400" dirty="0" err="1" smtClean="0"/>
              <a:t>Bagaimana</a:t>
            </a:r>
            <a:r>
              <a:rPr lang="en-US" sz="2400" dirty="0" smtClean="0"/>
              <a:t> </a:t>
            </a:r>
            <a:r>
              <a:rPr lang="en-US" sz="2400" dirty="0" err="1" smtClean="0"/>
              <a:t>konsep</a:t>
            </a:r>
            <a:r>
              <a:rPr lang="en-US" sz="2400" dirty="0" smtClean="0"/>
              <a:t> </a:t>
            </a:r>
            <a:r>
              <a:rPr lang="en-US" sz="2400" dirty="0" err="1" smtClean="0"/>
              <a:t>diri</a:t>
            </a:r>
            <a:r>
              <a:rPr lang="en-US" sz="2400" dirty="0" smtClean="0"/>
              <a:t> </a:t>
            </a:r>
            <a:r>
              <a:rPr lang="en-US" sz="2400" dirty="0" err="1" smtClean="0"/>
              <a:t>berkembang</a:t>
            </a:r>
            <a:r>
              <a:rPr lang="en-US" sz="2400" dirty="0" smtClean="0"/>
              <a:t> </a:t>
            </a:r>
            <a:r>
              <a:rPr lang="en-US" sz="2400" dirty="0" err="1" smtClean="0"/>
              <a:t>selama</a:t>
            </a:r>
            <a:r>
              <a:rPr lang="en-US" sz="2400" dirty="0" smtClean="0"/>
              <a:t> </a:t>
            </a:r>
            <a:r>
              <a:rPr lang="en-US" sz="2400" dirty="0" err="1" smtClean="0"/>
              <a:t>usia</a:t>
            </a:r>
            <a:r>
              <a:rPr lang="en-US" sz="2400" dirty="0" smtClean="0"/>
              <a:t> </a:t>
            </a:r>
            <a:r>
              <a:rPr lang="en-US" sz="2400" dirty="0" err="1" smtClean="0"/>
              <a:t>dini</a:t>
            </a:r>
            <a:r>
              <a:rPr lang="en-US" sz="2400" dirty="0" smtClean="0"/>
              <a:t>,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bagaimana</a:t>
            </a:r>
            <a:r>
              <a:rPr lang="en-US" sz="2400" dirty="0" smtClean="0"/>
              <a:t> </a:t>
            </a:r>
            <a:r>
              <a:rPr lang="en-US" sz="2400" dirty="0" err="1" smtClean="0"/>
              <a:t>anak</a:t>
            </a:r>
            <a:r>
              <a:rPr lang="en-US" sz="2400" dirty="0" smtClean="0"/>
              <a:t> </a:t>
            </a:r>
            <a:r>
              <a:rPr lang="en-US" sz="2400" dirty="0" err="1" smtClean="0"/>
              <a:t>menunjukkan</a:t>
            </a:r>
            <a:r>
              <a:rPr lang="en-US" sz="2400" dirty="0" smtClean="0"/>
              <a:t> </a:t>
            </a:r>
            <a:r>
              <a:rPr lang="en-US" sz="2400" dirty="0" err="1" smtClean="0"/>
              <a:t>harga</a:t>
            </a:r>
            <a:r>
              <a:rPr lang="en-US" sz="2400" dirty="0" smtClean="0"/>
              <a:t> </a:t>
            </a:r>
            <a:r>
              <a:rPr lang="en-US" sz="2400" dirty="0" err="1" smtClean="0"/>
              <a:t>diri</a:t>
            </a:r>
            <a:r>
              <a:rPr lang="en-US" sz="2400" dirty="0" smtClean="0"/>
              <a:t>, </a:t>
            </a:r>
            <a:r>
              <a:rPr lang="en-US" sz="2400" dirty="0" err="1" smtClean="0"/>
              <a:t>pertumbuhan</a:t>
            </a:r>
            <a:r>
              <a:rPr lang="en-US" sz="2400" dirty="0" smtClean="0"/>
              <a:t> </a:t>
            </a:r>
            <a:r>
              <a:rPr lang="en-US" sz="2400" dirty="0" err="1" smtClean="0"/>
              <a:t>emosional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inisiatif</a:t>
            </a:r>
            <a:r>
              <a:rPr lang="en-US" sz="2400" dirty="0" smtClean="0"/>
              <a:t>?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652" y="1113048"/>
            <a:ext cx="6593059" cy="571021"/>
          </a:xfrm>
        </p:spPr>
        <p:txBody>
          <a:bodyPr>
            <a:normAutofit/>
          </a:bodyPr>
          <a:lstStyle/>
          <a:p>
            <a:pPr>
              <a:buFont typeface="+mj-lt"/>
              <a:buAutoNum type="alphaUcPeriod" startAt="2"/>
            </a:pP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Harga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Diri</a:t>
            </a:r>
            <a:endParaRPr lang="en-US" sz="18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US" sz="18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US" sz="18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US" sz="1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8282" y="2429673"/>
            <a:ext cx="4094734" cy="4094734"/>
          </a:xfrm>
          <a:prstGeom prst="rect">
            <a:avLst/>
          </a:prstGeom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5275386" y="-112545"/>
            <a:ext cx="6654017" cy="2429674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+mj-lt"/>
              <a:buAutoNum type="arabicPeriod" startAt="2"/>
            </a:pPr>
            <a:r>
              <a:rPr lang="en-US" sz="2600" dirty="0" err="1" smtClean="0">
                <a:latin typeface="Arial" pitchFamily="34" charset="0"/>
                <a:cs typeface="Arial" pitchFamily="34" charset="0"/>
              </a:rPr>
              <a:t>Harga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 smtClean="0">
                <a:latin typeface="Arial" pitchFamily="34" charset="0"/>
                <a:cs typeface="Arial" pitchFamily="34" charset="0"/>
              </a:rPr>
              <a:t>Diri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 smtClean="0">
                <a:latin typeface="Arial" pitchFamily="34" charset="0"/>
                <a:cs typeface="Arial" pitchFamily="34" charset="0"/>
              </a:rPr>
              <a:t>Kontingen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marL="0" indent="0" algn="just">
              <a:buNone/>
            </a:pPr>
            <a:r>
              <a:rPr lang="en-US" sz="2600" dirty="0" err="1" smtClean="0">
                <a:latin typeface="Arial" pitchFamily="34" charset="0"/>
                <a:cs typeface="Arial" pitchFamily="34" charset="0"/>
              </a:rPr>
              <a:t>Anak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 smtClean="0">
                <a:latin typeface="Arial" pitchFamily="34" charset="0"/>
                <a:cs typeface="Arial" pitchFamily="34" charset="0"/>
              </a:rPr>
              <a:t>harga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 smtClean="0">
                <a:latin typeface="Arial" pitchFamily="34" charset="0"/>
                <a:cs typeface="Arial" pitchFamily="34" charset="0"/>
              </a:rPr>
              <a:t>diri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 smtClean="0">
                <a:latin typeface="Arial" pitchFamily="34" charset="0"/>
                <a:cs typeface="Arial" pitchFamily="34" charset="0"/>
              </a:rPr>
              <a:t>kontingen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 smtClean="0">
                <a:latin typeface="Arial" pitchFamily="34" charset="0"/>
                <a:cs typeface="Arial" pitchFamily="34" charset="0"/>
              </a:rPr>
              <a:t>menghubungkan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 smtClean="0">
                <a:latin typeface="Arial" pitchFamily="34" charset="0"/>
                <a:cs typeface="Arial" pitchFamily="34" charset="0"/>
              </a:rPr>
              <a:t>kinerja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 smtClean="0">
                <a:latin typeface="Arial" pitchFamily="34" charset="0"/>
                <a:cs typeface="Arial" pitchFamily="34" charset="0"/>
              </a:rPr>
              <a:t>buruk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 smtClean="0">
                <a:latin typeface="Arial" pitchFamily="34" charset="0"/>
                <a:cs typeface="Arial" pitchFamily="34" charset="0"/>
              </a:rPr>
              <a:t>penolakan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 smtClean="0">
                <a:latin typeface="Arial" pitchFamily="34" charset="0"/>
                <a:cs typeface="Arial" pitchFamily="34" charset="0"/>
              </a:rPr>
              <a:t>sosial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 smtClean="0">
                <a:latin typeface="Arial" pitchFamily="34" charset="0"/>
                <a:cs typeface="Arial" pitchFamily="34" charset="0"/>
              </a:rPr>
              <a:t>kekurangan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 smtClean="0">
                <a:latin typeface="Arial" pitchFamily="34" charset="0"/>
                <a:cs typeface="Arial" pitchFamily="34" charset="0"/>
              </a:rPr>
              <a:t>kepribadian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 smtClean="0">
                <a:latin typeface="Arial" pitchFamily="34" charset="0"/>
                <a:cs typeface="Arial" pitchFamily="34" charset="0"/>
              </a:rPr>
              <a:t>mereka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600" dirty="0" err="1" smtClean="0">
                <a:latin typeface="Arial" pitchFamily="34" charset="0"/>
                <a:cs typeface="Arial" pitchFamily="34" charset="0"/>
              </a:rPr>
              <a:t>mereka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 smtClean="0">
                <a:latin typeface="Arial" pitchFamily="34" charset="0"/>
                <a:cs typeface="Arial" pitchFamily="34" charset="0"/>
              </a:rPr>
              <a:t>yakini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 smtClean="0">
                <a:latin typeface="Arial" pitchFamily="34" charset="0"/>
                <a:cs typeface="Arial" pitchFamily="34" charset="0"/>
              </a:rPr>
              <a:t>tidak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 smtClean="0">
                <a:latin typeface="Arial" pitchFamily="34" charset="0"/>
                <a:cs typeface="Arial" pitchFamily="34" charset="0"/>
              </a:rPr>
              <a:t>bisa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 smtClean="0">
                <a:latin typeface="Arial" pitchFamily="34" charset="0"/>
                <a:cs typeface="Arial" pitchFamily="34" charset="0"/>
              </a:rPr>
              <a:t>diubah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Font typeface="+mj-lt"/>
              <a:buAutoNum type="arabicPeriod" startAt="2"/>
            </a:pPr>
            <a:endParaRPr lang="en-US" sz="1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866228" y="2384682"/>
            <a:ext cx="5308295" cy="4184716"/>
          </a:xfrm>
          <a:prstGeom prst="rect">
            <a:avLst/>
          </a:prstGeom>
        </p:spPr>
      </p:pic>
      <p:sp>
        <p:nvSpPr>
          <p:cNvPr id="7" name="Content Placeholder 2"/>
          <p:cNvSpPr txBox="1">
            <a:spLocks/>
          </p:cNvSpPr>
          <p:nvPr/>
        </p:nvSpPr>
        <p:spPr>
          <a:xfrm>
            <a:off x="420995" y="1465598"/>
            <a:ext cx="5445233" cy="888649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+mj-lt"/>
              <a:buAutoNum type="arabicPeriod"/>
            </a:pP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Perubahan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Perkembangan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Harga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Diri</a:t>
            </a: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Pada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usia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5-7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tahun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harga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diri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anak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belum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realistis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0" indent="0">
              <a:buFont typeface="Arial" pitchFamily="34" charset="0"/>
              <a:buNone/>
            </a:pP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US" sz="1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2713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0" cy="684908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z="2800" dirty="0" smtClean="0"/>
              <a:t>Guidepost 1 : </a:t>
            </a:r>
            <a:r>
              <a:rPr lang="en-US" sz="2800" dirty="0" err="1" smtClean="0"/>
              <a:t>Bagaimana</a:t>
            </a:r>
            <a:r>
              <a:rPr lang="en-US" sz="2800" dirty="0" smtClean="0"/>
              <a:t> </a:t>
            </a:r>
            <a:r>
              <a:rPr lang="en-US" sz="2800" dirty="0" err="1" smtClean="0"/>
              <a:t>konsep</a:t>
            </a:r>
            <a:r>
              <a:rPr lang="en-US" sz="2800" dirty="0" smtClean="0"/>
              <a:t> </a:t>
            </a:r>
            <a:r>
              <a:rPr lang="en-US" sz="2800" dirty="0" err="1" smtClean="0"/>
              <a:t>diri</a:t>
            </a:r>
            <a:r>
              <a:rPr lang="en-US" sz="2800" dirty="0" smtClean="0"/>
              <a:t> </a:t>
            </a:r>
            <a:r>
              <a:rPr lang="en-US" sz="2800" dirty="0" err="1" smtClean="0"/>
              <a:t>berkembang</a:t>
            </a:r>
            <a:r>
              <a:rPr lang="en-US" sz="2800" dirty="0" smtClean="0"/>
              <a:t> </a:t>
            </a:r>
            <a:r>
              <a:rPr lang="en-US" sz="2800" dirty="0" err="1" smtClean="0"/>
              <a:t>selama</a:t>
            </a:r>
            <a:r>
              <a:rPr lang="en-US" sz="2800" dirty="0" smtClean="0"/>
              <a:t> </a:t>
            </a:r>
            <a:r>
              <a:rPr lang="en-US" sz="2800" dirty="0" err="1" smtClean="0"/>
              <a:t>usia</a:t>
            </a:r>
            <a:r>
              <a:rPr lang="en-US" sz="2800" dirty="0" smtClean="0"/>
              <a:t> </a:t>
            </a:r>
            <a:r>
              <a:rPr lang="en-US" sz="2800" dirty="0" err="1" smtClean="0"/>
              <a:t>dini</a:t>
            </a:r>
            <a:r>
              <a:rPr lang="en-US" sz="2800" dirty="0" smtClean="0"/>
              <a:t>,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bagaimana</a:t>
            </a:r>
            <a:r>
              <a:rPr lang="en-US" sz="2800" dirty="0" smtClean="0"/>
              <a:t> </a:t>
            </a:r>
            <a:r>
              <a:rPr lang="en-US" sz="2800" dirty="0" err="1" smtClean="0"/>
              <a:t>anak</a:t>
            </a:r>
            <a:r>
              <a:rPr lang="en-US" sz="2800" dirty="0" smtClean="0"/>
              <a:t> </a:t>
            </a:r>
            <a:r>
              <a:rPr lang="en-US" sz="2800" dirty="0" err="1" smtClean="0"/>
              <a:t>menunjukkan</a:t>
            </a:r>
            <a:r>
              <a:rPr lang="en-US" sz="2800" dirty="0" smtClean="0"/>
              <a:t> </a:t>
            </a:r>
            <a:r>
              <a:rPr lang="en-US" sz="2800" dirty="0" err="1" smtClean="0"/>
              <a:t>harga</a:t>
            </a:r>
            <a:r>
              <a:rPr lang="en-US" sz="2800" dirty="0" smtClean="0"/>
              <a:t> </a:t>
            </a:r>
            <a:r>
              <a:rPr lang="en-US" sz="2800" dirty="0" err="1" smtClean="0"/>
              <a:t>diri</a:t>
            </a:r>
            <a:r>
              <a:rPr lang="en-US" sz="2800" dirty="0" smtClean="0"/>
              <a:t>, </a:t>
            </a:r>
            <a:r>
              <a:rPr lang="en-US" sz="2800" dirty="0" err="1" smtClean="0"/>
              <a:t>pertumbuhan</a:t>
            </a:r>
            <a:r>
              <a:rPr lang="en-US" sz="2800" dirty="0" smtClean="0"/>
              <a:t> </a:t>
            </a:r>
            <a:r>
              <a:rPr lang="en-US" sz="2800" dirty="0" err="1" smtClean="0"/>
              <a:t>emosional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inisiatif</a:t>
            </a:r>
            <a:r>
              <a:rPr lang="en-US" sz="2800" dirty="0" smtClean="0"/>
              <a:t>?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5007" y="1600206"/>
            <a:ext cx="10472383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>
              <a:buFont typeface="+mj-lt"/>
              <a:buAutoNum type="alphaUcPeriod" startAt="3"/>
            </a:pP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Memahami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Meregulasi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Emosi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lvl="1">
              <a:buFont typeface="+mj-lt"/>
              <a:buAutoNum type="arabicPeriod"/>
            </a:pP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Memahami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emosi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bertentangan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lvl="1">
              <a:buFont typeface="+mj-lt"/>
              <a:buAutoNum type="arabicPeriod"/>
            </a:pP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Memahami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emosi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diarahkan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pada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diri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+mj-lt"/>
              <a:buAutoNum type="arabicPeriod"/>
            </a:pP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>
              <a:buFont typeface="+mj-lt"/>
              <a:buAutoNum type="alphaUcPeriod" startAt="4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Erikson :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Inisiatif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v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s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Rasa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Bersalah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Konflik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perkembangan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pada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anak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usia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dini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adalah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inisiatif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vs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rasa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bersalah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Anak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berhasil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mengatasi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konflik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akan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menghasilkan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virtue of purpose.</a:t>
            </a:r>
          </a:p>
          <a:p>
            <a:pPr marL="0" indent="0">
              <a:buNone/>
            </a:pP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3573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0" cy="684908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1236" y="370174"/>
            <a:ext cx="10972800" cy="1143000"/>
          </a:xfrm>
        </p:spPr>
        <p:txBody>
          <a:bodyPr>
            <a:normAutofit fontScale="90000"/>
          </a:bodyPr>
          <a:lstStyle/>
          <a:p>
            <a:pPr lvl="0" algn="l"/>
            <a:r>
              <a:rPr lang="en-US" sz="2800" dirty="0" smtClean="0"/>
              <a:t>Guidepost 2 : </a:t>
            </a:r>
            <a:r>
              <a:rPr lang="en-US" sz="2800" dirty="0" err="1" smtClean="0"/>
              <a:t>Bagaimana</a:t>
            </a:r>
            <a:r>
              <a:rPr lang="en-US" sz="2800" dirty="0" smtClean="0"/>
              <a:t> </a:t>
            </a:r>
            <a:r>
              <a:rPr lang="en-US" sz="2800" dirty="0" err="1" smtClean="0"/>
              <a:t>anak</a:t>
            </a:r>
            <a:r>
              <a:rPr lang="en-US" sz="2800" dirty="0" smtClean="0"/>
              <a:t> </a:t>
            </a:r>
            <a:r>
              <a:rPr lang="en-US" sz="2800" dirty="0" err="1" smtClean="0"/>
              <a:t>laki-laki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anak</a:t>
            </a:r>
            <a:r>
              <a:rPr lang="en-US" sz="2800" dirty="0" smtClean="0"/>
              <a:t> </a:t>
            </a:r>
            <a:r>
              <a:rPr lang="en-US" sz="2800" dirty="0" err="1" smtClean="0"/>
              <a:t>perempuan</a:t>
            </a:r>
            <a:r>
              <a:rPr lang="en-US" sz="2800" dirty="0" smtClean="0"/>
              <a:t> </a:t>
            </a:r>
            <a:r>
              <a:rPr lang="en-US" sz="2800" dirty="0" err="1" smtClean="0"/>
              <a:t>menyadari</a:t>
            </a:r>
            <a:r>
              <a:rPr lang="en-US" sz="2800" dirty="0" smtClean="0"/>
              <a:t> </a:t>
            </a:r>
            <a:r>
              <a:rPr lang="en-US" sz="2800" dirty="0" err="1" smtClean="0"/>
              <a:t>tentang</a:t>
            </a:r>
            <a:r>
              <a:rPr lang="en-US" sz="2800" dirty="0" smtClean="0"/>
              <a:t> </a:t>
            </a:r>
            <a:r>
              <a:rPr lang="en-US" sz="2800" dirty="0" err="1" smtClean="0"/>
              <a:t>makna</a:t>
            </a:r>
            <a:r>
              <a:rPr lang="en-US" sz="2800" dirty="0" smtClean="0"/>
              <a:t> gender,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apa</a:t>
            </a:r>
            <a:r>
              <a:rPr lang="en-US" sz="2800" dirty="0" smtClean="0"/>
              <a:t> yang </a:t>
            </a:r>
            <a:r>
              <a:rPr lang="en-US" sz="2800" dirty="0" err="1" smtClean="0"/>
              <a:t>menjelaskan</a:t>
            </a:r>
            <a:r>
              <a:rPr lang="en-US" sz="2800" dirty="0" smtClean="0"/>
              <a:t> </a:t>
            </a:r>
            <a:r>
              <a:rPr lang="en-US" sz="2800" dirty="0" err="1" smtClean="0"/>
              <a:t>perbedaan</a:t>
            </a:r>
            <a:r>
              <a:rPr lang="en-US" sz="2800" dirty="0" smtClean="0"/>
              <a:t> </a:t>
            </a:r>
            <a:r>
              <a:rPr lang="en-US" sz="2800" dirty="0" err="1" smtClean="0"/>
              <a:t>perilaku</a:t>
            </a:r>
            <a:r>
              <a:rPr lang="en-US" sz="2800" dirty="0" smtClean="0"/>
              <a:t> </a:t>
            </a:r>
            <a:r>
              <a:rPr lang="en-US" sz="2800" dirty="0" err="1" smtClean="0"/>
              <a:t>diantara</a:t>
            </a:r>
            <a:r>
              <a:rPr lang="en-US" sz="2800" dirty="0" smtClean="0"/>
              <a:t> </a:t>
            </a:r>
            <a:r>
              <a:rPr lang="en-US" sz="2800" dirty="0" err="1" smtClean="0"/>
              <a:t>kedua</a:t>
            </a:r>
            <a:r>
              <a:rPr lang="en-US" sz="2800" dirty="0" smtClean="0"/>
              <a:t> </a:t>
            </a:r>
            <a:r>
              <a:rPr lang="en-US" sz="2800" dirty="0" err="1" smtClean="0"/>
              <a:t>jenis</a:t>
            </a:r>
            <a:r>
              <a:rPr lang="en-US" sz="2800" dirty="0" smtClean="0"/>
              <a:t> </a:t>
            </a:r>
            <a:r>
              <a:rPr lang="en-US" sz="2800" dirty="0" err="1" smtClean="0"/>
              <a:t>kelamin</a:t>
            </a:r>
            <a:r>
              <a:rPr lang="en-US" sz="2800" dirty="0" smtClean="0"/>
              <a:t>?</a:t>
            </a:r>
            <a:br>
              <a:rPr lang="en-US" sz="2800" dirty="0" smtClean="0"/>
            </a:br>
            <a:r>
              <a:rPr lang="en-US" sz="2800" dirty="0" smtClean="0"/>
              <a:t> 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1237" y="1637730"/>
            <a:ext cx="6268872" cy="492684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900" b="1" dirty="0" smtClean="0">
                <a:latin typeface="Arial" pitchFamily="34" charset="0"/>
                <a:cs typeface="Arial" pitchFamily="34" charset="0"/>
              </a:rPr>
              <a:t>Gender</a:t>
            </a:r>
          </a:p>
          <a:p>
            <a:pPr>
              <a:buFont typeface="+mj-lt"/>
              <a:buAutoNum type="alphaUcPeriod"/>
            </a:pPr>
            <a:r>
              <a:rPr lang="en-US" sz="1900" dirty="0" err="1" smtClean="0">
                <a:latin typeface="Arial" pitchFamily="34" charset="0"/>
                <a:cs typeface="Arial" pitchFamily="34" charset="0"/>
              </a:rPr>
              <a:t>Perbedaan</a:t>
            </a:r>
            <a:r>
              <a:rPr lang="en-US" sz="1900" dirty="0" smtClean="0">
                <a:latin typeface="Arial" pitchFamily="34" charset="0"/>
                <a:cs typeface="Arial" pitchFamily="34" charset="0"/>
              </a:rPr>
              <a:t> Gender</a:t>
            </a:r>
          </a:p>
          <a:p>
            <a:pPr>
              <a:buFont typeface="+mj-lt"/>
              <a:buAutoNum type="alphaUcPeriod" startAt="2"/>
            </a:pPr>
            <a:r>
              <a:rPr lang="en-US" sz="1900" dirty="0" err="1" smtClean="0">
                <a:latin typeface="Arial" pitchFamily="34" charset="0"/>
                <a:cs typeface="Arial" pitchFamily="34" charset="0"/>
              </a:rPr>
              <a:t>Perspektif</a:t>
            </a:r>
            <a:r>
              <a:rPr lang="en-US" sz="1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900" dirty="0" err="1" smtClean="0">
                <a:latin typeface="Arial" pitchFamily="34" charset="0"/>
                <a:cs typeface="Arial" pitchFamily="34" charset="0"/>
              </a:rPr>
              <a:t>pada</a:t>
            </a:r>
            <a:r>
              <a:rPr lang="en-US" sz="1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900" dirty="0" err="1" smtClean="0">
                <a:latin typeface="Arial" pitchFamily="34" charset="0"/>
                <a:cs typeface="Arial" pitchFamily="34" charset="0"/>
              </a:rPr>
              <a:t>Pekembangan</a:t>
            </a:r>
            <a:r>
              <a:rPr lang="en-US" sz="19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900" dirty="0" smtClean="0">
                <a:latin typeface="Arial" pitchFamily="34" charset="0"/>
                <a:cs typeface="Arial" pitchFamily="34" charset="0"/>
              </a:rPr>
              <a:t>Gender</a:t>
            </a:r>
          </a:p>
          <a:p>
            <a:pPr marL="0" indent="0">
              <a:buNone/>
            </a:pPr>
            <a:r>
              <a:rPr lang="en-US" sz="1900" dirty="0" err="1" smtClean="0">
                <a:latin typeface="Arial" pitchFamily="34" charset="0"/>
                <a:cs typeface="Arial" pitchFamily="34" charset="0"/>
              </a:rPr>
              <a:t>Penyebab</a:t>
            </a:r>
            <a:r>
              <a:rPr lang="en-US" sz="1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900" dirty="0" err="1" smtClean="0">
                <a:latin typeface="Arial" pitchFamily="34" charset="0"/>
                <a:cs typeface="Arial" pitchFamily="34" charset="0"/>
              </a:rPr>
              <a:t>adanya</a:t>
            </a:r>
            <a:r>
              <a:rPr lang="en-US" sz="1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900" dirty="0" err="1" smtClean="0">
                <a:latin typeface="Arial" pitchFamily="34" charset="0"/>
                <a:cs typeface="Arial" pitchFamily="34" charset="0"/>
              </a:rPr>
              <a:t>perbedaan</a:t>
            </a:r>
            <a:r>
              <a:rPr lang="en-US" sz="1900" dirty="0" smtClean="0">
                <a:latin typeface="Arial" pitchFamily="34" charset="0"/>
                <a:cs typeface="Arial" pitchFamily="34" charset="0"/>
              </a:rPr>
              <a:t> gender </a:t>
            </a:r>
            <a:r>
              <a:rPr lang="en-US" sz="1900" dirty="0" err="1" smtClean="0">
                <a:latin typeface="Arial" pitchFamily="34" charset="0"/>
                <a:cs typeface="Arial" pitchFamily="34" charset="0"/>
              </a:rPr>
              <a:t>adalah</a:t>
            </a:r>
            <a:r>
              <a:rPr lang="en-US" sz="1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900" dirty="0" err="1" smtClean="0">
                <a:latin typeface="Arial" pitchFamily="34" charset="0"/>
                <a:cs typeface="Arial" pitchFamily="34" charset="0"/>
              </a:rPr>
              <a:t>karena</a:t>
            </a:r>
            <a:r>
              <a:rPr lang="en-US" sz="1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900" dirty="0" err="1" smtClean="0">
                <a:latin typeface="Arial" pitchFamily="34" charset="0"/>
                <a:cs typeface="Arial" pitchFamily="34" charset="0"/>
              </a:rPr>
              <a:t>adanya</a:t>
            </a:r>
            <a:r>
              <a:rPr lang="en-US" sz="1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900" dirty="0" err="1" smtClean="0">
                <a:latin typeface="Arial" pitchFamily="34" charset="0"/>
                <a:cs typeface="Arial" pitchFamily="34" charset="0"/>
              </a:rPr>
              <a:t>pengalaman</a:t>
            </a:r>
            <a:r>
              <a:rPr lang="en-US" sz="1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9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1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900" dirty="0" err="1" smtClean="0">
                <a:latin typeface="Arial" pitchFamily="34" charset="0"/>
                <a:cs typeface="Arial" pitchFamily="34" charset="0"/>
              </a:rPr>
              <a:t>ekspektasi</a:t>
            </a:r>
            <a:r>
              <a:rPr lang="en-US" sz="1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900" dirty="0" err="1" smtClean="0">
                <a:latin typeface="Arial" pitchFamily="34" charset="0"/>
                <a:cs typeface="Arial" pitchFamily="34" charset="0"/>
              </a:rPr>
              <a:t>sosial</a:t>
            </a:r>
            <a:r>
              <a:rPr lang="en-US" sz="1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900" dirty="0" err="1" smtClean="0">
                <a:latin typeface="Arial" pitchFamily="34" charset="0"/>
                <a:cs typeface="Arial" pitchFamily="34" charset="0"/>
              </a:rPr>
              <a:t>antara</a:t>
            </a:r>
            <a:r>
              <a:rPr lang="en-US" sz="1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900" dirty="0" err="1" smtClean="0">
                <a:latin typeface="Arial" pitchFamily="34" charset="0"/>
                <a:cs typeface="Arial" pitchFamily="34" charset="0"/>
              </a:rPr>
              <a:t>anak</a:t>
            </a:r>
            <a:r>
              <a:rPr lang="en-US" sz="1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900" dirty="0" err="1" smtClean="0">
                <a:latin typeface="Arial" pitchFamily="34" charset="0"/>
                <a:cs typeface="Arial" pitchFamily="34" charset="0"/>
              </a:rPr>
              <a:t>laki-laki</a:t>
            </a:r>
            <a:r>
              <a:rPr lang="en-US" sz="1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9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1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900" dirty="0" err="1" smtClean="0">
                <a:latin typeface="Arial" pitchFamily="34" charset="0"/>
                <a:cs typeface="Arial" pitchFamily="34" charset="0"/>
              </a:rPr>
              <a:t>perempuan</a:t>
            </a:r>
            <a:r>
              <a:rPr lang="en-US" sz="19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900" dirty="0" smtClean="0">
                <a:latin typeface="Arial" pitchFamily="34" charset="0"/>
                <a:cs typeface="Arial" pitchFamily="34" charset="0"/>
              </a:rPr>
              <a:t>yang </a:t>
            </a:r>
            <a:r>
              <a:rPr lang="en-US" sz="1900" dirty="0" err="1" smtClean="0">
                <a:latin typeface="Arial" pitchFamily="34" charset="0"/>
                <a:cs typeface="Arial" pitchFamily="34" charset="0"/>
              </a:rPr>
              <a:t>terdiri</a:t>
            </a:r>
            <a:r>
              <a:rPr lang="en-US" sz="1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900" dirty="0" err="1" smtClean="0">
                <a:latin typeface="Arial" pitchFamily="34" charset="0"/>
                <a:cs typeface="Arial" pitchFamily="34" charset="0"/>
              </a:rPr>
              <a:t>dari</a:t>
            </a:r>
            <a:r>
              <a:rPr lang="en-US" sz="1900" dirty="0" smtClean="0">
                <a:latin typeface="Arial" pitchFamily="34" charset="0"/>
                <a:cs typeface="Arial" pitchFamily="34" charset="0"/>
              </a:rPr>
              <a:t> 3 </a:t>
            </a:r>
            <a:r>
              <a:rPr lang="en-US" sz="1900" dirty="0" err="1" smtClean="0">
                <a:latin typeface="Arial" pitchFamily="34" charset="0"/>
                <a:cs typeface="Arial" pitchFamily="34" charset="0"/>
              </a:rPr>
              <a:t>aspek</a:t>
            </a:r>
            <a:r>
              <a:rPr lang="en-US" sz="1900" dirty="0" smtClean="0">
                <a:latin typeface="Arial" pitchFamily="34" charset="0"/>
                <a:cs typeface="Arial" pitchFamily="34" charset="0"/>
              </a:rPr>
              <a:t> :</a:t>
            </a:r>
          </a:p>
          <a:p>
            <a:pPr marL="0" indent="0">
              <a:buNone/>
            </a:pPr>
            <a:endParaRPr lang="en-US" sz="1900" dirty="0" smtClean="0">
              <a:latin typeface="Arial" pitchFamily="34" charset="0"/>
              <a:cs typeface="Arial" pitchFamily="34" charset="0"/>
            </a:endParaRPr>
          </a:p>
          <a:p>
            <a:pPr lvl="1">
              <a:buFont typeface="+mj-lt"/>
              <a:buAutoNum type="arabicPeriod"/>
            </a:pPr>
            <a:r>
              <a:rPr lang="en-US" sz="1900" dirty="0" err="1" smtClean="0">
                <a:latin typeface="Arial" pitchFamily="34" charset="0"/>
                <a:cs typeface="Arial" pitchFamily="34" charset="0"/>
              </a:rPr>
              <a:t>Peran</a:t>
            </a:r>
            <a:r>
              <a:rPr lang="en-US" sz="1900" dirty="0" smtClean="0">
                <a:latin typeface="Arial" pitchFamily="34" charset="0"/>
                <a:cs typeface="Arial" pitchFamily="34" charset="0"/>
              </a:rPr>
              <a:t> Gender </a:t>
            </a:r>
          </a:p>
          <a:p>
            <a:pPr lvl="1">
              <a:buFont typeface="+mj-lt"/>
              <a:buAutoNum type="arabicPeriod"/>
            </a:pPr>
            <a:r>
              <a:rPr lang="en-US" sz="1900" dirty="0" smtClean="0">
                <a:latin typeface="Arial" pitchFamily="34" charset="0"/>
                <a:cs typeface="Arial" pitchFamily="34" charset="0"/>
              </a:rPr>
              <a:t>Gender-typing</a:t>
            </a:r>
          </a:p>
          <a:p>
            <a:pPr lvl="1">
              <a:buFont typeface="+mj-lt"/>
              <a:buAutoNum type="arabicPeriod"/>
            </a:pPr>
            <a:r>
              <a:rPr lang="en-US" sz="1900" dirty="0" err="1" smtClean="0">
                <a:latin typeface="Arial" pitchFamily="34" charset="0"/>
                <a:cs typeface="Arial" pitchFamily="34" charset="0"/>
              </a:rPr>
              <a:t>Stereotip</a:t>
            </a:r>
            <a:r>
              <a:rPr lang="en-US" sz="1900" dirty="0" smtClean="0">
                <a:latin typeface="Arial" pitchFamily="34" charset="0"/>
                <a:cs typeface="Arial" pitchFamily="34" charset="0"/>
              </a:rPr>
              <a:t> Gender</a:t>
            </a: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 marL="57150" indent="0">
              <a:buNone/>
            </a:pP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US" sz="1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605512" y="1514898"/>
            <a:ext cx="5090615" cy="447646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551603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647"/>
            <a:ext cx="12192000" cy="684908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70174"/>
            <a:ext cx="10972800" cy="1143000"/>
          </a:xfrm>
        </p:spPr>
        <p:txBody>
          <a:bodyPr>
            <a:normAutofit fontScale="90000"/>
          </a:bodyPr>
          <a:lstStyle/>
          <a:p>
            <a:pPr lvl="0" algn="l"/>
            <a:r>
              <a:rPr lang="en-US" sz="2800" dirty="0" smtClean="0"/>
              <a:t>Guidepost 2 : </a:t>
            </a:r>
            <a:r>
              <a:rPr lang="en-US" sz="2800" dirty="0" err="1" smtClean="0"/>
              <a:t>Bagaimana</a:t>
            </a:r>
            <a:r>
              <a:rPr lang="en-US" sz="2800" dirty="0" smtClean="0"/>
              <a:t> </a:t>
            </a:r>
            <a:r>
              <a:rPr lang="en-US" sz="2800" dirty="0" err="1" smtClean="0"/>
              <a:t>anak</a:t>
            </a:r>
            <a:r>
              <a:rPr lang="en-US" sz="2800" dirty="0" smtClean="0"/>
              <a:t> </a:t>
            </a:r>
            <a:r>
              <a:rPr lang="en-US" sz="2800" dirty="0" err="1" smtClean="0"/>
              <a:t>laki-laki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anak</a:t>
            </a:r>
            <a:r>
              <a:rPr lang="en-US" sz="2800" dirty="0" smtClean="0"/>
              <a:t> </a:t>
            </a:r>
            <a:r>
              <a:rPr lang="en-US" sz="2800" dirty="0" err="1" smtClean="0"/>
              <a:t>perempuan</a:t>
            </a:r>
            <a:r>
              <a:rPr lang="en-US" sz="2800" dirty="0" smtClean="0"/>
              <a:t> </a:t>
            </a:r>
            <a:r>
              <a:rPr lang="en-US" sz="2800" dirty="0" err="1" smtClean="0"/>
              <a:t>menyadari</a:t>
            </a:r>
            <a:r>
              <a:rPr lang="en-US" sz="2800" dirty="0" smtClean="0"/>
              <a:t> </a:t>
            </a:r>
            <a:r>
              <a:rPr lang="en-US" sz="2800" dirty="0" err="1" smtClean="0"/>
              <a:t>tentang</a:t>
            </a:r>
            <a:r>
              <a:rPr lang="en-US" sz="2800" dirty="0" smtClean="0"/>
              <a:t> </a:t>
            </a:r>
            <a:r>
              <a:rPr lang="en-US" sz="2800" dirty="0" err="1" smtClean="0"/>
              <a:t>makna</a:t>
            </a:r>
            <a:r>
              <a:rPr lang="en-US" sz="2800" dirty="0" smtClean="0"/>
              <a:t> gender,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apa</a:t>
            </a:r>
            <a:r>
              <a:rPr lang="en-US" sz="2800" dirty="0" smtClean="0"/>
              <a:t> yang </a:t>
            </a:r>
            <a:r>
              <a:rPr lang="en-US" sz="2800" dirty="0" err="1" smtClean="0"/>
              <a:t>menjelaskan</a:t>
            </a:r>
            <a:r>
              <a:rPr lang="en-US" sz="2800" dirty="0" smtClean="0"/>
              <a:t> </a:t>
            </a:r>
            <a:r>
              <a:rPr lang="en-US" sz="2800" dirty="0" err="1" smtClean="0"/>
              <a:t>perbedaan</a:t>
            </a:r>
            <a:r>
              <a:rPr lang="en-US" sz="2800" dirty="0" smtClean="0"/>
              <a:t> </a:t>
            </a:r>
            <a:r>
              <a:rPr lang="en-US" sz="2800" dirty="0" err="1" smtClean="0"/>
              <a:t>perilaku</a:t>
            </a:r>
            <a:r>
              <a:rPr lang="en-US" sz="2800" dirty="0" smtClean="0"/>
              <a:t> </a:t>
            </a:r>
            <a:r>
              <a:rPr lang="en-US" sz="2800" dirty="0" err="1" smtClean="0"/>
              <a:t>diantara</a:t>
            </a:r>
            <a:r>
              <a:rPr lang="en-US" sz="2800" dirty="0" smtClean="0"/>
              <a:t> </a:t>
            </a:r>
            <a:r>
              <a:rPr lang="en-US" sz="2800" dirty="0" err="1" smtClean="0"/>
              <a:t>kedua</a:t>
            </a:r>
            <a:r>
              <a:rPr lang="en-US" sz="2800" dirty="0" smtClean="0"/>
              <a:t> </a:t>
            </a:r>
            <a:r>
              <a:rPr lang="en-US" sz="2800" dirty="0" err="1" smtClean="0"/>
              <a:t>jenis</a:t>
            </a:r>
            <a:r>
              <a:rPr lang="en-US" sz="2800" dirty="0" smtClean="0"/>
              <a:t> </a:t>
            </a:r>
            <a:r>
              <a:rPr lang="en-US" sz="2800" dirty="0" err="1" smtClean="0"/>
              <a:t>kelamin</a:t>
            </a:r>
            <a:r>
              <a:rPr lang="en-US" sz="2800" dirty="0" smtClean="0"/>
              <a:t>?</a:t>
            </a:r>
            <a:br>
              <a:rPr lang="en-US" sz="2800" dirty="0" smtClean="0"/>
            </a:br>
            <a:r>
              <a:rPr lang="en-US" sz="2800" dirty="0" smtClean="0"/>
              <a:t> 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475" y="1736685"/>
            <a:ext cx="8916537" cy="4525963"/>
          </a:xfrm>
        </p:spPr>
        <p:txBody>
          <a:bodyPr>
            <a:normAutofit/>
          </a:bodyPr>
          <a:lstStyle/>
          <a:p>
            <a:pPr marL="57150" indent="0">
              <a:buNone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Lima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perspektif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pada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perkembangan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gender :</a:t>
            </a:r>
          </a:p>
          <a:p>
            <a:pPr marL="57150" indent="0">
              <a:buNone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marL="514350" indent="-457200">
              <a:buFont typeface="+mj-lt"/>
              <a:buAutoNum type="arabicPeriod"/>
            </a:pP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Pendekatan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Biologis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=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sebagian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besar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perbedaan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perilaku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antara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dua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jenis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kelamin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dapat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dilihat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secara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biologis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514350" indent="-457200">
              <a:buFont typeface="+mj-lt"/>
              <a:buAutoNum type="arabicPeriod"/>
            </a:pP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Pendekatan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Evolusioner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=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anak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mengembangkan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peran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gender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sebagai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persiapan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untuk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peran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dewasa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514350" indent="-457200">
              <a:buFont typeface="+mj-lt"/>
              <a:buAutoNum type="arabicPeriod"/>
            </a:pP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Pendekatan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Psikoanalisis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=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identitas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gender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terjadi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ketika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anak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mengidentifikasi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orang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tua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berjenis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kelamin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sama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57150" indent="0">
              <a:buNone/>
            </a:pPr>
            <a:endParaRPr lang="en-US" sz="1800" dirty="0">
              <a:latin typeface="Arial" pitchFamily="34" charset="0"/>
              <a:cs typeface="Arial" pitchFamily="34" charset="0"/>
            </a:endParaRPr>
          </a:p>
          <a:p>
            <a:pPr indent="-285750"/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US" sz="1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0208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0" cy="684908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70174"/>
            <a:ext cx="10972800" cy="1143000"/>
          </a:xfrm>
        </p:spPr>
        <p:txBody>
          <a:bodyPr>
            <a:normAutofit fontScale="90000"/>
          </a:bodyPr>
          <a:lstStyle/>
          <a:p>
            <a:pPr lvl="0" algn="l"/>
            <a:r>
              <a:rPr lang="en-US" sz="2800" dirty="0" smtClean="0"/>
              <a:t>Guidepost 2 : </a:t>
            </a:r>
            <a:r>
              <a:rPr lang="en-US" sz="2800" dirty="0" err="1" smtClean="0"/>
              <a:t>Bagaimana</a:t>
            </a:r>
            <a:r>
              <a:rPr lang="en-US" sz="2800" dirty="0" smtClean="0"/>
              <a:t> </a:t>
            </a:r>
            <a:r>
              <a:rPr lang="en-US" sz="2800" dirty="0" err="1" smtClean="0"/>
              <a:t>anak</a:t>
            </a:r>
            <a:r>
              <a:rPr lang="en-US" sz="2800" dirty="0" smtClean="0"/>
              <a:t> </a:t>
            </a:r>
            <a:r>
              <a:rPr lang="en-US" sz="2800" dirty="0" err="1" smtClean="0"/>
              <a:t>laki-laki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anak</a:t>
            </a:r>
            <a:r>
              <a:rPr lang="en-US" sz="2800" dirty="0" smtClean="0"/>
              <a:t> </a:t>
            </a:r>
            <a:r>
              <a:rPr lang="en-US" sz="2800" dirty="0" err="1" smtClean="0"/>
              <a:t>perempuan</a:t>
            </a:r>
            <a:r>
              <a:rPr lang="en-US" sz="2800" dirty="0" smtClean="0"/>
              <a:t> </a:t>
            </a:r>
            <a:r>
              <a:rPr lang="en-US" sz="2800" dirty="0" err="1" smtClean="0"/>
              <a:t>menyadari</a:t>
            </a:r>
            <a:r>
              <a:rPr lang="en-US" sz="2800" dirty="0" smtClean="0"/>
              <a:t> </a:t>
            </a:r>
            <a:r>
              <a:rPr lang="en-US" sz="2800" dirty="0" err="1" smtClean="0"/>
              <a:t>tentang</a:t>
            </a:r>
            <a:r>
              <a:rPr lang="en-US" sz="2800" dirty="0" smtClean="0"/>
              <a:t> </a:t>
            </a:r>
            <a:r>
              <a:rPr lang="en-US" sz="2800" dirty="0" err="1" smtClean="0"/>
              <a:t>makna</a:t>
            </a:r>
            <a:r>
              <a:rPr lang="en-US" sz="2800" dirty="0" smtClean="0"/>
              <a:t> gender,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apa</a:t>
            </a:r>
            <a:r>
              <a:rPr lang="en-US" sz="2800" dirty="0" smtClean="0"/>
              <a:t> yang </a:t>
            </a:r>
            <a:r>
              <a:rPr lang="en-US" sz="2800" dirty="0" err="1" smtClean="0"/>
              <a:t>menjelaskan</a:t>
            </a:r>
            <a:r>
              <a:rPr lang="en-US" sz="2800" dirty="0" smtClean="0"/>
              <a:t> </a:t>
            </a:r>
            <a:r>
              <a:rPr lang="en-US" sz="2800" dirty="0" err="1" smtClean="0"/>
              <a:t>perbedaan</a:t>
            </a:r>
            <a:r>
              <a:rPr lang="en-US" sz="2800" dirty="0" smtClean="0"/>
              <a:t> </a:t>
            </a:r>
            <a:r>
              <a:rPr lang="en-US" sz="2800" dirty="0" err="1" smtClean="0"/>
              <a:t>perilaku</a:t>
            </a:r>
            <a:r>
              <a:rPr lang="en-US" sz="2800" dirty="0" smtClean="0"/>
              <a:t> </a:t>
            </a:r>
            <a:r>
              <a:rPr lang="en-US" sz="2800" dirty="0" err="1" smtClean="0"/>
              <a:t>diantara</a:t>
            </a:r>
            <a:r>
              <a:rPr lang="en-US" sz="2800" dirty="0" smtClean="0"/>
              <a:t> </a:t>
            </a:r>
            <a:r>
              <a:rPr lang="en-US" sz="2800" dirty="0" err="1" smtClean="0"/>
              <a:t>kedua</a:t>
            </a:r>
            <a:r>
              <a:rPr lang="en-US" sz="2800" dirty="0" smtClean="0"/>
              <a:t> </a:t>
            </a:r>
            <a:r>
              <a:rPr lang="en-US" sz="2800" dirty="0" err="1" smtClean="0"/>
              <a:t>jenis</a:t>
            </a:r>
            <a:r>
              <a:rPr lang="en-US" sz="2800" dirty="0" smtClean="0"/>
              <a:t> </a:t>
            </a:r>
            <a:r>
              <a:rPr lang="en-US" sz="2800" dirty="0" err="1" smtClean="0"/>
              <a:t>kelamin</a:t>
            </a:r>
            <a:r>
              <a:rPr lang="en-US" sz="2800" dirty="0" smtClean="0"/>
              <a:t>?</a:t>
            </a:r>
            <a:br>
              <a:rPr lang="en-US" sz="2800" dirty="0" smtClean="0"/>
            </a:br>
            <a:r>
              <a:rPr lang="en-US" sz="2800" dirty="0" smtClean="0"/>
              <a:t> 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457200">
              <a:buFont typeface="+mj-lt"/>
              <a:buAutoNum type="arabicPeriod" startAt="4"/>
            </a:pP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Pendekatan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Kognitif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Teori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Perkembangan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Kognitif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=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ketika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anak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mengetahui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dia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laki-laki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atau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perempuan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anak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menyaring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informasi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berdasarkan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gendernya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menyesuaikan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sikapnya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lvl="2">
              <a:buFont typeface="Wingdings" pitchFamily="2" charset="2"/>
              <a:buChar char="v"/>
            </a:pP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Ketetapan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Gender =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kesadaran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anak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bahwa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gendernya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akan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selalu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sama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Berkembang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tiga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tahap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:</a:t>
            </a:r>
          </a:p>
          <a:p>
            <a:pPr marL="914400" lvl="2" indent="0">
              <a:buNone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marL="1371600" lvl="3" indent="0">
              <a:buNone/>
            </a:pPr>
            <a:r>
              <a:rPr lang="en-US" dirty="0" err="1" smtClean="0">
                <a:latin typeface="Arial" pitchFamily="34" charset="0"/>
                <a:cs typeface="Arial" pitchFamily="34" charset="0"/>
              </a:rPr>
              <a:t>Tahap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1 :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Identitas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Gender </a:t>
            </a:r>
          </a:p>
          <a:p>
            <a:pPr marL="1371600" lvl="3" indent="0">
              <a:buNone/>
            </a:pPr>
            <a:r>
              <a:rPr lang="en-US" dirty="0" err="1" smtClean="0">
                <a:latin typeface="Arial" pitchFamily="34" charset="0"/>
                <a:cs typeface="Arial" pitchFamily="34" charset="0"/>
              </a:rPr>
              <a:t>Tahap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2 :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Stabilitas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Gender 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marL="1371600" lvl="3" indent="0">
              <a:buNone/>
            </a:pPr>
            <a:r>
              <a:rPr lang="en-US" dirty="0" err="1" smtClean="0">
                <a:latin typeface="Arial" pitchFamily="34" charset="0"/>
                <a:cs typeface="Arial" pitchFamily="34" charset="0"/>
              </a:rPr>
              <a:t>Tahap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3 :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Konsistensi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Gender </a:t>
            </a:r>
          </a:p>
          <a:p>
            <a:pPr marL="0" indent="0">
              <a:buNone/>
            </a:pP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US" sz="1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1133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555</TotalTime>
  <Words>791</Words>
  <Application>Microsoft Office PowerPoint</Application>
  <PresentationFormat>Widescreen</PresentationFormat>
  <Paragraphs>126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Times New Roman</vt:lpstr>
      <vt:lpstr>Wingdings</vt:lpstr>
      <vt:lpstr>Office Theme</vt:lpstr>
      <vt:lpstr>Perkembangan Psikososial pada  Anak Usia Dini</vt:lpstr>
      <vt:lpstr>Guideposts</vt:lpstr>
      <vt:lpstr>Guidepost 1 : Bagaimana konsep diri berkembang selama usia dini, dan bagaimana anak menunjukkan harga diri, pertumbuhan emosional dan inisiatif?</vt:lpstr>
      <vt:lpstr>Guidepost 1 : Bagaimana konsep diri berkembang selama usia dini, dan bagaimana anak menunjukkan harga diri, pertumbuhan emosional dan inisiatif?</vt:lpstr>
      <vt:lpstr>Guidepost 1 : Bagaimana konsep diri berkembang selama usia dini, dan bagaimana anak menunjukkan harga diri, pertumbuhan emosional dan inisiatif?</vt:lpstr>
      <vt:lpstr>Guidepost 1 : Bagaimana konsep diri berkembang selama usia dini, dan bagaimana anak menunjukkan harga diri, pertumbuhan emosional dan inisiatif?</vt:lpstr>
      <vt:lpstr>Guidepost 2 : Bagaimana anak laki-laki dan anak perempuan menyadari tentang makna gender, dan apa yang menjelaskan perbedaan perilaku diantara kedua jenis kelamin?  </vt:lpstr>
      <vt:lpstr>Guidepost 2 : Bagaimana anak laki-laki dan anak perempuan menyadari tentang makna gender, dan apa yang menjelaskan perbedaan perilaku diantara kedua jenis kelamin?  </vt:lpstr>
      <vt:lpstr>Guidepost 2 : Bagaimana anak laki-laki dan anak perempuan menyadari tentang makna gender, dan apa yang menjelaskan perbedaan perilaku diantara kedua jenis kelamin?  </vt:lpstr>
      <vt:lpstr>Guidepost 2 : Bagaimana anak laki-laki dan anak perempuan menyadari tentang makna gender, dan apa yang menjelaskan perbedaan perilaku diantara kedua jenis kelamin?   </vt:lpstr>
      <vt:lpstr> Guidepost 3 : Bagaimana anak pra sekolah bermain, dan bagaimana bermain berkontribusi dan mencerminkan perkembangan?   </vt:lpstr>
      <vt:lpstr> Guidepost 3 : Bagaimana anak pra sekolah bermain, dan bagaimana bermain berkontribusi dan mencerminkan perkembangan?   </vt:lpstr>
      <vt:lpstr> Guidepost 4 : Bagaimana praktik pengasuhan anak mempengaruhi perkembangan?   </vt:lpstr>
      <vt:lpstr> Guidepost 5 : Mengapa anak kecil menolong atau menyakiti orang lain, dan mengapa mereka mengembangkan rasa takut?    </vt:lpstr>
      <vt:lpstr> Guidepost 6 : Bagaimana anak kecil bergaul dengan—atau tanpa—saudara kandung, kawan bermain, dan teman?   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Pembangunan dan Perubahan Sosial</dc:title>
  <dc:creator>Dell</dc:creator>
  <cp:lastModifiedBy>Gita Soerjoatmodjo</cp:lastModifiedBy>
  <cp:revision>101</cp:revision>
  <dcterms:created xsi:type="dcterms:W3CDTF">2019-09-01T04:07:42Z</dcterms:created>
  <dcterms:modified xsi:type="dcterms:W3CDTF">2019-12-02T05:52:07Z</dcterms:modified>
</cp:coreProperties>
</file>