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3" r:id="rId1"/>
  </p:sldMasterIdLst>
  <p:sldIdLst>
    <p:sldId id="256" r:id="rId2"/>
    <p:sldId id="257" r:id="rId3"/>
    <p:sldId id="271" r:id="rId4"/>
    <p:sldId id="258" r:id="rId5"/>
    <p:sldId id="264" r:id="rId6"/>
    <p:sldId id="272" r:id="rId7"/>
    <p:sldId id="265" r:id="rId8"/>
    <p:sldId id="266" r:id="rId9"/>
    <p:sldId id="267" r:id="rId10"/>
    <p:sldId id="268" r:id="rId11"/>
    <p:sldId id="269" r:id="rId12"/>
    <p:sldId id="270" r:id="rId13"/>
    <p:sldId id="273" r:id="rId14"/>
    <p:sldId id="274" r:id="rId15"/>
    <p:sldId id="27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4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941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59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7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7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29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131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804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856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12/2/2019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754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12/2/2019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99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12/2/2019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43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9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682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14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2557A-7053-4340-A874-8AB926A8EDA1}" type="datetimeFigureOut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42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50127"/>
            <a:ext cx="12192001" cy="70081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63320" y="1019269"/>
            <a:ext cx="6960358" cy="2593975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Perkembangan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Psikososial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Usia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Dini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3760" y="3585949"/>
            <a:ext cx="8534400" cy="1752600"/>
          </a:xfrm>
        </p:spPr>
        <p:txBody>
          <a:bodyPr>
            <a:normAutofit/>
          </a:bodyPr>
          <a:lstStyle/>
          <a:p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38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490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0174"/>
            <a:ext cx="10972800" cy="1143000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sz="2800" dirty="0" smtClean="0"/>
              <a:t>Guidepost 2 :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anak</a:t>
            </a:r>
            <a:r>
              <a:rPr lang="en-US" sz="2800" dirty="0" smtClean="0"/>
              <a:t> </a:t>
            </a:r>
            <a:r>
              <a:rPr lang="en-US" sz="2800" dirty="0" err="1" smtClean="0"/>
              <a:t>laki-laki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anak</a:t>
            </a:r>
            <a:r>
              <a:rPr lang="en-US" sz="2800" dirty="0" smtClean="0"/>
              <a:t> </a:t>
            </a:r>
            <a:r>
              <a:rPr lang="en-US" sz="2800" dirty="0" err="1" smtClean="0"/>
              <a:t>perempuan</a:t>
            </a:r>
            <a:r>
              <a:rPr lang="en-US" sz="2800" dirty="0" smtClean="0"/>
              <a:t> </a:t>
            </a:r>
            <a:r>
              <a:rPr lang="en-US" sz="2800" dirty="0" err="1" smtClean="0"/>
              <a:t>menyadari</a:t>
            </a:r>
            <a:r>
              <a:rPr lang="en-US" sz="2800" dirty="0" smtClean="0"/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makna</a:t>
            </a:r>
            <a:r>
              <a:rPr lang="en-US" sz="2800" dirty="0" smtClean="0"/>
              <a:t> gender,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apa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menjelaskan</a:t>
            </a:r>
            <a:r>
              <a:rPr lang="en-US" sz="2800" dirty="0" smtClean="0"/>
              <a:t> </a:t>
            </a:r>
            <a:r>
              <a:rPr lang="en-US" sz="2800" dirty="0" err="1" smtClean="0"/>
              <a:t>perbedaan</a:t>
            </a:r>
            <a:r>
              <a:rPr lang="en-US" sz="2800" dirty="0" smtClean="0"/>
              <a:t> </a:t>
            </a:r>
            <a:r>
              <a:rPr lang="en-US" sz="2800" dirty="0" err="1" smtClean="0"/>
              <a:t>perilaku</a:t>
            </a:r>
            <a:r>
              <a:rPr lang="en-US" sz="2800" dirty="0" smtClean="0"/>
              <a:t> </a:t>
            </a:r>
            <a:r>
              <a:rPr lang="en-US" sz="2800" dirty="0" err="1" smtClean="0"/>
              <a:t>diantara</a:t>
            </a:r>
            <a:r>
              <a:rPr lang="en-US" sz="2800" dirty="0" smtClean="0"/>
              <a:t> </a:t>
            </a:r>
            <a:r>
              <a:rPr lang="en-US" sz="2800" dirty="0" err="1" smtClean="0"/>
              <a:t>kedua</a:t>
            </a:r>
            <a:r>
              <a:rPr lang="en-US" sz="2800" dirty="0" smtClean="0"/>
              <a:t> </a:t>
            </a:r>
            <a:r>
              <a:rPr lang="en-US" sz="2800" dirty="0" err="1" smtClean="0"/>
              <a:t>jenis</a:t>
            </a:r>
            <a:r>
              <a:rPr lang="en-US" sz="2800" dirty="0" smtClean="0"/>
              <a:t> </a:t>
            </a:r>
            <a:r>
              <a:rPr lang="en-US" sz="2800" dirty="0" err="1" smtClean="0"/>
              <a:t>kelamin</a:t>
            </a:r>
            <a:r>
              <a:rPr lang="en-US" sz="2800" dirty="0" smtClean="0"/>
              <a:t>? </a:t>
            </a:r>
            <a:br>
              <a:rPr lang="en-US" sz="2800" dirty="0" smtClean="0"/>
            </a:b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407" y="1753237"/>
            <a:ext cx="5559188" cy="4525963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Teori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Skema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Gender =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mengorganisir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mengenai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apa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artinya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laki-laki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perempuan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budaya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tertentu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514350" indent="-457200">
              <a:buFont typeface="+mj-lt"/>
              <a:buAutoNum type="arabicPeriod" startAt="5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Pendekatan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Social Learning =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memperoleh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pengetahuan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tentang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gender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mengobservasi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model.</a:t>
            </a:r>
          </a:p>
          <a:p>
            <a:pPr marL="57150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99734" y="1716849"/>
            <a:ext cx="5674378" cy="377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65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490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0174"/>
            <a:ext cx="10972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Guidepost 3</a:t>
            </a:r>
            <a:r>
              <a:rPr lang="en-US" sz="2800" dirty="0"/>
              <a:t> </a:t>
            </a:r>
            <a:r>
              <a:rPr lang="en-US" sz="2800" dirty="0" smtClean="0"/>
              <a:t>: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 </a:t>
            </a:r>
            <a:r>
              <a:rPr lang="en-US" sz="2800" dirty="0" err="1"/>
              <a:t>pra</a:t>
            </a:r>
            <a:r>
              <a:rPr lang="en-US" sz="2800" dirty="0"/>
              <a:t> </a:t>
            </a:r>
            <a:r>
              <a:rPr lang="en-US" sz="2800" dirty="0" err="1"/>
              <a:t>sekolah</a:t>
            </a:r>
            <a:r>
              <a:rPr lang="en-US" sz="2800" dirty="0"/>
              <a:t> </a:t>
            </a:r>
            <a:r>
              <a:rPr lang="en-US" sz="2800" dirty="0" err="1"/>
              <a:t>bermain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bermain</a:t>
            </a:r>
            <a:r>
              <a:rPr lang="en-US" sz="2800" dirty="0"/>
              <a:t> </a:t>
            </a:r>
            <a:r>
              <a:rPr lang="en-US" sz="2800" dirty="0" err="1"/>
              <a:t>berkontribusi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mencerminkan</a:t>
            </a:r>
            <a:r>
              <a:rPr lang="en-US" sz="2800" dirty="0"/>
              <a:t> </a:t>
            </a:r>
            <a:r>
              <a:rPr lang="en-US" sz="2800" dirty="0" err="1"/>
              <a:t>perkembangan</a:t>
            </a:r>
            <a:r>
              <a:rPr lang="en-US" sz="2800" dirty="0" smtClean="0"/>
              <a:t>?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" indent="0">
              <a:buNone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Bermain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marL="514350" indent="-457200">
              <a:buFont typeface="+mj-lt"/>
              <a:buAutoNum type="alphaU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Tingkat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Kognitif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Permainan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00050">
              <a:buFontTx/>
              <a:buChar char="-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Functional Play =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permainan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melibatkan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pengulangan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gerakan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otot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00050">
              <a:buFontTx/>
              <a:buChar char="-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Constructive Play =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Permainan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objek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material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membuat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sesuatu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00050">
              <a:buFontTx/>
              <a:buChar char="-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Dramatic Play =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Permainan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melibatkan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imajinasi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objek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peran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00050">
              <a:buFontTx/>
              <a:buChar char="-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14350" indent="-457200">
              <a:buFont typeface="+mj-lt"/>
              <a:buAutoNum type="alphaUcPeriod" startAt="2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Dimensi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Sosial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Bermain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7150" indent="0"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Permainan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sosial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selama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usia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-285750">
              <a:buFontTx/>
              <a:buChar char="-"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7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490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0174"/>
            <a:ext cx="10972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Guidepost 3</a:t>
            </a:r>
            <a:r>
              <a:rPr lang="en-US" sz="2800" dirty="0"/>
              <a:t> </a:t>
            </a:r>
            <a:r>
              <a:rPr lang="en-US" sz="2800" dirty="0" smtClean="0"/>
              <a:t>: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 </a:t>
            </a:r>
            <a:r>
              <a:rPr lang="en-US" sz="2800" dirty="0" err="1" smtClean="0"/>
              <a:t>pra</a:t>
            </a:r>
            <a:r>
              <a:rPr lang="en-US" sz="2800" dirty="0" smtClean="0"/>
              <a:t> </a:t>
            </a:r>
            <a:r>
              <a:rPr lang="en-US" sz="2800" dirty="0" err="1" smtClean="0"/>
              <a:t>sekolah</a:t>
            </a:r>
            <a:r>
              <a:rPr lang="en-US" sz="2800" dirty="0" smtClean="0"/>
              <a:t> </a:t>
            </a:r>
            <a:r>
              <a:rPr lang="en-US" sz="2800" dirty="0" err="1"/>
              <a:t>bermain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bermain</a:t>
            </a:r>
            <a:r>
              <a:rPr lang="en-US" sz="2800" dirty="0"/>
              <a:t> </a:t>
            </a:r>
            <a:r>
              <a:rPr lang="en-US" sz="2800" dirty="0" err="1"/>
              <a:t>berkontribusi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mencerminkan</a:t>
            </a:r>
            <a:r>
              <a:rPr lang="en-US" sz="2800" dirty="0"/>
              <a:t> </a:t>
            </a:r>
            <a:r>
              <a:rPr lang="en-US" sz="2800" dirty="0" err="1"/>
              <a:t>perkembangan</a:t>
            </a:r>
            <a:r>
              <a:rPr lang="en-US" sz="2800" dirty="0"/>
              <a:t>?</a:t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40894"/>
            <a:ext cx="10786281" cy="4525963"/>
          </a:xfrm>
        </p:spPr>
        <p:txBody>
          <a:bodyPr>
            <a:normAutofit/>
          </a:bodyPr>
          <a:lstStyle/>
          <a:p>
            <a:pPr marL="400050">
              <a:buFont typeface="+mj-lt"/>
              <a:buAutoNum type="alphaUcPeriod" startAt="3"/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Bagaimana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Gender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Mempengaruhi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Permainan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57150" indent="0">
              <a:buNone/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laki-laki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menyukai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permainan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fisik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sedangkan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perempuan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sering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melakukan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dramatic play.</a:t>
            </a:r>
          </a:p>
          <a:p>
            <a:pPr marL="400050">
              <a:buFont typeface="+mj-lt"/>
              <a:buAutoNum type="alphaUcPeriod" startAt="4"/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Bagaimana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Budaya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Mempengaruhi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Permainan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5715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400050">
              <a:buFont typeface="+mj-lt"/>
              <a:buAutoNum type="alphaUcPeriod" startAt="3"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803" y="2900784"/>
            <a:ext cx="5575110" cy="37138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3545" y="2900783"/>
            <a:ext cx="5202635" cy="371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10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490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0174"/>
            <a:ext cx="10972800" cy="1143000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700" dirty="0" smtClean="0">
                <a:latin typeface="Arial" pitchFamily="34" charset="0"/>
                <a:cs typeface="Arial" pitchFamily="34" charset="0"/>
              </a:rPr>
              <a:t>Guidepost 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Bagaimana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" pitchFamily="34" charset="0"/>
                <a:cs typeface="Arial" pitchFamily="34" charset="0"/>
              </a:rPr>
              <a:t>praktik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" pitchFamily="34" charset="0"/>
                <a:cs typeface="Arial" pitchFamily="34" charset="0"/>
              </a:rPr>
              <a:t>pengasuhan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mempengaruhi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perkembangan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?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40894"/>
            <a:ext cx="10786281" cy="4525963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Memperkenalkan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anak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sejak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dini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belajar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disiplin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dirinya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2000" dirty="0" err="1">
                <a:latin typeface="Arial" pitchFamily="34" charset="0"/>
                <a:cs typeface="Arial" pitchFamily="34" charset="0"/>
              </a:rPr>
              <a:t>Menerapkan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sistem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Reinforcement &amp; Punishment	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Power assertion, inductive techniques, &amp; with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drawal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of love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3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kategori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disiplin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cara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pola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asuh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	</a:t>
            </a:r>
          </a:p>
          <a:p>
            <a:pPr marL="0" indent="0">
              <a:buNone/>
            </a:pPr>
            <a:r>
              <a:rPr lang="en-ID" sz="2000" dirty="0">
                <a:latin typeface="Arial" pitchFamily="34" charset="0"/>
                <a:cs typeface="Arial" pitchFamily="34" charset="0"/>
              </a:rPr>
              <a:t>	1. Authoritarian Parenting</a:t>
            </a:r>
          </a:p>
          <a:p>
            <a:pPr marL="0" indent="0">
              <a:buNone/>
            </a:pPr>
            <a:r>
              <a:rPr lang="en-ID" sz="2000" dirty="0">
                <a:latin typeface="Arial" pitchFamily="34" charset="0"/>
                <a:cs typeface="Arial" pitchFamily="34" charset="0"/>
              </a:rPr>
              <a:t>	2. Permissive Parenting</a:t>
            </a:r>
          </a:p>
          <a:p>
            <a:pPr marL="0" indent="0">
              <a:buNone/>
            </a:pPr>
            <a:r>
              <a:rPr lang="en-ID" sz="2000" dirty="0">
                <a:latin typeface="Arial" pitchFamily="34" charset="0"/>
                <a:cs typeface="Arial" pitchFamily="34" charset="0"/>
              </a:rPr>
              <a:t>	3. Authoritative </a:t>
            </a:r>
            <a:r>
              <a:rPr lang="en-ID" sz="2000" dirty="0" smtClean="0">
                <a:latin typeface="Arial" pitchFamily="34" charset="0"/>
                <a:cs typeface="Arial" pitchFamily="34" charset="0"/>
              </a:rPr>
              <a:t>Parenting</a:t>
            </a:r>
          </a:p>
          <a:p>
            <a:pPr marL="0" indent="0">
              <a:buNone/>
            </a:pPr>
            <a:r>
              <a:rPr lang="en-ID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en-ID" sz="2000" dirty="0" smtClean="0">
                <a:latin typeface="Arial" pitchFamily="34" charset="0"/>
                <a:cs typeface="Arial" pitchFamily="34" charset="0"/>
              </a:rPr>
              <a:t>4. Neglectful or Uninvolved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5715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400050">
              <a:buFont typeface="+mj-lt"/>
              <a:buAutoNum type="alphaUcPeriod" startAt="3"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48397" y="2783859"/>
            <a:ext cx="5084598" cy="3366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23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490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6654"/>
            <a:ext cx="10972800" cy="1143000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Guidepost 5 :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Mengapa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kecil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menolong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menyakiti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orang lain,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mengapa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mereka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mengembangkan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rasa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takut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40894"/>
            <a:ext cx="10827224" cy="4525963"/>
          </a:xfrm>
        </p:spPr>
        <p:txBody>
          <a:bodyPr>
            <a:normAutofit/>
          </a:bodyPr>
          <a:lstStyle/>
          <a:p>
            <a:pPr marL="5715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/>
            <a:r>
              <a:rPr lang="en-US" sz="2000" dirty="0">
                <a:latin typeface="Arial" pitchFamily="34" charset="0"/>
                <a:cs typeface="Arial" pitchFamily="34" charset="0"/>
              </a:rPr>
              <a:t>Altruism: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Hati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perilaku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prososial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sukarela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dimaksud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memberi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manfaat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bagi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orang lain </a:t>
            </a:r>
          </a:p>
          <a:p>
            <a:pPr marL="285750" indent="-285750" algn="just"/>
            <a:r>
              <a:rPr lang="en-US" sz="2000" dirty="0">
                <a:latin typeface="Arial" pitchFamily="34" charset="0"/>
                <a:cs typeface="Arial" pitchFamily="34" charset="0"/>
              </a:rPr>
              <a:t> Gen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lingkungan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berkontribusi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perbedaan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individu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285750" algn="just"/>
            <a:r>
              <a:rPr lang="en-US" sz="2000" dirty="0">
                <a:latin typeface="Arial" pitchFamily="34" charset="0"/>
                <a:cs typeface="Arial" pitchFamily="34" charset="0"/>
              </a:rPr>
              <a:t> Instrumental Aggression</a:t>
            </a:r>
          </a:p>
          <a:p>
            <a:pPr marL="285750" indent="-285750" algn="just"/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Laki-laki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cenderung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melukai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secara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fisik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Perempuan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cenderung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melukai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agresi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relasional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285750" indent="-285750" algn="just"/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Disebabkan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fantasi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mereka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sendiri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	</a:t>
            </a:r>
          </a:p>
          <a:p>
            <a:pPr marL="5715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32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295"/>
            <a:ext cx="12192000" cy="68490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25022"/>
            <a:ext cx="10972800" cy="1143000"/>
          </a:xfrm>
        </p:spPr>
        <p:txBody>
          <a:bodyPr>
            <a:noAutofit/>
          </a:bodyPr>
          <a:lstStyle/>
          <a:p>
            <a:pPr lvl="0" algn="l"/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Guidepost 6 :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Bagaimana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anak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kecil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bergaul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—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tanpa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—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saudara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kandung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kawan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bermain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teman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?</a:t>
            </a:r>
            <a:br>
              <a:rPr lang="en-US" sz="2400" dirty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13854"/>
            <a:ext cx="4876801" cy="4525963"/>
          </a:xfrm>
        </p:spPr>
        <p:txBody>
          <a:bodyPr>
            <a:normAutofit/>
          </a:bodyPr>
          <a:lstStyle/>
          <a:p>
            <a:pPr marL="57150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285750" indent="-285750"/>
            <a:r>
              <a:rPr lang="en-US" sz="2000" dirty="0" err="1">
                <a:latin typeface="Arial" pitchFamily="34" charset="0"/>
                <a:cs typeface="Arial" pitchFamily="34" charset="0"/>
              </a:rPr>
              <a:t>Anak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kecil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bermain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kakak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tua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kakak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cenderung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mendominasi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adik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/>
            <a:r>
              <a:rPr lang="en-US" sz="2000" dirty="0" err="1">
                <a:latin typeface="Arial" pitchFamily="34" charset="0"/>
                <a:cs typeface="Arial" pitchFamily="34" charset="0"/>
              </a:rPr>
              <a:t>Anak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tunggal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cenderung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semangat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sesuatu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285750"/>
            <a:r>
              <a:rPr lang="en-US" sz="2000" dirty="0" err="1">
                <a:latin typeface="Arial" pitchFamily="34" charset="0"/>
                <a:cs typeface="Arial" pitchFamily="34" charset="0"/>
              </a:rPr>
              <a:t>Melalui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pertemanan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interaksi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teman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sebaya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memiliki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kelamin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sama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memiliki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pengalaman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positif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sama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lain</a:t>
            </a:r>
          </a:p>
          <a:p>
            <a:pPr marL="0" indent="0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7236" y="2141848"/>
            <a:ext cx="5760054" cy="322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27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Guideposts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konsep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usia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menunjukkan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emosional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inisiatif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laki-laki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menyadari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makna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gender,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perbedaan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diantara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kelamin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sekolah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bermain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bermain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berkontribusi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mencerminkan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perkembangan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praktik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pengasuhan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mempengaruhi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perkembangan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Mengapa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menolong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menyakiti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orang lain,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mengapa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rasa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takut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bergaul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saudara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kandung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kawan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bermain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teman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693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490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Guidepost 1 :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konsep</a:t>
            </a:r>
            <a:r>
              <a:rPr lang="en-US" sz="2800" dirty="0" smtClean="0"/>
              <a:t> </a:t>
            </a:r>
            <a:r>
              <a:rPr lang="en-US" sz="2800" dirty="0" err="1" smtClean="0"/>
              <a:t>diri</a:t>
            </a:r>
            <a:r>
              <a:rPr lang="en-US" sz="2800" dirty="0" smtClean="0"/>
              <a:t> </a:t>
            </a:r>
            <a:r>
              <a:rPr lang="en-US" sz="2800" dirty="0" err="1" smtClean="0"/>
              <a:t>berkembang</a:t>
            </a:r>
            <a:r>
              <a:rPr lang="en-US" sz="2800" dirty="0" smtClean="0"/>
              <a:t> </a:t>
            </a:r>
            <a:r>
              <a:rPr lang="en-US" sz="2800" dirty="0" err="1" smtClean="0"/>
              <a:t>selama</a:t>
            </a:r>
            <a:r>
              <a:rPr lang="en-US" sz="2800" dirty="0" smtClean="0"/>
              <a:t> </a:t>
            </a:r>
            <a:r>
              <a:rPr lang="en-US" sz="2800" dirty="0" err="1" smtClean="0"/>
              <a:t>usia</a:t>
            </a:r>
            <a:r>
              <a:rPr lang="en-US" sz="2800" dirty="0" smtClean="0"/>
              <a:t> </a:t>
            </a:r>
            <a:r>
              <a:rPr lang="en-US" sz="2800" dirty="0" err="1" smtClean="0"/>
              <a:t>dini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anak</a:t>
            </a:r>
            <a:r>
              <a:rPr lang="en-US" sz="2800" dirty="0" smtClean="0"/>
              <a:t> </a:t>
            </a:r>
            <a:r>
              <a:rPr lang="en-US" sz="2800" dirty="0" err="1" smtClean="0"/>
              <a:t>menunjukkan</a:t>
            </a:r>
            <a:r>
              <a:rPr lang="en-US" sz="2800" dirty="0" smtClean="0"/>
              <a:t> </a:t>
            </a:r>
            <a:r>
              <a:rPr lang="en-US" sz="2800" dirty="0" err="1" smtClean="0"/>
              <a:t>harga</a:t>
            </a:r>
            <a:r>
              <a:rPr lang="en-US" sz="2800" dirty="0" smtClean="0"/>
              <a:t> </a:t>
            </a:r>
            <a:r>
              <a:rPr lang="en-US" sz="2800" dirty="0" err="1" smtClean="0"/>
              <a:t>diri</a:t>
            </a:r>
            <a:r>
              <a:rPr lang="en-US" sz="2800" dirty="0" smtClean="0"/>
              <a:t>, </a:t>
            </a:r>
            <a:r>
              <a:rPr lang="en-US" sz="2800" dirty="0" err="1" smtClean="0"/>
              <a:t>pertumbuhan</a:t>
            </a:r>
            <a:r>
              <a:rPr lang="en-US" sz="2800" dirty="0" smtClean="0"/>
              <a:t> </a:t>
            </a:r>
            <a:r>
              <a:rPr lang="en-US" sz="2800" dirty="0" err="1" smtClean="0"/>
              <a:t>emosional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inisiatif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447" y="1463727"/>
            <a:ext cx="7450421" cy="49916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Diri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Berkembang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lphaU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Konsep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Perkembangan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Kognitif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 indent="-342900" algn="just">
              <a:buFont typeface="+mj-lt"/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Definisi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mulai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berubah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00050" lvl="1" indent="0" algn="just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usia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5-7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tahun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00050" lvl="1" indent="0" algn="just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Terjadi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marL="400050" lvl="1" indent="0" algn="just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 indent="-342900">
              <a:buFont typeface="Wingdings" pitchFamily="2" charset="2"/>
              <a:buChar char="v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1  = Single Representation</a:t>
            </a:r>
          </a:p>
          <a:p>
            <a:pPr lvl="1" indent="-342900">
              <a:buFont typeface="Wingdings" pitchFamily="2" charset="2"/>
              <a:buChar char="v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2  = Representational Mappings</a:t>
            </a:r>
          </a:p>
          <a:p>
            <a:pPr lvl="1" indent="-342900">
              <a:buFont typeface="Wingdings" pitchFamily="2" charset="2"/>
              <a:buChar char="v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3  = Representational System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6437" y="2348682"/>
            <a:ext cx="4760129" cy="31768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2126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649"/>
            <a:ext cx="12192000" cy="68490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Guidepost 1 :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konsep</a:t>
            </a:r>
            <a:r>
              <a:rPr lang="en-US" sz="2800" dirty="0" smtClean="0"/>
              <a:t> </a:t>
            </a:r>
            <a:r>
              <a:rPr lang="en-US" sz="2800" dirty="0" err="1" smtClean="0"/>
              <a:t>diri</a:t>
            </a:r>
            <a:r>
              <a:rPr lang="en-US" sz="2800" dirty="0" smtClean="0"/>
              <a:t> </a:t>
            </a:r>
            <a:r>
              <a:rPr lang="en-US" sz="2800" dirty="0" err="1" smtClean="0"/>
              <a:t>berkembang</a:t>
            </a:r>
            <a:r>
              <a:rPr lang="en-US" sz="2800" dirty="0" smtClean="0"/>
              <a:t> </a:t>
            </a:r>
            <a:r>
              <a:rPr lang="en-US" sz="2800" dirty="0" err="1" smtClean="0"/>
              <a:t>selama</a:t>
            </a:r>
            <a:r>
              <a:rPr lang="en-US" sz="2800" dirty="0" smtClean="0"/>
              <a:t> </a:t>
            </a:r>
            <a:r>
              <a:rPr lang="en-US" sz="2800" dirty="0" err="1" smtClean="0"/>
              <a:t>usia</a:t>
            </a:r>
            <a:r>
              <a:rPr lang="en-US" sz="2800" dirty="0" smtClean="0"/>
              <a:t> </a:t>
            </a:r>
            <a:r>
              <a:rPr lang="en-US" sz="2800" dirty="0" err="1" smtClean="0"/>
              <a:t>dini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anak</a:t>
            </a:r>
            <a:r>
              <a:rPr lang="en-US" sz="2800" dirty="0" smtClean="0"/>
              <a:t> </a:t>
            </a:r>
            <a:r>
              <a:rPr lang="en-US" sz="2800" dirty="0" err="1" smtClean="0"/>
              <a:t>menunjukkan</a:t>
            </a:r>
            <a:r>
              <a:rPr lang="en-US" sz="2800" dirty="0" smtClean="0"/>
              <a:t> </a:t>
            </a:r>
            <a:r>
              <a:rPr lang="en-US" sz="2800" dirty="0" err="1" smtClean="0"/>
              <a:t>harga</a:t>
            </a:r>
            <a:r>
              <a:rPr lang="en-US" sz="2800" dirty="0" smtClean="0"/>
              <a:t> </a:t>
            </a:r>
            <a:r>
              <a:rPr lang="en-US" sz="2800" dirty="0" err="1" smtClean="0"/>
              <a:t>diri</a:t>
            </a:r>
            <a:r>
              <a:rPr lang="en-US" sz="2800" dirty="0" smtClean="0"/>
              <a:t>, </a:t>
            </a:r>
            <a:r>
              <a:rPr lang="en-US" sz="2800" dirty="0" err="1" smtClean="0"/>
              <a:t>pertumbuhan</a:t>
            </a:r>
            <a:r>
              <a:rPr lang="en-US" sz="2800" dirty="0" smtClean="0"/>
              <a:t> </a:t>
            </a:r>
            <a:r>
              <a:rPr lang="en-US" sz="2800" dirty="0" err="1" smtClean="0"/>
              <a:t>emosional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inisiatif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08" y="1332752"/>
            <a:ext cx="8916537" cy="1566075"/>
          </a:xfrm>
        </p:spPr>
        <p:txBody>
          <a:bodyPr>
            <a:normAutofit fontScale="92500" lnSpcReduction="10000"/>
          </a:bodyPr>
          <a:lstStyle/>
          <a:p>
            <a:pPr marL="400050" lvl="1" indent="0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lvl="1">
              <a:buFont typeface="+mj-lt"/>
              <a:buAutoNum type="arabicPeriod" startAt="2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Perbedaan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budaya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definisi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diri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00050" lvl="1" indent="0"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Perbedaan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budaya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mempengaruhi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mempersepsikan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mendefinisikan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mereka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00050" lvl="1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4274" y="2721406"/>
            <a:ext cx="4831307" cy="34978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8141" y="2862654"/>
            <a:ext cx="4819726" cy="3215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06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104" y="49550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Guidepost 1 : </a:t>
            </a:r>
            <a:r>
              <a:rPr lang="en-US" sz="2400" dirty="0" err="1" smtClean="0"/>
              <a:t>Bagaimana</a:t>
            </a:r>
            <a:r>
              <a:rPr lang="en-US" sz="2400" dirty="0" smtClean="0"/>
              <a:t> </a:t>
            </a:r>
            <a:r>
              <a:rPr lang="en-US" sz="2400" dirty="0" err="1" smtClean="0"/>
              <a:t>konsep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berkembang</a:t>
            </a:r>
            <a:r>
              <a:rPr lang="en-US" sz="2400" dirty="0" smtClean="0"/>
              <a:t>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</a:t>
            </a:r>
            <a:r>
              <a:rPr lang="en-US" sz="2400" dirty="0" err="1" smtClean="0"/>
              <a:t>usia</a:t>
            </a:r>
            <a:r>
              <a:rPr lang="en-US" sz="2400" dirty="0" smtClean="0"/>
              <a:t> </a:t>
            </a:r>
            <a:r>
              <a:rPr lang="en-US" sz="2400" dirty="0" err="1" smtClean="0"/>
              <a:t>dini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bagaimana</a:t>
            </a:r>
            <a:r>
              <a:rPr lang="en-US" sz="2400" dirty="0" smtClean="0"/>
              <a:t> </a:t>
            </a:r>
            <a:r>
              <a:rPr lang="en-US" sz="2400" dirty="0" err="1" smtClean="0"/>
              <a:t>anak</a:t>
            </a:r>
            <a:r>
              <a:rPr lang="en-US" sz="2400" dirty="0" smtClean="0"/>
              <a:t> </a:t>
            </a:r>
            <a:r>
              <a:rPr lang="en-US" sz="2400" dirty="0" err="1" smtClean="0"/>
              <a:t>menunjukkan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,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emosional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inisiatif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652" y="1113048"/>
            <a:ext cx="6593059" cy="571021"/>
          </a:xfrm>
        </p:spPr>
        <p:txBody>
          <a:bodyPr>
            <a:normAutofit/>
          </a:bodyPr>
          <a:lstStyle/>
          <a:p>
            <a:pPr>
              <a:buFont typeface="+mj-lt"/>
              <a:buAutoNum type="alphaUcPeriod" startAt="2"/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Harga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Diri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8282" y="2429673"/>
            <a:ext cx="4094734" cy="4094734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275386" y="-112545"/>
            <a:ext cx="6654017" cy="242967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+mj-lt"/>
              <a:buAutoNum type="arabicPeriod" startAt="2"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Harga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Diri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Kontingen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harga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diri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kontingen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menghubungkan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kinerja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buruk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penolakan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sosial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kekurangan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kepribadian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mereka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mereka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yakini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bisa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diubah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+mj-lt"/>
              <a:buAutoNum type="arabicPeriod" startAt="2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66228" y="2384682"/>
            <a:ext cx="5308295" cy="4184716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20995" y="1465598"/>
            <a:ext cx="5445233" cy="88864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Perkembangan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Harga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Diri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usia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5-7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tahun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harga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diri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belum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realistis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Font typeface="Arial" pitchFamily="34" charset="0"/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71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490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Guidepost 1 :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konsep</a:t>
            </a:r>
            <a:r>
              <a:rPr lang="en-US" sz="2800" dirty="0" smtClean="0"/>
              <a:t> </a:t>
            </a:r>
            <a:r>
              <a:rPr lang="en-US" sz="2800" dirty="0" err="1" smtClean="0"/>
              <a:t>diri</a:t>
            </a:r>
            <a:r>
              <a:rPr lang="en-US" sz="2800" dirty="0" smtClean="0"/>
              <a:t> </a:t>
            </a:r>
            <a:r>
              <a:rPr lang="en-US" sz="2800" dirty="0" err="1" smtClean="0"/>
              <a:t>berkembang</a:t>
            </a:r>
            <a:r>
              <a:rPr lang="en-US" sz="2800" dirty="0" smtClean="0"/>
              <a:t> </a:t>
            </a:r>
            <a:r>
              <a:rPr lang="en-US" sz="2800" dirty="0" err="1" smtClean="0"/>
              <a:t>selama</a:t>
            </a:r>
            <a:r>
              <a:rPr lang="en-US" sz="2800" dirty="0" smtClean="0"/>
              <a:t> </a:t>
            </a:r>
            <a:r>
              <a:rPr lang="en-US" sz="2800" dirty="0" err="1" smtClean="0"/>
              <a:t>usia</a:t>
            </a:r>
            <a:r>
              <a:rPr lang="en-US" sz="2800" dirty="0" smtClean="0"/>
              <a:t> </a:t>
            </a:r>
            <a:r>
              <a:rPr lang="en-US" sz="2800" dirty="0" err="1" smtClean="0"/>
              <a:t>dini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anak</a:t>
            </a:r>
            <a:r>
              <a:rPr lang="en-US" sz="2800" dirty="0" smtClean="0"/>
              <a:t> </a:t>
            </a:r>
            <a:r>
              <a:rPr lang="en-US" sz="2800" dirty="0" err="1" smtClean="0"/>
              <a:t>menunjukkan</a:t>
            </a:r>
            <a:r>
              <a:rPr lang="en-US" sz="2800" dirty="0" smtClean="0"/>
              <a:t> </a:t>
            </a:r>
            <a:r>
              <a:rPr lang="en-US" sz="2800" dirty="0" err="1" smtClean="0"/>
              <a:t>harga</a:t>
            </a:r>
            <a:r>
              <a:rPr lang="en-US" sz="2800" dirty="0" smtClean="0"/>
              <a:t> </a:t>
            </a:r>
            <a:r>
              <a:rPr lang="en-US" sz="2800" dirty="0" err="1" smtClean="0"/>
              <a:t>diri</a:t>
            </a:r>
            <a:r>
              <a:rPr lang="en-US" sz="2800" dirty="0" smtClean="0"/>
              <a:t>, </a:t>
            </a:r>
            <a:r>
              <a:rPr lang="en-US" sz="2800" dirty="0" err="1" smtClean="0"/>
              <a:t>pertumbuhan</a:t>
            </a:r>
            <a:r>
              <a:rPr lang="en-US" sz="2800" dirty="0" smtClean="0"/>
              <a:t> </a:t>
            </a:r>
            <a:r>
              <a:rPr lang="en-US" sz="2800" dirty="0" err="1" smtClean="0"/>
              <a:t>emosional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inisiatif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007" y="1600206"/>
            <a:ext cx="1047238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lphaUcPeriod" startAt="3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Memahami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Meregulasi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Emosi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+mj-lt"/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Memahami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emosi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bertentangan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+mj-lt"/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Memahami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emosi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diarahkan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diri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lphaUcPeriod" startAt="4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Erikson 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Inisiatif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Rasa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Bersalah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Konflik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perkembangan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usia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inisiatif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rasa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bersalah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berhasil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mengatasi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konflik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menghasilkan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virtue of purpose.</a:t>
            </a:r>
          </a:p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57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490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236" y="370174"/>
            <a:ext cx="10972800" cy="1143000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sz="2800" dirty="0" smtClean="0"/>
              <a:t>Guidepost 2 :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anak</a:t>
            </a:r>
            <a:r>
              <a:rPr lang="en-US" sz="2800" dirty="0" smtClean="0"/>
              <a:t> </a:t>
            </a:r>
            <a:r>
              <a:rPr lang="en-US" sz="2800" dirty="0" err="1" smtClean="0"/>
              <a:t>laki-laki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anak</a:t>
            </a:r>
            <a:r>
              <a:rPr lang="en-US" sz="2800" dirty="0" smtClean="0"/>
              <a:t> </a:t>
            </a:r>
            <a:r>
              <a:rPr lang="en-US" sz="2800" dirty="0" err="1" smtClean="0"/>
              <a:t>perempuan</a:t>
            </a:r>
            <a:r>
              <a:rPr lang="en-US" sz="2800" dirty="0" smtClean="0"/>
              <a:t> </a:t>
            </a:r>
            <a:r>
              <a:rPr lang="en-US" sz="2800" dirty="0" err="1" smtClean="0"/>
              <a:t>menyadari</a:t>
            </a:r>
            <a:r>
              <a:rPr lang="en-US" sz="2800" dirty="0" smtClean="0"/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makna</a:t>
            </a:r>
            <a:r>
              <a:rPr lang="en-US" sz="2800" dirty="0" smtClean="0"/>
              <a:t> gender,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apa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menjelaskan</a:t>
            </a:r>
            <a:r>
              <a:rPr lang="en-US" sz="2800" dirty="0" smtClean="0"/>
              <a:t> </a:t>
            </a:r>
            <a:r>
              <a:rPr lang="en-US" sz="2800" dirty="0" err="1" smtClean="0"/>
              <a:t>perbedaan</a:t>
            </a:r>
            <a:r>
              <a:rPr lang="en-US" sz="2800" dirty="0" smtClean="0"/>
              <a:t> </a:t>
            </a:r>
            <a:r>
              <a:rPr lang="en-US" sz="2800" dirty="0" err="1" smtClean="0"/>
              <a:t>perilaku</a:t>
            </a:r>
            <a:r>
              <a:rPr lang="en-US" sz="2800" dirty="0" smtClean="0"/>
              <a:t> </a:t>
            </a:r>
            <a:r>
              <a:rPr lang="en-US" sz="2800" dirty="0" err="1" smtClean="0"/>
              <a:t>diantara</a:t>
            </a:r>
            <a:r>
              <a:rPr lang="en-US" sz="2800" dirty="0" smtClean="0"/>
              <a:t> </a:t>
            </a:r>
            <a:r>
              <a:rPr lang="en-US" sz="2800" dirty="0" err="1" smtClean="0"/>
              <a:t>kedua</a:t>
            </a:r>
            <a:r>
              <a:rPr lang="en-US" sz="2800" dirty="0" smtClean="0"/>
              <a:t> </a:t>
            </a:r>
            <a:r>
              <a:rPr lang="en-US" sz="2800" dirty="0" err="1" smtClean="0"/>
              <a:t>jenis</a:t>
            </a:r>
            <a:r>
              <a:rPr lang="en-US" sz="2800" dirty="0" smtClean="0"/>
              <a:t> </a:t>
            </a:r>
            <a:r>
              <a:rPr lang="en-US" sz="2800" dirty="0" err="1" smtClean="0"/>
              <a:t>kelamin</a:t>
            </a:r>
            <a:r>
              <a:rPr lang="en-US" sz="2800" dirty="0" smtClean="0"/>
              <a:t>?</a:t>
            </a:r>
            <a:br>
              <a:rPr lang="en-US" sz="2800" dirty="0" smtClean="0"/>
            </a:b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237" y="1637730"/>
            <a:ext cx="6268872" cy="4926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 smtClean="0">
                <a:latin typeface="Arial" pitchFamily="34" charset="0"/>
                <a:cs typeface="Arial" pitchFamily="34" charset="0"/>
              </a:rPr>
              <a:t>Gender</a:t>
            </a:r>
          </a:p>
          <a:p>
            <a:pPr>
              <a:buFont typeface="+mj-lt"/>
              <a:buAutoNum type="alphaUcPeriod"/>
            </a:pP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Perbedaan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Gender</a:t>
            </a:r>
          </a:p>
          <a:p>
            <a:pPr>
              <a:buFont typeface="+mj-lt"/>
              <a:buAutoNum type="alphaUcPeriod" startAt="2"/>
            </a:pP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Perspektif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Pekembangan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Gender</a:t>
            </a:r>
          </a:p>
          <a:p>
            <a:pPr marL="0" indent="0">
              <a:buNone/>
            </a:pP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Penyebab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adanya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perbedaan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gender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karena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adanya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pengalaman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ekspektasi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sosial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laki-laki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perempuan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yang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terdiri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aspek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0" indent="0">
              <a:buNone/>
            </a:pP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+mj-lt"/>
              <a:buAutoNum type="arabicPeriod"/>
            </a:pP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Peran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Gender </a:t>
            </a:r>
          </a:p>
          <a:p>
            <a:pPr lvl="1">
              <a:buFont typeface="+mj-lt"/>
              <a:buAutoNum type="arabicPeriod"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Gender-typing</a:t>
            </a:r>
          </a:p>
          <a:p>
            <a:pPr lvl="1">
              <a:buFont typeface="+mj-lt"/>
              <a:buAutoNum type="arabicPeriod"/>
            </a:pP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Stereotip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Gender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5715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05512" y="1514898"/>
            <a:ext cx="5090615" cy="44764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5160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47"/>
            <a:ext cx="12192000" cy="68490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0174"/>
            <a:ext cx="10972800" cy="1143000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sz="2800" dirty="0" smtClean="0"/>
              <a:t>Guidepost 2 :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anak</a:t>
            </a:r>
            <a:r>
              <a:rPr lang="en-US" sz="2800" dirty="0" smtClean="0"/>
              <a:t> </a:t>
            </a:r>
            <a:r>
              <a:rPr lang="en-US" sz="2800" dirty="0" err="1" smtClean="0"/>
              <a:t>laki-laki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anak</a:t>
            </a:r>
            <a:r>
              <a:rPr lang="en-US" sz="2800" dirty="0" smtClean="0"/>
              <a:t> </a:t>
            </a:r>
            <a:r>
              <a:rPr lang="en-US" sz="2800" dirty="0" err="1" smtClean="0"/>
              <a:t>perempuan</a:t>
            </a:r>
            <a:r>
              <a:rPr lang="en-US" sz="2800" dirty="0" smtClean="0"/>
              <a:t> </a:t>
            </a:r>
            <a:r>
              <a:rPr lang="en-US" sz="2800" dirty="0" err="1" smtClean="0"/>
              <a:t>menyadari</a:t>
            </a:r>
            <a:r>
              <a:rPr lang="en-US" sz="2800" dirty="0" smtClean="0"/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makna</a:t>
            </a:r>
            <a:r>
              <a:rPr lang="en-US" sz="2800" dirty="0" smtClean="0"/>
              <a:t> gender,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apa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menjelaskan</a:t>
            </a:r>
            <a:r>
              <a:rPr lang="en-US" sz="2800" dirty="0" smtClean="0"/>
              <a:t> </a:t>
            </a:r>
            <a:r>
              <a:rPr lang="en-US" sz="2800" dirty="0" err="1" smtClean="0"/>
              <a:t>perbedaan</a:t>
            </a:r>
            <a:r>
              <a:rPr lang="en-US" sz="2800" dirty="0" smtClean="0"/>
              <a:t> </a:t>
            </a:r>
            <a:r>
              <a:rPr lang="en-US" sz="2800" dirty="0" err="1" smtClean="0"/>
              <a:t>perilaku</a:t>
            </a:r>
            <a:r>
              <a:rPr lang="en-US" sz="2800" dirty="0" smtClean="0"/>
              <a:t> </a:t>
            </a:r>
            <a:r>
              <a:rPr lang="en-US" sz="2800" dirty="0" err="1" smtClean="0"/>
              <a:t>diantara</a:t>
            </a:r>
            <a:r>
              <a:rPr lang="en-US" sz="2800" dirty="0" smtClean="0"/>
              <a:t> </a:t>
            </a:r>
            <a:r>
              <a:rPr lang="en-US" sz="2800" dirty="0" err="1" smtClean="0"/>
              <a:t>kedua</a:t>
            </a:r>
            <a:r>
              <a:rPr lang="en-US" sz="2800" dirty="0" smtClean="0"/>
              <a:t> </a:t>
            </a:r>
            <a:r>
              <a:rPr lang="en-US" sz="2800" dirty="0" err="1" smtClean="0"/>
              <a:t>jenis</a:t>
            </a:r>
            <a:r>
              <a:rPr lang="en-US" sz="2800" dirty="0" smtClean="0"/>
              <a:t> </a:t>
            </a:r>
            <a:r>
              <a:rPr lang="en-US" sz="2800" dirty="0" err="1" smtClean="0"/>
              <a:t>kelamin</a:t>
            </a:r>
            <a:r>
              <a:rPr lang="en-US" sz="2800" dirty="0" smtClean="0"/>
              <a:t>?</a:t>
            </a:r>
            <a:br>
              <a:rPr lang="en-US" sz="2800" dirty="0" smtClean="0"/>
            </a:b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475" y="1736685"/>
            <a:ext cx="8916537" cy="4525963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Lima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perspektif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perkembangan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gender :</a:t>
            </a:r>
          </a:p>
          <a:p>
            <a:pPr marL="57150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14350" indent="-457200">
              <a:buFont typeface="+mj-lt"/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Pendekatan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Biologis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sebagian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perbedaan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dua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jenis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kelamin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dilihat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biologis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Pendekatan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Evolusioner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mengembangkan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gender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persiapan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dewasa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Pendekatan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Psikoanalisis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identitas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gender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terjadi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ketika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mengidentifikasi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orang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tua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berjenis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kelamin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7150" indent="0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indent="-285750"/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20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490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0174"/>
            <a:ext cx="10972800" cy="1143000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sz="2800" dirty="0" smtClean="0"/>
              <a:t>Guidepost 2 :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anak</a:t>
            </a:r>
            <a:r>
              <a:rPr lang="en-US" sz="2800" dirty="0" smtClean="0"/>
              <a:t> </a:t>
            </a:r>
            <a:r>
              <a:rPr lang="en-US" sz="2800" dirty="0" err="1" smtClean="0"/>
              <a:t>laki-laki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anak</a:t>
            </a:r>
            <a:r>
              <a:rPr lang="en-US" sz="2800" dirty="0" smtClean="0"/>
              <a:t> </a:t>
            </a:r>
            <a:r>
              <a:rPr lang="en-US" sz="2800" dirty="0" err="1" smtClean="0"/>
              <a:t>perempuan</a:t>
            </a:r>
            <a:r>
              <a:rPr lang="en-US" sz="2800" dirty="0" smtClean="0"/>
              <a:t> </a:t>
            </a:r>
            <a:r>
              <a:rPr lang="en-US" sz="2800" dirty="0" err="1" smtClean="0"/>
              <a:t>menyadari</a:t>
            </a:r>
            <a:r>
              <a:rPr lang="en-US" sz="2800" dirty="0" smtClean="0"/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makna</a:t>
            </a:r>
            <a:r>
              <a:rPr lang="en-US" sz="2800" dirty="0" smtClean="0"/>
              <a:t> gender,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apa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menjelaskan</a:t>
            </a:r>
            <a:r>
              <a:rPr lang="en-US" sz="2800" dirty="0" smtClean="0"/>
              <a:t> </a:t>
            </a:r>
            <a:r>
              <a:rPr lang="en-US" sz="2800" dirty="0" err="1" smtClean="0"/>
              <a:t>perbedaan</a:t>
            </a:r>
            <a:r>
              <a:rPr lang="en-US" sz="2800" dirty="0" smtClean="0"/>
              <a:t> </a:t>
            </a:r>
            <a:r>
              <a:rPr lang="en-US" sz="2800" dirty="0" err="1" smtClean="0"/>
              <a:t>perilaku</a:t>
            </a:r>
            <a:r>
              <a:rPr lang="en-US" sz="2800" dirty="0" smtClean="0"/>
              <a:t> </a:t>
            </a:r>
            <a:r>
              <a:rPr lang="en-US" sz="2800" dirty="0" err="1" smtClean="0"/>
              <a:t>diantara</a:t>
            </a:r>
            <a:r>
              <a:rPr lang="en-US" sz="2800" dirty="0" smtClean="0"/>
              <a:t> </a:t>
            </a:r>
            <a:r>
              <a:rPr lang="en-US" sz="2800" dirty="0" err="1" smtClean="0"/>
              <a:t>kedua</a:t>
            </a:r>
            <a:r>
              <a:rPr lang="en-US" sz="2800" dirty="0" smtClean="0"/>
              <a:t> </a:t>
            </a:r>
            <a:r>
              <a:rPr lang="en-US" sz="2800" dirty="0" err="1" smtClean="0"/>
              <a:t>jenis</a:t>
            </a:r>
            <a:r>
              <a:rPr lang="en-US" sz="2800" dirty="0" smtClean="0"/>
              <a:t> </a:t>
            </a:r>
            <a:r>
              <a:rPr lang="en-US" sz="2800" dirty="0" err="1" smtClean="0"/>
              <a:t>kelamin</a:t>
            </a:r>
            <a:r>
              <a:rPr lang="en-US" sz="2800" dirty="0" smtClean="0"/>
              <a:t>?</a:t>
            </a:r>
            <a:br>
              <a:rPr lang="en-US" sz="2800" dirty="0" smtClean="0"/>
            </a:b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457200">
              <a:buFont typeface="+mj-lt"/>
              <a:buAutoNum type="arabicPeriod" startAt="4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Pendekatan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Kognitif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Teori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Perkembangan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Kognitif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ketika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mengetahui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laki-laki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perempuan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menyaring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gendernya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menyesuaikan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sikapnya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2">
              <a:buFont typeface="Wingdings" pitchFamily="2" charset="2"/>
              <a:buChar char="v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Ketetapan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Gender =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kesadaran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bahwa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gendernya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selalu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Berkembang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914400" lvl="2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1371600" lvl="3" indent="0"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 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Identitas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Gender </a:t>
            </a:r>
          </a:p>
          <a:p>
            <a:pPr marL="1371600" lvl="3" indent="0"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 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Stabilitas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Gender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1371600" lvl="3" indent="0"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3 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Konsistensi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Gender </a:t>
            </a: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13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</TotalTime>
  <Words>791</Words>
  <Application>Microsoft Office PowerPoint</Application>
  <PresentationFormat>Widescreen</PresentationFormat>
  <Paragraphs>126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Office Theme</vt:lpstr>
      <vt:lpstr>Perkembangan Psikososial pada  Anak Usia Dini</vt:lpstr>
      <vt:lpstr>Guideposts</vt:lpstr>
      <vt:lpstr>Guidepost 1 : Bagaimana konsep diri berkembang selama usia dini, dan bagaimana anak menunjukkan harga diri, pertumbuhan emosional dan inisiatif?</vt:lpstr>
      <vt:lpstr>Guidepost 1 : Bagaimana konsep diri berkembang selama usia dini, dan bagaimana anak menunjukkan harga diri, pertumbuhan emosional dan inisiatif?</vt:lpstr>
      <vt:lpstr>Guidepost 1 : Bagaimana konsep diri berkembang selama usia dini, dan bagaimana anak menunjukkan harga diri, pertumbuhan emosional dan inisiatif?</vt:lpstr>
      <vt:lpstr>Guidepost 1 : Bagaimana konsep diri berkembang selama usia dini, dan bagaimana anak menunjukkan harga diri, pertumbuhan emosional dan inisiatif?</vt:lpstr>
      <vt:lpstr>Guidepost 2 : Bagaimana anak laki-laki dan anak perempuan menyadari tentang makna gender, dan apa yang menjelaskan perbedaan perilaku diantara kedua jenis kelamin?  </vt:lpstr>
      <vt:lpstr>Guidepost 2 : Bagaimana anak laki-laki dan anak perempuan menyadari tentang makna gender, dan apa yang menjelaskan perbedaan perilaku diantara kedua jenis kelamin?  </vt:lpstr>
      <vt:lpstr>Guidepost 2 : Bagaimana anak laki-laki dan anak perempuan menyadari tentang makna gender, dan apa yang menjelaskan perbedaan perilaku diantara kedua jenis kelamin?  </vt:lpstr>
      <vt:lpstr>Guidepost 2 : Bagaimana anak laki-laki dan anak perempuan menyadari tentang makna gender, dan apa yang menjelaskan perbedaan perilaku diantara kedua jenis kelamin?   </vt:lpstr>
      <vt:lpstr> Guidepost 3 : Bagaimana anak pra sekolah bermain, dan bagaimana bermain berkontribusi dan mencerminkan perkembangan?   </vt:lpstr>
      <vt:lpstr> Guidepost 3 : Bagaimana anak pra sekolah bermain, dan bagaimana bermain berkontribusi dan mencerminkan perkembangan?   </vt:lpstr>
      <vt:lpstr> Guidepost 4 : Bagaimana praktik pengasuhan anak mempengaruhi perkembangan?   </vt:lpstr>
      <vt:lpstr> Guidepost 5 : Mengapa anak kecil menolong atau menyakiti orang lain, dan mengapa mereka mengembangkan rasa takut?    </vt:lpstr>
      <vt:lpstr> Guidepost 6 : Bagaimana anak kecil bergaul dengan—atau tanpa—saudara kandung, kawan bermain, dan teman?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Pembangunan dan Perubahan Sosial</dc:title>
  <dc:creator>Dell</dc:creator>
  <cp:lastModifiedBy>Gita Soerjoatmodjo</cp:lastModifiedBy>
  <cp:revision>101</cp:revision>
  <dcterms:created xsi:type="dcterms:W3CDTF">2019-09-01T04:07:42Z</dcterms:created>
  <dcterms:modified xsi:type="dcterms:W3CDTF">2019-12-02T05:52:07Z</dcterms:modified>
</cp:coreProperties>
</file>