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006F1B-9C37-FAAA-4501-FDE73D0FB56B}" v="26" dt="2019-09-10T05:45:55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ka Norma Aulia" userId="S::ika.normaaulia@student.upj.ac.id::3795fc91-27f8-4c91-b0c7-f019a80b0ab0" providerId="AD" clId="Web-{F1006F1B-9C37-FAAA-4501-FDE73D0FB56B}"/>
    <pc:docChg chg="modSld">
      <pc:chgData name="Ika Norma Aulia" userId="S::ika.normaaulia@student.upj.ac.id::3795fc91-27f8-4c91-b0c7-f019a80b0ab0" providerId="AD" clId="Web-{F1006F1B-9C37-FAAA-4501-FDE73D0FB56B}" dt="2019-09-10T05:45:55.753" v="25" actId="20577"/>
      <pc:docMkLst>
        <pc:docMk/>
      </pc:docMkLst>
      <pc:sldChg chg="modSp">
        <pc:chgData name="Ika Norma Aulia" userId="S::ika.normaaulia@student.upj.ac.id::3795fc91-27f8-4c91-b0c7-f019a80b0ab0" providerId="AD" clId="Web-{F1006F1B-9C37-FAAA-4501-FDE73D0FB56B}" dt="2019-09-10T05:45:55.753" v="25" actId="20577"/>
        <pc:sldMkLst>
          <pc:docMk/>
          <pc:sldMk cId="2692417150" sldId="256"/>
        </pc:sldMkLst>
        <pc:spChg chg="mod">
          <ac:chgData name="Ika Norma Aulia" userId="S::ika.normaaulia@student.upj.ac.id::3795fc91-27f8-4c91-b0c7-f019a80b0ab0" providerId="AD" clId="Web-{F1006F1B-9C37-FAAA-4501-FDE73D0FB56B}" dt="2019-09-10T05:45:55.753" v="25" actId="20577"/>
          <ac:spMkLst>
            <pc:docMk/>
            <pc:sldMk cId="2692417150" sldId="256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9EA8C-35CB-9A4E-BED8-A15DD662A018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E2E76CD4-2038-7443-8186-DF8698112A39}">
      <dgm:prSet phldrT="[Text]"/>
      <dgm:spPr/>
      <dgm:t>
        <a:bodyPr/>
        <a:lstStyle/>
        <a:p>
          <a:r>
            <a:rPr lang="en-US" dirty="0"/>
            <a:t>Encoding</a:t>
          </a:r>
        </a:p>
      </dgm:t>
    </dgm:pt>
    <dgm:pt modelId="{A819701C-7C35-624C-9E48-C07789295772}" type="parTrans" cxnId="{C1FAA6C5-9DE0-5C4A-BE0A-4FEDDEA4D4E1}">
      <dgm:prSet/>
      <dgm:spPr/>
      <dgm:t>
        <a:bodyPr/>
        <a:lstStyle/>
        <a:p>
          <a:endParaRPr lang="en-US"/>
        </a:p>
      </dgm:t>
    </dgm:pt>
    <dgm:pt modelId="{CB388742-344C-7241-A1AF-5250CF975DCC}" type="sibTrans" cxnId="{C1FAA6C5-9DE0-5C4A-BE0A-4FEDDEA4D4E1}">
      <dgm:prSet/>
      <dgm:spPr/>
      <dgm:t>
        <a:bodyPr/>
        <a:lstStyle/>
        <a:p>
          <a:endParaRPr lang="en-US"/>
        </a:p>
      </dgm:t>
    </dgm:pt>
    <dgm:pt modelId="{D3295F95-DE76-954D-9724-1DFDA90FD01C}">
      <dgm:prSet phldrT="[Text]"/>
      <dgm:spPr/>
      <dgm:t>
        <a:bodyPr/>
        <a:lstStyle/>
        <a:p>
          <a:r>
            <a:rPr lang="en-US" dirty="0"/>
            <a:t>Storage</a:t>
          </a:r>
        </a:p>
      </dgm:t>
    </dgm:pt>
    <dgm:pt modelId="{EAB94DB6-4051-AE4E-95DD-9B403AA0AECD}" type="parTrans" cxnId="{9F9A7B08-EED6-434B-B690-CCD38A9CFBF3}">
      <dgm:prSet/>
      <dgm:spPr/>
      <dgm:t>
        <a:bodyPr/>
        <a:lstStyle/>
        <a:p>
          <a:endParaRPr lang="en-US"/>
        </a:p>
      </dgm:t>
    </dgm:pt>
    <dgm:pt modelId="{C7AFE0B7-F6C6-9044-82A7-D46137691097}" type="sibTrans" cxnId="{9F9A7B08-EED6-434B-B690-CCD38A9CFBF3}">
      <dgm:prSet/>
      <dgm:spPr/>
      <dgm:t>
        <a:bodyPr/>
        <a:lstStyle/>
        <a:p>
          <a:endParaRPr lang="en-US"/>
        </a:p>
      </dgm:t>
    </dgm:pt>
    <dgm:pt modelId="{53B97ABD-9BD0-3545-960E-D5DDD24F91F8}">
      <dgm:prSet phldrT="[Text]"/>
      <dgm:spPr/>
      <dgm:t>
        <a:bodyPr/>
        <a:lstStyle/>
        <a:p>
          <a:r>
            <a:rPr lang="en-US" dirty="0"/>
            <a:t>Retrieval</a:t>
          </a:r>
        </a:p>
      </dgm:t>
    </dgm:pt>
    <dgm:pt modelId="{F14DFABE-7819-7647-9C58-B5085AD7FB2A}" type="parTrans" cxnId="{40491400-5A41-E343-821C-6AF767560236}">
      <dgm:prSet/>
      <dgm:spPr/>
      <dgm:t>
        <a:bodyPr/>
        <a:lstStyle/>
        <a:p>
          <a:endParaRPr lang="en-US"/>
        </a:p>
      </dgm:t>
    </dgm:pt>
    <dgm:pt modelId="{99DB4603-02B8-0D46-BF47-C203D00CF12D}" type="sibTrans" cxnId="{40491400-5A41-E343-821C-6AF767560236}">
      <dgm:prSet/>
      <dgm:spPr/>
      <dgm:t>
        <a:bodyPr/>
        <a:lstStyle/>
        <a:p>
          <a:endParaRPr lang="en-US"/>
        </a:p>
      </dgm:t>
    </dgm:pt>
    <dgm:pt modelId="{585FC6D1-46D9-6744-A6F5-ECBD681E4E93}" type="pres">
      <dgm:prSet presAssocID="{7049EA8C-35CB-9A4E-BED8-A15DD662A018}" presName="Name0" presStyleCnt="0">
        <dgm:presLayoutVars>
          <dgm:dir/>
          <dgm:animLvl val="lvl"/>
          <dgm:resizeHandles val="exact"/>
        </dgm:presLayoutVars>
      </dgm:prSet>
      <dgm:spPr/>
    </dgm:pt>
    <dgm:pt modelId="{9FFEBC7F-349A-414F-AC20-77932E80E3C2}" type="pres">
      <dgm:prSet presAssocID="{E2E76CD4-2038-7443-8186-DF8698112A3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D4CD66-0AF6-034F-B4BA-E66E8B2F6C20}" type="pres">
      <dgm:prSet presAssocID="{CB388742-344C-7241-A1AF-5250CF975DCC}" presName="parTxOnlySpace" presStyleCnt="0"/>
      <dgm:spPr/>
    </dgm:pt>
    <dgm:pt modelId="{8CCA7CF6-B543-204B-93C9-02833A3F2910}" type="pres">
      <dgm:prSet presAssocID="{D3295F95-DE76-954D-9724-1DFDA90FD0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66508C-1927-0948-B7DF-E6D5FFC1A7F0}" type="pres">
      <dgm:prSet presAssocID="{C7AFE0B7-F6C6-9044-82A7-D46137691097}" presName="parTxOnlySpace" presStyleCnt="0"/>
      <dgm:spPr/>
    </dgm:pt>
    <dgm:pt modelId="{92142A36-6AFD-0949-94E7-928A1B9ABA5E}" type="pres">
      <dgm:prSet presAssocID="{53B97ABD-9BD0-3545-960E-D5DDD24F91F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DC3B8E-D87C-D74B-859B-00AFD96DBD97}" type="presOf" srcId="{E2E76CD4-2038-7443-8186-DF8698112A39}" destId="{9FFEBC7F-349A-414F-AC20-77932E80E3C2}" srcOrd="0" destOrd="0" presId="urn:microsoft.com/office/officeart/2005/8/layout/chevron1"/>
    <dgm:cxn modelId="{B96A7A08-5E7C-944D-8A71-DAE78E44AB62}" type="presOf" srcId="{D3295F95-DE76-954D-9724-1DFDA90FD01C}" destId="{8CCA7CF6-B543-204B-93C9-02833A3F2910}" srcOrd="0" destOrd="0" presId="urn:microsoft.com/office/officeart/2005/8/layout/chevron1"/>
    <dgm:cxn modelId="{EB7BD6B1-BB0A-194D-BDF8-C915B1407C05}" type="presOf" srcId="{53B97ABD-9BD0-3545-960E-D5DDD24F91F8}" destId="{92142A36-6AFD-0949-94E7-928A1B9ABA5E}" srcOrd="0" destOrd="0" presId="urn:microsoft.com/office/officeart/2005/8/layout/chevron1"/>
    <dgm:cxn modelId="{9F9A7B08-EED6-434B-B690-CCD38A9CFBF3}" srcId="{7049EA8C-35CB-9A4E-BED8-A15DD662A018}" destId="{D3295F95-DE76-954D-9724-1DFDA90FD01C}" srcOrd="1" destOrd="0" parTransId="{EAB94DB6-4051-AE4E-95DD-9B403AA0AECD}" sibTransId="{C7AFE0B7-F6C6-9044-82A7-D46137691097}"/>
    <dgm:cxn modelId="{40491400-5A41-E343-821C-6AF767560236}" srcId="{7049EA8C-35CB-9A4E-BED8-A15DD662A018}" destId="{53B97ABD-9BD0-3545-960E-D5DDD24F91F8}" srcOrd="2" destOrd="0" parTransId="{F14DFABE-7819-7647-9C58-B5085AD7FB2A}" sibTransId="{99DB4603-02B8-0D46-BF47-C203D00CF12D}"/>
    <dgm:cxn modelId="{DF9A4040-FCC5-DF4F-B668-49EA88D5B293}" type="presOf" srcId="{7049EA8C-35CB-9A4E-BED8-A15DD662A018}" destId="{585FC6D1-46D9-6744-A6F5-ECBD681E4E93}" srcOrd="0" destOrd="0" presId="urn:microsoft.com/office/officeart/2005/8/layout/chevron1"/>
    <dgm:cxn modelId="{C1FAA6C5-9DE0-5C4A-BE0A-4FEDDEA4D4E1}" srcId="{7049EA8C-35CB-9A4E-BED8-A15DD662A018}" destId="{E2E76CD4-2038-7443-8186-DF8698112A39}" srcOrd="0" destOrd="0" parTransId="{A819701C-7C35-624C-9E48-C07789295772}" sibTransId="{CB388742-344C-7241-A1AF-5250CF975DCC}"/>
    <dgm:cxn modelId="{7B3CDE83-A897-F442-9E12-E059BEC9C7E1}" type="presParOf" srcId="{585FC6D1-46D9-6744-A6F5-ECBD681E4E93}" destId="{9FFEBC7F-349A-414F-AC20-77932E80E3C2}" srcOrd="0" destOrd="0" presId="urn:microsoft.com/office/officeart/2005/8/layout/chevron1"/>
    <dgm:cxn modelId="{4A12E091-9FC4-B34C-8694-C1352447CBDB}" type="presParOf" srcId="{585FC6D1-46D9-6744-A6F5-ECBD681E4E93}" destId="{8ED4CD66-0AF6-034F-B4BA-E66E8B2F6C20}" srcOrd="1" destOrd="0" presId="urn:microsoft.com/office/officeart/2005/8/layout/chevron1"/>
    <dgm:cxn modelId="{DBF01718-E67D-6449-B09C-408BEFB9FDB9}" type="presParOf" srcId="{585FC6D1-46D9-6744-A6F5-ECBD681E4E93}" destId="{8CCA7CF6-B543-204B-93C9-02833A3F2910}" srcOrd="2" destOrd="0" presId="urn:microsoft.com/office/officeart/2005/8/layout/chevron1"/>
    <dgm:cxn modelId="{AC16BEC5-57C1-F148-8AD2-574B79D19D77}" type="presParOf" srcId="{585FC6D1-46D9-6744-A6F5-ECBD681E4E93}" destId="{5566508C-1927-0948-B7DF-E6D5FFC1A7F0}" srcOrd="3" destOrd="0" presId="urn:microsoft.com/office/officeart/2005/8/layout/chevron1"/>
    <dgm:cxn modelId="{A1A4460D-AF24-F84E-9015-6AEFDA89288D}" type="presParOf" srcId="{585FC6D1-46D9-6744-A6F5-ECBD681E4E93}" destId="{92142A36-6AFD-0949-94E7-928A1B9ABA5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2588176"/>
            <a:ext cx="7196328" cy="1470025"/>
          </a:xfrm>
        </p:spPr>
        <p:txBody>
          <a:bodyPr/>
          <a:lstStyle/>
          <a:p>
            <a:r>
              <a:rPr lang="en-US" dirty="0"/>
              <a:t>Chapter 7 : Physical and Cognitive Development in Early Childhood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4216971"/>
            <a:ext cx="7196328" cy="987552"/>
          </a:xfrm>
        </p:spPr>
        <p:txBody>
          <a:bodyPr/>
          <a:lstStyle/>
          <a:p>
            <a:endParaRPr lang="en-US" dirty="0">
              <a:effectLst>
                <a:outerShdw blurRad="50800" dist="25400" dir="2700000" algn="tl" rotWithShape="0">
                  <a:prstClr val="white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241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Guidepost 6: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meningkat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masa</a:t>
            </a:r>
            <a:r>
              <a:rPr lang="en-US" sz="2000" dirty="0"/>
              <a:t> </a:t>
            </a:r>
            <a:r>
              <a:rPr lang="en-US" sz="2000" dirty="0" err="1"/>
              <a:t>kanak-kanak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perkembangannya</a:t>
            </a:r>
            <a:r>
              <a:rPr lang="en-US" sz="2000" dirty="0"/>
              <a:t> </a:t>
            </a:r>
            <a:r>
              <a:rPr lang="en-US" sz="2000" dirty="0" err="1"/>
              <a:t>tertunda</a:t>
            </a:r>
            <a:r>
              <a:rPr lang="en-US" sz="20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Pengembangan</a:t>
            </a:r>
            <a:r>
              <a:rPr lang="en-US" b="1" dirty="0"/>
              <a:t> </a:t>
            </a:r>
            <a:r>
              <a:rPr lang="en-US" b="1" dirty="0" err="1"/>
              <a:t>Bahasa</a:t>
            </a:r>
            <a:r>
              <a:rPr lang="en-US" b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Vocabulary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Grammar and Syntax </a:t>
            </a:r>
          </a:p>
          <a:p>
            <a:pPr marL="685800" lvl="2" indent="0">
              <a:buNone/>
            </a:pPr>
            <a:r>
              <a:rPr lang="en-US" dirty="0"/>
              <a:t>Cara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menggabungkan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kata </a:t>
            </a:r>
            <a:r>
              <a:rPr lang="en-US" dirty="0" err="1"/>
              <a:t>menjadi</a:t>
            </a:r>
            <a:r>
              <a:rPr lang="en-US" dirty="0"/>
              <a:t> kata, </a:t>
            </a:r>
            <a:r>
              <a:rPr lang="en-US" dirty="0" err="1"/>
              <a:t>dan</a:t>
            </a:r>
            <a:r>
              <a:rPr lang="en-US" dirty="0"/>
              <a:t> kata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kanak-kanak</a:t>
            </a:r>
            <a:r>
              <a:rPr lang="en-US" dirty="0"/>
              <a:t>.   </a:t>
            </a:r>
          </a:p>
          <a:p>
            <a:r>
              <a:rPr lang="en-US" b="1" dirty="0"/>
              <a:t>Pragmatic and </a:t>
            </a:r>
            <a:r>
              <a:rPr lang="en-US" b="1" dirty="0" err="1"/>
              <a:t>Sosial</a:t>
            </a:r>
            <a:r>
              <a:rPr lang="en-US" b="1" dirty="0"/>
              <a:t> Speech </a:t>
            </a:r>
          </a:p>
          <a:p>
            <a:pPr marL="349250" lvl="1" indent="0">
              <a:buNone/>
            </a:pP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</a:t>
            </a:r>
            <a:r>
              <a:rPr lang="en-US" sz="2000" dirty="0" err="1"/>
              <a:t>kosa</a:t>
            </a:r>
            <a:r>
              <a:rPr lang="en-US" sz="2000" dirty="0"/>
              <a:t> kata,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tata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kompeten</a:t>
            </a:r>
            <a:r>
              <a:rPr lang="en-US" sz="2000" dirty="0"/>
              <a:t> </a:t>
            </a:r>
          </a:p>
          <a:p>
            <a:pPr marL="68580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96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Guidepost 7 :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</a:t>
            </a:r>
            <a:r>
              <a:rPr lang="en-US" sz="2000" dirty="0" err="1"/>
              <a:t>dini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anak-anak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transisi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taman</a:t>
            </a:r>
            <a:r>
              <a:rPr lang="en-US" sz="2000" dirty="0"/>
              <a:t> </a:t>
            </a:r>
            <a:r>
              <a:rPr lang="en-US" sz="2000" dirty="0" err="1"/>
              <a:t>kanak-kanak</a:t>
            </a:r>
            <a:r>
              <a:rPr lang="en-US" sz="20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Early childhood education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Goals and types of preschool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Compensatory preschool programs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The child in kindergarten </a:t>
            </a:r>
          </a:p>
        </p:txBody>
      </p:sp>
    </p:spTree>
    <p:extLst>
      <p:ext uri="{BB962C8B-B14F-4D97-AF65-F5344CB8AC3E}">
        <p14:creationId xmlns:p14="http://schemas.microsoft.com/office/powerpoint/2010/main" val="156709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dirty="0"/>
              <a:t>Guidepost 1 : </a:t>
            </a:r>
            <a:r>
              <a:rPr lang="en-US" sz="2000" b="1" dirty="0" err="1"/>
              <a:t>Bagaimana</a:t>
            </a:r>
            <a:r>
              <a:rPr lang="en-US" sz="2000" b="1" dirty="0"/>
              <a:t> </a:t>
            </a:r>
            <a:r>
              <a:rPr lang="en-US" sz="2000" b="1" dirty="0" err="1"/>
              <a:t>perubahan</a:t>
            </a:r>
            <a:r>
              <a:rPr lang="en-US" sz="2000" b="1" dirty="0"/>
              <a:t> </a:t>
            </a:r>
            <a:r>
              <a:rPr lang="en-US" sz="2000" b="1" dirty="0" err="1"/>
              <a:t>tubuh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otak</a:t>
            </a:r>
            <a:r>
              <a:rPr lang="en-US" sz="2000" b="1" dirty="0"/>
              <a:t> </a:t>
            </a:r>
            <a:r>
              <a:rPr lang="en-US" sz="2000" b="1" dirty="0" err="1"/>
              <a:t>anak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usia</a:t>
            </a:r>
            <a:r>
              <a:rPr lang="en-US" sz="2000" b="1" dirty="0"/>
              <a:t> 3-6 </a:t>
            </a:r>
            <a:r>
              <a:rPr lang="en-US" sz="2000" b="1" dirty="0" err="1"/>
              <a:t>tahun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apa</a:t>
            </a:r>
            <a:r>
              <a:rPr lang="en-US" sz="2000" b="1" dirty="0"/>
              <a:t> yang </a:t>
            </a:r>
            <a:r>
              <a:rPr lang="en-US" sz="2000" b="1" dirty="0" err="1"/>
              <a:t>menjadi</a:t>
            </a:r>
            <a:r>
              <a:rPr lang="en-US" sz="2000" b="1" dirty="0"/>
              <a:t> </a:t>
            </a:r>
            <a:r>
              <a:rPr lang="en-US" sz="2000" b="1" dirty="0" err="1"/>
              <a:t>masalah</a:t>
            </a:r>
            <a:r>
              <a:rPr lang="en-US" sz="2000" b="1" dirty="0"/>
              <a:t> </a:t>
            </a:r>
            <a:r>
              <a:rPr lang="en-US" sz="2000" b="1" dirty="0" err="1"/>
              <a:t>tidur</a:t>
            </a:r>
            <a:r>
              <a:rPr lang="en-US" sz="2000" b="1" dirty="0"/>
              <a:t> </a:t>
            </a:r>
            <a:r>
              <a:rPr lang="en-US" sz="2000" b="1" dirty="0" err="1"/>
              <a:t>mereka</a:t>
            </a:r>
            <a:r>
              <a:rPr lang="en-US" sz="2000" b="1" dirty="0"/>
              <a:t> </a:t>
            </a:r>
            <a:r>
              <a:rPr lang="en-US" sz="2000" b="1" dirty="0" err="1"/>
              <a:t>serta</a:t>
            </a:r>
            <a:r>
              <a:rPr lang="en-US" sz="2000" b="1" dirty="0"/>
              <a:t> </a:t>
            </a:r>
            <a:r>
              <a:rPr lang="en-US" sz="2000" b="1" dirty="0" err="1"/>
              <a:t>apa</a:t>
            </a:r>
            <a:r>
              <a:rPr lang="en-US" sz="2000" b="1" dirty="0"/>
              <a:t> </a:t>
            </a:r>
            <a:r>
              <a:rPr lang="en-US" sz="2000" b="1" dirty="0" err="1"/>
              <a:t>saja</a:t>
            </a:r>
            <a:r>
              <a:rPr lang="en-US" sz="2000" b="1" dirty="0"/>
              <a:t> </a:t>
            </a:r>
            <a:r>
              <a:rPr lang="en-US" sz="2000" b="1" dirty="0" err="1"/>
              <a:t>prestasi</a:t>
            </a:r>
            <a:r>
              <a:rPr lang="en-US" sz="2000" b="1" dirty="0"/>
              <a:t> </a:t>
            </a:r>
            <a:r>
              <a:rPr lang="en-US" sz="2000" b="1" dirty="0" err="1"/>
              <a:t>mtorik</a:t>
            </a:r>
            <a:r>
              <a:rPr lang="en-US" sz="2000" b="1" dirty="0"/>
              <a:t> </a:t>
            </a:r>
            <a:r>
              <a:rPr lang="en-US" sz="2000" b="1" dirty="0" err="1"/>
              <a:t>umum</a:t>
            </a:r>
            <a:r>
              <a:rPr lang="en-US" sz="2000" b="1" dirty="0"/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Otak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7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dirty="0"/>
              <a:t>Guidepost 2 : </a:t>
            </a:r>
            <a:r>
              <a:rPr lang="en-US" sz="2000" b="1" dirty="0" err="1"/>
              <a:t>Apa</a:t>
            </a:r>
            <a:r>
              <a:rPr lang="en-US" sz="2000" b="1" dirty="0"/>
              <a:t> yang </a:t>
            </a:r>
            <a:r>
              <a:rPr lang="en-US" sz="2000" b="1" dirty="0" err="1"/>
              <a:t>menjadi</a:t>
            </a:r>
            <a:r>
              <a:rPr lang="en-US" sz="2000" b="1" dirty="0"/>
              <a:t> </a:t>
            </a:r>
            <a:r>
              <a:rPr lang="en-US" sz="2000" b="1" dirty="0" err="1"/>
              <a:t>resiko</a:t>
            </a:r>
            <a:r>
              <a:rPr lang="en-US" sz="2000" b="1" dirty="0"/>
              <a:t> </a:t>
            </a:r>
            <a:r>
              <a:rPr lang="en-US" sz="2000" b="1" dirty="0" err="1"/>
              <a:t>untuk</a:t>
            </a:r>
            <a:r>
              <a:rPr lang="en-US" sz="2000" b="1" dirty="0"/>
              <a:t> </a:t>
            </a:r>
            <a:r>
              <a:rPr lang="en-US" sz="2000" b="1" dirty="0" err="1"/>
              <a:t>keselamatan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kesehatan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anak</a:t>
            </a:r>
            <a:r>
              <a:rPr lang="en-US" sz="2000" b="1" dirty="0"/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Obesitas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Gizi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kecelakaan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: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Status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ras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Tunawisma</a:t>
            </a:r>
            <a:r>
              <a:rPr lang="en-US" dirty="0"/>
              <a:t> </a:t>
            </a:r>
          </a:p>
          <a:p>
            <a:pPr marL="457200" indent="-457200">
              <a:buAutoNum type="arabicPeriod"/>
            </a:pP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asap</a:t>
            </a:r>
            <a:r>
              <a:rPr lang="en-US" dirty="0"/>
              <a:t> </a:t>
            </a:r>
            <a:r>
              <a:rPr lang="en-US" dirty="0" err="1"/>
              <a:t>rokok</a:t>
            </a:r>
            <a:r>
              <a:rPr lang="en-US" dirty="0"/>
              <a:t>, </a:t>
            </a:r>
            <a:r>
              <a:rPr lang="en-US" dirty="0" err="1"/>
              <a:t>polusi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pestisida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693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dirty="0"/>
              <a:t>Guidepost 3 : What are typical cognitive advances and immature aspects of preschool children's thinking? 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3" y="1294635"/>
            <a:ext cx="7612064" cy="48797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TYPICAL COGNITIVE ADVANCES </a:t>
            </a:r>
          </a:p>
          <a:p>
            <a:pPr marL="457200" indent="-457200">
              <a:buAutoNum type="arabicPeriod"/>
            </a:pPr>
            <a:r>
              <a:rPr lang="en-US" b="1" dirty="0"/>
              <a:t>Symbolic Function</a:t>
            </a:r>
          </a:p>
          <a:p>
            <a:pPr marL="0" indent="0">
              <a:buNone/>
            </a:pPr>
            <a:r>
              <a:rPr lang="en-US" b="1" dirty="0"/>
              <a:t>	- </a:t>
            </a:r>
            <a:r>
              <a:rPr lang="en-US" b="1" dirty="0" err="1"/>
              <a:t>Deffered</a:t>
            </a:r>
            <a:r>
              <a:rPr lang="en-US" b="1" dirty="0"/>
              <a:t> </a:t>
            </a:r>
            <a:r>
              <a:rPr lang="en-US" b="1" dirty="0" err="1"/>
              <a:t>Imitatition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	- Pretend Play</a:t>
            </a:r>
          </a:p>
          <a:p>
            <a:pPr marL="0" indent="0">
              <a:buNone/>
            </a:pPr>
            <a:r>
              <a:rPr lang="en-US" b="1" dirty="0"/>
              <a:t>	- </a:t>
            </a:r>
            <a:r>
              <a:rPr lang="en-US" b="1" dirty="0" err="1"/>
              <a:t>Languange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2. Understanding of Objects in Space </a:t>
            </a:r>
          </a:p>
          <a:p>
            <a:pPr marL="0" indent="0">
              <a:buNone/>
            </a:pPr>
            <a:r>
              <a:rPr lang="en-US" b="1" dirty="0"/>
              <a:t>3. Understanding of Causality </a:t>
            </a:r>
          </a:p>
          <a:p>
            <a:pPr marL="0" indent="0">
              <a:buNone/>
            </a:pPr>
            <a:r>
              <a:rPr lang="en-US" b="1" dirty="0"/>
              <a:t>4. Understanding of Identities and Categorization</a:t>
            </a:r>
          </a:p>
          <a:p>
            <a:pPr marL="0" indent="0">
              <a:buNone/>
            </a:pPr>
            <a:r>
              <a:rPr lang="en-US" b="1" dirty="0"/>
              <a:t>5. Understanding of Numbers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045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dirty="0"/>
              <a:t>Guidepost 3 : What are typical cognitive advances and immature aspects of preschool children's thinking? 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4" y="1632236"/>
            <a:ext cx="7612064" cy="528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IMMATURE ASPECT OF PRESCHOOL KIDS THOUGHT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Centration : </a:t>
            </a:r>
            <a:r>
              <a:rPr lang="en-US" b="1" dirty="0" err="1"/>
              <a:t>Dimana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r>
              <a:rPr lang="en-US" b="1" dirty="0"/>
              <a:t> </a:t>
            </a:r>
            <a:r>
              <a:rPr lang="en-US" b="1" dirty="0" err="1"/>
              <a:t>berfikir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berfokus</a:t>
            </a:r>
            <a:r>
              <a:rPr lang="en-US" b="1" dirty="0"/>
              <a:t> 		              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satu</a:t>
            </a:r>
            <a:r>
              <a:rPr lang="en-US" b="1" dirty="0"/>
              <a:t> </a:t>
            </a:r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situasi</a:t>
            </a:r>
            <a:r>
              <a:rPr lang="en-US" b="1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Decenter : </a:t>
            </a:r>
            <a:r>
              <a:rPr lang="en-US" b="1" dirty="0" err="1"/>
              <a:t>Dimana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r>
              <a:rPr lang="en-US" b="1" dirty="0"/>
              <a:t> </a:t>
            </a:r>
            <a:r>
              <a:rPr lang="en-US" b="1" dirty="0" err="1"/>
              <a:t>mulai</a:t>
            </a:r>
            <a:r>
              <a:rPr lang="en-US" b="1" dirty="0"/>
              <a:t> </a:t>
            </a:r>
            <a:r>
              <a:rPr lang="en-US" b="1" dirty="0" err="1"/>
              <a:t>berfikir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		             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situasi</a:t>
            </a:r>
            <a:r>
              <a:rPr lang="en-US" b="1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Egocentrism : </a:t>
            </a:r>
            <a:r>
              <a:rPr lang="en-US" b="1" dirty="0" err="1"/>
              <a:t>Anak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melihat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		                   </a:t>
            </a:r>
            <a:r>
              <a:rPr lang="en-US" b="1" dirty="0" err="1"/>
              <a:t>keadaan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perspektif</a:t>
            </a:r>
            <a:r>
              <a:rPr lang="en-US" b="1" dirty="0"/>
              <a:t> orang lain,      		     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berfikir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perspetif</a:t>
            </a:r>
            <a:r>
              <a:rPr lang="en-US" b="1" dirty="0"/>
              <a:t> 		      </a:t>
            </a:r>
            <a:r>
              <a:rPr lang="en-US" b="1" dirty="0" err="1"/>
              <a:t>dirinya</a:t>
            </a:r>
            <a:r>
              <a:rPr lang="en-US" b="1" dirty="0"/>
              <a:t> </a:t>
            </a:r>
            <a:r>
              <a:rPr lang="en-US" b="1" dirty="0" err="1"/>
              <a:t>sendiri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625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6" y="85813"/>
            <a:ext cx="7612063" cy="1417638"/>
          </a:xfrm>
        </p:spPr>
        <p:txBody>
          <a:bodyPr/>
          <a:lstStyle/>
          <a:p>
            <a:r>
              <a:rPr lang="en-US" sz="3200" b="1" dirty="0"/>
              <a:t>Do you children have theories of mind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Theory of Mind 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proses mental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orang lain.</a:t>
            </a:r>
          </a:p>
          <a:p>
            <a:pPr marL="0" indent="0">
              <a:buNone/>
            </a:pPr>
            <a:r>
              <a:rPr lang="en-US" b="1" dirty="0"/>
              <a:t>Knowledge about </a:t>
            </a:r>
            <a:r>
              <a:rPr lang="en-US" b="1" dirty="0" err="1"/>
              <a:t>Thingking</a:t>
            </a:r>
            <a:r>
              <a:rPr lang="en-US" b="1" dirty="0"/>
              <a:t> and Mental Stress </a:t>
            </a:r>
          </a:p>
          <a:p>
            <a:pPr marL="0" indent="0">
              <a:buNone/>
            </a:pPr>
            <a:r>
              <a:rPr lang="en-US" dirty="0"/>
              <a:t>	- Thinking </a:t>
            </a:r>
          </a:p>
          <a:p>
            <a:pPr marL="0" indent="0">
              <a:buNone/>
            </a:pPr>
            <a:r>
              <a:rPr lang="en-US" dirty="0"/>
              <a:t>	- Mental Stress</a:t>
            </a:r>
          </a:p>
        </p:txBody>
      </p:sp>
    </p:spTree>
    <p:extLst>
      <p:ext uri="{BB962C8B-B14F-4D97-AF65-F5344CB8AC3E}">
        <p14:creationId xmlns:p14="http://schemas.microsoft.com/office/powerpoint/2010/main" val="144123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dirty="0"/>
              <a:t>Guidepost 4 : </a:t>
            </a:r>
            <a:r>
              <a:rPr lang="en-US" sz="2000" b="1" dirty="0" err="1"/>
              <a:t>Kemampuan</a:t>
            </a:r>
            <a:r>
              <a:rPr lang="en-US" sz="2000" b="1" dirty="0"/>
              <a:t> </a:t>
            </a:r>
            <a:r>
              <a:rPr lang="en-US" sz="2000" b="1" dirty="0" err="1"/>
              <a:t>memori</a:t>
            </a:r>
            <a:r>
              <a:rPr lang="en-US" sz="2000" b="1" dirty="0"/>
              <a:t> </a:t>
            </a:r>
            <a:r>
              <a:rPr lang="en-US" sz="2000" b="1" dirty="0" err="1"/>
              <a:t>apa</a:t>
            </a:r>
            <a:r>
              <a:rPr lang="en-US" sz="2000" b="1" dirty="0"/>
              <a:t> </a:t>
            </a:r>
            <a:r>
              <a:rPr lang="en-US" sz="2000" b="1" dirty="0" err="1"/>
              <a:t>saja</a:t>
            </a:r>
            <a:r>
              <a:rPr lang="en-US" sz="2000" b="1" dirty="0"/>
              <a:t> yang </a:t>
            </a:r>
            <a:r>
              <a:rPr lang="en-US" sz="2000" b="1" dirty="0" err="1"/>
              <a:t>berkembang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anak</a:t>
            </a:r>
            <a:r>
              <a:rPr lang="en-US" sz="2000" b="1" dirty="0"/>
              <a:t> </a:t>
            </a:r>
            <a:r>
              <a:rPr lang="en-US" sz="2000" b="1" dirty="0" err="1"/>
              <a:t>usia</a:t>
            </a:r>
            <a:r>
              <a:rPr lang="en-US" sz="2000" b="1" dirty="0"/>
              <a:t> </a:t>
            </a:r>
            <a:r>
              <a:rPr lang="en-US" sz="2000" b="1" dirty="0" err="1"/>
              <a:t>dini</a:t>
            </a:r>
            <a:r>
              <a:rPr lang="en-US" sz="2000" b="1" dirty="0"/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7"/>
            <a:ext cx="7612064" cy="1827850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Pemrosesan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: </a:t>
            </a:r>
            <a:r>
              <a:rPr lang="en-US" b="1" dirty="0" err="1"/>
              <a:t>Pengembangan</a:t>
            </a:r>
            <a:r>
              <a:rPr lang="en-US" b="1" dirty="0"/>
              <a:t> </a:t>
            </a:r>
            <a:r>
              <a:rPr lang="en-US" b="1" dirty="0" err="1"/>
              <a:t>Memori</a:t>
            </a:r>
            <a:endParaRPr lang="en-US" b="1" dirty="0"/>
          </a:p>
          <a:p>
            <a:pPr>
              <a:buFont typeface="Wingdings" charset="2"/>
              <a:buChar char="ü"/>
            </a:pPr>
            <a:r>
              <a:rPr lang="en-US" b="1" dirty="0"/>
              <a:t>Proses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Kapasitas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86340216"/>
              </p:ext>
            </p:extLst>
          </p:nvPr>
        </p:nvGraphicFramePr>
        <p:xfrm>
          <a:off x="1322980" y="3739927"/>
          <a:ext cx="6103350" cy="970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101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Guidepost 5: </a:t>
            </a:r>
            <a:r>
              <a:rPr lang="sv-SE" sz="2000" b="1" dirty="0"/>
              <a:t>Bagaimana kecerdasan anak usia prasekolah diukur, dan apa saja pengaruh di dalamnya?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/>
              <a:t>Kecerdasan</a:t>
            </a:r>
            <a:r>
              <a:rPr lang="en-US" b="1" dirty="0"/>
              <a:t> : </a:t>
            </a:r>
            <a:r>
              <a:rPr lang="en-US" b="1" dirty="0" err="1"/>
              <a:t>Psykometrik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Pendekatan</a:t>
            </a:r>
            <a:r>
              <a:rPr lang="en-US" b="1" dirty="0"/>
              <a:t> </a:t>
            </a:r>
            <a:r>
              <a:rPr lang="en-US" b="1" dirty="0" err="1"/>
              <a:t>Vygotskian</a:t>
            </a:r>
            <a:r>
              <a:rPr lang="en-US" b="1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Traditional Psychometric Measures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Sandford-Binet</a:t>
            </a:r>
            <a:r>
              <a:rPr lang="en-US" sz="2000" dirty="0"/>
              <a:t> Intelligence Scales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Wechsler Preschool and Primary Scale of Intelligence, Revised (WPPSI-III)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Influence on Measuring Intelligence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err="1"/>
              <a:t>Lingkungan</a:t>
            </a:r>
            <a:endParaRPr lang="en-US" sz="2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Orang </a:t>
            </a:r>
            <a:r>
              <a:rPr lang="en-US" sz="2000" dirty="0" err="1"/>
              <a:t>tua</a:t>
            </a:r>
            <a:r>
              <a:rPr lang="en-US" sz="2000" dirty="0"/>
              <a:t>/</a:t>
            </a:r>
            <a:r>
              <a:rPr lang="en-US" sz="2000" dirty="0" err="1"/>
              <a:t>Keluarga</a:t>
            </a:r>
            <a:r>
              <a:rPr lang="en-US" sz="20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Status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6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Guidepost 5: </a:t>
            </a:r>
            <a:r>
              <a:rPr lang="sv-SE" sz="2000" b="1" dirty="0"/>
              <a:t>Bagaimana kecerdasan anak usia prasekolah diukur, dan apa saja pengaruh di dalamnya?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Testing and Teaching Based on Vygotsky's Theory</a:t>
            </a:r>
          </a:p>
          <a:p>
            <a:r>
              <a:rPr lang="en-US" sz="2200" b="1" dirty="0" err="1"/>
              <a:t>Zona</a:t>
            </a:r>
            <a:r>
              <a:rPr lang="en-US" sz="2200" b="1" dirty="0"/>
              <a:t> of </a:t>
            </a:r>
            <a:r>
              <a:rPr lang="en-US" sz="2200" b="1" dirty="0" err="1"/>
              <a:t>Promaximal</a:t>
            </a:r>
            <a:r>
              <a:rPr lang="en-US" sz="2200" b="1" dirty="0"/>
              <a:t> Development (ZDP) </a:t>
            </a:r>
          </a:p>
          <a:p>
            <a:pPr lvl="1"/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. </a:t>
            </a:r>
          </a:p>
          <a:p>
            <a:endParaRPr lang="en-US" sz="2200" dirty="0"/>
          </a:p>
          <a:p>
            <a:r>
              <a:rPr lang="en-US" sz="2200" b="1" dirty="0"/>
              <a:t>Scaffolding</a:t>
            </a:r>
            <a:r>
              <a:rPr lang="en-US" sz="2200" dirty="0"/>
              <a:t> </a:t>
            </a:r>
          </a:p>
          <a:p>
            <a:pPr lvl="1"/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, guru, </a:t>
            </a:r>
            <a:r>
              <a:rPr lang="en-US" dirty="0" err="1"/>
              <a:t>atau</a:t>
            </a:r>
            <a:r>
              <a:rPr lang="en-US" dirty="0"/>
              <a:t> orang lain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melakukannya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1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279</TotalTime>
  <Words>396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Wingdings</vt:lpstr>
      <vt:lpstr>Wingdings 2</vt:lpstr>
      <vt:lpstr>Habitat</vt:lpstr>
      <vt:lpstr>Chapter 7 : Physical and Cognitive Development in Early Childhood</vt:lpstr>
      <vt:lpstr>Guidepost 1 : Bagaimana perubahan tubuh dan otak anak pada usia 3-6 tahun dan apa yang menjadi masalah tidur mereka serta apa saja prestasi mtorik umum ?</vt:lpstr>
      <vt:lpstr>Guidepost 2 : Apa yang menjadi resiko untuk keselamatan dan kesehatan pada anak ?</vt:lpstr>
      <vt:lpstr>Guidepost 3 : What are typical cognitive advances and immature aspects of preschool children's thinking? ​</vt:lpstr>
      <vt:lpstr>Guidepost 3 : What are typical cognitive advances and immature aspects of preschool children's thinking? ​</vt:lpstr>
      <vt:lpstr>Do you children have theories of mind ?</vt:lpstr>
      <vt:lpstr>Guidepost 4 : Kemampuan memori apa saja yang berkembang pada anak usia dini ?</vt:lpstr>
      <vt:lpstr>Guidepost 5: Bagaimana kecerdasan anak usia prasekolah diukur, dan apa saja pengaruh di dalamnya?</vt:lpstr>
      <vt:lpstr>Guidepost 5: Bagaimana kecerdasan anak usia prasekolah diukur, dan apa saja pengaruh di dalamnya?</vt:lpstr>
      <vt:lpstr>Guidepost 6: Bagaimana bahasa meningkat selama masa kanak-kanak, dan apa yang terjadi ketika perkembangannya tertunda?</vt:lpstr>
      <vt:lpstr>Guidepost 7 : Apa tujuan pendidikan usia dini, dan bagaimana anak-anak melakukan transisi ke taman kanak-kanak?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maccbook air</dc:creator>
  <cp:lastModifiedBy>Gita Soerjoatmodjo</cp:lastModifiedBy>
  <cp:revision>17</cp:revision>
  <dcterms:created xsi:type="dcterms:W3CDTF">2019-09-10T00:52:24Z</dcterms:created>
  <dcterms:modified xsi:type="dcterms:W3CDTF">2019-12-02T05:51:48Z</dcterms:modified>
</cp:coreProperties>
</file>