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lfa Slab One" panose="020B0604020202020204" charset="0"/>
      <p:regular r:id="rId15"/>
    </p:embeddedFont>
    <p:embeddedFont>
      <p:font typeface="Oswald Regular" panose="020B0604020202020204" charset="0"/>
      <p:regular r:id="rId16"/>
      <p:bold r:id="rId17"/>
    </p:embeddedFont>
    <p:embeddedFont>
      <p:font typeface="Comfortaa Regular" panose="020B0604020202020204" charset="0"/>
      <p:regular r:id="rId18"/>
      <p:bold r:id="rId19"/>
    </p:embeddedFont>
    <p:embeddedFont>
      <p:font typeface="Nuni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omfortaa"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D908B-2DBD-AFA7-BE13-9B740A31A728}" v="8" dt="2019-10-08T10:27:52.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ra Tiani Putri" userId="S::tiara.tianiputri@student.upj.ac.id::e78cb183-059c-4173-9cb8-a5253d9767d0" providerId="AD" clId="Web-{2A0D908B-2DBD-AFA7-BE13-9B740A31A728}"/>
    <pc:docChg chg="modSld">
      <pc:chgData name="Tiara Tiani Putri" userId="S::tiara.tianiputri@student.upj.ac.id::e78cb183-059c-4173-9cb8-a5253d9767d0" providerId="AD" clId="Web-{2A0D908B-2DBD-AFA7-BE13-9B740A31A728}" dt="2019-10-08T10:27:52.748" v="7" actId="20577"/>
      <pc:docMkLst>
        <pc:docMk/>
      </pc:docMkLst>
      <pc:sldChg chg="modSp">
        <pc:chgData name="Tiara Tiani Putri" userId="S::tiara.tianiputri@student.upj.ac.id::e78cb183-059c-4173-9cb8-a5253d9767d0" providerId="AD" clId="Web-{2A0D908B-2DBD-AFA7-BE13-9B740A31A728}" dt="2019-10-08T10:27:52.748" v="7" actId="20577"/>
        <pc:sldMkLst>
          <pc:docMk/>
          <pc:sldMk cId="0" sldId="260"/>
        </pc:sldMkLst>
        <pc:spChg chg="mod">
          <ac:chgData name="Tiara Tiani Putri" userId="S::tiara.tianiputri@student.upj.ac.id::e78cb183-059c-4173-9cb8-a5253d9767d0" providerId="AD" clId="Web-{2A0D908B-2DBD-AFA7-BE13-9B740A31A728}" dt="2019-10-08T10:27:52.748" v="7" actId="20577"/>
          <ac:spMkLst>
            <pc:docMk/>
            <pc:sldMk cId="0" sldId="260"/>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898576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53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1a0ec55d1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1a0ec55d1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40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a0ec55d1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a0ec55d1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95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1a0ec55d1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1a0ec55d1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99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a0ec55d1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a0ec55d1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3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2d1b3c44b905ef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2d1b3c44b905ef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3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463c698f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463c698f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1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4bc58ada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4bc58ada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7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1a0ec55d1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1a0ec55d1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96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1a0ec55d1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1a0ec55d1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48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7bbff6418608ea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7bbff6418608ea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66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1a0ec55d1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1a0ec55d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98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004125" y="1214250"/>
            <a:ext cx="7136700" cy="156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CHAPTER 18 : PSYCHOSOCIAL DEVELOPMENT IN LATE ADULTHOOD</a:t>
            </a:r>
            <a:endParaRPr sz="3600" dirty="0"/>
          </a:p>
        </p:txBody>
      </p:sp>
      <p:sp>
        <p:nvSpPr>
          <p:cNvPr id="129" name="Google Shape;129;p13"/>
          <p:cNvSpPr txBox="1">
            <a:spLocks noGrp="1"/>
          </p:cNvSpPr>
          <p:nvPr>
            <p:ph type="subTitle" idx="1"/>
          </p:nvPr>
        </p:nvSpPr>
        <p:spPr>
          <a:xfrm>
            <a:off x="3546300" y="3186449"/>
            <a:ext cx="4870500" cy="12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
        <p:nvSpPr>
          <p:cNvPr id="130" name="Google Shape;130;p13"/>
          <p:cNvSpPr txBox="1">
            <a:spLocks noGrp="1"/>
          </p:cNvSpPr>
          <p:nvPr>
            <p:ph type="subTitle" idx="1"/>
          </p:nvPr>
        </p:nvSpPr>
        <p:spPr>
          <a:xfrm>
            <a:off x="2878825" y="415875"/>
            <a:ext cx="3387300" cy="53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b="1" dirty="0">
              <a:latin typeface="Comfortaa"/>
              <a:ea typeface="Comfortaa"/>
              <a:cs typeface="Comfortaa"/>
              <a:sym typeface="Comfortaa"/>
            </a:endParaRPr>
          </a:p>
        </p:txBody>
      </p:sp>
      <p:sp>
        <p:nvSpPr>
          <p:cNvPr id="131" name="Google Shape;131;p13"/>
          <p:cNvSpPr/>
          <p:nvPr/>
        </p:nvSpPr>
        <p:spPr>
          <a:xfrm>
            <a:off x="3321675" y="3198175"/>
            <a:ext cx="4590600" cy="1279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99"/>
        <p:cNvGrpSpPr/>
        <p:nvPr/>
      </p:nvGrpSpPr>
      <p:grpSpPr>
        <a:xfrm>
          <a:off x="0" y="0"/>
          <a:ext cx="0" cy="0"/>
          <a:chOff x="0" y="0"/>
          <a:chExt cx="0" cy="0"/>
        </a:xfrm>
      </p:grpSpPr>
      <p:sp>
        <p:nvSpPr>
          <p:cNvPr id="200" name="Google Shape;200;p22"/>
          <p:cNvSpPr txBox="1">
            <a:spLocks noGrp="1"/>
          </p:cNvSpPr>
          <p:nvPr>
            <p:ph type="title" idx="4294967295"/>
          </p:nvPr>
        </p:nvSpPr>
        <p:spPr>
          <a:xfrm>
            <a:off x="337950" y="135100"/>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6 : </a:t>
            </a:r>
            <a:r>
              <a:rPr lang="en" sz="2000" b="0">
                <a:solidFill>
                  <a:srgbClr val="262626"/>
                </a:solidFill>
                <a:latin typeface="Oswald Regular"/>
                <a:ea typeface="Oswald Regular"/>
                <a:cs typeface="Oswald Regular"/>
                <a:sym typeface="Oswald Regular"/>
              </a:rPr>
              <a:t>How do unmarried older adults and those in cohabiting and gay &amp; lesbian relationships fare, and how does friendship change in old age ?</a:t>
            </a:r>
            <a:endParaRPr sz="2000" b="0">
              <a:solidFill>
                <a:srgbClr val="000000"/>
              </a:solidFill>
              <a:latin typeface="Oswald Regular"/>
              <a:ea typeface="Oswald Regular"/>
              <a:cs typeface="Oswald Regular"/>
              <a:sym typeface="Oswald Regular"/>
            </a:endParaRPr>
          </a:p>
        </p:txBody>
      </p:sp>
      <p:sp>
        <p:nvSpPr>
          <p:cNvPr id="201" name="Google Shape;201;p22"/>
          <p:cNvSpPr txBox="1">
            <a:spLocks noGrp="1"/>
          </p:cNvSpPr>
          <p:nvPr>
            <p:ph type="title" idx="4294967295"/>
          </p:nvPr>
        </p:nvSpPr>
        <p:spPr>
          <a:xfrm>
            <a:off x="74350" y="977700"/>
            <a:ext cx="4421400" cy="402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Arial"/>
                <a:ea typeface="Arial"/>
                <a:cs typeface="Arial"/>
                <a:sym typeface="Arial"/>
              </a:rPr>
              <a:t>Lansia yang Belum Menikah</a:t>
            </a:r>
            <a:endParaRPr sz="1400" b="1" u="sng">
              <a:solidFill>
                <a:srgbClr val="000000"/>
              </a:solidFill>
              <a:latin typeface="Arial"/>
              <a:ea typeface="Arial"/>
              <a:cs typeface="Arial"/>
              <a:sym typeface="Arial"/>
            </a:endParaRPr>
          </a:p>
          <a:p>
            <a:pPr marL="457200" lvl="0" indent="-304800" algn="just" rtl="0">
              <a:lnSpc>
                <a:spcPct val="115000"/>
              </a:lnSpc>
              <a:spcBef>
                <a:spcPts val="160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Cenderung kesepian dan dukungan sosial yang sedikit</a:t>
            </a:r>
            <a:endParaRPr sz="1200">
              <a:solidFill>
                <a:srgbClr val="000000"/>
              </a:solidFill>
              <a:latin typeface="Arial"/>
              <a:ea typeface="Arial"/>
              <a:cs typeface="Arial"/>
              <a:sym typeface="Arial"/>
            </a:endParaRPr>
          </a:p>
          <a:p>
            <a:pPr marL="457200" lvl="0" indent="-304800" algn="just" rtl="0">
              <a:lnSpc>
                <a:spcPct val="115000"/>
              </a:lnSpc>
              <a:spcBef>
                <a:spcPts val="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Tidak pernah mengalami tekanan transisi dari pernikahan</a:t>
            </a:r>
            <a:endParaRPr sz="1200">
              <a:solidFill>
                <a:srgbClr val="000000"/>
              </a:solidFill>
              <a:latin typeface="Arial"/>
              <a:ea typeface="Arial"/>
              <a:cs typeface="Arial"/>
              <a:sym typeface="Arial"/>
            </a:endParaRPr>
          </a:p>
          <a:p>
            <a:pPr marL="457200" lvl="0" indent="-304800" algn="just" rtl="0">
              <a:lnSpc>
                <a:spcPct val="115000"/>
              </a:lnSpc>
              <a:spcBef>
                <a:spcPts val="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Sebelumnya telah berkembang dalam keterampilan dan sumber daya kehidupan</a:t>
            </a:r>
            <a:endParaRPr sz="1200">
              <a:solidFill>
                <a:srgbClr val="000000"/>
              </a:solidFill>
              <a:latin typeface="Arial"/>
              <a:ea typeface="Arial"/>
              <a:cs typeface="Arial"/>
              <a:sym typeface="Arial"/>
            </a:endParaRPr>
          </a:p>
          <a:p>
            <a:pPr marL="457200" lvl="0" indent="-304800" algn="just" rtl="0">
              <a:lnSpc>
                <a:spcPct val="115000"/>
              </a:lnSpc>
              <a:spcBef>
                <a:spcPts val="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Berada dalam kesehatan yang baik dan memiliki pendidikan</a:t>
            </a:r>
            <a:endParaRPr sz="1200">
              <a:solidFill>
                <a:srgbClr val="000000"/>
              </a:solidFill>
              <a:latin typeface="Arial"/>
              <a:ea typeface="Arial"/>
              <a:cs typeface="Arial"/>
              <a:sym typeface="Arial"/>
            </a:endParaRPr>
          </a:p>
          <a:p>
            <a:pPr marL="457200" lvl="0" indent="-304800" algn="just" rtl="0">
              <a:lnSpc>
                <a:spcPct val="115000"/>
              </a:lnSpc>
              <a:spcBef>
                <a:spcPts val="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Pendapatan yang lebih tinggi daripada mereka yang telah menikah.</a:t>
            </a:r>
            <a:endParaRPr sz="1200">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r>
              <a:rPr lang="en" sz="1400" b="1" u="sng">
                <a:solidFill>
                  <a:srgbClr val="000000"/>
                </a:solidFill>
                <a:latin typeface="Arial"/>
                <a:ea typeface="Arial"/>
                <a:cs typeface="Arial"/>
                <a:sym typeface="Arial"/>
              </a:rPr>
              <a:t>Hidup Bersama Sebagai Suami-Istri</a:t>
            </a:r>
            <a:endParaRPr sz="1400" b="1" u="sng">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r>
              <a:rPr lang="en" sz="1300">
                <a:solidFill>
                  <a:srgbClr val="000000"/>
                </a:solidFill>
                <a:latin typeface="Arial"/>
                <a:ea typeface="Arial"/>
                <a:cs typeface="Arial"/>
                <a:sym typeface="Arial"/>
              </a:rPr>
              <a:t>Orang dewasa yang lebih tua cenderung untuk hidup bersama, seperti orang dewasa yang lebih muda dan biasanya mereka hidup bersama setelah pernikahan sebelumnya, bukan sebelum menikah.</a:t>
            </a:r>
            <a:endParaRPr sz="1300">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1300"/>
              </a:spcBef>
              <a:spcAft>
                <a:spcPts val="1600"/>
              </a:spcAft>
              <a:buNone/>
            </a:pPr>
            <a:endParaRPr sz="1200">
              <a:solidFill>
                <a:srgbClr val="000000"/>
              </a:solidFill>
              <a:latin typeface="Arial"/>
              <a:ea typeface="Arial"/>
              <a:cs typeface="Arial"/>
              <a:sym typeface="Arial"/>
            </a:endParaRPr>
          </a:p>
        </p:txBody>
      </p:sp>
      <p:sp>
        <p:nvSpPr>
          <p:cNvPr id="202" name="Google Shape;202;p22"/>
          <p:cNvSpPr txBox="1">
            <a:spLocks noGrp="1"/>
          </p:cNvSpPr>
          <p:nvPr>
            <p:ph type="title" idx="4294967295"/>
          </p:nvPr>
        </p:nvSpPr>
        <p:spPr>
          <a:xfrm>
            <a:off x="4653500" y="977700"/>
            <a:ext cx="4421400" cy="402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Arial"/>
                <a:ea typeface="Arial"/>
                <a:cs typeface="Arial"/>
                <a:sym typeface="Arial"/>
              </a:rPr>
              <a:t>Relasi Gay &amp; Lesbian</a:t>
            </a:r>
            <a:endParaRPr sz="1400" b="1" u="sng">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r>
              <a:rPr lang="en" sz="1400">
                <a:solidFill>
                  <a:srgbClr val="000000"/>
                </a:solidFill>
                <a:latin typeface="Arial"/>
                <a:ea typeface="Arial"/>
                <a:cs typeface="Arial"/>
                <a:sym typeface="Arial"/>
              </a:rPr>
              <a:t>Lansia homoseksual, seperti lansia heteroseksual, memiliki keinginan yang amat kuat terhadap intimasi, kontak seksual, &amp; generativitas. Banyak gay &amp; lesbian menyesuaikan diri (dipengaruhi status pernyataan diri) terhadap penuaan dengan relatif mudah.</a:t>
            </a:r>
            <a:endParaRPr sz="14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9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Pertemanan</a:t>
            </a:r>
            <a:endParaRPr sz="1400" b="1" u="sng">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300">
                <a:solidFill>
                  <a:srgbClr val="000000"/>
                </a:solidFill>
                <a:latin typeface="Arial"/>
                <a:ea typeface="Arial"/>
                <a:cs typeface="Arial"/>
                <a:sym typeface="Arial"/>
              </a:rPr>
              <a:t>Pertemanan pada usia tua fokus pada pendampingan dan dukungan bukan pada pekerjaan &amp; </a:t>
            </a:r>
            <a:r>
              <a:rPr lang="en" sz="1300" i="1">
                <a:solidFill>
                  <a:srgbClr val="000000"/>
                </a:solidFill>
                <a:latin typeface="Arial"/>
                <a:ea typeface="Arial"/>
                <a:cs typeface="Arial"/>
                <a:sym typeface="Arial"/>
              </a:rPr>
              <a:t>parenting.</a:t>
            </a:r>
            <a:r>
              <a:rPr lang="en" sz="1300">
                <a:solidFill>
                  <a:srgbClr val="000000"/>
                </a:solidFill>
                <a:latin typeface="Arial"/>
                <a:ea typeface="Arial"/>
                <a:cs typeface="Arial"/>
                <a:sym typeface="Arial"/>
              </a:rPr>
              <a:t> Adanya perpindahan atau masuk ke panti jompo, sakit atau cacat dan meninggal. Sehingga sulit untuk mempertahankan hubungan dengan teman lama.</a:t>
            </a:r>
            <a:endParaRPr sz="13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1200">
              <a:solidFill>
                <a:srgbClr val="000000"/>
              </a:solidFill>
              <a:latin typeface="Arial"/>
              <a:ea typeface="Arial"/>
              <a:cs typeface="Arial"/>
              <a:sym typeface="Arial"/>
            </a:endParaRPr>
          </a:p>
          <a:p>
            <a:pPr marL="0" lvl="0" indent="0" algn="just" rtl="0">
              <a:lnSpc>
                <a:spcPct val="115000"/>
              </a:lnSpc>
              <a:spcBef>
                <a:spcPts val="1300"/>
              </a:spcBef>
              <a:spcAft>
                <a:spcPts val="1300"/>
              </a:spcAft>
              <a:buNone/>
            </a:pPr>
            <a:endParaRPr sz="1200">
              <a:solidFill>
                <a:srgbClr val="000000"/>
              </a:solidFill>
              <a:latin typeface="Arial"/>
              <a:ea typeface="Arial"/>
              <a:cs typeface="Arial"/>
              <a:sym typeface="Arial"/>
            </a:endParaRPr>
          </a:p>
        </p:txBody>
      </p:sp>
      <p:cxnSp>
        <p:nvCxnSpPr>
          <p:cNvPr id="203" name="Google Shape;203;p22"/>
          <p:cNvCxnSpPr/>
          <p:nvPr/>
        </p:nvCxnSpPr>
        <p:spPr>
          <a:xfrm rot="10800000" flipH="1">
            <a:off x="337950" y="934100"/>
            <a:ext cx="8468100" cy="1260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22"/>
          <p:cNvCxnSpPr/>
          <p:nvPr/>
        </p:nvCxnSpPr>
        <p:spPr>
          <a:xfrm flipH="1">
            <a:off x="4566550" y="901500"/>
            <a:ext cx="5400" cy="4178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208"/>
        <p:cNvGrpSpPr/>
        <p:nvPr/>
      </p:nvGrpSpPr>
      <p:grpSpPr>
        <a:xfrm>
          <a:off x="0" y="0"/>
          <a:ext cx="0" cy="0"/>
          <a:chOff x="0" y="0"/>
          <a:chExt cx="0" cy="0"/>
        </a:xfrm>
      </p:grpSpPr>
      <p:sp>
        <p:nvSpPr>
          <p:cNvPr id="209" name="Google Shape;209;p23"/>
          <p:cNvSpPr txBox="1">
            <a:spLocks noGrp="1"/>
          </p:cNvSpPr>
          <p:nvPr>
            <p:ph type="title" idx="4294967295"/>
          </p:nvPr>
        </p:nvSpPr>
        <p:spPr>
          <a:xfrm>
            <a:off x="125450" y="1016900"/>
            <a:ext cx="4541400" cy="199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Arial"/>
                <a:ea typeface="Arial"/>
                <a:cs typeface="Arial"/>
                <a:sym typeface="Arial"/>
              </a:rPr>
              <a:t>Hubungan dengan Anak yang Sudah Dewasa</a:t>
            </a:r>
            <a:endParaRPr sz="1400" b="1" u="sng">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r>
              <a:rPr lang="en" sz="1400">
                <a:solidFill>
                  <a:srgbClr val="000000"/>
                </a:solidFill>
                <a:latin typeface="Arial"/>
                <a:ea typeface="Arial"/>
                <a:cs typeface="Arial"/>
                <a:sym typeface="Arial"/>
              </a:rPr>
              <a:t>Ikatan anak &amp; orang tua tetap kuat sampai usia tua. Orang tua yang memiliki hubungan yang baik dengan anak dewasa mereka, kecil kemungkinannya menjadi kesepian atau depresi daripada mereka yang hubungan orang tuanya tidak begitu baik.</a:t>
            </a:r>
            <a:endParaRPr sz="14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1000">
              <a:solidFill>
                <a:srgbClr val="000000"/>
              </a:solidFill>
              <a:latin typeface="Arial"/>
              <a:ea typeface="Arial"/>
              <a:cs typeface="Arial"/>
              <a:sym typeface="Arial"/>
            </a:endParaRPr>
          </a:p>
          <a:p>
            <a:pPr marL="0" lvl="0" indent="0" algn="just" rtl="0">
              <a:lnSpc>
                <a:spcPct val="115000"/>
              </a:lnSpc>
              <a:spcBef>
                <a:spcPts val="1300"/>
              </a:spcBef>
              <a:spcAft>
                <a:spcPts val="1300"/>
              </a:spcAft>
              <a:buNone/>
            </a:pPr>
            <a:endParaRPr sz="1200">
              <a:solidFill>
                <a:srgbClr val="000000"/>
              </a:solidFill>
              <a:latin typeface="Arial"/>
              <a:ea typeface="Arial"/>
              <a:cs typeface="Arial"/>
              <a:sym typeface="Arial"/>
            </a:endParaRPr>
          </a:p>
        </p:txBody>
      </p:sp>
      <p:sp>
        <p:nvSpPr>
          <p:cNvPr id="210" name="Google Shape;210;p23"/>
          <p:cNvSpPr txBox="1">
            <a:spLocks noGrp="1"/>
          </p:cNvSpPr>
          <p:nvPr>
            <p:ph type="title" idx="4294967295"/>
          </p:nvPr>
        </p:nvSpPr>
        <p:spPr>
          <a:xfrm>
            <a:off x="337950" y="160175"/>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7 : </a:t>
            </a:r>
            <a:r>
              <a:rPr lang="en" sz="2000" b="0">
                <a:solidFill>
                  <a:srgbClr val="262626"/>
                </a:solidFill>
                <a:latin typeface="Oswald Regular"/>
                <a:ea typeface="Oswald Regular"/>
                <a:cs typeface="Oswald Regular"/>
                <a:sym typeface="Oswald Regular"/>
              </a:rPr>
              <a:t>How do older adults get along with or without-grown children and with siblings and how do they adjust to great grandparenthood ?</a:t>
            </a:r>
            <a:r>
              <a:rPr lang="en" sz="2000" b="0">
                <a:solidFill>
                  <a:srgbClr val="000000"/>
                </a:solidFill>
                <a:latin typeface="Oswald Regular"/>
                <a:ea typeface="Oswald Regular"/>
                <a:cs typeface="Oswald Regular"/>
                <a:sym typeface="Oswald Regular"/>
              </a:rPr>
              <a:t> </a:t>
            </a:r>
            <a:endParaRPr sz="2000" b="0">
              <a:solidFill>
                <a:srgbClr val="000000"/>
              </a:solidFill>
              <a:latin typeface="Oswald Regular"/>
              <a:ea typeface="Oswald Regular"/>
              <a:cs typeface="Oswald Regular"/>
              <a:sym typeface="Oswald Regular"/>
            </a:endParaRPr>
          </a:p>
        </p:txBody>
      </p:sp>
      <p:cxnSp>
        <p:nvCxnSpPr>
          <p:cNvPr id="211" name="Google Shape;211;p23"/>
          <p:cNvCxnSpPr/>
          <p:nvPr/>
        </p:nvCxnSpPr>
        <p:spPr>
          <a:xfrm rot="10800000" flipH="1">
            <a:off x="337950" y="934100"/>
            <a:ext cx="8468100" cy="12600"/>
          </a:xfrm>
          <a:prstGeom prst="straightConnector1">
            <a:avLst/>
          </a:prstGeom>
          <a:noFill/>
          <a:ln w="9525" cap="flat" cmpd="sng">
            <a:solidFill>
              <a:schemeClr val="dk2"/>
            </a:solidFill>
            <a:prstDash val="solid"/>
            <a:round/>
            <a:headEnd type="none" w="med" len="med"/>
            <a:tailEnd type="none" w="med" len="med"/>
          </a:ln>
        </p:spPr>
      </p:cxnSp>
      <p:sp>
        <p:nvSpPr>
          <p:cNvPr id="212" name="Google Shape;212;p23"/>
          <p:cNvSpPr txBox="1">
            <a:spLocks noGrp="1"/>
          </p:cNvSpPr>
          <p:nvPr>
            <p:ph type="title" idx="4294967295"/>
          </p:nvPr>
        </p:nvSpPr>
        <p:spPr>
          <a:xfrm>
            <a:off x="200725" y="3010700"/>
            <a:ext cx="8468100" cy="1993800"/>
          </a:xfrm>
          <a:prstGeom prst="rect">
            <a:avLst/>
          </a:prstGeom>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Hubungan dengan Saudara Kandung</a:t>
            </a:r>
            <a:endParaRPr sz="1400" b="1" u="sng">
              <a:solidFill>
                <a:srgbClr val="000000"/>
              </a:solidFill>
              <a:latin typeface="Arial"/>
              <a:ea typeface="Arial"/>
              <a:cs typeface="Arial"/>
              <a:sym typeface="Arial"/>
            </a:endParaRPr>
          </a:p>
          <a:p>
            <a:pPr marL="457200" lvl="0" indent="-317500" algn="just" rtl="0">
              <a:lnSpc>
                <a:spcPct val="115000"/>
              </a:lnSpc>
              <a:spcBef>
                <a:spcPts val="1300"/>
              </a:spcBef>
              <a:spcAft>
                <a:spcPts val="0"/>
              </a:spcAft>
              <a:buClr>
                <a:srgbClr val="000000"/>
              </a:buClr>
              <a:buSzPts val="1400"/>
              <a:buFont typeface="Arial"/>
              <a:buChar char="❖"/>
            </a:pPr>
            <a:r>
              <a:rPr lang="en" sz="1400">
                <a:solidFill>
                  <a:srgbClr val="000000"/>
                </a:solidFill>
                <a:latin typeface="Arial"/>
                <a:ea typeface="Arial"/>
                <a:cs typeface="Arial"/>
                <a:sym typeface="Arial"/>
              </a:rPr>
              <a:t>Peran saudara kandung lebih dari anggota keluarga lainnya karena ia seperti teman</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Memberikan dukungan secara emosional</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Orang tua yang dekat dengan saudara perempuannya merasa lebih baik tentang kehidupan dan lebih sedikit khawatir tentang penuaan</a:t>
            </a:r>
            <a:endParaRPr sz="1400" b="1" u="sng">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1400">
              <a:solidFill>
                <a:srgbClr val="000000"/>
              </a:solidFill>
              <a:latin typeface="Arial"/>
              <a:ea typeface="Arial"/>
              <a:cs typeface="Arial"/>
              <a:sym typeface="Arial"/>
            </a:endParaRPr>
          </a:p>
          <a:p>
            <a:pPr marL="0" lvl="0" indent="0" algn="just" rtl="0">
              <a:lnSpc>
                <a:spcPct val="115000"/>
              </a:lnSpc>
              <a:spcBef>
                <a:spcPts val="1300"/>
              </a:spcBef>
              <a:spcAft>
                <a:spcPts val="1300"/>
              </a:spcAft>
              <a:buNone/>
            </a:pPr>
            <a:endParaRPr sz="1200">
              <a:solidFill>
                <a:srgbClr val="000000"/>
              </a:solidFill>
              <a:latin typeface="Arial"/>
              <a:ea typeface="Arial"/>
              <a:cs typeface="Arial"/>
              <a:sym typeface="Arial"/>
            </a:endParaRPr>
          </a:p>
        </p:txBody>
      </p:sp>
      <p:sp>
        <p:nvSpPr>
          <p:cNvPr id="213" name="Google Shape;213;p23"/>
          <p:cNvSpPr txBox="1">
            <a:spLocks noGrp="1"/>
          </p:cNvSpPr>
          <p:nvPr>
            <p:ph type="title" idx="4294967295"/>
          </p:nvPr>
        </p:nvSpPr>
        <p:spPr>
          <a:xfrm>
            <a:off x="4817325" y="1016900"/>
            <a:ext cx="4190100" cy="228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Arial"/>
                <a:ea typeface="Arial"/>
                <a:cs typeface="Arial"/>
                <a:sym typeface="Arial"/>
              </a:rPr>
              <a:t>Menjadi Buyut</a:t>
            </a:r>
            <a:endParaRPr sz="1400" b="1" u="sng">
              <a:solidFill>
                <a:srgbClr val="000000"/>
              </a:solidFill>
              <a:latin typeface="Arial"/>
              <a:ea typeface="Arial"/>
              <a:cs typeface="Arial"/>
              <a:sym typeface="Arial"/>
            </a:endParaRPr>
          </a:p>
          <a:p>
            <a:pPr marL="0" lvl="0" indent="0" algn="just" rtl="0">
              <a:lnSpc>
                <a:spcPct val="115000"/>
              </a:lnSpc>
              <a:spcBef>
                <a:spcPts val="1600"/>
              </a:spcBef>
              <a:spcAft>
                <a:spcPts val="0"/>
              </a:spcAft>
              <a:buNone/>
            </a:pPr>
            <a:r>
              <a:rPr lang="en" sz="1400">
                <a:solidFill>
                  <a:srgbClr val="000000"/>
                </a:solidFill>
                <a:latin typeface="Arial"/>
                <a:ea typeface="Arial"/>
                <a:cs typeface="Arial"/>
                <a:sym typeface="Arial"/>
              </a:rPr>
              <a:t>Sebagian besar buyut menemukan peran yang memuaskan seperti, mengungkapkan perasaan pembaruan pribadi dan keluarga, sumber pemberi perhatian, dan tanda panjang umur.</a:t>
            </a:r>
            <a:endParaRPr sz="14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1000">
              <a:solidFill>
                <a:srgbClr val="000000"/>
              </a:solidFill>
              <a:latin typeface="Arial"/>
              <a:ea typeface="Arial"/>
              <a:cs typeface="Arial"/>
              <a:sym typeface="Arial"/>
            </a:endParaRPr>
          </a:p>
          <a:p>
            <a:pPr marL="0" lvl="0" indent="0" algn="just" rtl="0">
              <a:lnSpc>
                <a:spcPct val="115000"/>
              </a:lnSpc>
              <a:spcBef>
                <a:spcPts val="1300"/>
              </a:spcBef>
              <a:spcAft>
                <a:spcPts val="1300"/>
              </a:spcAft>
              <a:buNone/>
            </a:pPr>
            <a:endParaRPr sz="1200">
              <a:solidFill>
                <a:srgbClr val="000000"/>
              </a:solidFill>
              <a:latin typeface="Arial"/>
              <a:ea typeface="Arial"/>
              <a:cs typeface="Arial"/>
              <a:sym typeface="Arial"/>
            </a:endParaRPr>
          </a:p>
        </p:txBody>
      </p:sp>
      <p:cxnSp>
        <p:nvCxnSpPr>
          <p:cNvPr id="214" name="Google Shape;214;p23"/>
          <p:cNvCxnSpPr/>
          <p:nvPr/>
        </p:nvCxnSpPr>
        <p:spPr>
          <a:xfrm>
            <a:off x="4729500" y="927400"/>
            <a:ext cx="12600" cy="2133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1352400" y="1210350"/>
            <a:ext cx="6439200" cy="27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2"/>
                </a:solidFill>
                <a:latin typeface="Alfa Slab One"/>
                <a:ea typeface="Alfa Slab One"/>
                <a:cs typeface="Alfa Slab One"/>
                <a:sym typeface="Alfa Slab One"/>
              </a:rPr>
              <a:t>THANK YOU...</a:t>
            </a:r>
            <a:endParaRPr sz="6000">
              <a:solidFill>
                <a:schemeClr val="accent2"/>
              </a:solidFill>
              <a:latin typeface="Alfa Slab One"/>
              <a:ea typeface="Alfa Slab One"/>
              <a:cs typeface="Alfa Slab One"/>
              <a:sym typeface="Alfa Slab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title" idx="4294967295"/>
          </p:nvPr>
        </p:nvSpPr>
        <p:spPr>
          <a:xfrm>
            <a:off x="337950" y="385250"/>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1 : Does </a:t>
            </a:r>
            <a:r>
              <a:rPr lang="en" sz="2000">
                <a:solidFill>
                  <a:srgbClr val="000000"/>
                </a:solidFill>
                <a:latin typeface="Oswald Regular"/>
                <a:ea typeface="Oswald Regular"/>
                <a:cs typeface="Oswald Regular"/>
                <a:sym typeface="Oswald Regular"/>
              </a:rPr>
              <a:t>personality change in old age,  and what special issues and tasks do older people face? </a:t>
            </a:r>
            <a:endParaRPr sz="2000" b="0">
              <a:solidFill>
                <a:srgbClr val="000000"/>
              </a:solidFill>
              <a:latin typeface="Oswald Regular"/>
              <a:ea typeface="Oswald Regular"/>
              <a:cs typeface="Oswald Regular"/>
              <a:sym typeface="Oswald Regular"/>
            </a:endParaRPr>
          </a:p>
        </p:txBody>
      </p:sp>
      <p:sp>
        <p:nvSpPr>
          <p:cNvPr id="137" name="Google Shape;137;p14"/>
          <p:cNvSpPr txBox="1">
            <a:spLocks noGrp="1"/>
          </p:cNvSpPr>
          <p:nvPr>
            <p:ph type="title" idx="4294967295"/>
          </p:nvPr>
        </p:nvSpPr>
        <p:spPr>
          <a:xfrm>
            <a:off x="274475" y="1305650"/>
            <a:ext cx="4525200" cy="306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u="sng">
                <a:solidFill>
                  <a:srgbClr val="000000"/>
                </a:solidFill>
                <a:latin typeface="Comfortaa"/>
                <a:ea typeface="Comfortaa"/>
                <a:cs typeface="Comfortaa"/>
                <a:sym typeface="Comfortaa"/>
              </a:rPr>
              <a:t>Theory and Research on Personality Development</a:t>
            </a:r>
            <a:r>
              <a:rPr lang="en" sz="1400">
                <a:solidFill>
                  <a:srgbClr val="000000"/>
                </a:solidFill>
                <a:latin typeface="Comfortaa Regular"/>
                <a:ea typeface="Comfortaa Regular"/>
                <a:cs typeface="Comfortaa Regular"/>
                <a:sym typeface="Comfortaa Regular"/>
              </a:rPr>
              <a:t> </a:t>
            </a:r>
            <a:endParaRPr sz="1400">
              <a:solidFill>
                <a:srgbClr val="000000"/>
              </a:solidFill>
              <a:latin typeface="Comfortaa Regular"/>
              <a:ea typeface="Comfortaa Regular"/>
              <a:cs typeface="Comfortaa Regular"/>
              <a:sym typeface="Comfortaa Regular"/>
            </a:endParaRPr>
          </a:p>
          <a:p>
            <a:pPr marL="0" lvl="0" indent="0" algn="l" rtl="0">
              <a:lnSpc>
                <a:spcPct val="115000"/>
              </a:lnSpc>
              <a:spcBef>
                <a:spcPts val="1600"/>
              </a:spcBef>
              <a:spcAft>
                <a:spcPts val="0"/>
              </a:spcAft>
              <a:buNone/>
            </a:pPr>
            <a:r>
              <a:rPr lang="en" sz="1500" b="1">
                <a:solidFill>
                  <a:srgbClr val="000000"/>
                </a:solidFill>
                <a:latin typeface="Comfortaa"/>
                <a:ea typeface="Comfortaa"/>
                <a:cs typeface="Comfortaa"/>
                <a:sym typeface="Comfortaa"/>
              </a:rPr>
              <a:t>Erik Erikson: Normative Issues and Tasks</a:t>
            </a:r>
            <a:r>
              <a:rPr lang="en" sz="1500">
                <a:solidFill>
                  <a:srgbClr val="000000"/>
                </a:solidFill>
                <a:latin typeface="Comfortaa Regular"/>
                <a:ea typeface="Comfortaa Regular"/>
                <a:cs typeface="Comfortaa Regular"/>
                <a:sym typeface="Comfortaa Regular"/>
              </a:rPr>
              <a:t> </a:t>
            </a:r>
            <a:endParaRPr sz="1500">
              <a:solidFill>
                <a:srgbClr val="000000"/>
              </a:solidFill>
              <a:latin typeface="Comfortaa Regular"/>
              <a:ea typeface="Comfortaa Regular"/>
              <a:cs typeface="Comfortaa Regular"/>
              <a:sym typeface="Comfortaa Regular"/>
            </a:endParaRPr>
          </a:p>
          <a:p>
            <a:pPr marL="457200" lvl="0" indent="-323850" algn="l" rtl="0">
              <a:lnSpc>
                <a:spcPct val="115000"/>
              </a:lnSpc>
              <a:spcBef>
                <a:spcPts val="1600"/>
              </a:spcBef>
              <a:spcAft>
                <a:spcPts val="0"/>
              </a:spcAft>
              <a:buClr>
                <a:srgbClr val="000000"/>
              </a:buClr>
              <a:buSzPts val="1500"/>
              <a:buFont typeface="Comfortaa Regular"/>
              <a:buChar char="●"/>
            </a:pPr>
            <a:r>
              <a:rPr lang="en" sz="1500">
                <a:solidFill>
                  <a:srgbClr val="000000"/>
                </a:solidFill>
                <a:latin typeface="Comfortaa Regular"/>
                <a:ea typeface="Comfortaa Regular"/>
                <a:cs typeface="Comfortaa Regular"/>
                <a:sym typeface="Comfortaa Regular"/>
              </a:rPr>
              <a:t>Integritas ego vs keputusasaan </a:t>
            </a:r>
            <a:endParaRPr sz="1500">
              <a:solidFill>
                <a:srgbClr val="000000"/>
              </a:solidFill>
              <a:latin typeface="Comfortaa Regular"/>
              <a:ea typeface="Comfortaa Regular"/>
              <a:cs typeface="Comfortaa Regular"/>
              <a:sym typeface="Comfortaa Regular"/>
            </a:endParaRPr>
          </a:p>
          <a:p>
            <a:pPr marL="457200" lvl="0" indent="-323850" algn="l" rtl="0">
              <a:lnSpc>
                <a:spcPct val="115000"/>
              </a:lnSpc>
              <a:spcBef>
                <a:spcPts val="0"/>
              </a:spcBef>
              <a:spcAft>
                <a:spcPts val="0"/>
              </a:spcAft>
              <a:buClr>
                <a:srgbClr val="000000"/>
              </a:buClr>
              <a:buSzPts val="1500"/>
              <a:buFont typeface="Comfortaa Regular"/>
              <a:buChar char="●"/>
            </a:pPr>
            <a:r>
              <a:rPr lang="en" sz="1500">
                <a:solidFill>
                  <a:srgbClr val="000000"/>
                </a:solidFill>
                <a:latin typeface="Comfortaa Regular"/>
                <a:ea typeface="Comfortaa Regular"/>
                <a:cs typeface="Comfortaa Regular"/>
                <a:sym typeface="Comfortaa Regular"/>
              </a:rPr>
              <a:t>“Nilai moral” yang mungkin berkembang sepanjang tahap ini adalah Wisdom </a:t>
            </a:r>
            <a:endParaRPr sz="1500">
              <a:solidFill>
                <a:srgbClr val="000000"/>
              </a:solidFill>
              <a:latin typeface="Comfortaa Regular"/>
              <a:ea typeface="Comfortaa Regular"/>
              <a:cs typeface="Comfortaa Regular"/>
              <a:sym typeface="Comfortaa Regular"/>
            </a:endParaRPr>
          </a:p>
        </p:txBody>
      </p:sp>
      <p:cxnSp>
        <p:nvCxnSpPr>
          <p:cNvPr id="138" name="Google Shape;138;p14"/>
          <p:cNvCxnSpPr/>
          <p:nvPr/>
        </p:nvCxnSpPr>
        <p:spPr>
          <a:xfrm rot="10800000" flipH="1">
            <a:off x="337950" y="1140650"/>
            <a:ext cx="8468100" cy="12600"/>
          </a:xfrm>
          <a:prstGeom prst="straightConnector1">
            <a:avLst/>
          </a:prstGeom>
          <a:noFill/>
          <a:ln w="9525" cap="flat" cmpd="sng">
            <a:solidFill>
              <a:schemeClr val="dk2"/>
            </a:solidFill>
            <a:prstDash val="solid"/>
            <a:round/>
            <a:headEnd type="none" w="med" len="med"/>
            <a:tailEnd type="none" w="med" len="med"/>
          </a:ln>
        </p:spPr>
      </p:cxnSp>
      <p:pic>
        <p:nvPicPr>
          <p:cNvPr id="139" name="Google Shape;139;p14"/>
          <p:cNvPicPr preferRelativeResize="0"/>
          <p:nvPr/>
        </p:nvPicPr>
        <p:blipFill>
          <a:blip r:embed="rId3">
            <a:alphaModFix/>
          </a:blip>
          <a:stretch>
            <a:fillRect/>
          </a:stretch>
        </p:blipFill>
        <p:spPr>
          <a:xfrm>
            <a:off x="4572000" y="1305650"/>
            <a:ext cx="4419599" cy="343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43"/>
        <p:cNvGrpSpPr/>
        <p:nvPr/>
      </p:nvGrpSpPr>
      <p:grpSpPr>
        <a:xfrm>
          <a:off x="0" y="0"/>
          <a:ext cx="0" cy="0"/>
          <a:chOff x="0" y="0"/>
          <a:chExt cx="0" cy="0"/>
        </a:xfrm>
      </p:grpSpPr>
      <p:sp>
        <p:nvSpPr>
          <p:cNvPr id="144" name="Google Shape;144;p15"/>
          <p:cNvSpPr txBox="1">
            <a:spLocks noGrp="1"/>
          </p:cNvSpPr>
          <p:nvPr>
            <p:ph type="title" idx="4294967295"/>
          </p:nvPr>
        </p:nvSpPr>
        <p:spPr>
          <a:xfrm>
            <a:off x="337950" y="1470300"/>
            <a:ext cx="7087200" cy="3673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2000" b="1" u="sng">
                <a:solidFill>
                  <a:srgbClr val="000000"/>
                </a:solidFill>
                <a:latin typeface="Comfortaa"/>
                <a:ea typeface="Comfortaa"/>
                <a:cs typeface="Comfortaa"/>
                <a:sym typeface="Comfortaa"/>
              </a:rPr>
              <a:t>The Five-FactorModel: Personality Traits in Old Age </a:t>
            </a:r>
            <a:endParaRPr sz="2000" b="1" u="sng">
              <a:solidFill>
                <a:srgbClr val="000000"/>
              </a:solidFill>
              <a:latin typeface="Comfortaa"/>
              <a:ea typeface="Comfortaa"/>
              <a:cs typeface="Comfortaa"/>
              <a:sym typeface="Comfortaa"/>
            </a:endParaRPr>
          </a:p>
          <a:p>
            <a:pPr marL="0" lvl="0" indent="0" algn="just" rtl="0">
              <a:lnSpc>
                <a:spcPct val="100000"/>
              </a:lnSpc>
              <a:spcBef>
                <a:spcPts val="1600"/>
              </a:spcBef>
              <a:spcAft>
                <a:spcPts val="0"/>
              </a:spcAft>
              <a:buNone/>
            </a:pPr>
            <a:r>
              <a:rPr lang="en" sz="1500" b="1">
                <a:solidFill>
                  <a:srgbClr val="000000"/>
                </a:solidFill>
                <a:latin typeface="Comfortaa"/>
                <a:ea typeface="Comfortaa"/>
                <a:cs typeface="Comfortaa"/>
                <a:sym typeface="Comfortaa"/>
              </a:rPr>
              <a:t>Measuring Stability and Change in Late Adulthood</a:t>
            </a:r>
            <a:endParaRPr sz="1500" b="1">
              <a:solidFill>
                <a:srgbClr val="000000"/>
              </a:solidFill>
              <a:latin typeface="Comfortaa"/>
              <a:ea typeface="Comfortaa"/>
              <a:cs typeface="Comfortaa"/>
              <a:sym typeface="Comfortaa"/>
            </a:endParaRPr>
          </a:p>
          <a:p>
            <a:pPr marL="457200" lvl="0" indent="-323850" algn="just" rtl="0">
              <a:lnSpc>
                <a:spcPct val="100000"/>
              </a:lnSpc>
              <a:spcBef>
                <a:spcPts val="1600"/>
              </a:spcBef>
              <a:spcAft>
                <a:spcPts val="0"/>
              </a:spcAft>
              <a:buClr>
                <a:srgbClr val="000000"/>
              </a:buClr>
              <a:buSzPts val="1500"/>
              <a:buFont typeface="Comfortaa"/>
              <a:buChar char="●"/>
            </a:pPr>
            <a:r>
              <a:rPr lang="en" sz="1500">
                <a:solidFill>
                  <a:srgbClr val="000000"/>
                </a:solidFill>
                <a:latin typeface="Comfortaa"/>
                <a:ea typeface="Comfortaa"/>
                <a:cs typeface="Comfortaa"/>
                <a:sym typeface="Comfortaa"/>
              </a:rPr>
              <a:t>Seiring bertambahnya usia kepribadian cenderung akan tetap stabil. </a:t>
            </a:r>
            <a:endParaRPr sz="1500">
              <a:solidFill>
                <a:srgbClr val="000000"/>
              </a:solidFill>
              <a:latin typeface="Comfortaa"/>
              <a:ea typeface="Comfortaa"/>
              <a:cs typeface="Comfortaa"/>
              <a:sym typeface="Comfortaa"/>
            </a:endParaRPr>
          </a:p>
          <a:p>
            <a:pPr marL="0" lvl="0" indent="0" algn="just" rtl="0">
              <a:lnSpc>
                <a:spcPct val="100000"/>
              </a:lnSpc>
              <a:spcBef>
                <a:spcPts val="1600"/>
              </a:spcBef>
              <a:spcAft>
                <a:spcPts val="0"/>
              </a:spcAft>
              <a:buNone/>
            </a:pPr>
            <a:r>
              <a:rPr lang="en" sz="1500" b="1">
                <a:solidFill>
                  <a:srgbClr val="000000"/>
                </a:solidFill>
                <a:latin typeface="Comfortaa"/>
                <a:ea typeface="Comfortaa"/>
                <a:cs typeface="Comfortaa"/>
                <a:sym typeface="Comfortaa"/>
              </a:rPr>
              <a:t>Personality as a Predictor of Emotionality,  Health, and Well-Being </a:t>
            </a:r>
            <a:endParaRPr sz="1500" b="1">
              <a:solidFill>
                <a:srgbClr val="000000"/>
              </a:solidFill>
              <a:latin typeface="Comfortaa"/>
              <a:ea typeface="Comfortaa"/>
              <a:cs typeface="Comfortaa"/>
              <a:sym typeface="Comfortaa"/>
            </a:endParaRPr>
          </a:p>
          <a:p>
            <a:pPr marL="457200" lvl="0" indent="-323850" algn="just" rtl="0">
              <a:lnSpc>
                <a:spcPct val="100000"/>
              </a:lnSpc>
              <a:spcBef>
                <a:spcPts val="1600"/>
              </a:spcBef>
              <a:spcAft>
                <a:spcPts val="0"/>
              </a:spcAft>
              <a:buClr>
                <a:srgbClr val="000000"/>
              </a:buClr>
              <a:buSzPts val="1500"/>
              <a:buFont typeface="Comfortaa"/>
              <a:buChar char="●"/>
            </a:pPr>
            <a:r>
              <a:rPr lang="en" sz="1500">
                <a:solidFill>
                  <a:srgbClr val="000000"/>
                </a:solidFill>
                <a:latin typeface="Comfortaa"/>
                <a:ea typeface="Comfortaa"/>
                <a:cs typeface="Comfortaa"/>
                <a:sym typeface="Comfortaa"/>
              </a:rPr>
              <a:t>Extraversion : cenderung tingkat kepuasan hidup dan emosi positifnya lebih tinggi dibandingkan neuroticism</a:t>
            </a:r>
            <a:endParaRPr sz="1500">
              <a:solidFill>
                <a:srgbClr val="000000"/>
              </a:solidFill>
              <a:latin typeface="Comfortaa"/>
              <a:ea typeface="Comfortaa"/>
              <a:cs typeface="Comfortaa"/>
              <a:sym typeface="Comfortaa"/>
            </a:endParaRPr>
          </a:p>
          <a:p>
            <a:pPr marL="457200" lvl="0" indent="-323850" algn="just" rtl="0">
              <a:lnSpc>
                <a:spcPct val="100000"/>
              </a:lnSpc>
              <a:spcBef>
                <a:spcPts val="0"/>
              </a:spcBef>
              <a:spcAft>
                <a:spcPts val="0"/>
              </a:spcAft>
              <a:buClr>
                <a:srgbClr val="000000"/>
              </a:buClr>
              <a:buSzPts val="1500"/>
              <a:buFont typeface="Comfortaa"/>
              <a:buChar char="●"/>
            </a:pPr>
            <a:r>
              <a:rPr lang="en" sz="1500">
                <a:solidFill>
                  <a:srgbClr val="000000"/>
                </a:solidFill>
                <a:latin typeface="Comfortaa"/>
                <a:ea typeface="Comfortaa"/>
                <a:cs typeface="Comfortaa"/>
                <a:sym typeface="Comfortaa"/>
              </a:rPr>
              <a:t>Neuroticism : kesehatan dan well-being nya lebih rendah dibandingkan </a:t>
            </a:r>
            <a:r>
              <a:rPr lang="en" sz="1500" i="1">
                <a:solidFill>
                  <a:srgbClr val="000000"/>
                </a:solidFill>
                <a:latin typeface="Comfortaa"/>
                <a:ea typeface="Comfortaa"/>
                <a:cs typeface="Comfortaa"/>
                <a:sym typeface="Comfortaa"/>
              </a:rPr>
              <a:t>conscientiousness</a:t>
            </a:r>
            <a:endParaRPr sz="1500" i="1">
              <a:solidFill>
                <a:srgbClr val="000000"/>
              </a:solidFill>
              <a:latin typeface="Comfortaa"/>
              <a:ea typeface="Comfortaa"/>
              <a:cs typeface="Comfortaa"/>
              <a:sym typeface="Comfortaa"/>
            </a:endParaRPr>
          </a:p>
          <a:p>
            <a:pPr marL="0" lvl="0" indent="0" algn="just" rtl="0">
              <a:lnSpc>
                <a:spcPct val="115000"/>
              </a:lnSpc>
              <a:spcBef>
                <a:spcPts val="1600"/>
              </a:spcBef>
              <a:spcAft>
                <a:spcPts val="1600"/>
              </a:spcAft>
              <a:buNone/>
            </a:pPr>
            <a:endParaRPr sz="1400">
              <a:solidFill>
                <a:srgbClr val="000000"/>
              </a:solidFill>
              <a:latin typeface="Comfortaa"/>
              <a:ea typeface="Comfortaa"/>
              <a:cs typeface="Comfortaa"/>
              <a:sym typeface="Comfortaa"/>
            </a:endParaRPr>
          </a:p>
        </p:txBody>
      </p:sp>
      <p:cxnSp>
        <p:nvCxnSpPr>
          <p:cNvPr id="145" name="Google Shape;145;p15"/>
          <p:cNvCxnSpPr/>
          <p:nvPr/>
        </p:nvCxnSpPr>
        <p:spPr>
          <a:xfrm rot="10800000" flipH="1">
            <a:off x="337950" y="1140650"/>
            <a:ext cx="8468100" cy="126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15"/>
          <p:cNvSpPr txBox="1">
            <a:spLocks noGrp="1"/>
          </p:cNvSpPr>
          <p:nvPr>
            <p:ph type="title" idx="4294967295"/>
          </p:nvPr>
        </p:nvSpPr>
        <p:spPr>
          <a:xfrm>
            <a:off x="337950" y="385250"/>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1 : Does </a:t>
            </a:r>
            <a:r>
              <a:rPr lang="en" sz="2000">
                <a:solidFill>
                  <a:srgbClr val="000000"/>
                </a:solidFill>
                <a:latin typeface="Oswald Regular"/>
                <a:ea typeface="Oswald Regular"/>
                <a:cs typeface="Oswald Regular"/>
                <a:sym typeface="Oswald Regular"/>
              </a:rPr>
              <a:t>personality change in old age,  and what special issues and tasks do older people face? (Cont.) </a:t>
            </a:r>
            <a:endParaRPr sz="2000" b="0">
              <a:solidFill>
                <a:srgbClr val="000000"/>
              </a:solidFill>
              <a:latin typeface="Oswald Regular"/>
              <a:ea typeface="Oswald Regular"/>
              <a:cs typeface="Oswald Regular"/>
              <a:sym typeface="Oswald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0"/>
        <p:cNvGrpSpPr/>
        <p:nvPr/>
      </p:nvGrpSpPr>
      <p:grpSpPr>
        <a:xfrm>
          <a:off x="0" y="0"/>
          <a:ext cx="0" cy="0"/>
          <a:chOff x="0" y="0"/>
          <a:chExt cx="0" cy="0"/>
        </a:xfrm>
      </p:grpSpPr>
      <p:sp>
        <p:nvSpPr>
          <p:cNvPr id="151" name="Google Shape;151;p16"/>
          <p:cNvSpPr txBox="1">
            <a:spLocks noGrp="1"/>
          </p:cNvSpPr>
          <p:nvPr>
            <p:ph type="title" idx="4294967295"/>
          </p:nvPr>
        </p:nvSpPr>
        <p:spPr>
          <a:xfrm>
            <a:off x="337950" y="385250"/>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2 :</a:t>
            </a:r>
            <a:r>
              <a:rPr lang="en" sz="2000">
                <a:solidFill>
                  <a:srgbClr val="000000"/>
                </a:solidFill>
                <a:latin typeface="Oswald Regular"/>
                <a:ea typeface="Oswald Regular"/>
                <a:cs typeface="Oswald Regular"/>
                <a:sym typeface="Oswald Regular"/>
              </a:rPr>
              <a:t> What strategies and resources contribute to older adults' well-being and mental health? </a:t>
            </a:r>
            <a:endParaRPr sz="2000" b="0">
              <a:solidFill>
                <a:srgbClr val="000000"/>
              </a:solidFill>
              <a:latin typeface="Oswald Regular"/>
              <a:ea typeface="Oswald Regular"/>
              <a:cs typeface="Oswald Regular"/>
              <a:sym typeface="Oswald Regular"/>
            </a:endParaRPr>
          </a:p>
        </p:txBody>
      </p:sp>
      <p:sp>
        <p:nvSpPr>
          <p:cNvPr id="152" name="Google Shape;152;p16"/>
          <p:cNvSpPr txBox="1">
            <a:spLocks noGrp="1"/>
          </p:cNvSpPr>
          <p:nvPr>
            <p:ph type="title" idx="4294967295"/>
          </p:nvPr>
        </p:nvSpPr>
        <p:spPr>
          <a:xfrm>
            <a:off x="337950" y="1260100"/>
            <a:ext cx="8468100" cy="368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u="sng">
                <a:solidFill>
                  <a:srgbClr val="000000"/>
                </a:solidFill>
                <a:latin typeface="Comfortaa"/>
                <a:ea typeface="Comfortaa"/>
                <a:cs typeface="Comfortaa"/>
                <a:sym typeface="Comfortaa"/>
              </a:rPr>
              <a:t>Well-Being in Late Adulthood</a:t>
            </a:r>
            <a:endParaRPr sz="1800" b="1" u="sng">
              <a:solidFill>
                <a:srgbClr val="000000"/>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200" b="1">
                <a:solidFill>
                  <a:srgbClr val="000000"/>
                </a:solidFill>
                <a:latin typeface="Comfortaa"/>
                <a:ea typeface="Comfortaa"/>
                <a:cs typeface="Comfortaa"/>
                <a:sym typeface="Comfortaa"/>
              </a:rPr>
              <a:t>Coping and Mental Health</a:t>
            </a:r>
            <a:endParaRPr sz="1200" b="1">
              <a:solidFill>
                <a:srgbClr val="000000"/>
              </a:solidFill>
              <a:latin typeface="Comfortaa"/>
              <a:ea typeface="Comfortaa"/>
              <a:cs typeface="Comfortaa"/>
              <a:sym typeface="Comfortaa"/>
            </a:endParaRPr>
          </a:p>
          <a:p>
            <a:pPr marL="457200" lvl="0" indent="-304800" algn="l" rtl="0">
              <a:lnSpc>
                <a:spcPct val="100000"/>
              </a:lnSpc>
              <a:spcBef>
                <a:spcPts val="1600"/>
              </a:spcBef>
              <a:spcAft>
                <a:spcPts val="0"/>
              </a:spcAft>
              <a:buClr>
                <a:srgbClr val="000000"/>
              </a:buClr>
              <a:buSzPts val="1200"/>
              <a:buFont typeface="Comfortaa Regular"/>
              <a:buAutoNum type="arabicPeriod"/>
            </a:pPr>
            <a:r>
              <a:rPr lang="en" sz="1200" i="1">
                <a:solidFill>
                  <a:srgbClr val="000000"/>
                </a:solidFill>
                <a:latin typeface="Comfortaa Regular"/>
                <a:ea typeface="Comfortaa Regular"/>
                <a:cs typeface="Comfortaa Regular"/>
                <a:sym typeface="Comfortaa Regular"/>
              </a:rPr>
              <a:t>Adaptive Defenses </a:t>
            </a:r>
            <a:r>
              <a:rPr lang="en" sz="1200">
                <a:solidFill>
                  <a:srgbClr val="000000"/>
                </a:solidFill>
                <a:latin typeface="Comfortaa Regular"/>
                <a:ea typeface="Comfortaa Regular"/>
                <a:cs typeface="Comfortaa Regular"/>
                <a:sym typeface="Comfortaa Regular"/>
              </a:rPr>
              <a:t>: secara bawah sadar atau intuitif</a:t>
            </a:r>
            <a:endParaRPr sz="1200">
              <a:solidFill>
                <a:srgbClr val="000000"/>
              </a:solidFill>
              <a:latin typeface="Comfortaa Regular"/>
              <a:ea typeface="Comfortaa Regular"/>
              <a:cs typeface="Comfortaa Regular"/>
              <a:sym typeface="Comfortaa Regular"/>
            </a:endParaRPr>
          </a:p>
          <a:p>
            <a:pPr marL="457200" lvl="0" indent="-304800" algn="l" rtl="0">
              <a:lnSpc>
                <a:spcPct val="100000"/>
              </a:lnSpc>
              <a:spcBef>
                <a:spcPts val="0"/>
              </a:spcBef>
              <a:spcAft>
                <a:spcPts val="0"/>
              </a:spcAft>
              <a:buClr>
                <a:srgbClr val="000000"/>
              </a:buClr>
              <a:buSzPts val="1200"/>
              <a:buFont typeface="Comfortaa Regular"/>
              <a:buAutoNum type="arabicPeriod"/>
            </a:pPr>
            <a:r>
              <a:rPr lang="en" sz="1200" i="1">
                <a:solidFill>
                  <a:srgbClr val="000000"/>
                </a:solidFill>
                <a:latin typeface="Comfortaa Regular"/>
                <a:ea typeface="Comfortaa Regular"/>
                <a:cs typeface="Comfortaa Regular"/>
                <a:sym typeface="Comfortaa Regular"/>
              </a:rPr>
              <a:t>Cognitive-Appraisal Model</a:t>
            </a:r>
            <a:r>
              <a:rPr lang="en" sz="1200">
                <a:solidFill>
                  <a:srgbClr val="000000"/>
                </a:solidFill>
                <a:latin typeface="Comfortaa Regular"/>
                <a:ea typeface="Comfortaa Regular"/>
                <a:cs typeface="Comfortaa Regular"/>
                <a:sym typeface="Comfortaa Regular"/>
              </a:rPr>
              <a:t> : secara sadar</a:t>
            </a:r>
            <a:endParaRPr sz="1200">
              <a:solidFill>
                <a:srgbClr val="000000"/>
              </a:solidFill>
              <a:latin typeface="Comfortaa Regular"/>
              <a:ea typeface="Comfortaa Regular"/>
              <a:cs typeface="Comfortaa Regular"/>
              <a:sym typeface="Comfortaa Regular"/>
            </a:endParaRPr>
          </a:p>
          <a:p>
            <a:pPr marL="914400" lvl="1" indent="-304800" algn="l" rtl="0">
              <a:spcBef>
                <a:spcPts val="0"/>
              </a:spcBef>
              <a:spcAft>
                <a:spcPts val="0"/>
              </a:spcAft>
              <a:buClr>
                <a:srgbClr val="000000"/>
              </a:buClr>
              <a:buSzPts val="1200"/>
              <a:buFont typeface="Comfortaa Regular"/>
              <a:buChar char="○"/>
            </a:pPr>
            <a:r>
              <a:rPr lang="en" sz="1200" i="1">
                <a:solidFill>
                  <a:srgbClr val="000000"/>
                </a:solidFill>
                <a:latin typeface="Comfortaa Regular"/>
                <a:ea typeface="Comfortaa Regular"/>
                <a:cs typeface="Comfortaa Regular"/>
                <a:sym typeface="Comfortaa Regular"/>
              </a:rPr>
              <a:t>Problem-Focused Coping </a:t>
            </a:r>
            <a:endParaRPr sz="1200" i="1">
              <a:solidFill>
                <a:srgbClr val="000000"/>
              </a:solidFill>
              <a:latin typeface="Comfortaa Regular"/>
              <a:ea typeface="Comfortaa Regular"/>
              <a:cs typeface="Comfortaa Regular"/>
              <a:sym typeface="Comfortaa Regular"/>
            </a:endParaRPr>
          </a:p>
          <a:p>
            <a:pPr marL="914400" lvl="1" indent="-304800" algn="l" rtl="0">
              <a:spcBef>
                <a:spcPts val="0"/>
              </a:spcBef>
              <a:spcAft>
                <a:spcPts val="0"/>
              </a:spcAft>
              <a:buClr>
                <a:srgbClr val="000000"/>
              </a:buClr>
              <a:buSzPts val="1200"/>
              <a:buFont typeface="Comfortaa Regular"/>
              <a:buChar char="○"/>
            </a:pPr>
            <a:r>
              <a:rPr lang="en" sz="1200" i="1">
                <a:solidFill>
                  <a:srgbClr val="000000"/>
                </a:solidFill>
                <a:latin typeface="Comfortaa Regular"/>
                <a:ea typeface="Comfortaa Regular"/>
                <a:cs typeface="Comfortaa Regular"/>
                <a:sym typeface="Comfortaa Regular"/>
              </a:rPr>
              <a:t>Emotion-Focused Coping </a:t>
            </a:r>
            <a:endParaRPr sz="1200" i="1">
              <a:solidFill>
                <a:srgbClr val="000000"/>
              </a:solidFill>
              <a:latin typeface="Comfortaa Regular"/>
              <a:ea typeface="Comfortaa Regular"/>
              <a:cs typeface="Comfortaa Regular"/>
              <a:sym typeface="Comfortaa Regular"/>
            </a:endParaRPr>
          </a:p>
          <a:p>
            <a:pPr marL="1371600" lvl="0" indent="-304800" algn="l" rtl="0">
              <a:spcBef>
                <a:spcPts val="0"/>
              </a:spcBef>
              <a:spcAft>
                <a:spcPts val="0"/>
              </a:spcAft>
              <a:buClr>
                <a:srgbClr val="000000"/>
              </a:buClr>
              <a:buSzPts val="1200"/>
              <a:buFont typeface="Comfortaa Regular"/>
              <a:buChar char="➔"/>
            </a:pPr>
            <a:r>
              <a:rPr lang="en" sz="1200">
                <a:solidFill>
                  <a:srgbClr val="000000"/>
                </a:solidFill>
                <a:latin typeface="Comfortaa Regular"/>
                <a:ea typeface="Comfortaa Regular"/>
                <a:cs typeface="Comfortaa Regular"/>
                <a:sym typeface="Comfortaa Regular"/>
              </a:rPr>
              <a:t>Proactive </a:t>
            </a:r>
            <a:endParaRPr sz="1200">
              <a:solidFill>
                <a:srgbClr val="000000"/>
              </a:solidFill>
              <a:latin typeface="Comfortaa Regular"/>
              <a:ea typeface="Comfortaa Regular"/>
              <a:cs typeface="Comfortaa Regular"/>
              <a:sym typeface="Comfortaa Regular"/>
            </a:endParaRPr>
          </a:p>
          <a:p>
            <a:pPr marL="1371600" lvl="0" indent="-304800" algn="l" rtl="0">
              <a:spcBef>
                <a:spcPts val="0"/>
              </a:spcBef>
              <a:spcAft>
                <a:spcPts val="0"/>
              </a:spcAft>
              <a:buClr>
                <a:srgbClr val="000000"/>
              </a:buClr>
              <a:buSzPts val="1200"/>
              <a:buFont typeface="Comfortaa Regular"/>
              <a:buChar char="➔"/>
            </a:pPr>
            <a:r>
              <a:rPr lang="en" sz="1200">
                <a:solidFill>
                  <a:srgbClr val="000000"/>
                </a:solidFill>
                <a:latin typeface="Comfortaa Regular"/>
                <a:ea typeface="Comfortaa Regular"/>
                <a:cs typeface="Comfortaa Regular"/>
                <a:sym typeface="Comfortaa Regular"/>
              </a:rPr>
              <a:t>Passive </a:t>
            </a:r>
            <a:endParaRPr sz="1200">
              <a:solidFill>
                <a:srgbClr val="000000"/>
              </a:solidFill>
              <a:latin typeface="Comfortaa Regular"/>
              <a:ea typeface="Comfortaa Regular"/>
              <a:cs typeface="Comfortaa Regular"/>
              <a:sym typeface="Comfortaa Regular"/>
            </a:endParaRPr>
          </a:p>
          <a:p>
            <a:pPr marL="0" lvl="0" indent="0" algn="l" rtl="0">
              <a:lnSpc>
                <a:spcPct val="100000"/>
              </a:lnSpc>
              <a:spcBef>
                <a:spcPts val="1600"/>
              </a:spcBef>
              <a:spcAft>
                <a:spcPts val="0"/>
              </a:spcAft>
              <a:buNone/>
            </a:pPr>
            <a:r>
              <a:rPr lang="en" sz="1200" b="1">
                <a:solidFill>
                  <a:srgbClr val="000000"/>
                </a:solidFill>
                <a:latin typeface="Comfortaa"/>
                <a:ea typeface="Comfortaa"/>
                <a:cs typeface="Comfortaa"/>
                <a:sym typeface="Comfortaa"/>
              </a:rPr>
              <a:t>Age Differences in Choice of Coping </a:t>
            </a:r>
            <a:endParaRPr sz="1200" b="1">
              <a:solidFill>
                <a:srgbClr val="000000"/>
              </a:solidFill>
              <a:latin typeface="Comfortaa"/>
              <a:ea typeface="Comfortaa"/>
              <a:cs typeface="Comfortaa"/>
              <a:sym typeface="Comfortaa"/>
            </a:endParaRPr>
          </a:p>
          <a:p>
            <a:pPr marL="457200" lvl="0" indent="-304800" algn="l" rtl="0">
              <a:lnSpc>
                <a:spcPct val="100000"/>
              </a:lnSpc>
              <a:spcBef>
                <a:spcPts val="1600"/>
              </a:spcBef>
              <a:spcAft>
                <a:spcPts val="0"/>
              </a:spcAft>
              <a:buClr>
                <a:srgbClr val="000000"/>
              </a:buClr>
              <a:buSzPts val="1200"/>
              <a:buFont typeface="Comfortaa Regular"/>
              <a:buChar char="●"/>
            </a:pPr>
            <a:r>
              <a:rPr lang="en" sz="1200">
                <a:solidFill>
                  <a:srgbClr val="000000"/>
                </a:solidFill>
                <a:latin typeface="Comfortaa Regular"/>
                <a:ea typeface="Comfortaa Regular"/>
                <a:cs typeface="Comfortaa Regular"/>
                <a:sym typeface="Comfortaa Regular"/>
              </a:rPr>
              <a:t>Sejalan dengan usia, dewasa akhir memilih coping dengan cara lebih fleksibel</a:t>
            </a:r>
            <a:endParaRPr sz="1200">
              <a:solidFill>
                <a:srgbClr val="000000"/>
              </a:solidFill>
              <a:latin typeface="Comfortaa Regular"/>
              <a:ea typeface="Comfortaa Regular"/>
              <a:cs typeface="Comfortaa Regular"/>
              <a:sym typeface="Comfortaa Regular"/>
            </a:endParaRPr>
          </a:p>
          <a:p>
            <a:pPr marL="457200" lvl="0" indent="-304800" algn="l" rtl="0">
              <a:lnSpc>
                <a:spcPct val="100000"/>
              </a:lnSpc>
              <a:spcBef>
                <a:spcPts val="0"/>
              </a:spcBef>
              <a:spcAft>
                <a:spcPts val="0"/>
              </a:spcAft>
              <a:buClr>
                <a:srgbClr val="000000"/>
              </a:buClr>
              <a:buSzPts val="1200"/>
              <a:buFont typeface="Comfortaa Regular"/>
              <a:buChar char="●"/>
            </a:pPr>
            <a:r>
              <a:rPr lang="en" sz="1200">
                <a:solidFill>
                  <a:srgbClr val="000000"/>
                </a:solidFill>
                <a:latin typeface="Comfortaa Regular"/>
                <a:ea typeface="Comfortaa Regular"/>
                <a:cs typeface="Comfortaa Regular"/>
                <a:sym typeface="Comfortaa Regular"/>
              </a:rPr>
              <a:t>Dewasa akhir lebih banyak menggunakan Emotion-Focused Coping dibandingkan orang muda</a:t>
            </a:r>
            <a:endParaRPr sz="1200">
              <a:solidFill>
                <a:srgbClr val="000000"/>
              </a:solidFill>
              <a:latin typeface="Comfortaa Regular"/>
              <a:ea typeface="Comfortaa Regular"/>
              <a:cs typeface="Comfortaa Regular"/>
              <a:sym typeface="Comfortaa Regular"/>
            </a:endParaRPr>
          </a:p>
          <a:p>
            <a:pPr marL="0" lvl="0" indent="0" algn="l" rtl="0">
              <a:lnSpc>
                <a:spcPct val="100000"/>
              </a:lnSpc>
              <a:spcBef>
                <a:spcPts val="1600"/>
              </a:spcBef>
              <a:spcAft>
                <a:spcPts val="1600"/>
              </a:spcAft>
              <a:buNone/>
            </a:pPr>
            <a:r>
              <a:rPr lang="en" sz="1200" b="1">
                <a:solidFill>
                  <a:srgbClr val="000000"/>
                </a:solidFill>
                <a:latin typeface="Comfortaa"/>
                <a:ea typeface="Comfortaa"/>
                <a:cs typeface="Comfortaa"/>
                <a:sym typeface="Comfortaa"/>
              </a:rPr>
              <a:t>Does Religion or Spirituality Affect Health and Well-Being?</a:t>
            </a:r>
            <a:endParaRPr sz="1200" b="1">
              <a:solidFill>
                <a:srgbClr val="000000"/>
              </a:solidFill>
              <a:latin typeface="Comfortaa"/>
              <a:ea typeface="Comfortaa"/>
              <a:cs typeface="Comfortaa"/>
              <a:sym typeface="Comfortaa"/>
            </a:endParaRPr>
          </a:p>
        </p:txBody>
      </p:sp>
      <p:cxnSp>
        <p:nvCxnSpPr>
          <p:cNvPr id="153" name="Google Shape;153;p16"/>
          <p:cNvCxnSpPr/>
          <p:nvPr/>
        </p:nvCxnSpPr>
        <p:spPr>
          <a:xfrm rot="10800000" flipH="1">
            <a:off x="337950" y="1140650"/>
            <a:ext cx="8468100" cy="1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7"/>
        <p:cNvGrpSpPr/>
        <p:nvPr/>
      </p:nvGrpSpPr>
      <p:grpSpPr>
        <a:xfrm>
          <a:off x="0" y="0"/>
          <a:ext cx="0" cy="0"/>
          <a:chOff x="0" y="0"/>
          <a:chExt cx="0" cy="0"/>
        </a:xfrm>
      </p:grpSpPr>
      <p:sp>
        <p:nvSpPr>
          <p:cNvPr id="158" name="Google Shape;158;p17"/>
          <p:cNvSpPr txBox="1">
            <a:spLocks noGrp="1"/>
          </p:cNvSpPr>
          <p:nvPr>
            <p:ph type="title" idx="4294967295"/>
          </p:nvPr>
        </p:nvSpPr>
        <p:spPr>
          <a:xfrm>
            <a:off x="337950" y="135100"/>
            <a:ext cx="8468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rgbClr val="000000"/>
                </a:solidFill>
                <a:latin typeface="Oswald Regular"/>
                <a:ea typeface="Oswald Regular"/>
                <a:cs typeface="Oswald Regular"/>
                <a:sym typeface="Oswald Regular"/>
              </a:rPr>
              <a:t>GUIDEPOST 2 : What strategies and resources contribute to older adults' well-being and </a:t>
            </a:r>
            <a:r>
              <a:rPr lang="en" sz="2000">
                <a:solidFill>
                  <a:srgbClr val="000000"/>
                </a:solidFill>
                <a:latin typeface="Oswald Regular"/>
                <a:ea typeface="Oswald Regular"/>
                <a:cs typeface="Oswald Regular"/>
                <a:sym typeface="Oswald Regular"/>
              </a:rPr>
              <a:t>mental health? (Cont.)</a:t>
            </a:r>
            <a:endParaRPr sz="2000" b="0">
              <a:solidFill>
                <a:srgbClr val="000000"/>
              </a:solidFill>
              <a:latin typeface="Oswald Regular"/>
              <a:ea typeface="Oswald Regular"/>
              <a:cs typeface="Oswald Regular"/>
              <a:sym typeface="Oswald Regular"/>
            </a:endParaRPr>
          </a:p>
        </p:txBody>
      </p:sp>
      <p:sp>
        <p:nvSpPr>
          <p:cNvPr id="159" name="Google Shape;159;p17"/>
          <p:cNvSpPr txBox="1">
            <a:spLocks noGrp="1"/>
          </p:cNvSpPr>
          <p:nvPr>
            <p:ph type="title" idx="4294967295"/>
          </p:nvPr>
        </p:nvSpPr>
        <p:spPr>
          <a:xfrm>
            <a:off x="150550" y="1310000"/>
            <a:ext cx="4421400" cy="3694500"/>
          </a:xfrm>
          <a:prstGeom prst="rect">
            <a:avLst/>
          </a:prstGeom>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1300"/>
              </a:spcBef>
              <a:spcAft>
                <a:spcPts val="0"/>
              </a:spcAft>
              <a:buNone/>
            </a:pPr>
            <a:r>
              <a:rPr lang="en" sz="1400">
                <a:solidFill>
                  <a:srgbClr val="000000"/>
                </a:solidFill>
                <a:latin typeface="Arial"/>
                <a:ea typeface="Arial"/>
                <a:cs typeface="Arial"/>
                <a:sym typeface="Arial"/>
              </a:rPr>
              <a:t>3 komponen utama : </a:t>
            </a:r>
            <a:endParaRPr sz="1400">
              <a:solidFill>
                <a:srgbClr val="000000"/>
              </a:solidFill>
              <a:latin typeface="Arial"/>
              <a:ea typeface="Arial"/>
              <a:cs typeface="Arial"/>
              <a:sym typeface="Arial"/>
            </a:endParaRPr>
          </a:p>
          <a:p>
            <a:pPr marL="457200" lvl="0" indent="-317500" algn="l" rtl="0">
              <a:lnSpc>
                <a:spcPct val="115000"/>
              </a:lnSpc>
              <a:spcBef>
                <a:spcPts val="16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Penghindaran dari penyakit atau kecacatan terkait penyakit.</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Pemeliharaan fungsi fisik dan kognitif yang tinggi.</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Keterlibatan aktif dan berkelanjutan dalam sosial dan aktivitas yang produktif.</a:t>
            </a:r>
            <a:endParaRPr sz="1400">
              <a:solidFill>
                <a:srgbClr val="000000"/>
              </a:solidFill>
              <a:latin typeface="Arial"/>
              <a:ea typeface="Arial"/>
              <a:cs typeface="Arial"/>
              <a:sym typeface="Arial"/>
            </a:endParaRPr>
          </a:p>
          <a:p>
            <a:pPr marL="457200" lvl="0" indent="0" algn="l" rtl="0">
              <a:lnSpc>
                <a:spcPct val="115000"/>
              </a:lnSpc>
              <a:spcBef>
                <a:spcPts val="1600"/>
              </a:spcBef>
              <a:spcAft>
                <a:spcPts val="1600"/>
              </a:spcAft>
              <a:buNone/>
            </a:pPr>
            <a:endParaRPr sz="1400">
              <a:solidFill>
                <a:srgbClr val="000000"/>
              </a:solidFill>
              <a:latin typeface="Arial"/>
              <a:ea typeface="Arial"/>
              <a:cs typeface="Arial"/>
              <a:sym typeface="Arial"/>
            </a:endParaRPr>
          </a:p>
        </p:txBody>
      </p:sp>
      <p:sp>
        <p:nvSpPr>
          <p:cNvPr id="160" name="Google Shape;160;p17"/>
          <p:cNvSpPr txBox="1">
            <a:spLocks noGrp="1"/>
          </p:cNvSpPr>
          <p:nvPr>
            <p:ph type="title" idx="4294967295"/>
          </p:nvPr>
        </p:nvSpPr>
        <p:spPr>
          <a:xfrm>
            <a:off x="4653500" y="1820225"/>
            <a:ext cx="4359300" cy="31842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1300"/>
              </a:spcBef>
              <a:spcAft>
                <a:spcPts val="0"/>
              </a:spcAft>
              <a:buClr>
                <a:srgbClr val="000000"/>
              </a:buClr>
              <a:buSzPts val="1400"/>
              <a:buFont typeface="Arial"/>
              <a:buChar char="●"/>
            </a:pPr>
            <a:r>
              <a:rPr lang="en" sz="1400" i="1">
                <a:solidFill>
                  <a:srgbClr val="000000"/>
                </a:solidFill>
                <a:latin typeface="Arial"/>
                <a:ea typeface="Arial"/>
                <a:cs typeface="Arial"/>
                <a:sym typeface="Arial"/>
              </a:rPr>
              <a:t>Disengagement Theory VS Activity Theory </a:t>
            </a:r>
            <a:endParaRPr sz="1400" i="1">
              <a:solidFill>
                <a:srgbClr val="000000"/>
              </a:solidFill>
              <a:latin typeface="Arial"/>
              <a:ea typeface="Arial"/>
              <a:cs typeface="Arial"/>
              <a:sym typeface="Arial"/>
            </a:endParaRPr>
          </a:p>
          <a:p>
            <a:pPr marL="457200" lvl="0" indent="-317500" algn="just" rtl="0">
              <a:lnSpc>
                <a:spcPct val="150000"/>
              </a:lnSpc>
              <a:spcBef>
                <a:spcPts val="0"/>
              </a:spcBef>
              <a:spcAft>
                <a:spcPts val="0"/>
              </a:spcAft>
              <a:buClr>
                <a:srgbClr val="000000"/>
              </a:buClr>
              <a:buSzPts val="1400"/>
              <a:buFont typeface="Arial"/>
              <a:buChar char="●"/>
            </a:pPr>
            <a:r>
              <a:rPr lang="en" sz="1400" i="1">
                <a:solidFill>
                  <a:srgbClr val="000000"/>
                </a:solidFill>
                <a:latin typeface="Arial"/>
                <a:ea typeface="Arial"/>
                <a:cs typeface="Arial"/>
                <a:sym typeface="Arial"/>
              </a:rPr>
              <a:t>Continuity Theory </a:t>
            </a:r>
            <a:endParaRPr sz="1400" i="1">
              <a:solidFill>
                <a:srgbClr val="000000"/>
              </a:solidFill>
              <a:latin typeface="Arial"/>
              <a:ea typeface="Arial"/>
              <a:cs typeface="Arial"/>
              <a:sym typeface="Arial"/>
            </a:endParaRPr>
          </a:p>
          <a:p>
            <a:pPr marL="457200" lvl="0" indent="-317500" algn="just" rtl="0">
              <a:lnSpc>
                <a:spcPct val="150000"/>
              </a:lnSpc>
              <a:spcBef>
                <a:spcPts val="0"/>
              </a:spcBef>
              <a:spcAft>
                <a:spcPts val="0"/>
              </a:spcAft>
              <a:buClr>
                <a:srgbClr val="000000"/>
              </a:buClr>
              <a:buSzPts val="1400"/>
              <a:buFont typeface="Arial"/>
              <a:buChar char="●"/>
            </a:pPr>
            <a:r>
              <a:rPr lang="en" sz="1400" i="1">
                <a:solidFill>
                  <a:srgbClr val="000000"/>
                </a:solidFill>
                <a:latin typeface="Arial"/>
                <a:ea typeface="Arial"/>
                <a:cs typeface="Arial"/>
                <a:sym typeface="Arial"/>
              </a:rPr>
              <a:t>The Role of Productivity </a:t>
            </a:r>
            <a:endParaRPr sz="1400" i="1">
              <a:solidFill>
                <a:srgbClr val="000000"/>
              </a:solidFill>
              <a:latin typeface="Arial"/>
              <a:ea typeface="Arial"/>
              <a:cs typeface="Arial"/>
              <a:sym typeface="Arial"/>
            </a:endParaRPr>
          </a:p>
          <a:p>
            <a:pPr marL="457200" lvl="0" indent="-317500" algn="just" rtl="0">
              <a:lnSpc>
                <a:spcPct val="150000"/>
              </a:lnSpc>
              <a:spcBef>
                <a:spcPts val="0"/>
              </a:spcBef>
              <a:spcAft>
                <a:spcPts val="0"/>
              </a:spcAft>
              <a:buClr>
                <a:srgbClr val="000000"/>
              </a:buClr>
              <a:buSzPts val="1400"/>
              <a:buFont typeface="Arial"/>
              <a:buChar char="●"/>
            </a:pPr>
            <a:r>
              <a:rPr lang="en" sz="1400" i="1">
                <a:solidFill>
                  <a:srgbClr val="000000"/>
                </a:solidFill>
                <a:latin typeface="Arial"/>
                <a:ea typeface="Arial"/>
                <a:cs typeface="Arial"/>
                <a:sym typeface="Arial"/>
              </a:rPr>
              <a:t>Selective Optimization with Compensation</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cxnSp>
        <p:nvCxnSpPr>
          <p:cNvPr id="161" name="Google Shape;161;p17"/>
          <p:cNvCxnSpPr/>
          <p:nvPr/>
        </p:nvCxnSpPr>
        <p:spPr>
          <a:xfrm rot="10800000" flipH="1">
            <a:off x="337950" y="934100"/>
            <a:ext cx="8468100" cy="126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17"/>
          <p:cNvCxnSpPr/>
          <p:nvPr/>
        </p:nvCxnSpPr>
        <p:spPr>
          <a:xfrm>
            <a:off x="4566425" y="1639700"/>
            <a:ext cx="5400" cy="2884500"/>
          </a:xfrm>
          <a:prstGeom prst="straightConnector1">
            <a:avLst/>
          </a:prstGeom>
          <a:noFill/>
          <a:ln w="9525" cap="flat" cmpd="sng">
            <a:solidFill>
              <a:schemeClr val="dk2"/>
            </a:solidFill>
            <a:prstDash val="solid"/>
            <a:round/>
            <a:headEnd type="none" w="med" len="med"/>
            <a:tailEnd type="none" w="med" len="med"/>
          </a:ln>
        </p:spPr>
      </p:cxnSp>
      <p:sp>
        <p:nvSpPr>
          <p:cNvPr id="163" name="Google Shape;163;p17"/>
          <p:cNvSpPr txBox="1"/>
          <p:nvPr/>
        </p:nvSpPr>
        <p:spPr>
          <a:xfrm>
            <a:off x="2523475" y="934100"/>
            <a:ext cx="39714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800" b="1" u="sng">
                <a:latin typeface="Comfortaa"/>
                <a:ea typeface="Comfortaa"/>
                <a:cs typeface="Comfortaa"/>
                <a:sym typeface="Comfortaa"/>
              </a:rPr>
              <a:t>Well-Being in Late Adulthood</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7"/>
        <p:cNvGrpSpPr/>
        <p:nvPr/>
      </p:nvGrpSpPr>
      <p:grpSpPr>
        <a:xfrm>
          <a:off x="0" y="0"/>
          <a:ext cx="0" cy="0"/>
          <a:chOff x="0" y="0"/>
          <a:chExt cx="0" cy="0"/>
        </a:xfrm>
      </p:grpSpPr>
      <p:sp>
        <p:nvSpPr>
          <p:cNvPr id="168" name="Google Shape;168;p18"/>
          <p:cNvSpPr txBox="1">
            <a:spLocks noGrp="1"/>
          </p:cNvSpPr>
          <p:nvPr>
            <p:ph type="title" idx="4294967295"/>
          </p:nvPr>
        </p:nvSpPr>
        <p:spPr>
          <a:xfrm>
            <a:off x="267900" y="112900"/>
            <a:ext cx="8608200" cy="814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2000" b="0">
                <a:solidFill>
                  <a:srgbClr val="000000"/>
                </a:solidFill>
                <a:latin typeface="Oswald Regular"/>
                <a:ea typeface="Oswald Regular"/>
                <a:cs typeface="Oswald Regular"/>
                <a:sym typeface="Oswald Regular"/>
              </a:rPr>
              <a:t>GUIDEPOST 3 : How do older adults handle work and retirement decisions, financial resources, and living arrangements?</a:t>
            </a:r>
            <a:endParaRPr sz="2000" b="0">
              <a:solidFill>
                <a:srgbClr val="000000"/>
              </a:solidFill>
              <a:latin typeface="Oswald Regular"/>
              <a:ea typeface="Oswald Regular"/>
              <a:cs typeface="Oswald Regular"/>
              <a:sym typeface="Oswald Regular"/>
            </a:endParaRPr>
          </a:p>
        </p:txBody>
      </p:sp>
      <p:sp>
        <p:nvSpPr>
          <p:cNvPr id="169" name="Google Shape;169;p18"/>
          <p:cNvSpPr txBox="1">
            <a:spLocks noGrp="1"/>
          </p:cNvSpPr>
          <p:nvPr>
            <p:ph type="title" idx="4294967295"/>
          </p:nvPr>
        </p:nvSpPr>
        <p:spPr>
          <a:xfrm>
            <a:off x="267900" y="1005350"/>
            <a:ext cx="8608200" cy="36990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b="1" u="sng">
                <a:solidFill>
                  <a:srgbClr val="000000"/>
                </a:solidFill>
                <a:latin typeface="Comfortaa"/>
                <a:ea typeface="Comfortaa"/>
                <a:cs typeface="Comfortaa"/>
                <a:sym typeface="Comfortaa"/>
              </a:rPr>
              <a:t>Work and Retirement</a:t>
            </a:r>
            <a:endParaRPr sz="1400" b="1" u="sng">
              <a:solidFill>
                <a:srgbClr val="000000"/>
              </a:solidFill>
              <a:latin typeface="Comfortaa"/>
              <a:ea typeface="Comfortaa"/>
              <a:cs typeface="Comfortaa"/>
              <a:sym typeface="Comfortaa"/>
            </a:endParaRPr>
          </a:p>
          <a:p>
            <a:pPr marL="0" lvl="0" indent="0" algn="just" rtl="0">
              <a:lnSpc>
                <a:spcPct val="115000"/>
              </a:lnSpc>
              <a:spcBef>
                <a:spcPts val="1600"/>
              </a:spcBef>
              <a:spcAft>
                <a:spcPts val="0"/>
              </a:spcAft>
              <a:buNone/>
            </a:pPr>
            <a:r>
              <a:rPr lang="en" sz="1400" b="0">
                <a:solidFill>
                  <a:srgbClr val="000000"/>
                </a:solidFill>
                <a:latin typeface="Comfortaa Regular"/>
                <a:ea typeface="Comfortaa Regular"/>
                <a:cs typeface="Comfortaa Regular"/>
                <a:sym typeface="Comfortaa Regular"/>
              </a:rPr>
              <a:t>Pensiun wajib pada usia 65 menjadi hampir universal saat ini. Namun, di amerika pensiun wajib hampir dilarang karena  dianggap bentuk diskriminasi usia.</a:t>
            </a:r>
            <a:endParaRPr sz="1400" b="0">
              <a:solidFill>
                <a:srgbClr val="000000"/>
              </a:solidFill>
              <a:latin typeface="Comfortaa Regular"/>
              <a:ea typeface="Comfortaa Regular"/>
              <a:cs typeface="Comfortaa Regular"/>
              <a:sym typeface="Comfortaa Regular"/>
            </a:endParaRPr>
          </a:p>
          <a:p>
            <a:pPr marL="0" lvl="0" indent="0" algn="just" rtl="0">
              <a:lnSpc>
                <a:spcPct val="115000"/>
              </a:lnSpc>
              <a:spcBef>
                <a:spcPts val="1600"/>
              </a:spcBef>
              <a:spcAft>
                <a:spcPts val="0"/>
              </a:spcAft>
              <a:buNone/>
            </a:pPr>
            <a:r>
              <a:rPr lang="en" sz="1400" b="0">
                <a:solidFill>
                  <a:srgbClr val="000000"/>
                </a:solidFill>
                <a:latin typeface="Comfortaa Regular"/>
                <a:ea typeface="Comfortaa Regular"/>
                <a:cs typeface="Comfortaa Regular"/>
                <a:sym typeface="Comfortaa Regular"/>
              </a:rPr>
              <a:t>Beberapa orang dewasa lanjut usia terus bekerja untuk mendapatkan bayaran, tetapi sebagian besar sudah pensiun. Disebabkan oleh 2 faktor keputusan :  pertimbangan kesehatan dan keuangan.</a:t>
            </a:r>
            <a:endParaRPr sz="1400" b="0">
              <a:solidFill>
                <a:srgbClr val="000000"/>
              </a:solidFill>
              <a:latin typeface="Comfortaa Regular"/>
              <a:ea typeface="Comfortaa Regular"/>
              <a:cs typeface="Comfortaa Regular"/>
              <a:sym typeface="Comfortaa Regular"/>
            </a:endParaRPr>
          </a:p>
          <a:p>
            <a:pPr marL="0" lvl="0" indent="0" algn="just" rtl="0">
              <a:lnSpc>
                <a:spcPct val="115000"/>
              </a:lnSpc>
              <a:spcBef>
                <a:spcPts val="1600"/>
              </a:spcBef>
              <a:spcAft>
                <a:spcPts val="0"/>
              </a:spcAft>
              <a:buNone/>
            </a:pPr>
            <a:r>
              <a:rPr lang="en" sz="1400" b="0">
                <a:solidFill>
                  <a:srgbClr val="000000"/>
                </a:solidFill>
                <a:latin typeface="Comfortaa Regular"/>
                <a:ea typeface="Comfortaa Regular"/>
                <a:cs typeface="Comfortaa Regular"/>
                <a:sym typeface="Comfortaa Regular"/>
              </a:rPr>
              <a:t>Namun, banyak pensiunan yang memulai karier baru atau melakukan pekerjaan paruh waktu atau sukarela. Contoh komedian George Burns sejak umur 87-98 tahun</a:t>
            </a:r>
            <a:endParaRPr sz="1400" b="0">
              <a:solidFill>
                <a:srgbClr val="000000"/>
              </a:solidFill>
              <a:latin typeface="Comfortaa Regular"/>
              <a:ea typeface="Comfortaa Regular"/>
              <a:cs typeface="Comfortaa Regular"/>
              <a:sym typeface="Comfortaa Regular"/>
            </a:endParaRPr>
          </a:p>
          <a:p>
            <a:pPr marL="0" lvl="0" indent="0" algn="just" rtl="0">
              <a:lnSpc>
                <a:spcPct val="115000"/>
              </a:lnSpc>
              <a:spcBef>
                <a:spcPts val="1600"/>
              </a:spcBef>
              <a:spcAft>
                <a:spcPts val="0"/>
              </a:spcAft>
              <a:buNone/>
            </a:pPr>
            <a:r>
              <a:rPr lang="en" sz="1400">
                <a:solidFill>
                  <a:srgbClr val="000000"/>
                </a:solidFill>
                <a:latin typeface="Comfortaa Regular"/>
                <a:ea typeface="Comfortaa Regular"/>
                <a:cs typeface="Comfortaa Regular"/>
                <a:sym typeface="Comfortaa Regular"/>
              </a:rPr>
              <a:t>P</a:t>
            </a:r>
            <a:r>
              <a:rPr lang="en" sz="1400" b="0">
                <a:solidFill>
                  <a:srgbClr val="000000"/>
                </a:solidFill>
                <a:latin typeface="Comfortaa Regular"/>
                <a:ea typeface="Comfortaa Regular"/>
                <a:cs typeface="Comfortaa Regular"/>
                <a:sym typeface="Comfortaa Regular"/>
              </a:rPr>
              <a:t>ensiunan muda yang paling puas dengan kualitas hidup mereka adalah mereka yang sering bepergian, tetapi setelah usia 75 tahun, menghabiskan waktu dengan keluarga dan di rumah. </a:t>
            </a:r>
            <a:endParaRPr sz="1400" b="0">
              <a:solidFill>
                <a:srgbClr val="000000"/>
              </a:solidFill>
              <a:latin typeface="Comfortaa Regular"/>
              <a:ea typeface="Comfortaa Regular"/>
              <a:cs typeface="Comfortaa Regular"/>
              <a:sym typeface="Comfortaa Regular"/>
            </a:endParaRPr>
          </a:p>
          <a:p>
            <a:pPr marL="0" lvl="0" indent="0" algn="just" rtl="0">
              <a:lnSpc>
                <a:spcPct val="115000"/>
              </a:lnSpc>
              <a:spcBef>
                <a:spcPts val="1600"/>
              </a:spcBef>
              <a:spcAft>
                <a:spcPts val="1600"/>
              </a:spcAft>
              <a:buNone/>
            </a:pPr>
            <a:endParaRPr sz="1400" b="0">
              <a:solidFill>
                <a:srgbClr val="000000"/>
              </a:solidFill>
              <a:latin typeface="Comfortaa Regular"/>
              <a:ea typeface="Comfortaa Regular"/>
              <a:cs typeface="Comfortaa Regular"/>
              <a:sym typeface="Comfortaa Regular"/>
            </a:endParaRPr>
          </a:p>
        </p:txBody>
      </p:sp>
      <p:cxnSp>
        <p:nvCxnSpPr>
          <p:cNvPr id="170" name="Google Shape;170;p18"/>
          <p:cNvCxnSpPr/>
          <p:nvPr/>
        </p:nvCxnSpPr>
        <p:spPr>
          <a:xfrm rot="10800000" flipH="1">
            <a:off x="337950" y="912050"/>
            <a:ext cx="8468100" cy="1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4"/>
        <p:cNvGrpSpPr/>
        <p:nvPr/>
      </p:nvGrpSpPr>
      <p:grpSpPr>
        <a:xfrm>
          <a:off x="0" y="0"/>
          <a:ext cx="0" cy="0"/>
          <a:chOff x="0" y="0"/>
          <a:chExt cx="0" cy="0"/>
        </a:xfrm>
      </p:grpSpPr>
      <p:sp>
        <p:nvSpPr>
          <p:cNvPr id="175" name="Google Shape;175;p19"/>
          <p:cNvSpPr txBox="1">
            <a:spLocks noGrp="1"/>
          </p:cNvSpPr>
          <p:nvPr>
            <p:ph type="title" idx="4294967295"/>
          </p:nvPr>
        </p:nvSpPr>
        <p:spPr>
          <a:xfrm>
            <a:off x="225825" y="1216875"/>
            <a:ext cx="4784100" cy="367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Comfortaa"/>
                <a:ea typeface="Comfortaa"/>
                <a:cs typeface="Comfortaa"/>
                <a:sym typeface="Comfortaa"/>
              </a:rPr>
              <a:t>Financial Resources</a:t>
            </a:r>
            <a:endParaRPr sz="1400" b="1" u="sng">
              <a:solidFill>
                <a:srgbClr val="000000"/>
              </a:solidFill>
              <a:latin typeface="Comfortaa"/>
              <a:ea typeface="Comfortaa"/>
              <a:cs typeface="Comfortaa"/>
              <a:sym typeface="Comfortaa"/>
            </a:endParaRPr>
          </a:p>
          <a:p>
            <a:pPr marL="0" lvl="0" indent="0" algn="just" rtl="0">
              <a:lnSpc>
                <a:spcPct val="115000"/>
              </a:lnSpc>
              <a:spcBef>
                <a:spcPts val="1600"/>
              </a:spcBef>
              <a:spcAft>
                <a:spcPts val="0"/>
              </a:spcAft>
              <a:buNone/>
            </a:pPr>
            <a:r>
              <a:rPr lang="en" sz="1400">
                <a:solidFill>
                  <a:srgbClr val="000000"/>
                </a:solidFill>
                <a:latin typeface="Comfortaa"/>
                <a:ea typeface="Comfortaa"/>
                <a:cs typeface="Comfortaa"/>
                <a:sym typeface="Comfortaa"/>
              </a:rPr>
              <a:t>Adanya jaminan sosial. Para lansia yang hidup dalam kemiskinan turun dari 35 persen menjadi kurang dari 10 persen pada tahun 2004.</a:t>
            </a:r>
            <a:endParaRPr sz="1400">
              <a:solidFill>
                <a:srgbClr val="000000"/>
              </a:solidFill>
              <a:latin typeface="Comfortaa"/>
              <a:ea typeface="Comfortaa"/>
              <a:cs typeface="Comfortaa"/>
              <a:sym typeface="Comfortaa"/>
            </a:endParaRPr>
          </a:p>
          <a:p>
            <a:pPr marL="0" lvl="0" indent="0" algn="just" rtl="0">
              <a:lnSpc>
                <a:spcPct val="115000"/>
              </a:lnSpc>
              <a:spcBef>
                <a:spcPts val="1600"/>
              </a:spcBef>
              <a:spcAft>
                <a:spcPts val="0"/>
              </a:spcAft>
              <a:buNone/>
            </a:pPr>
            <a:r>
              <a:rPr lang="en" sz="1400">
                <a:solidFill>
                  <a:srgbClr val="000000"/>
                </a:solidFill>
                <a:latin typeface="Comfortaa"/>
                <a:ea typeface="Comfortaa"/>
                <a:cs typeface="Comfortaa"/>
                <a:sym typeface="Comfortaa"/>
              </a:rPr>
              <a:t> </a:t>
            </a:r>
            <a:endParaRPr sz="1400">
              <a:solidFill>
                <a:srgbClr val="000000"/>
              </a:solidFill>
              <a:latin typeface="Comfortaa"/>
              <a:ea typeface="Comfortaa"/>
              <a:cs typeface="Comfortaa"/>
              <a:sym typeface="Comfortaa"/>
            </a:endParaRPr>
          </a:p>
          <a:p>
            <a:pPr marL="0" lvl="0" indent="0" algn="l" rtl="0">
              <a:lnSpc>
                <a:spcPct val="115000"/>
              </a:lnSpc>
              <a:spcBef>
                <a:spcPts val="1600"/>
              </a:spcBef>
              <a:spcAft>
                <a:spcPts val="0"/>
              </a:spcAft>
              <a:buNone/>
            </a:pPr>
            <a:r>
              <a:rPr lang="en" sz="1400" b="1" u="sng">
                <a:solidFill>
                  <a:srgbClr val="000000"/>
                </a:solidFill>
                <a:latin typeface="Comfortaa"/>
                <a:ea typeface="Comfortaa"/>
                <a:cs typeface="Comfortaa"/>
                <a:sym typeface="Comfortaa"/>
              </a:rPr>
              <a:t>Living Arrangements</a:t>
            </a:r>
            <a:endParaRPr sz="1400" b="1" u="sng">
              <a:solidFill>
                <a:srgbClr val="000000"/>
              </a:solidFill>
              <a:latin typeface="Comfortaa"/>
              <a:ea typeface="Comfortaa"/>
              <a:cs typeface="Comfortaa"/>
              <a:sym typeface="Comfortaa"/>
            </a:endParaRPr>
          </a:p>
          <a:p>
            <a:pPr marL="0" lvl="0" indent="0" algn="just" rtl="0">
              <a:lnSpc>
                <a:spcPct val="115000"/>
              </a:lnSpc>
              <a:spcBef>
                <a:spcPts val="1600"/>
              </a:spcBef>
              <a:spcAft>
                <a:spcPts val="1600"/>
              </a:spcAft>
              <a:buNone/>
            </a:pPr>
            <a:r>
              <a:rPr lang="en" sz="1400" b="1">
                <a:solidFill>
                  <a:srgbClr val="000000"/>
                </a:solidFill>
                <a:latin typeface="Comfortaa"/>
                <a:ea typeface="Comfortaa"/>
                <a:cs typeface="Comfortaa"/>
                <a:sym typeface="Comfortaa"/>
              </a:rPr>
              <a:t>Di negara berkembang para lansia tinggal dengan anak mereka atau dengan cucu dewasa mereka. Sedang kan, di negara maju para lansia tinggal sendiri atau dengan pasangan nya.</a:t>
            </a:r>
            <a:endParaRPr sz="1400" b="1">
              <a:solidFill>
                <a:srgbClr val="000000"/>
              </a:solidFill>
              <a:latin typeface="Comfortaa"/>
              <a:ea typeface="Comfortaa"/>
              <a:cs typeface="Comfortaa"/>
              <a:sym typeface="Comfortaa"/>
            </a:endParaRPr>
          </a:p>
        </p:txBody>
      </p:sp>
      <p:sp>
        <p:nvSpPr>
          <p:cNvPr id="176" name="Google Shape;176;p19"/>
          <p:cNvSpPr txBox="1">
            <a:spLocks noGrp="1"/>
          </p:cNvSpPr>
          <p:nvPr>
            <p:ph type="title" idx="4294967295"/>
          </p:nvPr>
        </p:nvSpPr>
        <p:spPr>
          <a:xfrm>
            <a:off x="338100" y="331300"/>
            <a:ext cx="8467800" cy="659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2000" b="0">
                <a:solidFill>
                  <a:srgbClr val="000000"/>
                </a:solidFill>
                <a:latin typeface="Oswald Regular"/>
                <a:ea typeface="Oswald Regular"/>
                <a:cs typeface="Oswald Regular"/>
                <a:sym typeface="Oswald Regular"/>
              </a:rPr>
              <a:t>GUIDEPOST 3 : How do older adults handle work and retirement decisions, financial resources, and living arrangements?</a:t>
            </a:r>
            <a:endParaRPr sz="2000" b="0">
              <a:solidFill>
                <a:srgbClr val="000000"/>
              </a:solidFill>
              <a:latin typeface="Oswald Regular"/>
              <a:ea typeface="Oswald Regular"/>
              <a:cs typeface="Oswald Regular"/>
              <a:sym typeface="Oswald Regular"/>
            </a:endParaRPr>
          </a:p>
        </p:txBody>
      </p:sp>
      <p:sp>
        <p:nvSpPr>
          <p:cNvPr id="177" name="Google Shape;177;p19"/>
          <p:cNvSpPr txBox="1">
            <a:spLocks noGrp="1"/>
          </p:cNvSpPr>
          <p:nvPr>
            <p:ph type="title" idx="4294967295"/>
          </p:nvPr>
        </p:nvSpPr>
        <p:spPr>
          <a:xfrm>
            <a:off x="5161975" y="1216875"/>
            <a:ext cx="3909600" cy="3926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latin typeface="Comfortaa"/>
                <a:ea typeface="Comfortaa"/>
                <a:cs typeface="Comfortaa"/>
                <a:sym typeface="Comfortaa"/>
              </a:rPr>
              <a:t>Living Arrangements</a:t>
            </a:r>
            <a:endParaRPr sz="1400" b="1" u="sng">
              <a:solidFill>
                <a:srgbClr val="000000"/>
              </a:solidFill>
              <a:latin typeface="Comfortaa"/>
              <a:ea typeface="Comfortaa"/>
              <a:cs typeface="Comfortaa"/>
              <a:sym typeface="Comfortaa"/>
            </a:endParaRPr>
          </a:p>
          <a:p>
            <a:pPr marL="457200" lvl="0" indent="-317500" algn="l" rtl="0">
              <a:lnSpc>
                <a:spcPct val="115000"/>
              </a:lnSpc>
              <a:spcBef>
                <a:spcPts val="1600"/>
              </a:spcBef>
              <a:spcAft>
                <a:spcPts val="0"/>
              </a:spcAft>
              <a:buClr>
                <a:srgbClr val="000000"/>
              </a:buClr>
              <a:buSzPts val="1400"/>
              <a:buFont typeface="Comfortaa"/>
              <a:buChar char="●"/>
            </a:pPr>
            <a:r>
              <a:rPr lang="en" sz="1400">
                <a:solidFill>
                  <a:srgbClr val="000000"/>
                </a:solidFill>
                <a:latin typeface="Comfortaa"/>
                <a:ea typeface="Comfortaa"/>
                <a:cs typeface="Comfortaa"/>
                <a:sym typeface="Comfortaa"/>
              </a:rPr>
              <a:t>Living alone</a:t>
            </a:r>
            <a:endParaRPr sz="1400">
              <a:solidFill>
                <a:srgbClr val="000000"/>
              </a:solidFill>
              <a:latin typeface="Comfortaa"/>
              <a:ea typeface="Comfortaa"/>
              <a:cs typeface="Comfortaa"/>
              <a:sym typeface="Comfortaa"/>
            </a:endParaRPr>
          </a:p>
          <a:p>
            <a:pPr marL="457200" lvl="0" indent="-317500" algn="l" rtl="0">
              <a:lnSpc>
                <a:spcPct val="115000"/>
              </a:lnSpc>
              <a:spcBef>
                <a:spcPts val="0"/>
              </a:spcBef>
              <a:spcAft>
                <a:spcPts val="0"/>
              </a:spcAft>
              <a:buClr>
                <a:srgbClr val="000000"/>
              </a:buClr>
              <a:buSzPts val="1400"/>
              <a:buFont typeface="Comfortaa"/>
              <a:buChar char="●"/>
            </a:pPr>
            <a:r>
              <a:rPr lang="en" sz="1400">
                <a:solidFill>
                  <a:srgbClr val="000000"/>
                </a:solidFill>
                <a:latin typeface="Comfortaa"/>
                <a:ea typeface="Comfortaa"/>
                <a:cs typeface="Comfortaa"/>
                <a:sym typeface="Comfortaa"/>
              </a:rPr>
              <a:t>Living with Adult Children Historically</a:t>
            </a:r>
            <a:endParaRPr sz="1400">
              <a:solidFill>
                <a:srgbClr val="000000"/>
              </a:solidFill>
              <a:latin typeface="Comfortaa"/>
              <a:ea typeface="Comfortaa"/>
              <a:cs typeface="Comfortaa"/>
              <a:sym typeface="Comfortaa"/>
            </a:endParaRPr>
          </a:p>
          <a:p>
            <a:pPr marL="457200" lvl="0" indent="-317500" algn="l" rtl="0">
              <a:lnSpc>
                <a:spcPct val="115000"/>
              </a:lnSpc>
              <a:spcBef>
                <a:spcPts val="0"/>
              </a:spcBef>
              <a:spcAft>
                <a:spcPts val="0"/>
              </a:spcAft>
              <a:buClr>
                <a:srgbClr val="000000"/>
              </a:buClr>
              <a:buSzPts val="1400"/>
              <a:buFont typeface="Comfortaa"/>
              <a:buChar char="●"/>
            </a:pPr>
            <a:r>
              <a:rPr lang="en" sz="1400">
                <a:solidFill>
                  <a:srgbClr val="000000"/>
                </a:solidFill>
                <a:latin typeface="Comfortaa"/>
                <a:ea typeface="Comfortaa"/>
                <a:cs typeface="Comfortaa"/>
                <a:sym typeface="Comfortaa"/>
              </a:rPr>
              <a:t>Living in Institutions</a:t>
            </a:r>
            <a:endParaRPr sz="1400">
              <a:solidFill>
                <a:srgbClr val="000000"/>
              </a:solidFill>
              <a:latin typeface="Comfortaa"/>
              <a:ea typeface="Comfortaa"/>
              <a:cs typeface="Comfortaa"/>
              <a:sym typeface="Comfortaa"/>
            </a:endParaRPr>
          </a:p>
          <a:p>
            <a:pPr marL="457200" lvl="0" indent="-317500" algn="l" rtl="0">
              <a:lnSpc>
                <a:spcPct val="115000"/>
              </a:lnSpc>
              <a:spcBef>
                <a:spcPts val="0"/>
              </a:spcBef>
              <a:spcAft>
                <a:spcPts val="0"/>
              </a:spcAft>
              <a:buClr>
                <a:srgbClr val="000000"/>
              </a:buClr>
              <a:buSzPts val="1400"/>
              <a:buFont typeface="Comfortaa"/>
              <a:buChar char="●"/>
            </a:pPr>
            <a:r>
              <a:rPr lang="en" sz="1400">
                <a:solidFill>
                  <a:srgbClr val="000000"/>
                </a:solidFill>
                <a:latin typeface="Comfortaa"/>
                <a:ea typeface="Comfortaa"/>
                <a:cs typeface="Comfortaa"/>
                <a:sym typeface="Comfortaa"/>
              </a:rPr>
              <a:t>Alternative Housing Options</a:t>
            </a:r>
            <a:endParaRPr sz="1400">
              <a:solidFill>
                <a:srgbClr val="000000"/>
              </a:solidFill>
              <a:latin typeface="Comfortaa"/>
              <a:ea typeface="Comfortaa"/>
              <a:cs typeface="Comfortaa"/>
              <a:sym typeface="Comfortaa"/>
            </a:endParaRPr>
          </a:p>
        </p:txBody>
      </p:sp>
      <p:cxnSp>
        <p:nvCxnSpPr>
          <p:cNvPr id="178" name="Google Shape;178;p19"/>
          <p:cNvCxnSpPr/>
          <p:nvPr/>
        </p:nvCxnSpPr>
        <p:spPr>
          <a:xfrm rot="10800000" flipH="1">
            <a:off x="337950" y="1140650"/>
            <a:ext cx="8468100" cy="1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82"/>
        <p:cNvGrpSpPr/>
        <p:nvPr/>
      </p:nvGrpSpPr>
      <p:grpSpPr>
        <a:xfrm>
          <a:off x="0" y="0"/>
          <a:ext cx="0" cy="0"/>
          <a:chOff x="0" y="0"/>
          <a:chExt cx="0" cy="0"/>
        </a:xfrm>
      </p:grpSpPr>
      <p:sp>
        <p:nvSpPr>
          <p:cNvPr id="183" name="Google Shape;183;p20"/>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a:t>
            </a:r>
            <a:endParaRPr sz="2000" b="0">
              <a:solidFill>
                <a:srgbClr val="000000"/>
              </a:solidFill>
              <a:latin typeface="Oswald Regular"/>
              <a:ea typeface="Oswald Regular"/>
              <a:cs typeface="Oswald Regular"/>
              <a:sym typeface="Oswald Regular"/>
            </a:endParaRPr>
          </a:p>
        </p:txBody>
      </p:sp>
      <p:sp>
        <p:nvSpPr>
          <p:cNvPr id="184" name="Google Shape;184;p20"/>
          <p:cNvSpPr txBox="1">
            <a:spLocks noGrp="1"/>
          </p:cNvSpPr>
          <p:nvPr>
            <p:ph type="title" idx="4294967295"/>
          </p:nvPr>
        </p:nvSpPr>
        <p:spPr>
          <a:xfrm>
            <a:off x="520350" y="1575475"/>
            <a:ext cx="8103300" cy="3097500"/>
          </a:xfrm>
          <a:prstGeom prst="rect">
            <a:avLst/>
          </a:prstGeom>
        </p:spPr>
        <p:txBody>
          <a:bodyPr spcFirstLastPara="1" wrap="square" lIns="91425" tIns="91425" rIns="91425" bIns="91425" anchor="t" anchorCtr="0">
            <a:noAutofit/>
          </a:bodyPr>
          <a:lstStyle/>
          <a:p>
            <a:pPr marL="457200" lvl="0" indent="0" algn="just" rtl="0">
              <a:lnSpc>
                <a:spcPct val="115000"/>
              </a:lnSpc>
              <a:spcBef>
                <a:spcPts val="0"/>
              </a:spcBef>
              <a:spcAft>
                <a:spcPts val="0"/>
              </a:spcAft>
              <a:buNone/>
            </a:pPr>
            <a:endParaRPr sz="1400">
              <a:solidFill>
                <a:srgbClr val="000000"/>
              </a:solidFill>
              <a:latin typeface="Comfortaa Regular"/>
              <a:ea typeface="Comfortaa Regular"/>
              <a:cs typeface="Comfortaa Regular"/>
              <a:sym typeface="Comfortaa Regular"/>
            </a:endParaRPr>
          </a:p>
          <a:p>
            <a:pPr marL="457200" lvl="0" indent="-317500" algn="just" rtl="0">
              <a:lnSpc>
                <a:spcPct val="115000"/>
              </a:lnSpc>
              <a:spcBef>
                <a:spcPts val="1600"/>
              </a:spcBef>
              <a:spcAft>
                <a:spcPts val="0"/>
              </a:spcAft>
              <a:buClr>
                <a:srgbClr val="000000"/>
              </a:buClr>
              <a:buSzPts val="1400"/>
              <a:buFont typeface="Comfortaa Regular"/>
              <a:buChar char="●"/>
            </a:pPr>
            <a:r>
              <a:rPr lang="en" sz="1400">
                <a:solidFill>
                  <a:srgbClr val="000000"/>
                </a:solidFill>
                <a:latin typeface="Comfortaa Regular"/>
                <a:ea typeface="Comfortaa Regular"/>
                <a:cs typeface="Comfortaa Regular"/>
                <a:sym typeface="Comfortaa Regular"/>
              </a:rPr>
              <a:t>Seiring bertambahnya usia, mereka cenderung menghabiskan lebih sedikit waktu dengan orang lain. </a:t>
            </a:r>
            <a:endParaRPr sz="1400">
              <a:solidFill>
                <a:srgbClr val="000000"/>
              </a:solidFill>
              <a:latin typeface="Comfortaa Regular"/>
              <a:ea typeface="Comfortaa Regular"/>
              <a:cs typeface="Comfortaa Regular"/>
              <a:sym typeface="Comfortaa Regular"/>
            </a:endParaRPr>
          </a:p>
          <a:p>
            <a:pPr marL="457200" lvl="0" indent="-317500" algn="just" rtl="0">
              <a:lnSpc>
                <a:spcPct val="115000"/>
              </a:lnSpc>
              <a:spcBef>
                <a:spcPts val="0"/>
              </a:spcBef>
              <a:spcAft>
                <a:spcPts val="0"/>
              </a:spcAft>
              <a:buClr>
                <a:srgbClr val="000000"/>
              </a:buClr>
              <a:buSzPts val="1400"/>
              <a:buFont typeface="Comfortaa Regular"/>
              <a:buChar char="●"/>
            </a:pPr>
            <a:r>
              <a:rPr lang="en" sz="1400">
                <a:solidFill>
                  <a:srgbClr val="000000"/>
                </a:solidFill>
                <a:latin typeface="Comfortaa Regular"/>
                <a:ea typeface="Comfortaa Regular"/>
                <a:cs typeface="Comfortaa Regular"/>
                <a:sym typeface="Comfortaa Regular"/>
              </a:rPr>
              <a:t>Seorang dewasa yang lebih tua kurang mau menghabiskan waktu yang berharga dengan seorang yang membuat dia kesal.                                                   </a:t>
            </a:r>
            <a:endParaRPr sz="1400">
              <a:solidFill>
                <a:srgbClr val="000000"/>
              </a:solidFill>
              <a:latin typeface="Comfortaa Regular"/>
              <a:ea typeface="Comfortaa Regular"/>
              <a:cs typeface="Comfortaa Regular"/>
              <a:sym typeface="Comfortaa Regular"/>
            </a:endParaRPr>
          </a:p>
          <a:p>
            <a:pPr marL="457200" lvl="0" indent="-317500" algn="just" rtl="0">
              <a:lnSpc>
                <a:spcPct val="115000"/>
              </a:lnSpc>
              <a:spcBef>
                <a:spcPts val="0"/>
              </a:spcBef>
              <a:spcAft>
                <a:spcPts val="0"/>
              </a:spcAft>
              <a:buClr>
                <a:srgbClr val="000000"/>
              </a:buClr>
              <a:buSzPts val="1400"/>
              <a:buFont typeface="Comfortaa Regular"/>
              <a:buChar char="●"/>
            </a:pPr>
            <a:r>
              <a:rPr lang="en" sz="1400">
                <a:solidFill>
                  <a:srgbClr val="000000"/>
                </a:solidFill>
                <a:latin typeface="Comfortaa Regular"/>
                <a:ea typeface="Comfortaa Regular"/>
                <a:cs typeface="Comfortaa Regular"/>
                <a:sym typeface="Comfortaa Regular"/>
              </a:rPr>
              <a:t>Mereka menginvestasikan waktu dan energi yang mereka miliki untuk mempertahankan hubungan yang lebih intim.</a:t>
            </a:r>
            <a:endParaRPr sz="1400">
              <a:solidFill>
                <a:srgbClr val="000000"/>
              </a:solidFill>
              <a:latin typeface="Comfortaa Regular"/>
              <a:ea typeface="Comfortaa Regular"/>
              <a:cs typeface="Comfortaa Regular"/>
              <a:sym typeface="Comfortaa Regular"/>
            </a:endParaRPr>
          </a:p>
        </p:txBody>
      </p:sp>
      <p:sp>
        <p:nvSpPr>
          <p:cNvPr id="185" name="Google Shape;185;p20"/>
          <p:cNvSpPr txBox="1">
            <a:spLocks noGrp="1"/>
          </p:cNvSpPr>
          <p:nvPr>
            <p:ph type="title" idx="4294967295"/>
          </p:nvPr>
        </p:nvSpPr>
        <p:spPr>
          <a:xfrm>
            <a:off x="535775" y="712150"/>
            <a:ext cx="8608200" cy="77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0">
                <a:solidFill>
                  <a:srgbClr val="000000"/>
                </a:solidFill>
                <a:latin typeface="Oswald Regular"/>
                <a:ea typeface="Oswald Regular"/>
                <a:cs typeface="Oswald Regular"/>
                <a:sym typeface="Oswald Regular"/>
              </a:rPr>
              <a:t>GUIDEPOST 4 : How do personal relationships change in old age, and what is their effect on well-being?</a:t>
            </a:r>
            <a:endParaRPr sz="2000" b="0">
              <a:solidFill>
                <a:srgbClr val="000000"/>
              </a:solidFill>
              <a:latin typeface="Oswald Regular"/>
              <a:ea typeface="Oswald Regular"/>
              <a:cs typeface="Oswald Regular"/>
              <a:sym typeface="Oswald Regular"/>
            </a:endParaRPr>
          </a:p>
        </p:txBody>
      </p:sp>
      <p:cxnSp>
        <p:nvCxnSpPr>
          <p:cNvPr id="186" name="Google Shape;186;p20"/>
          <p:cNvCxnSpPr/>
          <p:nvPr/>
        </p:nvCxnSpPr>
        <p:spPr>
          <a:xfrm rot="10800000" flipH="1">
            <a:off x="337950" y="1674050"/>
            <a:ext cx="8468100" cy="1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90"/>
        <p:cNvGrpSpPr/>
        <p:nvPr/>
      </p:nvGrpSpPr>
      <p:grpSpPr>
        <a:xfrm>
          <a:off x="0" y="0"/>
          <a:ext cx="0" cy="0"/>
          <a:chOff x="0" y="0"/>
          <a:chExt cx="0" cy="0"/>
        </a:xfrm>
      </p:grpSpPr>
      <p:sp>
        <p:nvSpPr>
          <p:cNvPr id="191" name="Google Shape;191;p21"/>
          <p:cNvSpPr txBox="1">
            <a:spLocks noGrp="1"/>
          </p:cNvSpPr>
          <p:nvPr>
            <p:ph type="title" idx="4294967295"/>
          </p:nvPr>
        </p:nvSpPr>
        <p:spPr>
          <a:xfrm>
            <a:off x="337950" y="275150"/>
            <a:ext cx="8468100" cy="865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2000" b="0">
                <a:solidFill>
                  <a:srgbClr val="000000"/>
                </a:solidFill>
                <a:latin typeface="Oswald Regular"/>
                <a:ea typeface="Oswald Regular"/>
                <a:cs typeface="Oswald Regular"/>
                <a:sym typeface="Oswald Regular"/>
              </a:rPr>
              <a:t>GUIDEPOST 5 : </a:t>
            </a:r>
            <a:r>
              <a:rPr lang="en" sz="1950">
                <a:solidFill>
                  <a:srgbClr val="000000"/>
                </a:solidFill>
                <a:latin typeface="Oswald Regular"/>
                <a:ea typeface="Oswald Regular"/>
                <a:cs typeface="Oswald Regular"/>
                <a:sym typeface="Oswald Regular"/>
              </a:rPr>
              <a:t>What are the characteristic of long-term marriages in late life, and what impact do widowhood, divorce and remarriage have at this time ?</a:t>
            </a:r>
            <a:endParaRPr sz="1950" b="0">
              <a:latin typeface="Oswald Regular"/>
              <a:ea typeface="Oswald Regular"/>
              <a:cs typeface="Oswald Regular"/>
              <a:sym typeface="Oswald Regular"/>
            </a:endParaRPr>
          </a:p>
        </p:txBody>
      </p:sp>
      <p:sp>
        <p:nvSpPr>
          <p:cNvPr id="192" name="Google Shape;192;p21"/>
          <p:cNvSpPr txBox="1">
            <a:spLocks noGrp="1"/>
          </p:cNvSpPr>
          <p:nvPr>
            <p:ph type="title" idx="4294967295"/>
          </p:nvPr>
        </p:nvSpPr>
        <p:spPr>
          <a:xfrm>
            <a:off x="150550" y="1140650"/>
            <a:ext cx="4265400" cy="3940200"/>
          </a:xfrm>
          <a:prstGeom prst="rect">
            <a:avLst/>
          </a:prstGeom>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Pernikahan Jangka Panjang</a:t>
            </a:r>
            <a:endParaRPr sz="1400" b="1" u="sng">
              <a:solidFill>
                <a:srgbClr val="000000"/>
              </a:solidFill>
              <a:latin typeface="Arial"/>
              <a:ea typeface="Arial"/>
              <a:cs typeface="Arial"/>
              <a:sym typeface="Arial"/>
            </a:endParaRPr>
          </a:p>
          <a:p>
            <a:pPr marL="457200" lvl="0" indent="-317500" algn="just" rtl="0">
              <a:lnSpc>
                <a:spcPct val="115000"/>
              </a:lnSpc>
              <a:spcBef>
                <a:spcPts val="13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Lebih bahagia dalam pernikahan</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Anak menjadi sumber kesenangan dan kebanggaan bersama </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Lebih sehat dan hidup lebih lama</a:t>
            </a:r>
            <a:endParaRPr sz="1400">
              <a:solidFill>
                <a:srgbClr val="000000"/>
              </a:solidFill>
              <a:latin typeface="Arial"/>
              <a:ea typeface="Arial"/>
              <a:cs typeface="Arial"/>
              <a:sym typeface="Arial"/>
            </a:endParaRPr>
          </a:p>
          <a:p>
            <a:pPr marL="457200" lvl="0" indent="-317500" algn="just"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Cara dalam menyelesaikan masalah adalah kunci kepuasan pernikahan.</a:t>
            </a:r>
            <a:endParaRPr sz="14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Janda</a:t>
            </a:r>
            <a:endParaRPr sz="1400" b="1" u="sng">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400">
                <a:solidFill>
                  <a:srgbClr val="000000"/>
                </a:solidFill>
                <a:latin typeface="Arial"/>
                <a:ea typeface="Arial"/>
                <a:cs typeface="Arial"/>
                <a:sym typeface="Arial"/>
              </a:rPr>
              <a:t>Wanita yang lebih tua, lebih mungkin menjadi janda daripada pria. Wanita juga cenderung hidup lebih lama dan kecil kemungkinannya untuk menikah lagi daripada pria.</a:t>
            </a:r>
            <a:endParaRPr sz="14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endParaRPr sz="1200">
              <a:solidFill>
                <a:srgbClr val="000000"/>
              </a:solidFill>
              <a:latin typeface="Arial"/>
              <a:ea typeface="Arial"/>
              <a:cs typeface="Arial"/>
              <a:sym typeface="Arial"/>
            </a:endParaRPr>
          </a:p>
          <a:p>
            <a:pPr marL="0" lvl="0" indent="0" algn="just" rtl="0">
              <a:lnSpc>
                <a:spcPct val="115000"/>
              </a:lnSpc>
              <a:spcBef>
                <a:spcPts val="1300"/>
              </a:spcBef>
              <a:spcAft>
                <a:spcPts val="1300"/>
              </a:spcAft>
              <a:buNone/>
            </a:pPr>
            <a:endParaRPr sz="1200">
              <a:solidFill>
                <a:srgbClr val="000000"/>
              </a:solidFill>
              <a:latin typeface="Arial"/>
              <a:ea typeface="Arial"/>
              <a:cs typeface="Arial"/>
              <a:sym typeface="Arial"/>
            </a:endParaRPr>
          </a:p>
        </p:txBody>
      </p:sp>
      <p:sp>
        <p:nvSpPr>
          <p:cNvPr id="193" name="Google Shape;193;p21"/>
          <p:cNvSpPr txBox="1">
            <a:spLocks noGrp="1"/>
          </p:cNvSpPr>
          <p:nvPr>
            <p:ph type="title" idx="4294967295"/>
          </p:nvPr>
        </p:nvSpPr>
        <p:spPr>
          <a:xfrm>
            <a:off x="4572000" y="1140650"/>
            <a:ext cx="4459200" cy="3839700"/>
          </a:xfrm>
          <a:prstGeom prst="rect">
            <a:avLst/>
          </a:prstGeom>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Perceraian</a:t>
            </a:r>
            <a:endParaRPr sz="1400" b="1" u="sng">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400">
                <a:solidFill>
                  <a:srgbClr val="000000"/>
                </a:solidFill>
                <a:latin typeface="Arial"/>
                <a:ea typeface="Arial"/>
                <a:cs typeface="Arial"/>
                <a:sym typeface="Arial"/>
              </a:rPr>
              <a:t>Perceraian di usia lanjut jarang terjadi dan mungkin akan terus meningkat pada kelompok yang lebih muda dengan jumlah yang lebih besar.</a:t>
            </a:r>
            <a:endParaRPr sz="1200">
              <a:solidFill>
                <a:srgbClr val="000000"/>
              </a:solidFill>
              <a:latin typeface="Arial"/>
              <a:ea typeface="Arial"/>
              <a:cs typeface="Arial"/>
              <a:sym typeface="Arial"/>
            </a:endParaRPr>
          </a:p>
          <a:p>
            <a:pPr marL="0" lvl="0" indent="0" algn="just" rtl="0">
              <a:lnSpc>
                <a:spcPct val="115000"/>
              </a:lnSpc>
              <a:spcBef>
                <a:spcPts val="1300"/>
              </a:spcBef>
              <a:spcAft>
                <a:spcPts val="0"/>
              </a:spcAft>
              <a:buNone/>
            </a:pPr>
            <a:r>
              <a:rPr lang="en" sz="1400" b="1" u="sng">
                <a:solidFill>
                  <a:srgbClr val="000000"/>
                </a:solidFill>
                <a:latin typeface="Arial"/>
                <a:ea typeface="Arial"/>
                <a:cs typeface="Arial"/>
                <a:sym typeface="Arial"/>
              </a:rPr>
              <a:t>Pernikahan Kembali</a:t>
            </a:r>
            <a:endParaRPr sz="1400" b="1" u="sng">
              <a:solidFill>
                <a:srgbClr val="000000"/>
              </a:solidFill>
              <a:latin typeface="Arial"/>
              <a:ea typeface="Arial"/>
              <a:cs typeface="Arial"/>
              <a:sym typeface="Arial"/>
            </a:endParaRPr>
          </a:p>
          <a:p>
            <a:pPr marL="457200" lvl="0" indent="-311150" algn="just" rtl="0">
              <a:lnSpc>
                <a:spcPct val="115000"/>
              </a:lnSpc>
              <a:spcBef>
                <a:spcPts val="130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Tampak lebih percaya, menerima, dan kurang membutuhkan berbagi perasaan pribadi yang mendalam.</a:t>
            </a:r>
            <a:endParaRPr sz="1300">
              <a:solidFill>
                <a:srgbClr val="000000"/>
              </a:solidFill>
              <a:latin typeface="Arial"/>
              <a:ea typeface="Arial"/>
              <a:cs typeface="Arial"/>
              <a:sym typeface="Arial"/>
            </a:endParaRPr>
          </a:p>
          <a:p>
            <a:pPr marL="457200" lvl="0" indent="-311150" algn="just" rtl="0">
              <a:lnSpc>
                <a:spcPct val="115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Pria lebih puas dalam pernikahan kembali di usia lanjut.</a:t>
            </a:r>
            <a:endParaRPr sz="1300">
              <a:solidFill>
                <a:srgbClr val="000000"/>
              </a:solidFill>
              <a:latin typeface="Arial"/>
              <a:ea typeface="Arial"/>
              <a:cs typeface="Arial"/>
              <a:sym typeface="Arial"/>
            </a:endParaRPr>
          </a:p>
          <a:p>
            <a:pPr marL="457200" lvl="0" indent="-311150" algn="just" rtl="0">
              <a:lnSpc>
                <a:spcPct val="115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Pernikahan kembali memiliki manfaat sosial.</a:t>
            </a:r>
            <a:endParaRPr sz="1300">
              <a:solidFill>
                <a:srgbClr val="000000"/>
              </a:solidFill>
              <a:latin typeface="Arial"/>
              <a:ea typeface="Arial"/>
              <a:cs typeface="Arial"/>
              <a:sym typeface="Arial"/>
            </a:endParaRPr>
          </a:p>
          <a:p>
            <a:pPr marL="457200" lvl="0" indent="-311150" algn="just" rtl="0">
              <a:lnSpc>
                <a:spcPct val="115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Mempertahankan manfaat dari pensiun dan jaminan sosial yang diperoleh dari pernikahan sebelumnya.</a:t>
            </a:r>
            <a:endParaRPr sz="1300">
              <a:solidFill>
                <a:srgbClr val="000000"/>
              </a:solidFill>
              <a:latin typeface="Arial"/>
              <a:ea typeface="Arial"/>
              <a:cs typeface="Arial"/>
              <a:sym typeface="Arial"/>
            </a:endParaRPr>
          </a:p>
          <a:p>
            <a:pPr marL="0" lvl="0" indent="0" algn="l" rtl="0">
              <a:lnSpc>
                <a:spcPct val="115000"/>
              </a:lnSpc>
              <a:spcBef>
                <a:spcPts val="1300"/>
              </a:spcBef>
              <a:spcAft>
                <a:spcPts val="1600"/>
              </a:spcAft>
              <a:buNone/>
            </a:pPr>
            <a:endParaRPr sz="1200">
              <a:latin typeface="Arial"/>
              <a:ea typeface="Arial"/>
              <a:cs typeface="Arial"/>
              <a:sym typeface="Arial"/>
            </a:endParaRPr>
          </a:p>
        </p:txBody>
      </p:sp>
      <p:cxnSp>
        <p:nvCxnSpPr>
          <p:cNvPr id="194" name="Google Shape;194;p21"/>
          <p:cNvCxnSpPr/>
          <p:nvPr/>
        </p:nvCxnSpPr>
        <p:spPr>
          <a:xfrm rot="10800000" flipH="1">
            <a:off x="337950" y="1140650"/>
            <a:ext cx="8468100" cy="1260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21"/>
          <p:cNvCxnSpPr/>
          <p:nvPr/>
        </p:nvCxnSpPr>
        <p:spPr>
          <a:xfrm>
            <a:off x="4478600" y="1154150"/>
            <a:ext cx="12600" cy="3838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On-screen Show (16:9)</PresentationFormat>
  <Paragraphs>99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Alfa Slab One</vt:lpstr>
      <vt:lpstr>Oswald Regular</vt:lpstr>
      <vt:lpstr>Comfortaa Regular</vt:lpstr>
      <vt:lpstr>Nunito</vt:lpstr>
      <vt:lpstr>Calibri</vt:lpstr>
      <vt:lpstr>Comfortaa</vt:lpstr>
      <vt:lpstr>Shift</vt:lpstr>
      <vt:lpstr>CHAPTER 18 : PSYCHOSOCIAL DEVELOPMENT IN LATE ADULTHOOD</vt:lpstr>
      <vt:lpstr>GUIDEPOST 1 : Does personality change in old age,  and what special issues and tasks do older people face? </vt:lpstr>
      <vt:lpstr>The Five-FactorModel: Personality Traits in Old Age  Measuring Stability and Change in Late Adulthood Seiring bertambahnya usia kepribadian cenderung akan tetap stabil.  Personality as a Predictor of Emotionality,  Health, and Well-Being  Extraversion : cenderung tingkat kepuasan hidup dan emosi positifnya lebih tinggi dibandingkan neuroticism Neuroticism : kesehatan dan well-being nya lebih rendah dibandingkan conscientiousness </vt:lpstr>
      <vt:lpstr>GUIDEPOST 2 : What strategies and resources contribute to older adults' well-being and mental health? </vt:lpstr>
      <vt:lpstr>GUIDEPOST 2 : What strategies and resources contribute to older adults' well-being and mental health? (Cont.)</vt:lpstr>
      <vt:lpstr>GUIDEPOST 3 : How do older adults handle work and retirement decisions, financial resources, and living arrangements?</vt:lpstr>
      <vt:lpstr>Financial Resources Adanya jaminan sosial. Para lansia yang hidup dalam kemiskinan turun dari 35 persen menjadi kurang dari 10 persen pada tahun 2004.   Living Arrangements Di negara berkembang para lansia tinggal dengan anak mereka atau dengan cucu dewasa mereka. Sedang kan, di negara maju para lansia tinggal sendiri atau dengan pasangan nya.</vt:lpstr>
      <vt:lpstr>GUIDEPOST :</vt:lpstr>
      <vt:lpstr>GUIDEPOST 5 : What are the characteristic of long-term marriages in late life, and what impact do widowhood, divorce and remarriage have at this time ?</vt:lpstr>
      <vt:lpstr>GUIDEPOST 6 : How do unmarried older adults and those in cohabiting and gay &amp; lesbian relationships fare, and how does friendship change in old age ?</vt:lpstr>
      <vt:lpstr>Hubungan dengan Anak yang Sudah Dewasa Ikatan anak &amp; orang tua tetap kuat sampai usia tua. Orang tua yang memiliki hubungan yang baik dengan anak dewasa mereka, kecil kemungkinannya menjadi kesepian atau depresi daripada mereka yang hubungan orang tuanya tidak begitu baik.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PSYCHOSOCIAL DEVELOPMENT IN LATE ADULTHOOD</dc:title>
  <cp:lastModifiedBy>Gita Soerjoatmodjo</cp:lastModifiedBy>
  <cp:revision>5</cp:revision>
  <dcterms:modified xsi:type="dcterms:W3CDTF">2019-12-02T05:56:02Z</dcterms:modified>
</cp:coreProperties>
</file>