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67" r:id="rId4"/>
    <p:sldId id="272" r:id="rId5"/>
    <p:sldId id="273" r:id="rId6"/>
    <p:sldId id="281" r:id="rId7"/>
    <p:sldId id="282" r:id="rId8"/>
    <p:sldId id="268" r:id="rId9"/>
    <p:sldId id="284" r:id="rId10"/>
    <p:sldId id="269" r:id="rId11"/>
    <p:sldId id="283" r:id="rId12"/>
    <p:sldId id="285" r:id="rId13"/>
    <p:sldId id="286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F4C1FF-F49C-3F0A-2DBB-08CB62407807}" v="2" dt="2019-10-01T13:21:01.440"/>
    <p1510:client id="{B74DBC47-6CB6-AA4F-2E7A-A5143FF85153}" v="906" dt="2019-10-03T19:07:05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Swarahapsari" userId="S::mary.swarahapsari@student.upj.ac.id::22f7248e-c668-4e93-a940-f85d5897d021" providerId="AD" clId="Web-{B74DBC47-6CB6-AA4F-2E7A-A5143FF85153}"/>
    <pc:docChg chg="modSld">
      <pc:chgData name="Mary Swarahapsari" userId="S::mary.swarahapsari@student.upj.ac.id::22f7248e-c668-4e93-a940-f85d5897d021" providerId="AD" clId="Web-{B74DBC47-6CB6-AA4F-2E7A-A5143FF85153}" dt="2019-10-03T19:07:05.610" v="885" actId="20577"/>
      <pc:docMkLst>
        <pc:docMk/>
      </pc:docMkLst>
      <pc:sldChg chg="addSp modSp">
        <pc:chgData name="Mary Swarahapsari" userId="S::mary.swarahapsari@student.upj.ac.id::22f7248e-c668-4e93-a940-f85d5897d021" providerId="AD" clId="Web-{B74DBC47-6CB6-AA4F-2E7A-A5143FF85153}" dt="2019-10-03T16:11:41.170" v="597" actId="1076"/>
        <pc:sldMkLst>
          <pc:docMk/>
          <pc:sldMk cId="2430290573" sldId="267"/>
        </pc:sldMkLst>
        <pc:spChg chg="mod">
          <ac:chgData name="Mary Swarahapsari" userId="S::mary.swarahapsari@student.upj.ac.id::22f7248e-c668-4e93-a940-f85d5897d021" providerId="AD" clId="Web-{B74DBC47-6CB6-AA4F-2E7A-A5143FF85153}" dt="2019-10-03T15:52:52.058" v="407" actId="20577"/>
          <ac:spMkLst>
            <pc:docMk/>
            <pc:sldMk cId="2430290573" sldId="267"/>
            <ac:spMk id="3" creationId="{9A4E707D-9664-4887-ACC5-F1B5E5769CFE}"/>
          </ac:spMkLst>
        </pc:spChg>
        <pc:picChg chg="add mod">
          <ac:chgData name="Mary Swarahapsari" userId="S::mary.swarahapsari@student.upj.ac.id::22f7248e-c668-4e93-a940-f85d5897d021" providerId="AD" clId="Web-{B74DBC47-6CB6-AA4F-2E7A-A5143FF85153}" dt="2019-10-03T16:11:41.170" v="597" actId="1076"/>
          <ac:picMkLst>
            <pc:docMk/>
            <pc:sldMk cId="2430290573" sldId="267"/>
            <ac:picMk id="2" creationId="{85CB5B81-741D-48EC-B564-F6EF11E55709}"/>
          </ac:picMkLst>
        </pc:picChg>
      </pc:sldChg>
      <pc:sldChg chg="modSp">
        <pc:chgData name="Mary Swarahapsari" userId="S::mary.swarahapsari@student.upj.ac.id::22f7248e-c668-4e93-a940-f85d5897d021" providerId="AD" clId="Web-{B74DBC47-6CB6-AA4F-2E7A-A5143FF85153}" dt="2019-10-03T15:27:04.647" v="54" actId="20577"/>
        <pc:sldMkLst>
          <pc:docMk/>
          <pc:sldMk cId="239086042" sldId="268"/>
        </pc:sldMkLst>
        <pc:spChg chg="mod">
          <ac:chgData name="Mary Swarahapsari" userId="S::mary.swarahapsari@student.upj.ac.id::22f7248e-c668-4e93-a940-f85d5897d021" providerId="AD" clId="Web-{B74DBC47-6CB6-AA4F-2E7A-A5143FF85153}" dt="2019-10-03T15:27:04.647" v="54" actId="20577"/>
          <ac:spMkLst>
            <pc:docMk/>
            <pc:sldMk cId="239086042" sldId="268"/>
            <ac:spMk id="3" creationId="{7B1A0CBF-B51F-4466-BB8B-11EE599BABF4}"/>
          </ac:spMkLst>
        </pc:spChg>
      </pc:sldChg>
      <pc:sldChg chg="addSp modSp">
        <pc:chgData name="Mary Swarahapsari" userId="S::mary.swarahapsari@student.upj.ac.id::22f7248e-c668-4e93-a940-f85d5897d021" providerId="AD" clId="Web-{B74DBC47-6CB6-AA4F-2E7A-A5143FF85153}" dt="2019-10-03T18:07:23.820" v="726" actId="20577"/>
        <pc:sldMkLst>
          <pc:docMk/>
          <pc:sldMk cId="3939486510" sldId="269"/>
        </pc:sldMkLst>
        <pc:spChg chg="mod">
          <ac:chgData name="Mary Swarahapsari" userId="S::mary.swarahapsari@student.upj.ac.id::22f7248e-c668-4e93-a940-f85d5897d021" providerId="AD" clId="Web-{B74DBC47-6CB6-AA4F-2E7A-A5143FF85153}" dt="2019-10-03T18:07:23.820" v="726" actId="20577"/>
          <ac:spMkLst>
            <pc:docMk/>
            <pc:sldMk cId="3939486510" sldId="269"/>
            <ac:spMk id="3" creationId="{9FB617BF-B9E8-4ED5-A029-D9925F8E71B4}"/>
          </ac:spMkLst>
        </pc:spChg>
        <pc:picChg chg="add mod">
          <ac:chgData name="Mary Swarahapsari" userId="S::mary.swarahapsari@student.upj.ac.id::22f7248e-c668-4e93-a940-f85d5897d021" providerId="AD" clId="Web-{B74DBC47-6CB6-AA4F-2E7A-A5143FF85153}" dt="2019-10-03T16:10:46.748" v="593" actId="1076"/>
          <ac:picMkLst>
            <pc:docMk/>
            <pc:sldMk cId="3939486510" sldId="269"/>
            <ac:picMk id="2" creationId="{44A4D31F-4175-498D-84E6-B7FFB60D9078}"/>
          </ac:picMkLst>
        </pc:picChg>
      </pc:sldChg>
      <pc:sldChg chg="addSp delSp modSp mod setBg">
        <pc:chgData name="Mary Swarahapsari" userId="S::mary.swarahapsari@student.upj.ac.id::22f7248e-c668-4e93-a940-f85d5897d021" providerId="AD" clId="Web-{B74DBC47-6CB6-AA4F-2E7A-A5143FF85153}" dt="2019-10-03T15:48:05.432" v="378" actId="1076"/>
        <pc:sldMkLst>
          <pc:docMk/>
          <pc:sldMk cId="4202845234" sldId="270"/>
        </pc:sldMkLst>
        <pc:spChg chg="mod ord">
          <ac:chgData name="Mary Swarahapsari" userId="S::mary.swarahapsari@student.upj.ac.id::22f7248e-c668-4e93-a940-f85d5897d021" providerId="AD" clId="Web-{B74DBC47-6CB6-AA4F-2E7A-A5143FF85153}" dt="2019-10-03T15:47:56.807" v="373" actId="20577"/>
          <ac:spMkLst>
            <pc:docMk/>
            <pc:sldMk cId="4202845234" sldId="270"/>
            <ac:spMk id="3" creationId="{584764C1-B2A4-4100-AECD-370EC81C1854}"/>
          </ac:spMkLst>
        </pc:spChg>
        <pc:spChg chg="mod">
          <ac:chgData name="Mary Swarahapsari" userId="S::mary.swarahapsari@student.upj.ac.id::22f7248e-c668-4e93-a940-f85d5897d021" providerId="AD" clId="Web-{B74DBC47-6CB6-AA4F-2E7A-A5143FF85153}" dt="2019-10-03T15:47:37.166" v="352"/>
          <ac:spMkLst>
            <pc:docMk/>
            <pc:sldMk cId="4202845234" sldId="270"/>
            <ac:spMk id="4" creationId="{1EA3E059-83F4-499C-946A-66106848AEB5}"/>
          </ac:spMkLst>
        </pc:spChg>
        <pc:spChg chg="add del">
          <ac:chgData name="Mary Swarahapsari" userId="S::mary.swarahapsari@student.upj.ac.id::22f7248e-c668-4e93-a940-f85d5897d021" providerId="AD" clId="Web-{B74DBC47-6CB6-AA4F-2E7A-A5143FF85153}" dt="2019-10-03T15:47:37.166" v="352"/>
          <ac:spMkLst>
            <pc:docMk/>
            <pc:sldMk cId="4202845234" sldId="270"/>
            <ac:spMk id="11" creationId="{9D6700F0-A132-4E69-86EC-E22266569F90}"/>
          </ac:spMkLst>
        </pc:spChg>
        <pc:picChg chg="add mod">
          <ac:chgData name="Mary Swarahapsari" userId="S::mary.swarahapsari@student.upj.ac.id::22f7248e-c668-4e93-a940-f85d5897d021" providerId="AD" clId="Web-{B74DBC47-6CB6-AA4F-2E7A-A5143FF85153}" dt="2019-10-03T15:48:05.432" v="378" actId="1076"/>
          <ac:picMkLst>
            <pc:docMk/>
            <pc:sldMk cId="4202845234" sldId="270"/>
            <ac:picMk id="2" creationId="{69495D09-3D5E-4773-BB11-76D6BC519016}"/>
          </ac:picMkLst>
        </pc:picChg>
        <pc:picChg chg="add del">
          <ac:chgData name="Mary Swarahapsari" userId="S::mary.swarahapsari@student.upj.ac.id::22f7248e-c668-4e93-a940-f85d5897d021" providerId="AD" clId="Web-{B74DBC47-6CB6-AA4F-2E7A-A5143FF85153}" dt="2019-10-03T15:47:37.166" v="352"/>
          <ac:picMkLst>
            <pc:docMk/>
            <pc:sldMk cId="4202845234" sldId="270"/>
            <ac:picMk id="9" creationId="{71DC4032-1EBF-43F0-A045-DA2EC28F7E46}"/>
          </ac:picMkLst>
        </pc:picChg>
        <pc:cxnChg chg="add del">
          <ac:chgData name="Mary Swarahapsari" userId="S::mary.swarahapsari@student.upj.ac.id::22f7248e-c668-4e93-a940-f85d5897d021" providerId="AD" clId="Web-{B74DBC47-6CB6-AA4F-2E7A-A5143FF85153}" dt="2019-10-03T15:47:37.166" v="352"/>
          <ac:cxnSpMkLst>
            <pc:docMk/>
            <pc:sldMk cId="4202845234" sldId="270"/>
            <ac:cxnSpMk id="13" creationId="{0C9EF08C-0CEB-490B-BB65-480687C1B3D2}"/>
          </ac:cxnSpMkLst>
        </pc:cxnChg>
      </pc:sldChg>
      <pc:sldChg chg="modSp">
        <pc:chgData name="Mary Swarahapsari" userId="S::mary.swarahapsari@student.upj.ac.id::22f7248e-c668-4e93-a940-f85d5897d021" providerId="AD" clId="Web-{B74DBC47-6CB6-AA4F-2E7A-A5143FF85153}" dt="2019-10-03T15:22:42.428" v="18" actId="20577"/>
        <pc:sldMkLst>
          <pc:docMk/>
          <pc:sldMk cId="3742201558" sldId="272"/>
        </pc:sldMkLst>
        <pc:spChg chg="mod">
          <ac:chgData name="Mary Swarahapsari" userId="S::mary.swarahapsari@student.upj.ac.id::22f7248e-c668-4e93-a940-f85d5897d021" providerId="AD" clId="Web-{B74DBC47-6CB6-AA4F-2E7A-A5143FF85153}" dt="2019-10-03T15:22:42.428" v="18" actId="20577"/>
          <ac:spMkLst>
            <pc:docMk/>
            <pc:sldMk cId="3742201558" sldId="272"/>
            <ac:spMk id="3" creationId="{2B5F498B-0B46-4171-902A-023059569853}"/>
          </ac:spMkLst>
        </pc:spChg>
      </pc:sldChg>
      <pc:sldChg chg="modSp">
        <pc:chgData name="Mary Swarahapsari" userId="S::mary.swarahapsari@student.upj.ac.id::22f7248e-c668-4e93-a940-f85d5897d021" providerId="AD" clId="Web-{B74DBC47-6CB6-AA4F-2E7A-A5143FF85153}" dt="2019-10-03T18:45:39.739" v="881" actId="20577"/>
        <pc:sldMkLst>
          <pc:docMk/>
          <pc:sldMk cId="1949886153" sldId="275"/>
        </pc:sldMkLst>
        <pc:spChg chg="mod">
          <ac:chgData name="Mary Swarahapsari" userId="S::mary.swarahapsari@student.upj.ac.id::22f7248e-c668-4e93-a940-f85d5897d021" providerId="AD" clId="Web-{B74DBC47-6CB6-AA4F-2E7A-A5143FF85153}" dt="2019-10-03T18:45:39.739" v="881" actId="20577"/>
          <ac:spMkLst>
            <pc:docMk/>
            <pc:sldMk cId="1949886153" sldId="275"/>
            <ac:spMk id="3" creationId="{CD409230-2964-4EB2-AF71-8D6FF78EA371}"/>
          </ac:spMkLst>
        </pc:spChg>
      </pc:sldChg>
      <pc:sldChg chg="modSp">
        <pc:chgData name="Mary Swarahapsari" userId="S::mary.swarahapsari@student.upj.ac.id::22f7248e-c668-4e93-a940-f85d5897d021" providerId="AD" clId="Web-{B74DBC47-6CB6-AA4F-2E7A-A5143FF85153}" dt="2019-10-03T15:49:02.791" v="381" actId="20577"/>
        <pc:sldMkLst>
          <pc:docMk/>
          <pc:sldMk cId="408022751" sldId="276"/>
        </pc:sldMkLst>
        <pc:spChg chg="mod">
          <ac:chgData name="Mary Swarahapsari" userId="S::mary.swarahapsari@student.upj.ac.id::22f7248e-c668-4e93-a940-f85d5897d021" providerId="AD" clId="Web-{B74DBC47-6CB6-AA4F-2E7A-A5143FF85153}" dt="2019-10-03T15:49:02.791" v="381" actId="20577"/>
          <ac:spMkLst>
            <pc:docMk/>
            <pc:sldMk cId="408022751" sldId="276"/>
            <ac:spMk id="3" creationId="{511FF38E-3EE2-41B8-9707-13A9ECFF90C0}"/>
          </ac:spMkLst>
        </pc:spChg>
      </pc:sldChg>
      <pc:sldChg chg="modSp">
        <pc:chgData name="Mary Swarahapsari" userId="S::mary.swarahapsari@student.upj.ac.id::22f7248e-c668-4e93-a940-f85d5897d021" providerId="AD" clId="Web-{B74DBC47-6CB6-AA4F-2E7A-A5143FF85153}" dt="2019-10-03T15:49:20.807" v="389" actId="20577"/>
        <pc:sldMkLst>
          <pc:docMk/>
          <pc:sldMk cId="3759074394" sldId="277"/>
        </pc:sldMkLst>
        <pc:spChg chg="mod">
          <ac:chgData name="Mary Swarahapsari" userId="S::mary.swarahapsari@student.upj.ac.id::22f7248e-c668-4e93-a940-f85d5897d021" providerId="AD" clId="Web-{B74DBC47-6CB6-AA4F-2E7A-A5143FF85153}" dt="2019-10-03T15:49:20.807" v="389" actId="20577"/>
          <ac:spMkLst>
            <pc:docMk/>
            <pc:sldMk cId="3759074394" sldId="277"/>
            <ac:spMk id="3" creationId="{43E93152-4B00-40AC-9EC5-99371242D056}"/>
          </ac:spMkLst>
        </pc:spChg>
      </pc:sldChg>
      <pc:sldChg chg="modSp">
        <pc:chgData name="Mary Swarahapsari" userId="S::mary.swarahapsari@student.upj.ac.id::22f7248e-c668-4e93-a940-f85d5897d021" providerId="AD" clId="Web-{B74DBC47-6CB6-AA4F-2E7A-A5143FF85153}" dt="2019-10-03T15:55:35.042" v="425" actId="20577"/>
        <pc:sldMkLst>
          <pc:docMk/>
          <pc:sldMk cId="375665802" sldId="278"/>
        </pc:sldMkLst>
        <pc:spChg chg="mod">
          <ac:chgData name="Mary Swarahapsari" userId="S::mary.swarahapsari@student.upj.ac.id::22f7248e-c668-4e93-a940-f85d5897d021" providerId="AD" clId="Web-{B74DBC47-6CB6-AA4F-2E7A-A5143FF85153}" dt="2019-10-03T15:55:35.042" v="425" actId="20577"/>
          <ac:spMkLst>
            <pc:docMk/>
            <pc:sldMk cId="375665802" sldId="278"/>
            <ac:spMk id="3" creationId="{CF2579C4-6089-4A90-BA2C-D739CC455A05}"/>
          </ac:spMkLst>
        </pc:spChg>
      </pc:sldChg>
      <pc:sldChg chg="modSp">
        <pc:chgData name="Mary Swarahapsari" userId="S::mary.swarahapsari@student.upj.ac.id::22f7248e-c668-4e93-a940-f85d5897d021" providerId="AD" clId="Web-{B74DBC47-6CB6-AA4F-2E7A-A5143FF85153}" dt="2019-10-03T15:56:08.277" v="428" actId="20577"/>
        <pc:sldMkLst>
          <pc:docMk/>
          <pc:sldMk cId="1225923393" sldId="279"/>
        </pc:sldMkLst>
        <pc:spChg chg="mod">
          <ac:chgData name="Mary Swarahapsari" userId="S::mary.swarahapsari@student.upj.ac.id::22f7248e-c668-4e93-a940-f85d5897d021" providerId="AD" clId="Web-{B74DBC47-6CB6-AA4F-2E7A-A5143FF85153}" dt="2019-10-03T15:56:08.277" v="428" actId="20577"/>
          <ac:spMkLst>
            <pc:docMk/>
            <pc:sldMk cId="1225923393" sldId="279"/>
            <ac:spMk id="3" creationId="{D8A71ECF-CEF8-44A1-AEF3-CAF400C8B901}"/>
          </ac:spMkLst>
        </pc:spChg>
      </pc:sldChg>
      <pc:sldChg chg="modSp">
        <pc:chgData name="Mary Swarahapsari" userId="S::mary.swarahapsari@student.upj.ac.id::22f7248e-c668-4e93-a940-f85d5897d021" providerId="AD" clId="Web-{B74DBC47-6CB6-AA4F-2E7A-A5143FF85153}" dt="2019-10-03T19:07:05.610" v="885" actId="20577"/>
        <pc:sldMkLst>
          <pc:docMk/>
          <pc:sldMk cId="2143037152" sldId="280"/>
        </pc:sldMkLst>
        <pc:spChg chg="mod">
          <ac:chgData name="Mary Swarahapsari" userId="S::mary.swarahapsari@student.upj.ac.id::22f7248e-c668-4e93-a940-f85d5897d021" providerId="AD" clId="Web-{B74DBC47-6CB6-AA4F-2E7A-A5143FF85153}" dt="2019-10-03T19:07:05.610" v="885" actId="20577"/>
          <ac:spMkLst>
            <pc:docMk/>
            <pc:sldMk cId="2143037152" sldId="280"/>
            <ac:spMk id="3" creationId="{AAD13B20-D2B9-4A8C-BA70-8992F7D9806A}"/>
          </ac:spMkLst>
        </pc:spChg>
      </pc:sldChg>
      <pc:sldChg chg="modSp">
        <pc:chgData name="Mary Swarahapsari" userId="S::mary.swarahapsari@student.upj.ac.id::22f7248e-c668-4e93-a940-f85d5897d021" providerId="AD" clId="Web-{B74DBC47-6CB6-AA4F-2E7A-A5143FF85153}" dt="2019-10-03T15:24:37.413" v="34" actId="20577"/>
        <pc:sldMkLst>
          <pc:docMk/>
          <pc:sldMk cId="2000556637" sldId="282"/>
        </pc:sldMkLst>
        <pc:spChg chg="mod">
          <ac:chgData name="Mary Swarahapsari" userId="S::mary.swarahapsari@student.upj.ac.id::22f7248e-c668-4e93-a940-f85d5897d021" providerId="AD" clId="Web-{B74DBC47-6CB6-AA4F-2E7A-A5143FF85153}" dt="2019-10-03T15:24:37.413" v="34" actId="20577"/>
          <ac:spMkLst>
            <pc:docMk/>
            <pc:sldMk cId="2000556637" sldId="282"/>
            <ac:spMk id="3" creationId="{D4AD5A3B-A241-407C-AB53-7D8719CB9996}"/>
          </ac:spMkLst>
        </pc:spChg>
      </pc:sldChg>
      <pc:sldChg chg="modSp">
        <pc:chgData name="Mary Swarahapsari" userId="S::mary.swarahapsari@student.upj.ac.id::22f7248e-c668-4e93-a940-f85d5897d021" providerId="AD" clId="Web-{B74DBC47-6CB6-AA4F-2E7A-A5143FF85153}" dt="2019-10-03T18:21:51.715" v="733" actId="20577"/>
        <pc:sldMkLst>
          <pc:docMk/>
          <pc:sldMk cId="1024249153" sldId="283"/>
        </pc:sldMkLst>
        <pc:spChg chg="mod">
          <ac:chgData name="Mary Swarahapsari" userId="S::mary.swarahapsari@student.upj.ac.id::22f7248e-c668-4e93-a940-f85d5897d021" providerId="AD" clId="Web-{B74DBC47-6CB6-AA4F-2E7A-A5143FF85153}" dt="2019-10-03T18:21:51.715" v="733" actId="20577"/>
          <ac:spMkLst>
            <pc:docMk/>
            <pc:sldMk cId="1024249153" sldId="283"/>
            <ac:spMk id="3" creationId="{F41DD094-E976-40EB-AF2F-AAEAB8399721}"/>
          </ac:spMkLst>
        </pc:spChg>
      </pc:sldChg>
      <pc:sldChg chg="modSp">
        <pc:chgData name="Mary Swarahapsari" userId="S::mary.swarahapsari@student.upj.ac.id::22f7248e-c668-4e93-a940-f85d5897d021" providerId="AD" clId="Web-{B74DBC47-6CB6-AA4F-2E7A-A5143FF85153}" dt="2019-10-03T15:27:14.366" v="57" actId="20577"/>
        <pc:sldMkLst>
          <pc:docMk/>
          <pc:sldMk cId="2217348987" sldId="284"/>
        </pc:sldMkLst>
        <pc:spChg chg="mod">
          <ac:chgData name="Mary Swarahapsari" userId="S::mary.swarahapsari@student.upj.ac.id::22f7248e-c668-4e93-a940-f85d5897d021" providerId="AD" clId="Web-{B74DBC47-6CB6-AA4F-2E7A-A5143FF85153}" dt="2019-10-03T15:27:14.366" v="57" actId="20577"/>
          <ac:spMkLst>
            <pc:docMk/>
            <pc:sldMk cId="2217348987" sldId="284"/>
            <ac:spMk id="3" creationId="{7B1A0CBF-B51F-4466-BB8B-11EE599BABF4}"/>
          </ac:spMkLst>
        </pc:spChg>
      </pc:sldChg>
      <pc:sldChg chg="modSp">
        <pc:chgData name="Mary Swarahapsari" userId="S::mary.swarahapsari@student.upj.ac.id::22f7248e-c668-4e93-a940-f85d5897d021" providerId="AD" clId="Web-{B74DBC47-6CB6-AA4F-2E7A-A5143FF85153}" dt="2019-10-03T18:35:12.518" v="879" actId="20577"/>
        <pc:sldMkLst>
          <pc:docMk/>
          <pc:sldMk cId="3425756777" sldId="285"/>
        </pc:sldMkLst>
        <pc:spChg chg="mod">
          <ac:chgData name="Mary Swarahapsari" userId="S::mary.swarahapsari@student.upj.ac.id::22f7248e-c668-4e93-a940-f85d5897d021" providerId="AD" clId="Web-{B74DBC47-6CB6-AA4F-2E7A-A5143FF85153}" dt="2019-10-03T18:35:12.518" v="879" actId="20577"/>
          <ac:spMkLst>
            <pc:docMk/>
            <pc:sldMk cId="3425756777" sldId="285"/>
            <ac:spMk id="3" creationId="{3705F81F-DDE6-4BC1-9B46-70987A325299}"/>
          </ac:spMkLst>
        </pc:spChg>
      </pc:sldChg>
      <pc:sldChg chg="modSp">
        <pc:chgData name="Mary Swarahapsari" userId="S::mary.swarahapsari@student.upj.ac.id::22f7248e-c668-4e93-a940-f85d5897d021" providerId="AD" clId="Web-{B74DBC47-6CB6-AA4F-2E7A-A5143FF85153}" dt="2019-10-03T15:43:35.759" v="340" actId="20577"/>
        <pc:sldMkLst>
          <pc:docMk/>
          <pc:sldMk cId="1696515863" sldId="286"/>
        </pc:sldMkLst>
        <pc:spChg chg="mod">
          <ac:chgData name="Mary Swarahapsari" userId="S::mary.swarahapsari@student.upj.ac.id::22f7248e-c668-4e93-a940-f85d5897d021" providerId="AD" clId="Web-{B74DBC47-6CB6-AA4F-2E7A-A5143FF85153}" dt="2019-10-03T15:43:35.759" v="340" actId="20577"/>
          <ac:spMkLst>
            <pc:docMk/>
            <pc:sldMk cId="1696515863" sldId="286"/>
            <ac:spMk id="3" creationId="{3705F81F-DDE6-4BC1-9B46-70987A325299}"/>
          </ac:spMkLst>
        </pc:spChg>
      </pc:sldChg>
    </pc:docChg>
  </pc:docChgLst>
  <pc:docChgLst>
    <pc:chgData name="Nabilah Alif Luthfiati Safira" userId="S::nabilahalif.luthfiatisafira@student.upj.ac.id::9050b244-9010-4713-b12c-a1eb92662548" providerId="AD" clId="Web-{A9F4C1FF-F49C-3F0A-2DBB-08CB62407807}"/>
    <pc:docChg chg="modSld">
      <pc:chgData name="Nabilah Alif Luthfiati Safira" userId="S::nabilahalif.luthfiatisafira@student.upj.ac.id::9050b244-9010-4713-b12c-a1eb92662548" providerId="AD" clId="Web-{A9F4C1FF-F49C-3F0A-2DBB-08CB62407807}" dt="2019-10-01T13:21:01.440" v="1" actId="1076"/>
      <pc:docMkLst>
        <pc:docMk/>
      </pc:docMkLst>
      <pc:sldChg chg="modSp">
        <pc:chgData name="Nabilah Alif Luthfiati Safira" userId="S::nabilahalif.luthfiatisafira@student.upj.ac.id::9050b244-9010-4713-b12c-a1eb92662548" providerId="AD" clId="Web-{A9F4C1FF-F49C-3F0A-2DBB-08CB62407807}" dt="2019-10-01T13:21:01.440" v="1" actId="1076"/>
        <pc:sldMkLst>
          <pc:docMk/>
          <pc:sldMk cId="2923470088" sldId="256"/>
        </pc:sldMkLst>
        <pc:spChg chg="mod">
          <ac:chgData name="Nabilah Alif Luthfiati Safira" userId="S::nabilahalif.luthfiatisafira@student.upj.ac.id::9050b244-9010-4713-b12c-a1eb92662548" providerId="AD" clId="Web-{A9F4C1FF-F49C-3F0A-2DBB-08CB62407807}" dt="2019-10-01T13:21:01.440" v="1" actId="1076"/>
          <ac:spMkLst>
            <pc:docMk/>
            <pc:sldMk cId="2923470088" sldId="256"/>
            <ac:spMk id="3" creationId="{00000000-0000-0000-0000-000000000000}"/>
          </ac:spMkLst>
        </pc:spChg>
        <pc:picChg chg="mod">
          <ac:chgData name="Nabilah Alif Luthfiati Safira" userId="S::nabilahalif.luthfiatisafira@student.upj.ac.id::9050b244-9010-4713-b12c-a1eb92662548" providerId="AD" clId="Web-{A9F4C1FF-F49C-3F0A-2DBB-08CB62407807}" dt="2019-10-01T13:21:01.393" v="0" actId="1076"/>
          <ac:picMkLst>
            <pc:docMk/>
            <pc:sldMk cId="2923470088" sldId="256"/>
            <ac:picMk id="2" creationId="{25898184-7B48-4EB9-9B0B-9D39794E4D9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5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0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97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3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9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51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7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34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36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6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75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6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2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2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9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9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F8E0CD-1F36-4522-AF71-0DA2C16944A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5DA6DD-1A00-40F8-B624-53F1EE2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0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4597" y="4349290"/>
            <a:ext cx="8083826" cy="716196"/>
          </a:xfrm>
        </p:spPr>
        <p:txBody>
          <a:bodyPr>
            <a:noAutofit/>
          </a:bodyPr>
          <a:lstStyle/>
          <a:p>
            <a:endParaRPr lang="en-ID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A2F62F-73D2-4CA7-992B-6C6DAEF85B08}"/>
              </a:ext>
            </a:extLst>
          </p:cNvPr>
          <p:cNvSpPr txBox="1"/>
          <p:nvPr/>
        </p:nvSpPr>
        <p:spPr>
          <a:xfrm>
            <a:off x="2404326" y="1292404"/>
            <a:ext cx="7421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Physical and Cognitive Development in Late Adulthood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898184-7B48-4EB9-9B0B-9D39794E4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941" y="2566304"/>
            <a:ext cx="3224627" cy="21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70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B617BF-B9E8-4ED5-A029-D9925F8E7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44400"/>
            <a:ext cx="9874365" cy="334769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>
                <a:latin typeface="Arial"/>
                <a:cs typeface="Arial"/>
              </a:rPr>
              <a:t>Why People Age </a:t>
            </a:r>
            <a:endParaRPr lang="en-US"/>
          </a:p>
          <a:p>
            <a:pPr marL="342900" indent="-342900"/>
            <a:r>
              <a:rPr lang="en-US" dirty="0" err="1">
                <a:latin typeface="Arial"/>
                <a:cs typeface="Arial"/>
              </a:rPr>
              <a:t>Awal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dari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senescence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setiap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manusia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sangat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bervariasi</a:t>
            </a:r>
            <a:r>
              <a:rPr lang="en-US" dirty="0">
                <a:latin typeface="Arial"/>
                <a:cs typeface="Arial"/>
              </a:rPr>
              <a:t>. </a:t>
            </a:r>
          </a:p>
          <a:p>
            <a:pPr marL="342900" indent="-342900"/>
            <a:r>
              <a:rPr lang="en-US">
                <a:latin typeface="Arial"/>
                <a:cs typeface="Arial"/>
              </a:rPr>
              <a:t>Apa yang terjadi pada tubuh manusia sejalan dengan berlalunya waktu.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602E9D-39F2-4AD9-92B0-1721C3DCE558}"/>
              </a:ext>
            </a:extLst>
          </p:cNvPr>
          <p:cNvSpPr txBox="1"/>
          <p:nvPr/>
        </p:nvSpPr>
        <p:spPr>
          <a:xfrm>
            <a:off x="838200" y="543339"/>
            <a:ext cx="9339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Guidepost 2</a:t>
            </a:r>
            <a:r>
              <a:rPr lang="en-US" sz="2000" dirty="0"/>
              <a:t> :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harapan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,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penuaan</a:t>
            </a:r>
            <a:r>
              <a:rPr lang="en-US" sz="2000" dirty="0"/>
              <a:t>, dan </a:t>
            </a:r>
            <a:r>
              <a:rPr lang="en-US" sz="2000" dirty="0" err="1"/>
              <a:t>kemungkinan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memperpanjang</a:t>
            </a:r>
            <a:r>
              <a:rPr lang="en-US" sz="2000" dirty="0"/>
              <a:t> </a:t>
            </a:r>
            <a:r>
              <a:rPr lang="en-US" sz="2000" dirty="0" err="1"/>
              <a:t>rentang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?</a:t>
            </a:r>
          </a:p>
        </p:txBody>
      </p:sp>
      <p:pic>
        <p:nvPicPr>
          <p:cNvPr id="2" name="Picture 4" descr="A person sitting next to a window&#10;&#10;Description generated with high confidence">
            <a:extLst>
              <a:ext uri="{FF2B5EF4-FFF2-40B4-BE49-F238E27FC236}">
                <a16:creationId xmlns:a16="http://schemas.microsoft.com/office/drawing/2014/main" xmlns="" id="{44A4D31F-4175-498D-84E6-B7FFB60D9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43" y="4065917"/>
            <a:ext cx="3447690" cy="17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8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1DD094-E976-40EB-AF2F-AAEAB8399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717"/>
            <a:ext cx="10515600" cy="461857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Genetic-Programming Theories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err="1">
                <a:latin typeface="Arial"/>
                <a:cs typeface="Arial"/>
              </a:rPr>
              <a:t>Usia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tubuh</a:t>
            </a:r>
            <a:r>
              <a:rPr lang="en-US" dirty="0">
                <a:latin typeface="Arial"/>
                <a:cs typeface="Arial"/>
              </a:rPr>
              <a:t> yang </a:t>
            </a:r>
            <a:r>
              <a:rPr lang="en-US" err="1">
                <a:latin typeface="Arial"/>
                <a:cs typeface="Arial"/>
              </a:rPr>
              <a:t>berkaitan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dengan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jadwal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perkembangan</a:t>
            </a:r>
            <a:r>
              <a:rPr lang="en-US" dirty="0">
                <a:latin typeface="Arial"/>
                <a:cs typeface="Arial"/>
              </a:rPr>
              <a:t> normal </a:t>
            </a:r>
            <a:r>
              <a:rPr lang="en-US" err="1">
                <a:latin typeface="Arial"/>
                <a:cs typeface="Arial"/>
              </a:rPr>
              <a:t>ditanamkan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dalam</a:t>
            </a:r>
            <a:r>
              <a:rPr lang="en-US" dirty="0">
                <a:latin typeface="Arial"/>
                <a:cs typeface="Arial"/>
              </a:rPr>
              <a:t> gen.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latin typeface="Arial"/>
                <a:cs typeface="Arial"/>
              </a:rPr>
              <a:t>Programmed senescence theory 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 err="1">
                <a:latin typeface="Arial"/>
                <a:cs typeface="Arial"/>
              </a:rPr>
              <a:t>penuaan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merupakan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hasil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pertukaran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berurutan</a:t>
            </a:r>
            <a:r>
              <a:rPr lang="en-US" dirty="0">
                <a:latin typeface="Arial"/>
                <a:cs typeface="Arial"/>
              </a:rPr>
              <a:t> pada gen </a:t>
            </a:r>
            <a:r>
              <a:rPr lang="en-US" dirty="0" err="1">
                <a:latin typeface="Arial"/>
                <a:cs typeface="Arial"/>
              </a:rPr>
              <a:t>tertentu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latin typeface="Arial"/>
                <a:cs typeface="Arial"/>
              </a:rPr>
              <a:t>Endocrine theory </a:t>
            </a:r>
            <a:r>
              <a:rPr lang="en-US" dirty="0">
                <a:latin typeface="Arial"/>
                <a:cs typeface="Arial"/>
              </a:rPr>
              <a:t>: jam </a:t>
            </a:r>
            <a:r>
              <a:rPr lang="en-US" err="1">
                <a:latin typeface="Arial"/>
                <a:cs typeface="Arial"/>
              </a:rPr>
              <a:t>biologis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bertindak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melalui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hormon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untuk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mengontrol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penuaan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Arial"/>
                <a:cs typeface="Arial"/>
              </a:rPr>
              <a:t>Immunological theory </a:t>
            </a:r>
            <a:r>
              <a:rPr lang="en-US" dirty="0">
                <a:latin typeface="Arial"/>
                <a:cs typeface="Arial"/>
              </a:rPr>
              <a:t>: gen </a:t>
            </a:r>
            <a:r>
              <a:rPr lang="en-US" err="1">
                <a:latin typeface="Arial"/>
                <a:cs typeface="Arial"/>
              </a:rPr>
              <a:t>tertentu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dapat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menyebabkan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masalah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dalam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sistem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kekebalan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tubuh</a:t>
            </a:r>
            <a:r>
              <a:rPr lang="en-US" dirty="0">
                <a:latin typeface="Arial"/>
                <a:cs typeface="Arial"/>
              </a:rPr>
              <a:t> yang </a:t>
            </a:r>
            <a:r>
              <a:rPr lang="en-US" err="1">
                <a:latin typeface="Arial"/>
                <a:cs typeface="Arial"/>
              </a:rPr>
              <a:t>menurun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seiring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bertambahnya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usia.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1C016F-9ECA-45B7-8053-39309EEE918C}"/>
              </a:ext>
            </a:extLst>
          </p:cNvPr>
          <p:cNvSpPr txBox="1"/>
          <p:nvPr/>
        </p:nvSpPr>
        <p:spPr>
          <a:xfrm>
            <a:off x="838200" y="543339"/>
            <a:ext cx="9339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Guidepost 2</a:t>
            </a:r>
            <a:r>
              <a:rPr lang="en-US" sz="2000" dirty="0"/>
              <a:t> :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harapan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,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penuaan</a:t>
            </a:r>
            <a:r>
              <a:rPr lang="en-US" sz="2000" dirty="0"/>
              <a:t>, dan </a:t>
            </a:r>
            <a:r>
              <a:rPr lang="en-US" sz="2000" dirty="0" err="1"/>
              <a:t>kemungkinan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memperpanjang</a:t>
            </a:r>
            <a:r>
              <a:rPr lang="en-US" sz="2000" dirty="0"/>
              <a:t> </a:t>
            </a:r>
            <a:r>
              <a:rPr lang="en-US" sz="2000" dirty="0" err="1"/>
              <a:t>rentang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424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05F81F-DDE6-4BC1-9B46-70987A32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660"/>
            <a:ext cx="10515600" cy="502692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Variable-Rate Theories :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en-US" dirty="0">
                <a:latin typeface="Arial"/>
                <a:cs typeface="Arial"/>
              </a:rPr>
              <a:t>Hasil </a:t>
            </a:r>
            <a:r>
              <a:rPr lang="en-US" dirty="0" err="1">
                <a:latin typeface="Arial"/>
                <a:cs typeface="Arial"/>
              </a:rPr>
              <a:t>dari</a:t>
            </a:r>
            <a:r>
              <a:rPr lang="en-US" dirty="0">
                <a:latin typeface="Arial"/>
                <a:cs typeface="Arial"/>
              </a:rPr>
              <a:t> proses yang </a:t>
            </a:r>
            <a:r>
              <a:rPr lang="en-US" dirty="0" err="1">
                <a:latin typeface="Arial"/>
                <a:cs typeface="Arial"/>
              </a:rPr>
              <a:t>bervariasi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dari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satu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individu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individu</a:t>
            </a:r>
            <a:r>
              <a:rPr lang="en-US" dirty="0">
                <a:latin typeface="Arial"/>
                <a:cs typeface="Arial"/>
              </a:rPr>
              <a:t> yang lain dan </a:t>
            </a:r>
            <a:r>
              <a:rPr lang="en-US" dirty="0" err="1">
                <a:latin typeface="Arial"/>
                <a:cs typeface="Arial"/>
              </a:rPr>
              <a:t>bisa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jadi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dipengaruhi</a:t>
            </a:r>
            <a:r>
              <a:rPr lang="en-US" dirty="0">
                <a:latin typeface="Arial"/>
                <a:cs typeface="Arial"/>
              </a:rPr>
              <a:t> oleh </a:t>
            </a:r>
            <a:r>
              <a:rPr lang="en-US" dirty="0" err="1">
                <a:latin typeface="Arial"/>
                <a:cs typeface="Arial"/>
              </a:rPr>
              <a:t>faktor</a:t>
            </a:r>
            <a:r>
              <a:rPr lang="en-US" dirty="0">
                <a:latin typeface="Arial"/>
                <a:cs typeface="Arial"/>
              </a:rPr>
              <a:t> internal dan </a:t>
            </a:r>
            <a:r>
              <a:rPr lang="en-US" dirty="0" err="1">
                <a:latin typeface="Arial"/>
                <a:cs typeface="Arial"/>
              </a:rPr>
              <a:t>eksternal</a:t>
            </a:r>
            <a:r>
              <a:rPr lang="en-US" dirty="0">
                <a:latin typeface="Arial"/>
                <a:cs typeface="Arial"/>
              </a:rPr>
              <a:t>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Wear and tear theory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vital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b="1" dirty="0">
                <a:latin typeface="Arial"/>
                <a:cs typeface="Arial"/>
              </a:rPr>
              <a:t>Free radical theory </a:t>
            </a:r>
            <a:r>
              <a:rPr lang="en-US">
                <a:latin typeface="Arial"/>
                <a:cs typeface="Arial"/>
              </a:rPr>
              <a:t>: molekul oksigen yang tidak stabil terbentuk dalam proses metabolisme menyebabkan organ </a:t>
            </a:r>
            <a:r>
              <a:rPr lang="en-US" err="1">
                <a:latin typeface="Arial"/>
                <a:cs typeface="Arial"/>
              </a:rPr>
              <a:t>untuk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berhenti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berfungsi</a:t>
            </a:r>
            <a:r>
              <a:rPr lang="en-US" dirty="0">
                <a:latin typeface="Arial"/>
                <a:cs typeface="Arial"/>
              </a:rPr>
              <a:t>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latin typeface="Arial"/>
                <a:cs typeface="Arial"/>
              </a:rPr>
              <a:t>Rate of living theory 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err="1">
                <a:latin typeface="Arial"/>
                <a:cs typeface="Arial"/>
              </a:rPr>
              <a:t>semakin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besar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tingkat</a:t>
            </a:r>
            <a:r>
              <a:rPr lang="en-US">
                <a:latin typeface="Arial"/>
                <a:cs typeface="Arial"/>
              </a:rPr>
              <a:t> metabolisme </a:t>
            </a:r>
            <a:r>
              <a:rPr lang="en-US" dirty="0">
                <a:latin typeface="Arial"/>
                <a:cs typeface="Arial"/>
              </a:rPr>
              <a:t>organisme, </a:t>
            </a:r>
            <a:r>
              <a:rPr lang="en-US" err="1">
                <a:latin typeface="Arial"/>
                <a:cs typeface="Arial"/>
              </a:rPr>
              <a:t>semakin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pendek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usianya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Autoimmune theory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bingung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menyerang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tubuhnya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81E2D4-7221-4FE8-AF48-C7C63A729DFE}"/>
              </a:ext>
            </a:extLst>
          </p:cNvPr>
          <p:cNvSpPr txBox="1"/>
          <p:nvPr/>
        </p:nvSpPr>
        <p:spPr>
          <a:xfrm>
            <a:off x="838200" y="543339"/>
            <a:ext cx="9339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Guidepost 2</a:t>
            </a:r>
            <a:r>
              <a:rPr lang="en-US" sz="2000" dirty="0"/>
              <a:t> :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harapan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,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penuaan</a:t>
            </a:r>
            <a:r>
              <a:rPr lang="en-US" sz="2000" dirty="0"/>
              <a:t>, dan </a:t>
            </a:r>
            <a:r>
              <a:rPr lang="en-US" sz="2000" dirty="0" err="1"/>
              <a:t>kemungkinan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memperpanjang</a:t>
            </a:r>
            <a:r>
              <a:rPr lang="en-US" sz="2000" dirty="0"/>
              <a:t> </a:t>
            </a:r>
            <a:r>
              <a:rPr lang="en-US" sz="2000" dirty="0" err="1"/>
              <a:t>rentang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575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05F81F-DDE6-4BC1-9B46-70987A32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660"/>
            <a:ext cx="10515600" cy="50269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Far Can the Life Span Be Extended?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Survival curve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menunjukan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persentase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populasi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hewan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Leonard Hayflick (1974) </a:t>
            </a:r>
            <a:r>
              <a:rPr lang="en-US" dirty="0" err="1">
                <a:latin typeface="Arial"/>
                <a:cs typeface="Arial"/>
              </a:rPr>
              <a:t>menemukan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bahwa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manusia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akan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membelah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dari</a:t>
            </a:r>
            <a:r>
              <a:rPr lang="en-US" dirty="0">
                <a:latin typeface="Arial"/>
                <a:cs typeface="Arial"/>
              </a:rPr>
              <a:t> 50 kali di </a:t>
            </a:r>
            <a:r>
              <a:rPr lang="en-US" dirty="0" err="1">
                <a:latin typeface="Arial"/>
                <a:cs typeface="Arial"/>
              </a:rPr>
              <a:t>sebut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Hayflick limits</a:t>
            </a:r>
            <a:r>
              <a:rPr lang="en-US" dirty="0">
                <a:latin typeface="Arial"/>
                <a:cs typeface="Arial"/>
              </a:rPr>
              <a:t>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81E2D4-7221-4FE8-AF48-C7C63A729DFE}"/>
              </a:ext>
            </a:extLst>
          </p:cNvPr>
          <p:cNvSpPr txBox="1"/>
          <p:nvPr/>
        </p:nvSpPr>
        <p:spPr>
          <a:xfrm>
            <a:off x="838200" y="543339"/>
            <a:ext cx="9339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Guidepost 2</a:t>
            </a:r>
            <a:r>
              <a:rPr lang="en-US" sz="2000" dirty="0"/>
              <a:t> :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harapan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,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penuaan</a:t>
            </a:r>
            <a:r>
              <a:rPr lang="en-US" sz="2000" dirty="0"/>
              <a:t>, dan </a:t>
            </a:r>
            <a:r>
              <a:rPr lang="en-US" sz="2000" dirty="0" err="1"/>
              <a:t>kemungkinan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memperpanjang</a:t>
            </a:r>
            <a:r>
              <a:rPr lang="en-US" sz="2000" dirty="0"/>
              <a:t> </a:t>
            </a:r>
            <a:r>
              <a:rPr lang="en-US" sz="2000" dirty="0" err="1"/>
              <a:t>rentang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651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accent1">
                <a:lumMod val="40000"/>
                <a:lumOff val="60000"/>
              </a:schemeClr>
            </a:gs>
            <a:gs pos="100000">
              <a:schemeClr val="accent2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4764C1-B2A4-4100-AECD-370EC81C1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287"/>
            <a:ext cx="10515600" cy="44276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Physical Changes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Arial"/>
                <a:cs typeface="Arial"/>
              </a:rPr>
              <a:t>Sebagian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perubahan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fisik</a:t>
            </a:r>
            <a:r>
              <a:rPr lang="en-US" dirty="0">
                <a:latin typeface="Arial"/>
                <a:cs typeface="Arial"/>
              </a:rPr>
              <a:t> yang </a:t>
            </a:r>
            <a:r>
              <a:rPr lang="en-US" dirty="0" err="1">
                <a:latin typeface="Arial"/>
                <a:cs typeface="Arial"/>
              </a:rPr>
              <a:t>biasanya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terkait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dengan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penuaa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dapat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dilihat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dengan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jelas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melalui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pengamatan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biasa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Arial"/>
                <a:cs typeface="Arial"/>
              </a:rPr>
              <a:t>Penipisan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tulang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dapat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menyebabkan</a:t>
            </a:r>
            <a:r>
              <a:rPr lang="en-US" dirty="0">
                <a:latin typeface="Arial"/>
                <a:cs typeface="Arial"/>
              </a:rPr>
              <a:t> “</a:t>
            </a:r>
            <a:r>
              <a:rPr lang="en-US" i="1" dirty="0">
                <a:latin typeface="Arial"/>
                <a:cs typeface="Arial"/>
              </a:rPr>
              <a:t>dowager hump</a:t>
            </a:r>
            <a:r>
              <a:rPr lang="en-US" dirty="0">
                <a:latin typeface="Arial"/>
                <a:cs typeface="Arial"/>
              </a:rPr>
              <a:t>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/>
                <a:cs typeface="Arial"/>
              </a:rPr>
              <a:t>   pada </a:t>
            </a:r>
            <a:r>
              <a:rPr lang="en-US" dirty="0" err="1">
                <a:latin typeface="Arial"/>
                <a:cs typeface="Arial"/>
              </a:rPr>
              <a:t>belakang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leher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terutama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bagi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wanita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dengan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/>
                <a:cs typeface="Arial"/>
              </a:rPr>
              <a:t>   osteoporosis.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A3E059-83F4-499C-946A-66106848AEB5}"/>
              </a:ext>
            </a:extLst>
          </p:cNvPr>
          <p:cNvSpPr txBox="1"/>
          <p:nvPr/>
        </p:nvSpPr>
        <p:spPr>
          <a:xfrm>
            <a:off x="838200" y="477078"/>
            <a:ext cx="1051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Guidepost 3</a:t>
            </a:r>
            <a:r>
              <a:rPr lang="en-US" sz="2000" dirty="0"/>
              <a:t> :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usia</a:t>
            </a:r>
            <a:r>
              <a:rPr lang="en-US" sz="2000" dirty="0"/>
              <a:t> </a:t>
            </a:r>
            <a:r>
              <a:rPr lang="en-US" sz="2000" dirty="0" err="1"/>
              <a:t>tua</a:t>
            </a:r>
            <a:r>
              <a:rPr lang="en-US" sz="2000" dirty="0"/>
              <a:t>, dan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bervariasi</a:t>
            </a:r>
            <a:r>
              <a:rPr lang="en-US" sz="2000" dirty="0"/>
              <a:t> </a:t>
            </a:r>
            <a:r>
              <a:rPr lang="en-US" sz="2000" dirty="0" err="1"/>
              <a:t>diantara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?</a:t>
            </a:r>
          </a:p>
          <a:p>
            <a:endParaRPr lang="en-US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69495D09-3D5E-4773-BB11-76D6BC51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374" y="3153225"/>
            <a:ext cx="2227591" cy="30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4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accent1">
                <a:lumMod val="40000"/>
                <a:lumOff val="60000"/>
              </a:schemeClr>
            </a:gs>
            <a:gs pos="100000">
              <a:schemeClr val="accent2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409230-2964-4EB2-AF71-8D6FF78EA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963"/>
            <a:ext cx="10515600" cy="51376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Organic and Systemic Changes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Penuaan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kronis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Arial"/>
                <a:cs typeface="Arial"/>
              </a:rPr>
              <a:t>Reserve capacity or organ reserve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cadangan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sepenuhnya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stress.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bertambahnya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level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cadangan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cenderung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menurun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merespons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tuntutan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secepat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77651E-0A87-427D-95DF-A7E4E42311CF}"/>
              </a:ext>
            </a:extLst>
          </p:cNvPr>
          <p:cNvSpPr txBox="1"/>
          <p:nvPr/>
        </p:nvSpPr>
        <p:spPr>
          <a:xfrm>
            <a:off x="838200" y="477078"/>
            <a:ext cx="1051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Guidepost 3</a:t>
            </a:r>
            <a:r>
              <a:rPr lang="en-US" sz="2000" dirty="0"/>
              <a:t> : Perubahan </a:t>
            </a:r>
            <a:r>
              <a:rPr lang="en-US" sz="2000" dirty="0" err="1"/>
              <a:t>fisik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usia</a:t>
            </a:r>
            <a:r>
              <a:rPr lang="en-US" sz="2000" dirty="0"/>
              <a:t> </a:t>
            </a:r>
            <a:r>
              <a:rPr lang="en-US" sz="2000" dirty="0" err="1"/>
              <a:t>tua</a:t>
            </a:r>
            <a:r>
              <a:rPr lang="en-US" sz="2000" dirty="0"/>
              <a:t>, dan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bervariasi</a:t>
            </a:r>
            <a:r>
              <a:rPr lang="en-US" sz="2000" dirty="0"/>
              <a:t> </a:t>
            </a:r>
            <a:r>
              <a:rPr lang="en-US" sz="2000" dirty="0" err="1"/>
              <a:t>diantara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8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accent1">
                <a:lumMod val="40000"/>
                <a:lumOff val="60000"/>
              </a:schemeClr>
            </a:gs>
            <a:gs pos="100000">
              <a:schemeClr val="accent2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1FF38E-3EE2-41B8-9707-13A9ECFF9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08294"/>
            <a:ext cx="9601196" cy="33189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Aging Brain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Arial"/>
                <a:cs typeface="Arial"/>
              </a:rPr>
              <a:t>Pada </a:t>
            </a:r>
            <a:r>
              <a:rPr lang="en-US" dirty="0" err="1">
                <a:latin typeface="Arial"/>
                <a:cs typeface="Arial"/>
              </a:rPr>
              <a:t>lansia</a:t>
            </a:r>
            <a:r>
              <a:rPr lang="en-US" dirty="0">
                <a:latin typeface="Arial"/>
                <a:cs typeface="Arial"/>
              </a:rPr>
              <a:t> normal dan </a:t>
            </a:r>
            <a:r>
              <a:rPr lang="en-US" dirty="0" err="1">
                <a:latin typeface="Arial"/>
                <a:cs typeface="Arial"/>
              </a:rPr>
              <a:t>sehat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perubahan</a:t>
            </a:r>
            <a:r>
              <a:rPr lang="en-US" dirty="0">
                <a:latin typeface="Arial"/>
                <a:cs typeface="Arial"/>
              </a:rPr>
              <a:t> pada </a:t>
            </a:r>
            <a:r>
              <a:rPr lang="en-US" dirty="0" err="1">
                <a:latin typeface="Arial"/>
                <a:cs typeface="Arial"/>
              </a:rPr>
              <a:t>otak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biasanya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bersifat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rendah</a:t>
            </a:r>
            <a:r>
              <a:rPr lang="en-US" dirty="0">
                <a:latin typeface="Arial"/>
                <a:cs typeface="Arial"/>
              </a:rPr>
              <a:t> dan </a:t>
            </a:r>
            <a:r>
              <a:rPr lang="en-US" dirty="0" err="1">
                <a:latin typeface="Arial"/>
                <a:cs typeface="Arial"/>
              </a:rPr>
              <a:t>hanya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membuat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sedikit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perbedaan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Arial"/>
                <a:cs typeface="Arial"/>
              </a:rPr>
              <a:t>Perubahan pada </a:t>
            </a:r>
            <a:r>
              <a:rPr lang="en-US" dirty="0" err="1">
                <a:latin typeface="Arial"/>
                <a:cs typeface="Arial"/>
              </a:rPr>
              <a:t>otak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sangat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bervariasi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dari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satu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individu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individu</a:t>
            </a:r>
            <a:r>
              <a:rPr lang="en-US" dirty="0">
                <a:latin typeface="Arial"/>
                <a:cs typeface="Arial"/>
              </a:rPr>
              <a:t> lain.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destruktif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9D8A00-0E9B-4949-9018-732DBBF848AE}"/>
              </a:ext>
            </a:extLst>
          </p:cNvPr>
          <p:cNvSpPr txBox="1"/>
          <p:nvPr/>
        </p:nvSpPr>
        <p:spPr>
          <a:xfrm>
            <a:off x="838200" y="477078"/>
            <a:ext cx="1051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Guidepost 3</a:t>
            </a:r>
            <a:r>
              <a:rPr lang="en-US" sz="2000" dirty="0"/>
              <a:t> : Perubahan </a:t>
            </a:r>
            <a:r>
              <a:rPr lang="en-US" sz="2000" dirty="0" err="1"/>
              <a:t>fisik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usia</a:t>
            </a:r>
            <a:r>
              <a:rPr lang="en-US" sz="2000" dirty="0"/>
              <a:t> </a:t>
            </a:r>
            <a:r>
              <a:rPr lang="en-US" sz="2000" dirty="0" err="1"/>
              <a:t>tua</a:t>
            </a:r>
            <a:r>
              <a:rPr lang="en-US" sz="2000" dirty="0"/>
              <a:t>, dan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bervariasi</a:t>
            </a:r>
            <a:r>
              <a:rPr lang="en-US" sz="2000" dirty="0"/>
              <a:t> </a:t>
            </a:r>
            <a:r>
              <a:rPr lang="en-US" sz="2000" dirty="0" err="1"/>
              <a:t>diantara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accent1">
                <a:lumMod val="40000"/>
                <a:lumOff val="60000"/>
              </a:schemeClr>
            </a:gs>
            <a:gs pos="100000">
              <a:schemeClr val="accent2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E93152-4B00-40AC-9EC5-99371242D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912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Sensory and Psychomotor Functioning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Arial"/>
                <a:cs typeface="Arial"/>
              </a:rPr>
              <a:t>Perbedaan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individu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dalam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fungsi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sensorik</a:t>
            </a:r>
            <a:r>
              <a:rPr lang="en-US" dirty="0">
                <a:latin typeface="Arial"/>
                <a:cs typeface="Arial"/>
              </a:rPr>
              <a:t> dan </a:t>
            </a:r>
            <a:r>
              <a:rPr lang="en-US" dirty="0" err="1">
                <a:latin typeface="Arial"/>
                <a:cs typeface="Arial"/>
              </a:rPr>
              <a:t>motorik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meningkat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seiring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bertambahnya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usia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penglihatan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pendengaran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menghilangkan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independen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Kerusakan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motorik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membatasi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sehari-hari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80458D-3F0E-4600-A404-7378CE33A16F}"/>
              </a:ext>
            </a:extLst>
          </p:cNvPr>
          <p:cNvSpPr txBox="1"/>
          <p:nvPr/>
        </p:nvSpPr>
        <p:spPr>
          <a:xfrm>
            <a:off x="838200" y="477078"/>
            <a:ext cx="1051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Guidepost 3</a:t>
            </a:r>
            <a:r>
              <a:rPr lang="en-US" sz="2000" dirty="0"/>
              <a:t> : Perubahan </a:t>
            </a:r>
            <a:r>
              <a:rPr lang="en-US" sz="2000" dirty="0" err="1"/>
              <a:t>fisik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usia</a:t>
            </a:r>
            <a:r>
              <a:rPr lang="en-US" sz="2000" dirty="0"/>
              <a:t> </a:t>
            </a:r>
            <a:r>
              <a:rPr lang="en-US" sz="2000" dirty="0" err="1"/>
              <a:t>tua</a:t>
            </a:r>
            <a:r>
              <a:rPr lang="en-US" sz="2000" dirty="0"/>
              <a:t>, dan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bervariasi</a:t>
            </a:r>
            <a:r>
              <a:rPr lang="en-US" sz="2000" dirty="0"/>
              <a:t> </a:t>
            </a:r>
            <a:r>
              <a:rPr lang="en-US" sz="2000" dirty="0" err="1"/>
              <a:t>diantara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74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accent1">
                <a:lumMod val="40000"/>
                <a:lumOff val="60000"/>
              </a:schemeClr>
            </a:gs>
            <a:gs pos="100000">
              <a:schemeClr val="accent2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2579C4-6089-4A90-BA2C-D739CC45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892"/>
            <a:ext cx="10989365" cy="435133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Vision  :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Mata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membutuhkan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cahaya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melihat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sensitif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kilauan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60000"/>
              </a:lnSpc>
              <a:buFontTx/>
              <a:buChar char="-"/>
            </a:pP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160000"/>
              </a:lnSpc>
              <a:buFontTx/>
              <a:buChar char="-"/>
            </a:pPr>
            <a:r>
              <a:rPr lang="en-US" sz="2000" b="1" dirty="0">
                <a:latin typeface="Arial"/>
                <a:cs typeface="Arial"/>
              </a:rPr>
              <a:t>Cataracts</a:t>
            </a:r>
            <a:r>
              <a:rPr lang="en-US" sz="2000" dirty="0">
                <a:latin typeface="Arial"/>
                <a:cs typeface="Arial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Tx/>
              <a:buChar char="-"/>
            </a:pPr>
            <a:r>
              <a:rPr lang="en-US" sz="2000" b="1" dirty="0">
                <a:latin typeface="Arial"/>
                <a:cs typeface="Arial"/>
              </a:rPr>
              <a:t>Age-related macular degeneration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Tx/>
              <a:buChar char="-"/>
            </a:pPr>
            <a:r>
              <a:rPr lang="en-US" sz="2000" b="1" dirty="0">
                <a:latin typeface="Arial"/>
                <a:cs typeface="Arial"/>
              </a:rPr>
              <a:t>Glaucoma</a:t>
            </a:r>
            <a:r>
              <a:rPr lang="en-US" sz="2000" dirty="0">
                <a:latin typeface="Arial"/>
                <a:cs typeface="Arial"/>
              </a:rPr>
              <a:t> 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2CA283-FC10-4BD8-B4C0-DB736CF41B90}"/>
              </a:ext>
            </a:extLst>
          </p:cNvPr>
          <p:cNvSpPr txBox="1"/>
          <p:nvPr/>
        </p:nvSpPr>
        <p:spPr>
          <a:xfrm>
            <a:off x="838200" y="477078"/>
            <a:ext cx="1051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Guidepost 3 </a:t>
            </a:r>
            <a:r>
              <a:rPr lang="en-US" sz="2000" dirty="0"/>
              <a:t>: Perubahan </a:t>
            </a:r>
            <a:r>
              <a:rPr lang="en-US" sz="2000" dirty="0" err="1"/>
              <a:t>fisik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usia</a:t>
            </a:r>
            <a:r>
              <a:rPr lang="en-US" sz="2000" dirty="0"/>
              <a:t> </a:t>
            </a:r>
            <a:r>
              <a:rPr lang="en-US" sz="2000" dirty="0" err="1"/>
              <a:t>tua</a:t>
            </a:r>
            <a:r>
              <a:rPr lang="en-US" sz="2000" dirty="0"/>
              <a:t>, dan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bervariasi</a:t>
            </a:r>
            <a:r>
              <a:rPr lang="en-US" sz="2000" dirty="0"/>
              <a:t> </a:t>
            </a:r>
            <a:r>
              <a:rPr lang="en-US" sz="2000" dirty="0" err="1"/>
              <a:t>diantara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5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accent1">
                <a:lumMod val="40000"/>
                <a:lumOff val="60000"/>
              </a:schemeClr>
            </a:gs>
            <a:gs pos="100000">
              <a:schemeClr val="accent2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A71ECF-CEF8-44A1-AEF3-CAF400C8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144"/>
            <a:ext cx="10750826" cy="51773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Hearing 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menderita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kehilangan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pendengaran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kali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disebabkan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pres-bycusis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penuruanan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mendengarkan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bernada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Strength, Endurance, Balance, and Reaction Time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/>
                <a:cs typeface="Arial"/>
              </a:rPr>
              <a:t>- Orang </a:t>
            </a:r>
            <a:r>
              <a:rPr lang="en-US" dirty="0" err="1">
                <a:latin typeface="Arial"/>
                <a:cs typeface="Arial"/>
              </a:rPr>
              <a:t>dewasa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biasanya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kehilangan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sekitar</a:t>
            </a:r>
            <a:r>
              <a:rPr lang="en-US" dirty="0">
                <a:latin typeface="Arial"/>
                <a:cs typeface="Arial"/>
              </a:rPr>
              <a:t> 10- 20% </a:t>
            </a:r>
            <a:r>
              <a:rPr lang="en-US" dirty="0" err="1">
                <a:latin typeface="Arial"/>
                <a:cs typeface="Arial"/>
              </a:rPr>
              <a:t>kekuatan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mereka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ketika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mencapai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usia</a:t>
            </a:r>
            <a:r>
              <a:rPr lang="en-US" dirty="0">
                <a:latin typeface="Arial"/>
                <a:cs typeface="Arial"/>
              </a:rPr>
              <a:t> 70thn.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87675E-AA7D-4E04-ABFC-4E393FBB30D1}"/>
              </a:ext>
            </a:extLst>
          </p:cNvPr>
          <p:cNvSpPr txBox="1"/>
          <p:nvPr/>
        </p:nvSpPr>
        <p:spPr>
          <a:xfrm>
            <a:off x="838200" y="477078"/>
            <a:ext cx="1051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Guidepost 3</a:t>
            </a:r>
            <a:r>
              <a:rPr lang="en-US" sz="2000" dirty="0"/>
              <a:t> : Perubahan </a:t>
            </a:r>
            <a:r>
              <a:rPr lang="en-US" sz="2000" dirty="0" err="1"/>
              <a:t>fisik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usia</a:t>
            </a:r>
            <a:r>
              <a:rPr lang="en-US" sz="2000" dirty="0"/>
              <a:t> </a:t>
            </a:r>
            <a:r>
              <a:rPr lang="en-US" sz="2000" dirty="0" err="1"/>
              <a:t>tua</a:t>
            </a:r>
            <a:r>
              <a:rPr lang="en-US" sz="2000" dirty="0"/>
              <a:t>, dan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bervariasi</a:t>
            </a:r>
            <a:r>
              <a:rPr lang="en-US" sz="2000" dirty="0"/>
              <a:t> </a:t>
            </a:r>
            <a:r>
              <a:rPr lang="en-US" sz="2000" dirty="0" err="1"/>
              <a:t>diantara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2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AE88CE-A9CF-4B71-B17D-44E2FFF73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45" y="472957"/>
            <a:ext cx="10772929" cy="6162975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Guidepost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>
              <a:lnSpc>
                <a:spcPct val="17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populasi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lansia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pada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berubah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7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harapan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berubah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menyebabkan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penuaan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kemungkinan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memperpanjang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rentang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7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Perubahan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Perubahan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bervariasi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7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pada masa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dewasa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memengaruhi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mental dan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perilaku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dialami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lanjut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7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keuntungan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kerugian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kognitif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cenderung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dewasa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kognitif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026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chemeClr val="accent1">
                <a:lumMod val="40000"/>
                <a:lumOff val="60000"/>
              </a:schemeClr>
            </a:gs>
            <a:gs pos="100000">
              <a:schemeClr val="accent2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D13B20-D2B9-4A8C-BA70-8992F7D98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25"/>
            <a:ext cx="11049000" cy="5211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/>
                <a:cs typeface="Arial"/>
              </a:rPr>
              <a:t>Sleep 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Orang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cenderung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tidur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bermimpi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sedikit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Arial"/>
                <a:cs typeface="Arial"/>
              </a:rPr>
              <a:t>Insomnia </a:t>
            </a:r>
            <a:r>
              <a:rPr lang="en-US" sz="2000" err="1">
                <a:latin typeface="Arial"/>
                <a:cs typeface="Arial"/>
              </a:rPr>
              <a:t>kronis</a:t>
            </a:r>
            <a:r>
              <a:rPr lang="en-US" sz="2000" dirty="0">
                <a:latin typeface="Arial"/>
                <a:cs typeface="Arial"/>
              </a:rPr>
              <a:t> / </a:t>
            </a:r>
            <a:r>
              <a:rPr lang="en-US" sz="2000" err="1">
                <a:latin typeface="Arial"/>
                <a:cs typeface="Arial"/>
              </a:rPr>
              <a:t>sulit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tidur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>
                <a:latin typeface="Arial"/>
                <a:cs typeface="Arial"/>
              </a:rPr>
              <a:t>merupakan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penyebab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dari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depresi</a:t>
            </a:r>
            <a:r>
              <a:rPr lang="en-US" sz="2000" dirty="0">
                <a:latin typeface="Arial"/>
                <a:cs typeface="Arial"/>
              </a:rPr>
              <a:t>.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Sexsual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Functioning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terpenting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mempertahankan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seksual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aktifitas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seksual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konsisten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/>
                <a:cs typeface="Arial"/>
              </a:rPr>
              <a:t>Seks</a:t>
            </a:r>
            <a:r>
              <a:rPr lang="en-US" sz="2000" dirty="0">
                <a:latin typeface="Arial"/>
                <a:cs typeface="Arial"/>
              </a:rPr>
              <a:t> pada masa </a:t>
            </a:r>
            <a:r>
              <a:rPr lang="en-US" sz="2000" dirty="0" err="1">
                <a:latin typeface="Arial"/>
                <a:cs typeface="Arial"/>
              </a:rPr>
              <a:t>dewasa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akhir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berbeda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dengan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apa</a:t>
            </a:r>
            <a:r>
              <a:rPr lang="en-US" sz="2000" dirty="0">
                <a:latin typeface="Arial"/>
                <a:cs typeface="Arial"/>
              </a:rPr>
              <a:t> yang </a:t>
            </a:r>
            <a:r>
              <a:rPr lang="en-US" sz="2000" dirty="0" err="1">
                <a:latin typeface="Arial"/>
                <a:cs typeface="Arial"/>
              </a:rPr>
              <a:t>ada</a:t>
            </a:r>
            <a:r>
              <a:rPr lang="en-US" sz="2000" dirty="0">
                <a:latin typeface="Arial"/>
                <a:cs typeface="Arial"/>
              </a:rPr>
              <a:t> pada masa yang </a:t>
            </a:r>
            <a:r>
              <a:rPr lang="en-US" sz="2000" dirty="0" err="1">
                <a:latin typeface="Arial"/>
                <a:cs typeface="Arial"/>
              </a:rPr>
              <a:t>lebih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muda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0FB905-D932-42C0-A783-7992AE8FE9FD}"/>
              </a:ext>
            </a:extLst>
          </p:cNvPr>
          <p:cNvSpPr txBox="1"/>
          <p:nvPr/>
        </p:nvSpPr>
        <p:spPr>
          <a:xfrm>
            <a:off x="838200" y="477078"/>
            <a:ext cx="1051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Guidepost 3</a:t>
            </a:r>
            <a:r>
              <a:rPr lang="en-US" sz="2000" dirty="0"/>
              <a:t> : Perubahan </a:t>
            </a:r>
            <a:r>
              <a:rPr lang="en-US" sz="2000" dirty="0" err="1"/>
              <a:t>fisik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usia</a:t>
            </a:r>
            <a:r>
              <a:rPr lang="en-US" sz="2000" dirty="0"/>
              <a:t> </a:t>
            </a:r>
            <a:r>
              <a:rPr lang="en-US" sz="2000" dirty="0" err="1"/>
              <a:t>tua</a:t>
            </a:r>
            <a:r>
              <a:rPr lang="en-US" sz="2000" dirty="0"/>
              <a:t>, dan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bervariasi</a:t>
            </a:r>
            <a:r>
              <a:rPr lang="en-US" sz="2000" dirty="0"/>
              <a:t> </a:t>
            </a:r>
            <a:r>
              <a:rPr lang="en-US" sz="2000" dirty="0" err="1"/>
              <a:t>diantara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37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4" y="548638"/>
            <a:ext cx="10945224" cy="574766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Guidepost 4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masa </a:t>
            </a:r>
            <a:r>
              <a:rPr lang="en-US" sz="2000" dirty="0" err="1"/>
              <a:t>tua</a:t>
            </a:r>
            <a:r>
              <a:rPr lang="en-US" sz="2000" dirty="0"/>
              <a:t> </a:t>
            </a:r>
            <a:r>
              <a:rPr lang="en-US" sz="2000" dirty="0" err="1"/>
              <a:t>dewasa</a:t>
            </a:r>
            <a:r>
              <a:rPr lang="en-US" sz="2000" dirty="0"/>
              <a:t>, </a:t>
            </a: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memengaruhi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, </a:t>
            </a:r>
            <a:r>
              <a:rPr lang="en-US" sz="2000" dirty="0" err="1"/>
              <a:t>masalah</a:t>
            </a:r>
            <a:r>
              <a:rPr lang="en-US" sz="2000" dirty="0"/>
              <a:t> mental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dialami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orang </a:t>
            </a:r>
            <a:r>
              <a:rPr lang="en-US" sz="2000" dirty="0" err="1"/>
              <a:t>lanjut</a:t>
            </a:r>
            <a:r>
              <a:rPr lang="en-US" sz="2000" dirty="0"/>
              <a:t> </a:t>
            </a:r>
            <a:r>
              <a:rPr lang="en-US" sz="2000" dirty="0" err="1"/>
              <a:t>usia</a:t>
            </a:r>
            <a:r>
              <a:rPr lang="en-US" sz="2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3" y="1308294"/>
            <a:ext cx="10622112" cy="4893544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Fisik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Mental </a:t>
            </a:r>
          </a:p>
          <a:p>
            <a:pPr marL="0" indent="0" algn="just">
              <a:buNone/>
            </a:pPr>
            <a:r>
              <a:rPr lang="en-US" sz="2000" b="1" u="sng" dirty="0"/>
              <a:t>Status </a:t>
            </a:r>
            <a:r>
              <a:rPr lang="en-US" sz="2000" b="1" u="sng" dirty="0" err="1"/>
              <a:t>Kesehatan</a:t>
            </a:r>
            <a:r>
              <a:rPr lang="en-US" sz="2000" b="1" u="sng" dirty="0"/>
              <a:t> </a:t>
            </a:r>
          </a:p>
          <a:p>
            <a:pPr marL="0" indent="0" algn="just">
              <a:buNone/>
            </a:pPr>
            <a:r>
              <a:rPr lang="en-US" sz="2000" b="1" u="sng" dirty="0" err="1"/>
              <a:t>Kondisi</a:t>
            </a:r>
            <a:r>
              <a:rPr lang="en-US" sz="2000" b="1" u="sng" dirty="0"/>
              <a:t> </a:t>
            </a:r>
            <a:r>
              <a:rPr lang="en-US" sz="2000" b="1" u="sng" dirty="0" err="1"/>
              <a:t>dan</a:t>
            </a:r>
            <a:r>
              <a:rPr lang="en-US" sz="2000" b="1" u="sng" dirty="0"/>
              <a:t> </a:t>
            </a:r>
            <a:r>
              <a:rPr lang="en-US" sz="2000" b="1" u="sng" dirty="0" err="1"/>
              <a:t>Cacat</a:t>
            </a:r>
            <a:r>
              <a:rPr lang="en-US" sz="2000" b="1" u="sng" dirty="0"/>
              <a:t> </a:t>
            </a:r>
            <a:r>
              <a:rPr lang="en-US" sz="2000" b="1" u="sng" dirty="0" err="1"/>
              <a:t>Kronis</a:t>
            </a:r>
            <a:r>
              <a:rPr lang="en-US" sz="2000" b="1" u="sng" dirty="0"/>
              <a:t> </a:t>
            </a:r>
            <a:endParaRPr lang="en-US" sz="2000" dirty="0"/>
          </a:p>
          <a:p>
            <a:pPr marL="0" indent="0" algn="just">
              <a:buNone/>
            </a:pPr>
            <a:r>
              <a:rPr lang="en-ID" sz="2000" dirty="0"/>
              <a:t>-</a:t>
            </a:r>
            <a:r>
              <a:rPr lang="en-US" sz="2000" b="1" dirty="0" err="1"/>
              <a:t>Keadaan</a:t>
            </a:r>
            <a:r>
              <a:rPr lang="en-US" sz="2000" b="1" dirty="0"/>
              <a:t> </a:t>
            </a:r>
            <a:r>
              <a:rPr lang="en-US" sz="2000" b="1" dirty="0" err="1"/>
              <a:t>Kronis</a:t>
            </a:r>
            <a:r>
              <a:rPr lang="en-US" sz="2000" b="1" dirty="0"/>
              <a:t> yang </a:t>
            </a:r>
            <a:r>
              <a:rPr lang="en-US" sz="2000" b="1" dirty="0" err="1"/>
              <a:t>Umum</a:t>
            </a:r>
            <a:r>
              <a:rPr lang="en-US" sz="2000" dirty="0"/>
              <a:t> </a:t>
            </a:r>
          </a:p>
          <a:p>
            <a:pPr marL="0" indent="0" algn="just">
              <a:buNone/>
            </a:pPr>
            <a:r>
              <a:rPr lang="en-US" sz="2000" dirty="0" err="1"/>
              <a:t>Enam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tujuh</a:t>
            </a:r>
            <a:r>
              <a:rPr lang="en-US" sz="2000" dirty="0"/>
              <a:t> </a:t>
            </a:r>
            <a:r>
              <a:rPr lang="en-US" sz="2000" dirty="0" err="1"/>
              <a:t>penyebab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kematian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usia</a:t>
            </a:r>
            <a:r>
              <a:rPr lang="en-US" sz="2000" dirty="0"/>
              <a:t> </a:t>
            </a:r>
            <a:r>
              <a:rPr lang="en-US" sz="2000" dirty="0" err="1"/>
              <a:t>tua</a:t>
            </a:r>
            <a:r>
              <a:rPr lang="en-US" sz="2000" dirty="0"/>
              <a:t> di Amerika </a:t>
            </a:r>
            <a:r>
              <a:rPr lang="en-US" sz="2000" dirty="0" err="1"/>
              <a:t>Serikat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kronis</a:t>
            </a:r>
            <a:r>
              <a:rPr lang="en-US" sz="2000" dirty="0"/>
              <a:t>: </a:t>
            </a:r>
            <a:r>
              <a:rPr lang="en-US" sz="2000" dirty="0" err="1"/>
              <a:t>jantung</a:t>
            </a:r>
            <a:r>
              <a:rPr lang="en-US" sz="2000" dirty="0"/>
              <a:t> </a:t>
            </a:r>
            <a:r>
              <a:rPr lang="en-US" sz="2000" dirty="0" err="1"/>
              <a:t>berdenyut</a:t>
            </a:r>
            <a:r>
              <a:rPr lang="en-US" sz="2000" dirty="0"/>
              <a:t>, </a:t>
            </a:r>
            <a:r>
              <a:rPr lang="en-US" sz="2000" dirty="0" err="1"/>
              <a:t>kanker</a:t>
            </a:r>
            <a:r>
              <a:rPr lang="en-US" sz="2000" dirty="0"/>
              <a:t>, stroke, </a:t>
            </a:r>
            <a:r>
              <a:rPr lang="en-US" sz="2000" dirty="0" err="1"/>
              <a:t>penurunan</a:t>
            </a:r>
            <a:r>
              <a:rPr lang="en-US" sz="2000" dirty="0"/>
              <a:t> </a:t>
            </a:r>
            <a:r>
              <a:rPr lang="en-US" sz="2000" dirty="0" err="1"/>
              <a:t>pernapasan</a:t>
            </a:r>
            <a:r>
              <a:rPr lang="en-US" sz="2000" dirty="0"/>
              <a:t> </a:t>
            </a:r>
            <a:r>
              <a:rPr lang="en-US" sz="2000" dirty="0" err="1"/>
              <a:t>kronis</a:t>
            </a:r>
            <a:r>
              <a:rPr lang="en-US" sz="2000" dirty="0"/>
              <a:t>, diabetes, </a:t>
            </a:r>
            <a:r>
              <a:rPr lang="en-US" sz="2000" dirty="0" err="1"/>
              <a:t>dan</a:t>
            </a:r>
            <a:r>
              <a:rPr lang="en-US" sz="2000" dirty="0"/>
              <a:t> influenza / </a:t>
            </a:r>
            <a:r>
              <a:rPr lang="en-US" sz="2000" dirty="0" err="1"/>
              <a:t>pumumonia</a:t>
            </a:r>
            <a:r>
              <a:rPr lang="en-US" sz="2000" dirty="0"/>
              <a:t> (yang </a:t>
            </a:r>
            <a:r>
              <a:rPr lang="en-US" sz="2000" dirty="0" err="1"/>
              <a:t>dihitung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otoritas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 </a:t>
            </a:r>
            <a:r>
              <a:rPr lang="en-US" sz="2000" dirty="0" err="1"/>
              <a:t>kondisi</a:t>
            </a:r>
            <a:r>
              <a:rPr lang="en-US" sz="2000" dirty="0"/>
              <a:t>). </a:t>
            </a:r>
          </a:p>
          <a:p>
            <a:pPr marL="0" indent="0" algn="just">
              <a:buNone/>
            </a:pPr>
            <a:r>
              <a:rPr lang="en-US" sz="2000" dirty="0" err="1"/>
              <a:t>Hipertensi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diabetes.</a:t>
            </a:r>
          </a:p>
          <a:p>
            <a:pPr marL="0" indent="0" algn="just">
              <a:buNone/>
            </a:pPr>
            <a:r>
              <a:rPr lang="en-US" sz="2000" b="1" dirty="0"/>
              <a:t>-</a:t>
            </a:r>
            <a:r>
              <a:rPr lang="en-US" sz="2000" b="1" dirty="0" err="1"/>
              <a:t>Ketidakmampuan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Keterbatasan</a:t>
            </a:r>
            <a:r>
              <a:rPr lang="en-US" sz="2000" dirty="0"/>
              <a:t> </a:t>
            </a:r>
            <a:r>
              <a:rPr lang="en-US" sz="2000" b="1" dirty="0" err="1"/>
              <a:t>Aktifitas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r>
              <a:rPr lang="sv-SE" sz="2000" dirty="0"/>
              <a:t>Lebih dari 90 persen orang dewasa AS yang lebih tua dapat melakukan kegiatan penting seperti hidup sehari-hari (ADLs) 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20 </a:t>
            </a:r>
            <a:r>
              <a:rPr lang="en-US" sz="2000" dirty="0" err="1"/>
              <a:t>persen</a:t>
            </a:r>
            <a:r>
              <a:rPr lang="en-US" sz="2000" dirty="0"/>
              <a:t> </a:t>
            </a:r>
            <a:r>
              <a:rPr lang="en-US" sz="2000" dirty="0" err="1"/>
              <a:t>mengalami</a:t>
            </a:r>
            <a:r>
              <a:rPr lang="en-US" sz="2000" dirty="0"/>
              <a:t> </a:t>
            </a:r>
            <a:r>
              <a:rPr lang="en-US" sz="2000" dirty="0" err="1"/>
              <a:t>kesulitan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instrumental </a:t>
            </a:r>
            <a:r>
              <a:rPr lang="en-US" sz="2000" dirty="0" err="1"/>
              <a:t>kehidupan</a:t>
            </a:r>
            <a:r>
              <a:rPr lang="en-US" sz="2000" dirty="0"/>
              <a:t> </a:t>
            </a:r>
            <a:r>
              <a:rPr lang="en-US" sz="2000" dirty="0" err="1"/>
              <a:t>sehari-hari</a:t>
            </a:r>
            <a:r>
              <a:rPr lang="en-US" sz="2000" dirty="0"/>
              <a:t> (IADLs). </a:t>
            </a:r>
          </a:p>
        </p:txBody>
      </p:sp>
    </p:spTree>
    <p:extLst>
      <p:ext uri="{BB962C8B-B14F-4D97-AF65-F5344CB8AC3E}">
        <p14:creationId xmlns:p14="http://schemas.microsoft.com/office/powerpoint/2010/main" val="3293501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408" y="1348035"/>
            <a:ext cx="8157088" cy="50992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b="1" u="sng" dirty="0" err="1">
                <a:latin typeface="Calibri (Body)"/>
              </a:rPr>
              <a:t>Pengaruh</a:t>
            </a:r>
            <a:r>
              <a:rPr lang="en-US" sz="1800" b="1" u="sng" dirty="0">
                <a:latin typeface="Calibri (Body)"/>
              </a:rPr>
              <a:t> Gaya </a:t>
            </a:r>
            <a:r>
              <a:rPr lang="en-US" sz="1800" b="1" u="sng" dirty="0" err="1">
                <a:latin typeface="Calibri (Body)"/>
              </a:rPr>
              <a:t>Hidup</a:t>
            </a:r>
            <a:r>
              <a:rPr lang="en-US" sz="1800" b="1" u="sng" dirty="0">
                <a:latin typeface="Calibri (Body)"/>
              </a:rPr>
              <a:t> </a:t>
            </a:r>
            <a:r>
              <a:rPr lang="en-US" sz="1800" b="1" u="sng" dirty="0" err="1">
                <a:latin typeface="Calibri (Body)"/>
              </a:rPr>
              <a:t>terhadap</a:t>
            </a:r>
            <a:r>
              <a:rPr lang="en-US" sz="1800" b="1" u="sng" dirty="0">
                <a:latin typeface="Calibri (Body)"/>
              </a:rPr>
              <a:t> </a:t>
            </a:r>
            <a:r>
              <a:rPr lang="en-US" sz="1800" b="1" u="sng" dirty="0" err="1">
                <a:latin typeface="Calibri (Body)"/>
              </a:rPr>
              <a:t>Kesehatan</a:t>
            </a:r>
            <a:r>
              <a:rPr lang="en-US" sz="1800" b="1" u="sng" dirty="0">
                <a:latin typeface="Calibri (Body)"/>
              </a:rPr>
              <a:t> </a:t>
            </a:r>
            <a:r>
              <a:rPr lang="en-US" sz="1800" b="1" u="sng" dirty="0" err="1">
                <a:latin typeface="Calibri (Body)"/>
              </a:rPr>
              <a:t>dan</a:t>
            </a:r>
            <a:r>
              <a:rPr lang="en-US" sz="1800" b="1" u="sng" dirty="0">
                <a:latin typeface="Calibri (Body)"/>
              </a:rPr>
              <a:t> </a:t>
            </a:r>
            <a:r>
              <a:rPr lang="en-US" sz="1800" b="1" u="sng" dirty="0" err="1">
                <a:latin typeface="Calibri (Body)"/>
              </a:rPr>
              <a:t>Umur</a:t>
            </a:r>
            <a:r>
              <a:rPr lang="en-US" sz="1800" b="1" u="sng" dirty="0">
                <a:latin typeface="Calibri (Body)"/>
              </a:rPr>
              <a:t> </a:t>
            </a:r>
            <a:r>
              <a:rPr lang="en-US" sz="1800" b="1" u="sng" dirty="0" err="1">
                <a:latin typeface="Calibri (Body)"/>
              </a:rPr>
              <a:t>Panjang</a:t>
            </a:r>
            <a:r>
              <a:rPr lang="en-US" sz="1800" b="1" u="sng" dirty="0">
                <a:latin typeface="Calibri (Body)"/>
              </a:rPr>
              <a:t> </a:t>
            </a:r>
          </a:p>
          <a:p>
            <a:pPr marL="0" indent="0" algn="just">
              <a:buNone/>
            </a:pPr>
            <a:r>
              <a:rPr lang="en-US" sz="1800" b="1" dirty="0" err="1">
                <a:latin typeface="Calibri (Body)"/>
              </a:rPr>
              <a:t>Aktivitas</a:t>
            </a:r>
            <a:r>
              <a:rPr lang="en-US" sz="1800" b="1" dirty="0">
                <a:latin typeface="Calibri (Body)"/>
              </a:rPr>
              <a:t> </a:t>
            </a:r>
            <a:r>
              <a:rPr lang="en-US" sz="1800" b="1" dirty="0" err="1">
                <a:latin typeface="Calibri (Body)"/>
              </a:rPr>
              <a:t>fisik</a:t>
            </a:r>
            <a:endParaRPr lang="en-US" sz="1800" b="1" dirty="0">
              <a:latin typeface="Calibri (Body)"/>
            </a:endParaRPr>
          </a:p>
          <a:p>
            <a:pPr marL="0" indent="0" algn="just">
              <a:buNone/>
            </a:pPr>
            <a:r>
              <a:rPr lang="en-US" sz="1800" dirty="0" err="1">
                <a:latin typeface="Calibri (Body)"/>
              </a:rPr>
              <a:t>Olahraga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teratur</a:t>
            </a:r>
            <a:r>
              <a:rPr lang="en-US" sz="1800" dirty="0">
                <a:latin typeface="Calibri (Body)"/>
              </a:rPr>
              <a:t>, </a:t>
            </a:r>
            <a:r>
              <a:rPr lang="en-US" sz="1800" dirty="0" err="1">
                <a:latin typeface="Calibri (Body)"/>
              </a:rPr>
              <a:t>dapat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memperkuat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jantung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dan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paru-paru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dan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mengurangi</a:t>
            </a:r>
            <a:r>
              <a:rPr lang="en-US" sz="1800" dirty="0">
                <a:latin typeface="Calibri (Body)"/>
              </a:rPr>
              <a:t> stress. </a:t>
            </a:r>
            <a:r>
              <a:rPr lang="en-US" sz="1800" dirty="0" err="1">
                <a:latin typeface="Calibri (Body)"/>
              </a:rPr>
              <a:t>Ketidakaktivan</a:t>
            </a:r>
            <a:r>
              <a:rPr lang="en-US" sz="1800" dirty="0">
                <a:latin typeface="Calibri (Body)"/>
              </a:rPr>
              <a:t>, </a:t>
            </a:r>
            <a:r>
              <a:rPr lang="en-US" sz="1800" dirty="0" err="1">
                <a:latin typeface="Calibri (Body)"/>
              </a:rPr>
              <a:t>berkontribusi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terhadap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penyakit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jantung</a:t>
            </a:r>
            <a:r>
              <a:rPr lang="en-US" sz="1800" dirty="0">
                <a:latin typeface="Calibri (Body)"/>
              </a:rPr>
              <a:t>, diabetes, </a:t>
            </a:r>
            <a:r>
              <a:rPr lang="en-US" sz="1800" dirty="0" err="1">
                <a:latin typeface="Calibri (Body)"/>
              </a:rPr>
              <a:t>kanker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usus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besar</a:t>
            </a:r>
            <a:r>
              <a:rPr lang="en-US" sz="1800" dirty="0">
                <a:latin typeface="Calibri (Body)"/>
              </a:rPr>
              <a:t>, </a:t>
            </a:r>
            <a:r>
              <a:rPr lang="en-US" sz="1800" dirty="0" err="1">
                <a:latin typeface="Calibri (Body)"/>
              </a:rPr>
              <a:t>dan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tekanan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darah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tinggi</a:t>
            </a:r>
            <a:r>
              <a:rPr lang="en-US" sz="1800" dirty="0">
                <a:latin typeface="Calibri (Body)"/>
              </a:rPr>
              <a:t>.  </a:t>
            </a:r>
            <a:r>
              <a:rPr lang="en-US" sz="1800" dirty="0" err="1">
                <a:latin typeface="Calibri (Body)"/>
              </a:rPr>
              <a:t>Ini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dapat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menyebabkan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obesitas</a:t>
            </a:r>
            <a:r>
              <a:rPr lang="en-US" sz="1800" dirty="0">
                <a:latin typeface="Calibri (Body)"/>
              </a:rPr>
              <a:t>.</a:t>
            </a:r>
            <a:endParaRPr lang="en-ID" sz="1800" b="1" dirty="0">
              <a:latin typeface="Calibri (Body)"/>
            </a:endParaRPr>
          </a:p>
          <a:p>
            <a:pPr marL="0" indent="0" algn="just">
              <a:buNone/>
            </a:pPr>
            <a:endParaRPr lang="en-US" sz="1800" b="1" dirty="0">
              <a:latin typeface="Calibri (Body)"/>
            </a:endParaRPr>
          </a:p>
          <a:p>
            <a:pPr marL="0" indent="0" algn="just">
              <a:buNone/>
            </a:pPr>
            <a:r>
              <a:rPr lang="en-US" sz="1800" b="1" dirty="0" err="1">
                <a:latin typeface="Calibri (Body)"/>
              </a:rPr>
              <a:t>Nutrisi</a:t>
            </a:r>
            <a:r>
              <a:rPr lang="en-US" sz="1800" dirty="0">
                <a:latin typeface="Calibri (Body)"/>
              </a:rPr>
              <a:t> </a:t>
            </a:r>
          </a:p>
          <a:p>
            <a:pPr marL="0" indent="0" algn="just">
              <a:buNone/>
            </a:pPr>
            <a:r>
              <a:rPr lang="en-US" sz="1800" dirty="0">
                <a:latin typeface="Calibri (Body)"/>
              </a:rPr>
              <a:t>-</a:t>
            </a:r>
            <a:r>
              <a:rPr lang="en-US" sz="1800" dirty="0" err="1">
                <a:latin typeface="Calibri (Body)"/>
              </a:rPr>
              <a:t>Nutrisi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memainkan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peran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besar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dalam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kerentanan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terhadap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penyakit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kronis</a:t>
            </a:r>
            <a:r>
              <a:rPr lang="en-US" sz="1800" dirty="0">
                <a:latin typeface="Calibri (Body)"/>
              </a:rPr>
              <a:t>.</a:t>
            </a:r>
          </a:p>
          <a:p>
            <a:pPr marL="0" indent="0" algn="just">
              <a:buNone/>
            </a:pPr>
            <a:r>
              <a:rPr lang="en-ID" sz="1800" dirty="0">
                <a:latin typeface="Calibri (Body)"/>
              </a:rPr>
              <a:t>-</a:t>
            </a:r>
            <a:r>
              <a:rPr lang="en-US" sz="1800" dirty="0">
                <a:latin typeface="Calibri (Body)"/>
              </a:rPr>
              <a:t>Diet </a:t>
            </a:r>
            <a:r>
              <a:rPr lang="en-US" sz="1800" dirty="0" err="1">
                <a:latin typeface="Calibri (Body)"/>
              </a:rPr>
              <a:t>sehat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dapat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mengurangi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risiko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obesitas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serta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tekanan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darah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tinggi</a:t>
            </a:r>
            <a:r>
              <a:rPr lang="en-US" sz="1800" dirty="0">
                <a:latin typeface="Calibri (Body)"/>
              </a:rPr>
              <a:t>  </a:t>
            </a:r>
            <a:r>
              <a:rPr lang="en-US" sz="1800" dirty="0" err="1">
                <a:latin typeface="Calibri (Body)"/>
              </a:rPr>
              <a:t>dan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kolesterol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tinggi</a:t>
            </a:r>
            <a:r>
              <a:rPr lang="en-US" sz="1800" dirty="0">
                <a:latin typeface="Calibri (Body)"/>
              </a:rPr>
              <a:t>.</a:t>
            </a:r>
          </a:p>
          <a:p>
            <a:pPr marL="0" indent="0" algn="just">
              <a:buNone/>
            </a:pPr>
            <a:r>
              <a:rPr lang="en-ID" sz="1800" dirty="0">
                <a:latin typeface="Calibri (Body)"/>
              </a:rPr>
              <a:t>-</a:t>
            </a:r>
            <a:r>
              <a:rPr lang="en-US" sz="1800" dirty="0" err="1">
                <a:latin typeface="Calibri (Body)"/>
              </a:rPr>
              <a:t>Mengkonsumsi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buah-buahan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dan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sayuran</a:t>
            </a:r>
            <a:r>
              <a:rPr lang="en-US" sz="1800" dirty="0">
                <a:latin typeface="Calibri (Body)"/>
              </a:rPr>
              <a:t>.</a:t>
            </a:r>
          </a:p>
          <a:p>
            <a:pPr marL="0" indent="0" algn="just">
              <a:buNone/>
            </a:pPr>
            <a:r>
              <a:rPr lang="en-ID" sz="1800" dirty="0">
                <a:latin typeface="Calibri (Body)"/>
              </a:rPr>
              <a:t>-</a:t>
            </a:r>
            <a:r>
              <a:rPr lang="en-US" sz="1800" dirty="0" err="1">
                <a:latin typeface="Calibri (Body)"/>
              </a:rPr>
              <a:t>Mengkonsumsi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ikan</a:t>
            </a:r>
            <a:r>
              <a:rPr lang="en-US" sz="1800" dirty="0">
                <a:latin typeface="Calibri (Body)"/>
              </a:rPr>
              <a:t> yang </a:t>
            </a:r>
            <a:r>
              <a:rPr lang="en-US" sz="1800" dirty="0" err="1">
                <a:latin typeface="Calibri (Body)"/>
              </a:rPr>
              <a:t>tinggi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asam</a:t>
            </a:r>
            <a:r>
              <a:rPr lang="en-US" sz="1800" dirty="0">
                <a:latin typeface="Calibri (Body)"/>
              </a:rPr>
              <a:t> </a:t>
            </a:r>
            <a:r>
              <a:rPr lang="en-US" sz="1800" dirty="0" err="1">
                <a:latin typeface="Calibri (Body)"/>
              </a:rPr>
              <a:t>lemak</a:t>
            </a:r>
            <a:r>
              <a:rPr lang="en-US" sz="1800" dirty="0">
                <a:latin typeface="Calibri (Body)"/>
              </a:rPr>
              <a:t> omega 3.</a:t>
            </a:r>
            <a:endParaRPr lang="en-ID" sz="1800" dirty="0">
              <a:latin typeface="Calibri (Body)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43" y="1390239"/>
            <a:ext cx="3154680" cy="195034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33" y="3982082"/>
            <a:ext cx="2378258" cy="239251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96834" y="447038"/>
            <a:ext cx="10945224" cy="5747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Guidepost 4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masa </a:t>
            </a:r>
            <a:r>
              <a:rPr lang="en-US" sz="2000" dirty="0" err="1"/>
              <a:t>tua</a:t>
            </a:r>
            <a:r>
              <a:rPr lang="en-US" sz="2000" dirty="0"/>
              <a:t> </a:t>
            </a:r>
            <a:r>
              <a:rPr lang="en-US" sz="2000" dirty="0" err="1"/>
              <a:t>dewasa</a:t>
            </a:r>
            <a:r>
              <a:rPr lang="en-US" sz="2000" dirty="0"/>
              <a:t>, </a:t>
            </a: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memengaruhi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, </a:t>
            </a:r>
            <a:r>
              <a:rPr lang="en-US" sz="2000" dirty="0" err="1"/>
              <a:t>masalah</a:t>
            </a:r>
            <a:r>
              <a:rPr lang="en-US" sz="2000" dirty="0"/>
              <a:t> mental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dialami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orang </a:t>
            </a:r>
            <a:r>
              <a:rPr lang="en-US" sz="2000" dirty="0" err="1"/>
              <a:t>lanjut</a:t>
            </a:r>
            <a:r>
              <a:rPr lang="en-US" sz="2000" dirty="0"/>
              <a:t> </a:t>
            </a:r>
            <a:r>
              <a:rPr lang="en-US" sz="2000" dirty="0" err="1"/>
              <a:t>usia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7361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72" y="1153207"/>
            <a:ext cx="8368097" cy="51803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u="sng" dirty="0" err="1"/>
              <a:t>Masalah</a:t>
            </a:r>
            <a:r>
              <a:rPr lang="en-US" b="1" u="sng" dirty="0"/>
              <a:t> Mental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Perilaku</a:t>
            </a:r>
            <a:endParaRPr lang="en-US" b="1" u="sng" dirty="0"/>
          </a:p>
          <a:p>
            <a:pPr marL="0" indent="0" algn="just">
              <a:buNone/>
            </a:pPr>
            <a:r>
              <a:rPr lang="en-ID" b="1" dirty="0"/>
              <a:t>-</a:t>
            </a:r>
            <a:r>
              <a:rPr lang="en-ID" b="1" dirty="0" err="1"/>
              <a:t>Depresi</a:t>
            </a:r>
            <a:r>
              <a:rPr lang="en-ID" dirty="0"/>
              <a:t>.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depresi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di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 MIDUS,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pada masa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depresi</a:t>
            </a:r>
            <a:r>
              <a:rPr lang="en-US" dirty="0"/>
              <a:t> dan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pada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dan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/>
              <a:t>Depresi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diobati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antidepresan</a:t>
            </a:r>
            <a:r>
              <a:rPr lang="en-US" dirty="0"/>
              <a:t>, </a:t>
            </a:r>
            <a:r>
              <a:rPr lang="en-US" dirty="0" err="1"/>
              <a:t>psikoterapi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aerobik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ID" b="1" dirty="0"/>
              <a:t>-</a:t>
            </a:r>
            <a:r>
              <a:rPr lang="en-ID" b="1" dirty="0" err="1"/>
              <a:t>Dimensia</a:t>
            </a:r>
            <a:r>
              <a:rPr lang="en-ID" dirty="0"/>
              <a:t>. </a:t>
            </a:r>
            <a:r>
              <a:rPr lang="en-ID" dirty="0" err="1"/>
              <a:t>Dimensia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kerusakan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menurunnya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kognitif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fisiologis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dimensia</a:t>
            </a:r>
            <a:r>
              <a:rPr lang="en-ID" dirty="0"/>
              <a:t>:</a:t>
            </a:r>
          </a:p>
          <a:p>
            <a:pPr marL="514350" indent="-514350" algn="just">
              <a:buAutoNum type="arabicPeriod"/>
            </a:pP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alzhaimer</a:t>
            </a:r>
            <a:endParaRPr lang="en-ID" dirty="0"/>
          </a:p>
          <a:p>
            <a:pPr marL="514350" indent="-514350" algn="just">
              <a:buAutoNum type="arabicPeriod"/>
            </a:pPr>
            <a:r>
              <a:rPr lang="en-ID" dirty="0"/>
              <a:t>Parkinson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58" y="2110155"/>
            <a:ext cx="2813538" cy="27229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6834" y="447040"/>
            <a:ext cx="10945224" cy="5747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b="1">
                <a:solidFill>
                  <a:schemeClr val="accent2">
                    <a:lumMod val="75000"/>
                  </a:schemeClr>
                </a:solidFill>
              </a:rPr>
              <a:t>Guidepost 4 </a:t>
            </a:r>
            <a:r>
              <a:rPr lang="en-US" sz="200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/>
              <a:t>Masalah kesehatan apa yang umum terjadi pada masa tua dewasa, faktor apa yang memengaruhi kesehatan, masalah mental dan perilaku apa yang dialami beberapa orang lanjut usia?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5340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18" y="1018231"/>
            <a:ext cx="5810794" cy="51166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D" b="1" dirty="0"/>
              <a:t>-</a:t>
            </a:r>
            <a:r>
              <a:rPr lang="en-ID" b="1" dirty="0" err="1"/>
              <a:t>Penyakit</a:t>
            </a:r>
            <a:r>
              <a:rPr lang="en-ID" b="1" dirty="0"/>
              <a:t> Alzheimer</a:t>
            </a:r>
            <a:r>
              <a:rPr lang="en-US" b="1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 </a:t>
            </a:r>
            <a:r>
              <a:rPr lang="en-US" dirty="0" err="1"/>
              <a:t>merampas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, </a:t>
            </a:r>
            <a:r>
              <a:rPr lang="en-US" dirty="0" err="1"/>
              <a:t>kesadaran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orang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membunuh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i="1" u="sng" dirty="0" err="1"/>
              <a:t>Gejala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Alzheimer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,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defisit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visual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i="1" u="sng" dirty="0" err="1"/>
              <a:t>Penyebab</a:t>
            </a:r>
            <a:r>
              <a:rPr lang="en-US" i="1" u="sng" dirty="0"/>
              <a:t> </a:t>
            </a:r>
            <a:r>
              <a:rPr lang="en-US" i="1" u="sng" dirty="0" err="1"/>
              <a:t>dan</a:t>
            </a:r>
            <a:r>
              <a:rPr lang="en-US" i="1" u="sng" dirty="0"/>
              <a:t> </a:t>
            </a:r>
            <a:r>
              <a:rPr lang="en-US" i="1" u="sng" dirty="0" err="1"/>
              <a:t>Faktor</a:t>
            </a:r>
            <a:r>
              <a:rPr lang="en-US" i="1" u="sng" dirty="0"/>
              <a:t> </a:t>
            </a:r>
            <a:r>
              <a:rPr lang="en-US" i="1" u="sng" dirty="0" err="1"/>
              <a:t>Risiko</a:t>
            </a:r>
            <a:r>
              <a:rPr lang="en-US" dirty="0"/>
              <a:t>. </a:t>
            </a:r>
            <a:r>
              <a:rPr lang="en-US" dirty="0" err="1"/>
              <a:t>Akumulasi</a:t>
            </a:r>
            <a:r>
              <a:rPr lang="en-US" dirty="0"/>
              <a:t> protein abnormal yang </a:t>
            </a:r>
            <a:r>
              <a:rPr lang="en-US" dirty="0" err="1"/>
              <a:t>disebut</a:t>
            </a:r>
            <a:r>
              <a:rPr lang="en-US" dirty="0"/>
              <a:t> beta </a:t>
            </a:r>
            <a:r>
              <a:rPr lang="en-US" dirty="0" err="1"/>
              <a:t>emyloid</a:t>
            </a:r>
            <a:r>
              <a:rPr lang="en-US" dirty="0"/>
              <a:t> peptide. </a:t>
            </a:r>
            <a:r>
              <a:rPr lang="en-US" dirty="0" err="1"/>
              <a:t>Otak</a:t>
            </a:r>
            <a:r>
              <a:rPr lang="en-US" dirty="0"/>
              <a:t> orang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mengidap</a:t>
            </a:r>
            <a:r>
              <a:rPr lang="en-US" dirty="0"/>
              <a:t> AD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berlebih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/>
              <a:t>neurofibrillary tangles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gumpalan</a:t>
            </a:r>
            <a:r>
              <a:rPr lang="en-US" dirty="0"/>
              <a:t> </a:t>
            </a:r>
            <a:r>
              <a:rPr lang="en-US" dirty="0" err="1"/>
              <a:t>lilin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/>
              <a:t>amyloid plaque</a:t>
            </a:r>
            <a:r>
              <a:rPr lang="en-US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39412" y="974689"/>
            <a:ext cx="5488130" cy="508848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i="1" u="sng" dirty="0"/>
              <a:t>Diagnosis </a:t>
            </a:r>
            <a:r>
              <a:rPr lang="en-US" i="1" u="sng" dirty="0" err="1"/>
              <a:t>dan</a:t>
            </a:r>
            <a:r>
              <a:rPr lang="en-US" i="1" u="sng" dirty="0"/>
              <a:t> </a:t>
            </a:r>
            <a:r>
              <a:rPr lang="en-US" i="1" u="sng" dirty="0" err="1"/>
              <a:t>Prediksi</a:t>
            </a:r>
            <a:r>
              <a:rPr lang="en-US" u="sng" dirty="0"/>
              <a:t>. </a:t>
            </a:r>
          </a:p>
          <a:p>
            <a:pPr algn="just"/>
            <a:r>
              <a:rPr lang="en-US" dirty="0"/>
              <a:t>-</a:t>
            </a:r>
            <a:r>
              <a:rPr lang="en-US" dirty="0" err="1"/>
              <a:t>Pemeriksaan</a:t>
            </a:r>
            <a:r>
              <a:rPr lang="en-US" dirty="0"/>
              <a:t> postmortem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ID" dirty="0"/>
              <a:t>   -Neuroimaging</a:t>
            </a:r>
          </a:p>
          <a:p>
            <a:pPr marL="0" indent="0" algn="just">
              <a:buNone/>
            </a:pPr>
            <a:r>
              <a:rPr lang="en-US" dirty="0"/>
              <a:t>   -</a:t>
            </a:r>
            <a:r>
              <a:rPr lang="en-US" dirty="0" err="1"/>
              <a:t>Pemindaian</a:t>
            </a:r>
            <a:r>
              <a:rPr lang="en-US" dirty="0"/>
              <a:t> </a:t>
            </a:r>
            <a:r>
              <a:rPr lang="en-US" dirty="0" err="1"/>
              <a:t>noninvasif</a:t>
            </a:r>
            <a:r>
              <a:rPr lang="en-US" dirty="0"/>
              <a:t> PET </a:t>
            </a:r>
            <a:r>
              <a:rPr lang="en-ID" u="sng" dirty="0"/>
              <a:t> </a:t>
            </a:r>
            <a:endParaRPr lang="en-ID" dirty="0"/>
          </a:p>
          <a:p>
            <a:pPr algn="just"/>
            <a:r>
              <a:rPr lang="en-US" dirty="0" err="1"/>
              <a:t>Berkurangnya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hippocampus orang </a:t>
            </a:r>
            <a:r>
              <a:rPr lang="en-US" dirty="0" err="1"/>
              <a:t>dewasa</a:t>
            </a:r>
            <a:r>
              <a:rPr lang="en-US" dirty="0"/>
              <a:t> yang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menderita</a:t>
            </a:r>
            <a:r>
              <a:rPr lang="en-US" dirty="0"/>
              <a:t> Alzheimer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sembilan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.</a:t>
            </a:r>
            <a:endParaRPr lang="en-ID" dirty="0"/>
          </a:p>
          <a:p>
            <a:pPr marL="0" indent="0" algn="just">
              <a:buNone/>
            </a:pPr>
            <a:r>
              <a:rPr lang="en-ID" i="1" u="sng" dirty="0" err="1"/>
              <a:t>Pengobatan</a:t>
            </a:r>
            <a:r>
              <a:rPr lang="en-ID" dirty="0"/>
              <a:t>. 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US" dirty="0" err="1"/>
              <a:t>Memantine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602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2197" y="251210"/>
            <a:ext cx="8806374" cy="796834"/>
          </a:xfrm>
        </p:spPr>
        <p:txBody>
          <a:bodyPr>
            <a:noAutofit/>
          </a:bodyPr>
          <a:lstStyle/>
          <a:p>
            <a:pPr algn="l"/>
            <a:r>
              <a:rPr lang="en-ID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Guidepost 5 : </a:t>
            </a:r>
            <a:r>
              <a:rPr lang="en-US" sz="2000" b="1" dirty="0" err="1"/>
              <a:t>Apa</a:t>
            </a:r>
            <a:r>
              <a:rPr lang="en-US" sz="2000" b="1" dirty="0"/>
              <a:t> </a:t>
            </a:r>
            <a:r>
              <a:rPr lang="en-US" sz="2000" b="1" dirty="0" err="1"/>
              <a:t>keuntungan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kerugian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kemampuan</a:t>
            </a:r>
            <a:r>
              <a:rPr lang="en-US" sz="2000" b="1" dirty="0"/>
              <a:t> </a:t>
            </a:r>
            <a:r>
              <a:rPr lang="en-US" sz="2000" b="1" dirty="0" err="1"/>
              <a:t>kognitif</a:t>
            </a:r>
            <a:r>
              <a:rPr lang="en-US" sz="2000" b="1" dirty="0"/>
              <a:t> </a:t>
            </a:r>
            <a:r>
              <a:rPr lang="en-US" sz="2000" b="1" dirty="0" err="1"/>
              <a:t>cenderung</a:t>
            </a:r>
            <a:r>
              <a:rPr lang="en-US" sz="2000" b="1" dirty="0"/>
              <a:t> </a:t>
            </a:r>
            <a:r>
              <a:rPr lang="en-US" sz="2000" b="1" dirty="0" err="1"/>
              <a:t>terjadi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akhir</a:t>
            </a:r>
            <a:r>
              <a:rPr lang="en-US" sz="2000" b="1" dirty="0"/>
              <a:t> masa </a:t>
            </a:r>
            <a:r>
              <a:rPr lang="en-US" sz="2000" b="1" dirty="0" err="1"/>
              <a:t>dewasa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apakah</a:t>
            </a:r>
            <a:r>
              <a:rPr lang="en-US" sz="2000" b="1" dirty="0"/>
              <a:t> </a:t>
            </a:r>
            <a:r>
              <a:rPr lang="en-US" sz="2000" b="1" dirty="0" err="1"/>
              <a:t>ada</a:t>
            </a:r>
            <a:r>
              <a:rPr lang="en-US" sz="2000" b="1" dirty="0"/>
              <a:t> </a:t>
            </a:r>
            <a:r>
              <a:rPr lang="en-US" sz="2000" b="1" dirty="0" err="1"/>
              <a:t>cara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meningkatkan</a:t>
            </a:r>
            <a:r>
              <a:rPr lang="en-US" sz="2000" b="1" dirty="0"/>
              <a:t> </a:t>
            </a:r>
            <a:r>
              <a:rPr lang="en-US" sz="2000" b="1" dirty="0" err="1"/>
              <a:t>kinerja</a:t>
            </a:r>
            <a:r>
              <a:rPr lang="en-US" sz="2000" b="1" dirty="0"/>
              <a:t> </a:t>
            </a:r>
            <a:r>
              <a:rPr lang="en-US" sz="2000" b="1" dirty="0" err="1"/>
              <a:t>kognitif</a:t>
            </a:r>
            <a:r>
              <a:rPr lang="en-US" sz="2000" b="1" dirty="0"/>
              <a:t> orang </a:t>
            </a:r>
            <a:r>
              <a:rPr lang="en-US" sz="2000" b="1" dirty="0" err="1"/>
              <a:t>tua</a:t>
            </a:r>
            <a:r>
              <a:rPr lang="en-US" sz="2000" b="1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8191" y="1406771"/>
            <a:ext cx="8740730" cy="5240214"/>
          </a:xfrm>
        </p:spPr>
        <p:txBody>
          <a:bodyPr/>
          <a:lstStyle/>
          <a:p>
            <a:pPr algn="ctr"/>
            <a:r>
              <a:rPr lang="en-ID" sz="3200" dirty="0" err="1"/>
              <a:t>Aspek</a:t>
            </a:r>
            <a:r>
              <a:rPr lang="en-ID" sz="3200" dirty="0"/>
              <a:t> </a:t>
            </a:r>
            <a:r>
              <a:rPr lang="en-ID" sz="3200" dirty="0" err="1"/>
              <a:t>perkembangan</a:t>
            </a:r>
            <a:r>
              <a:rPr lang="en-ID" sz="3200" dirty="0"/>
              <a:t> </a:t>
            </a:r>
            <a:r>
              <a:rPr lang="en-ID" sz="3200" dirty="0" err="1"/>
              <a:t>kognitif</a:t>
            </a:r>
            <a:endParaRPr lang="en-ID" dirty="0"/>
          </a:p>
          <a:p>
            <a:pPr marL="0" indent="0" algn="just">
              <a:buNone/>
            </a:pPr>
            <a:r>
              <a:rPr lang="en-US" b="1" u="sng" dirty="0" err="1"/>
              <a:t>Kemampuan</a:t>
            </a:r>
            <a:r>
              <a:rPr lang="en-US" b="1" u="sng" dirty="0"/>
              <a:t> </a:t>
            </a:r>
            <a:r>
              <a:rPr lang="en-US" b="1" u="sng" dirty="0" err="1"/>
              <a:t>Intelejensi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Pemrosesan</a:t>
            </a:r>
            <a:r>
              <a:rPr lang="en-US" b="1" u="sng" dirty="0"/>
              <a:t> 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-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 Orang </a:t>
            </a:r>
            <a:r>
              <a:rPr lang="en-US" dirty="0" err="1"/>
              <a:t>Dewasa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-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Longleudinal</a:t>
            </a:r>
            <a:r>
              <a:rPr lang="en-US" dirty="0"/>
              <a:t> </a:t>
            </a:r>
            <a:r>
              <a:rPr lang="en-US" dirty="0" err="1"/>
              <a:t>Seatle</a:t>
            </a:r>
            <a:r>
              <a:rPr lang="en-US" dirty="0"/>
              <a:t>: Use It or Lose It. </a:t>
            </a:r>
          </a:p>
          <a:p>
            <a:pPr marL="0" indent="0" algn="just">
              <a:buNone/>
            </a:pPr>
            <a:r>
              <a:rPr lang="en-US" dirty="0"/>
              <a:t>-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berfokus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interpersonal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instrumental.</a:t>
            </a:r>
          </a:p>
          <a:p>
            <a:pPr marL="0" indent="0" algn="just">
              <a:buNone/>
            </a:pPr>
            <a:r>
              <a:rPr lang="en-US" dirty="0"/>
              <a:t>-Perubahan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-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Mortalitas</a:t>
            </a:r>
            <a:r>
              <a:rPr lang="en-US" dirty="0"/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9073662" y="-14060"/>
            <a:ext cx="31183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t="571" r="22874" b="-1714"/>
          <a:stretch/>
        </p:blipFill>
        <p:spPr>
          <a:xfrm>
            <a:off x="9237450" y="1885071"/>
            <a:ext cx="2706021" cy="24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33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3027"/>
            <a:ext cx="11045372" cy="5222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u="sng" dirty="0" err="1"/>
              <a:t>Memori</a:t>
            </a:r>
            <a:r>
              <a:rPr lang="en-US" b="1" u="sng" dirty="0"/>
              <a:t>: </a:t>
            </a:r>
            <a:r>
              <a:rPr lang="en-US" b="1" u="sng" dirty="0" err="1"/>
              <a:t>Bagaimana</a:t>
            </a:r>
            <a:r>
              <a:rPr lang="en-US" b="1" u="sng" dirty="0"/>
              <a:t> </a:t>
            </a:r>
            <a:r>
              <a:rPr lang="en-US" b="1" u="sng" dirty="0" err="1"/>
              <a:t>Itu</a:t>
            </a:r>
            <a:r>
              <a:rPr lang="en-US" b="1" u="sng" dirty="0"/>
              <a:t> </a:t>
            </a:r>
            <a:r>
              <a:rPr lang="en-US" b="1" u="sng" dirty="0" err="1"/>
              <a:t>Berubah</a:t>
            </a:r>
            <a:r>
              <a:rPr lang="en-US" b="1" u="sng" dirty="0"/>
              <a:t>?</a:t>
            </a:r>
          </a:p>
          <a:p>
            <a:pPr marL="0" indent="0" algn="just">
              <a:buNone/>
            </a:pPr>
            <a:r>
              <a:rPr lang="en-US" b="1" dirty="0" err="1"/>
              <a:t>Memori</a:t>
            </a:r>
            <a:r>
              <a:rPr lang="en-US" b="1" dirty="0"/>
              <a:t> </a:t>
            </a:r>
            <a:r>
              <a:rPr lang="en-US" b="1" dirty="0" err="1"/>
              <a:t>Jangka</a:t>
            </a:r>
            <a:r>
              <a:rPr lang="en-US" b="1" dirty="0"/>
              <a:t> </a:t>
            </a:r>
            <a:r>
              <a:rPr lang="en-US" b="1" dirty="0" err="1"/>
              <a:t>Pendek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ID" dirty="0"/>
              <a:t>Sensory memory; </a:t>
            </a:r>
            <a:r>
              <a:rPr lang="en-ID" dirty="0" err="1"/>
              <a:t>penyimpanan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sementara</a:t>
            </a:r>
            <a:r>
              <a:rPr lang="en-ID" dirty="0"/>
              <a:t>, </a:t>
            </a:r>
            <a:r>
              <a:rPr lang="en-ID" dirty="0" err="1"/>
              <a:t>singkat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r>
              <a:rPr lang="en-ID" dirty="0"/>
              <a:t>Working memory; </a:t>
            </a:r>
            <a:r>
              <a:rPr lang="en-ID" dirty="0" err="1"/>
              <a:t>penyimpanan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yang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proses.</a:t>
            </a:r>
            <a:endParaRPr lang="en-US" dirty="0"/>
          </a:p>
          <a:p>
            <a:pPr marL="0" indent="0" algn="just">
              <a:buNone/>
            </a:pPr>
            <a:r>
              <a:rPr lang="en-ID" b="1" dirty="0" err="1"/>
              <a:t>Memori</a:t>
            </a:r>
            <a:r>
              <a:rPr lang="en-ID" b="1" dirty="0"/>
              <a:t> </a:t>
            </a:r>
            <a:r>
              <a:rPr lang="en-ID" b="1" dirty="0" err="1"/>
              <a:t>Jangka</a:t>
            </a:r>
            <a:r>
              <a:rPr lang="en-ID" b="1" dirty="0"/>
              <a:t> </a:t>
            </a:r>
            <a:r>
              <a:rPr lang="en-ID" b="1" dirty="0" err="1"/>
              <a:t>Panjang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r>
              <a:rPr lang="en-ID" dirty="0" err="1"/>
              <a:t>Memori</a:t>
            </a:r>
            <a:r>
              <a:rPr lang="en-ID" dirty="0"/>
              <a:t> </a:t>
            </a:r>
            <a:r>
              <a:rPr lang="en-ID" dirty="0" err="1"/>
              <a:t>episodik</a:t>
            </a:r>
            <a:r>
              <a:rPr lang="en-ID" dirty="0"/>
              <a:t>; </a:t>
            </a:r>
            <a:r>
              <a:rPr lang="en-ID" dirty="0" err="1"/>
              <a:t>pengalaman</a:t>
            </a:r>
            <a:r>
              <a:rPr lang="en-ID" dirty="0"/>
              <a:t> yang </a:t>
            </a:r>
            <a:r>
              <a:rPr lang="en-ID" dirty="0" err="1"/>
              <a:t>spesifik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.  </a:t>
            </a:r>
          </a:p>
          <a:p>
            <a:pPr marL="0" indent="0" algn="just">
              <a:buNone/>
            </a:pPr>
            <a:r>
              <a:rPr lang="en-ID" dirty="0" err="1"/>
              <a:t>Memori</a:t>
            </a:r>
            <a:r>
              <a:rPr lang="en-ID" dirty="0"/>
              <a:t> </a:t>
            </a:r>
            <a:r>
              <a:rPr lang="en-ID" dirty="0" err="1"/>
              <a:t>semantik</a:t>
            </a:r>
            <a:r>
              <a:rPr lang="en-ID" dirty="0"/>
              <a:t>;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, </a:t>
            </a:r>
            <a:r>
              <a:rPr lang="en-ID" dirty="0" err="1"/>
              <a:t>kebiasaan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Bahasa.</a:t>
            </a:r>
          </a:p>
          <a:p>
            <a:pPr marL="0" indent="0" algn="just">
              <a:buNone/>
            </a:pPr>
            <a:r>
              <a:rPr lang="en-ID" dirty="0" err="1"/>
              <a:t>Memori</a:t>
            </a:r>
            <a:r>
              <a:rPr lang="en-ID" dirty="0"/>
              <a:t> </a:t>
            </a:r>
            <a:r>
              <a:rPr lang="en-ID" dirty="0" err="1"/>
              <a:t>prosedural</a:t>
            </a:r>
            <a:r>
              <a:rPr lang="en-ID" dirty="0"/>
              <a:t>; </a:t>
            </a:r>
            <a:r>
              <a:rPr lang="en-ID" dirty="0" err="1"/>
              <a:t>memori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skill </a:t>
            </a:r>
            <a:r>
              <a:rPr lang="en-ID" dirty="0" err="1"/>
              <a:t>motorik</a:t>
            </a:r>
            <a:r>
              <a:rPr lang="en-ID" dirty="0"/>
              <a:t>, </a:t>
            </a:r>
            <a:r>
              <a:rPr lang="en-ID" dirty="0" err="1"/>
              <a:t>kebiasaan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diingat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kesadaran</a:t>
            </a:r>
            <a:r>
              <a:rPr lang="en-ID" dirty="0"/>
              <a:t>.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872197" y="541496"/>
            <a:ext cx="10332832" cy="7968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ID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Guidepost 5 : </a:t>
            </a:r>
            <a:r>
              <a:rPr lang="en-US" sz="2000" b="1" dirty="0" err="1"/>
              <a:t>Apa</a:t>
            </a:r>
            <a:r>
              <a:rPr lang="en-US" sz="2000" b="1" dirty="0"/>
              <a:t> </a:t>
            </a:r>
            <a:r>
              <a:rPr lang="en-US" sz="2000" b="1" dirty="0" err="1"/>
              <a:t>keuntungan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kerugian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kemampuan</a:t>
            </a:r>
            <a:r>
              <a:rPr lang="en-US" sz="2000" b="1" dirty="0"/>
              <a:t> </a:t>
            </a:r>
            <a:r>
              <a:rPr lang="en-US" sz="2000" b="1" dirty="0" err="1"/>
              <a:t>kognitif</a:t>
            </a:r>
            <a:r>
              <a:rPr lang="en-US" sz="2000" b="1" dirty="0"/>
              <a:t> </a:t>
            </a:r>
            <a:r>
              <a:rPr lang="en-US" sz="2000" b="1" dirty="0" err="1"/>
              <a:t>cenderung</a:t>
            </a:r>
            <a:r>
              <a:rPr lang="en-US" sz="2000" b="1" dirty="0"/>
              <a:t> </a:t>
            </a:r>
            <a:r>
              <a:rPr lang="en-US" sz="2000" b="1" dirty="0" err="1"/>
              <a:t>terjadi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akhir</a:t>
            </a:r>
            <a:r>
              <a:rPr lang="en-US" sz="2000" b="1" dirty="0"/>
              <a:t> masa </a:t>
            </a:r>
            <a:r>
              <a:rPr lang="en-US" sz="2000" b="1" dirty="0" err="1"/>
              <a:t>dewasa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apakah</a:t>
            </a:r>
            <a:r>
              <a:rPr lang="en-US" sz="2000" b="1" dirty="0"/>
              <a:t> </a:t>
            </a:r>
            <a:r>
              <a:rPr lang="en-US" sz="2000" b="1" dirty="0" err="1"/>
              <a:t>ada</a:t>
            </a:r>
            <a:r>
              <a:rPr lang="en-US" sz="2000" b="1" dirty="0"/>
              <a:t> </a:t>
            </a:r>
            <a:r>
              <a:rPr lang="en-US" sz="2000" b="1" dirty="0" err="1"/>
              <a:t>cara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meningkatkan</a:t>
            </a:r>
            <a:r>
              <a:rPr lang="en-US" sz="2000" b="1" dirty="0"/>
              <a:t> </a:t>
            </a:r>
            <a:r>
              <a:rPr lang="en-US" sz="2000" b="1" dirty="0" err="1"/>
              <a:t>kinerja</a:t>
            </a:r>
            <a:r>
              <a:rPr lang="en-US" sz="2000" b="1" dirty="0"/>
              <a:t> </a:t>
            </a:r>
            <a:r>
              <a:rPr lang="en-US" sz="2000" b="1" dirty="0" err="1"/>
              <a:t>kognitif</a:t>
            </a:r>
            <a:r>
              <a:rPr lang="en-US" sz="2000" b="1" dirty="0"/>
              <a:t> orang </a:t>
            </a:r>
            <a:r>
              <a:rPr lang="en-US" sz="2000" b="1" dirty="0" err="1"/>
              <a:t>tua</a:t>
            </a:r>
            <a:r>
              <a:rPr lang="en-U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5936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187" y="1528353"/>
            <a:ext cx="10922726" cy="579814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/>
              <a:t>Percakapan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Memori</a:t>
            </a:r>
            <a:r>
              <a:rPr lang="en-US" b="1" dirty="0"/>
              <a:t>: </a:t>
            </a:r>
            <a:r>
              <a:rPr lang="en-US" b="1" dirty="0" err="1"/>
              <a:t>Efek</a:t>
            </a:r>
            <a:r>
              <a:rPr lang="en-US" b="1" dirty="0"/>
              <a:t> </a:t>
            </a:r>
            <a:r>
              <a:rPr lang="en-US" b="1" dirty="0" err="1"/>
              <a:t>Penuaan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ID" dirty="0"/>
              <a:t>Orang </a:t>
            </a:r>
            <a:r>
              <a:rPr lang="en-ID" dirty="0" err="1"/>
              <a:t>dewasa</a:t>
            </a:r>
            <a:r>
              <a:rPr lang="en-ID" dirty="0"/>
              <a:t> </a:t>
            </a:r>
            <a:r>
              <a:rPr lang="en-ID" dirty="0" err="1"/>
              <a:t>tua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kata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diberi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, orang </a:t>
            </a:r>
            <a:r>
              <a:rPr lang="en-ID" dirty="0" err="1"/>
              <a:t>dewasa</a:t>
            </a:r>
            <a:r>
              <a:rPr lang="en-ID" dirty="0"/>
              <a:t> </a:t>
            </a:r>
            <a:r>
              <a:rPr lang="en-ID" dirty="0" err="1"/>
              <a:t>tua</a:t>
            </a:r>
            <a:r>
              <a:rPr lang="en-ID" dirty="0"/>
              <a:t> </a:t>
            </a:r>
            <a:r>
              <a:rPr lang="en-ID" dirty="0" err="1"/>
              <a:t>menyelipkan</a:t>
            </a:r>
            <a:r>
              <a:rPr lang="en-ID" dirty="0"/>
              <a:t> </a:t>
            </a:r>
            <a:r>
              <a:rPr lang="en-ID" dirty="0" err="1"/>
              <a:t>lidah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jeda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, “um”, “</a:t>
            </a:r>
            <a:r>
              <a:rPr lang="en-ID" dirty="0" err="1"/>
              <a:t>er</a:t>
            </a:r>
            <a:r>
              <a:rPr lang="en-ID" dirty="0"/>
              <a:t>”.</a:t>
            </a:r>
          </a:p>
          <a:p>
            <a:pPr marL="0" indent="0" algn="just">
              <a:buNone/>
            </a:pPr>
            <a:r>
              <a:rPr lang="en-ID" dirty="0"/>
              <a:t>Salah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mengeja</a:t>
            </a:r>
            <a:r>
              <a:rPr lang="en-ID" dirty="0"/>
              <a:t> kata.</a:t>
            </a:r>
          </a:p>
          <a:p>
            <a:pPr marL="0" indent="0" algn="just">
              <a:buNone/>
            </a:pPr>
            <a:r>
              <a:rPr lang="en-US" b="1" dirty="0" err="1"/>
              <a:t>Mengapa</a:t>
            </a:r>
            <a:r>
              <a:rPr lang="en-US" b="1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Memori</a:t>
            </a:r>
            <a:r>
              <a:rPr lang="en-US" b="1" dirty="0"/>
              <a:t> </a:t>
            </a:r>
            <a:r>
              <a:rPr lang="en-US" b="1" dirty="0" err="1"/>
              <a:t>Menurun</a:t>
            </a:r>
            <a:r>
              <a:rPr lang="en-US" b="1" dirty="0"/>
              <a:t>?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1. Perubahan Neurological</a:t>
            </a:r>
          </a:p>
          <a:p>
            <a:pPr marL="0" indent="0" algn="just">
              <a:buNone/>
            </a:pPr>
            <a:r>
              <a:rPr lang="en-US" dirty="0"/>
              <a:t>2.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Pengkodean</a:t>
            </a:r>
            <a:r>
              <a:rPr lang="en-US" dirty="0"/>
              <a:t>, </a:t>
            </a:r>
            <a:r>
              <a:rPr lang="en-US" dirty="0" err="1"/>
              <a:t>Penyimpanan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Pengambilan</a:t>
            </a:r>
            <a:endParaRPr lang="en-US" dirty="0"/>
          </a:p>
          <a:p>
            <a:pPr marL="0" indent="0" algn="just">
              <a:buNone/>
            </a:pPr>
            <a:endParaRPr lang="en-ID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72196" y="410865"/>
            <a:ext cx="10481603" cy="7968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ID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Guidepost 5 : </a:t>
            </a:r>
            <a:r>
              <a:rPr lang="en-US" sz="2000" b="1" dirty="0" err="1"/>
              <a:t>Apa</a:t>
            </a:r>
            <a:r>
              <a:rPr lang="en-US" sz="2000" b="1" dirty="0"/>
              <a:t> </a:t>
            </a:r>
            <a:r>
              <a:rPr lang="en-US" sz="2000" b="1" dirty="0" err="1"/>
              <a:t>keuntungan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kerugian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kemampuan</a:t>
            </a:r>
            <a:r>
              <a:rPr lang="en-US" sz="2000" b="1" dirty="0"/>
              <a:t> </a:t>
            </a:r>
            <a:r>
              <a:rPr lang="en-US" sz="2000" b="1" dirty="0" err="1"/>
              <a:t>kognitif</a:t>
            </a:r>
            <a:r>
              <a:rPr lang="en-US" sz="2000" b="1" dirty="0"/>
              <a:t> </a:t>
            </a:r>
            <a:r>
              <a:rPr lang="en-US" sz="2000" b="1" dirty="0" err="1"/>
              <a:t>cenderung</a:t>
            </a:r>
            <a:r>
              <a:rPr lang="en-US" sz="2000" b="1" dirty="0"/>
              <a:t> </a:t>
            </a:r>
            <a:r>
              <a:rPr lang="en-US" sz="2000" b="1" dirty="0" err="1"/>
              <a:t>terjadi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akhir</a:t>
            </a:r>
            <a:r>
              <a:rPr lang="en-US" sz="2000" b="1" dirty="0"/>
              <a:t> masa </a:t>
            </a:r>
            <a:r>
              <a:rPr lang="en-US" sz="2000" b="1" dirty="0" err="1"/>
              <a:t>dewasa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apakah</a:t>
            </a:r>
            <a:r>
              <a:rPr lang="en-US" sz="2000" b="1" dirty="0"/>
              <a:t> </a:t>
            </a:r>
            <a:r>
              <a:rPr lang="en-US" sz="2000" b="1" dirty="0" err="1"/>
              <a:t>ada</a:t>
            </a:r>
            <a:r>
              <a:rPr lang="en-US" sz="2000" b="1" dirty="0"/>
              <a:t> </a:t>
            </a:r>
            <a:r>
              <a:rPr lang="en-US" sz="2000" b="1" dirty="0" err="1"/>
              <a:t>cara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meningkatkan</a:t>
            </a:r>
            <a:r>
              <a:rPr lang="en-US" sz="2000" b="1" dirty="0"/>
              <a:t> </a:t>
            </a:r>
            <a:r>
              <a:rPr lang="en-US" sz="2000" b="1" dirty="0" err="1"/>
              <a:t>kinerja</a:t>
            </a:r>
            <a:r>
              <a:rPr lang="en-US" sz="2000" b="1" dirty="0"/>
              <a:t> </a:t>
            </a:r>
            <a:r>
              <a:rPr lang="en-US" sz="2000" b="1" dirty="0" err="1"/>
              <a:t>kognitif</a:t>
            </a:r>
            <a:r>
              <a:rPr lang="en-US" sz="2000" b="1" dirty="0"/>
              <a:t> orang </a:t>
            </a:r>
            <a:r>
              <a:rPr lang="en-US" sz="2000" b="1" dirty="0" err="1"/>
              <a:t>tua</a:t>
            </a:r>
            <a:r>
              <a:rPr lang="en-U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6126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267" y="1917337"/>
            <a:ext cx="8602620" cy="21902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b="1" u="sng" dirty="0" err="1"/>
              <a:t>Kebijaksanaan</a:t>
            </a:r>
            <a:endParaRPr lang="en-US" sz="3200" b="1" u="sng" dirty="0"/>
          </a:p>
          <a:p>
            <a:pPr marL="0" lvl="0" indent="0" algn="just">
              <a:buNone/>
            </a:pPr>
            <a:r>
              <a:rPr lang="en-US" sz="3200" dirty="0" err="1"/>
              <a:t>Menurut</a:t>
            </a:r>
            <a:r>
              <a:rPr lang="en-US" sz="3200" dirty="0"/>
              <a:t> </a:t>
            </a:r>
            <a:r>
              <a:rPr lang="en-US" sz="3200" dirty="0" err="1"/>
              <a:t>pembelajaran</a:t>
            </a:r>
            <a:r>
              <a:rPr lang="en-US" sz="3200" dirty="0"/>
              <a:t> </a:t>
            </a:r>
            <a:r>
              <a:rPr lang="en-US" sz="3200" dirty="0" err="1"/>
              <a:t>Baltes</a:t>
            </a:r>
            <a:r>
              <a:rPr lang="en-US" sz="3200" dirty="0"/>
              <a:t>, </a:t>
            </a:r>
            <a:r>
              <a:rPr lang="en-US" sz="3200" dirty="0" err="1"/>
              <a:t>kebijaksanaan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terkait</a:t>
            </a:r>
            <a:r>
              <a:rPr lang="en-US" sz="3200" dirty="0"/>
              <a:t> </a:t>
            </a:r>
            <a:r>
              <a:rPr lang="en-US" sz="3200" dirty="0" err="1"/>
              <a:t>usia</a:t>
            </a:r>
            <a:r>
              <a:rPr lang="en-US" sz="3200" dirty="0"/>
              <a:t>, </a:t>
            </a:r>
            <a:r>
              <a:rPr lang="en-US" sz="3200" dirty="0" err="1"/>
              <a:t>tetapi</a:t>
            </a:r>
            <a:r>
              <a:rPr lang="en-US" sz="3200" dirty="0"/>
              <a:t> orang-orang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segala</a:t>
            </a:r>
            <a:r>
              <a:rPr lang="en-US" sz="3200" dirty="0"/>
              <a:t> </a:t>
            </a:r>
            <a:r>
              <a:rPr lang="en-US" sz="3200" dirty="0" err="1"/>
              <a:t>usia</a:t>
            </a:r>
            <a:r>
              <a:rPr lang="en-US" sz="3200" dirty="0"/>
              <a:t> </a:t>
            </a: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tanggapan</a:t>
            </a:r>
            <a:r>
              <a:rPr lang="en-US" sz="3200" dirty="0"/>
              <a:t> yang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bijaksana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yang </a:t>
            </a:r>
            <a:r>
              <a:rPr lang="en-US" sz="3200" dirty="0" err="1"/>
              <a:t>mempengaruhi</a:t>
            </a:r>
            <a:r>
              <a:rPr lang="en-US" sz="3200" dirty="0"/>
              <a:t> </a:t>
            </a:r>
            <a:r>
              <a:rPr lang="en-US" sz="3200" dirty="0" err="1"/>
              <a:t>kelompok</a:t>
            </a:r>
            <a:r>
              <a:rPr lang="en-US" sz="3200" dirty="0"/>
              <a:t> </a:t>
            </a:r>
            <a:r>
              <a:rPr lang="en-US" sz="3200" dirty="0" err="1"/>
              <a:t>umur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sendiri</a:t>
            </a:r>
            <a:r>
              <a:rPr lang="en-US" sz="3200" dirty="0"/>
              <a:t>. </a:t>
            </a:r>
          </a:p>
          <a:p>
            <a:pPr marL="0" indent="0" algn="just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64" y="2375710"/>
            <a:ext cx="2913273" cy="1935031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783773" y="319832"/>
            <a:ext cx="10784114" cy="7968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ID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Guidepost 5 : </a:t>
            </a:r>
            <a:r>
              <a:rPr lang="en-US" sz="2000" b="1" dirty="0" err="1"/>
              <a:t>Apa</a:t>
            </a:r>
            <a:r>
              <a:rPr lang="en-US" sz="2000" b="1" dirty="0"/>
              <a:t> </a:t>
            </a:r>
            <a:r>
              <a:rPr lang="en-US" sz="2000" b="1" dirty="0" err="1"/>
              <a:t>keuntungan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kerugian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kemampuan</a:t>
            </a:r>
            <a:r>
              <a:rPr lang="en-US" sz="2000" b="1" dirty="0"/>
              <a:t> </a:t>
            </a:r>
            <a:r>
              <a:rPr lang="en-US" sz="2000" b="1" dirty="0" err="1"/>
              <a:t>kognitif</a:t>
            </a:r>
            <a:r>
              <a:rPr lang="en-US" sz="2000" b="1" dirty="0"/>
              <a:t> </a:t>
            </a:r>
            <a:r>
              <a:rPr lang="en-US" sz="2000" b="1" dirty="0" err="1"/>
              <a:t>cenderung</a:t>
            </a:r>
            <a:r>
              <a:rPr lang="en-US" sz="2000" b="1" dirty="0"/>
              <a:t> </a:t>
            </a:r>
            <a:r>
              <a:rPr lang="en-US" sz="2000" b="1" dirty="0" err="1"/>
              <a:t>terjadi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akhir</a:t>
            </a:r>
            <a:r>
              <a:rPr lang="en-US" sz="2000" b="1" dirty="0"/>
              <a:t> masa </a:t>
            </a:r>
            <a:r>
              <a:rPr lang="en-US" sz="2000" b="1" dirty="0" err="1"/>
              <a:t>dewasa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apakah</a:t>
            </a:r>
            <a:r>
              <a:rPr lang="en-US" sz="2000" b="1" dirty="0"/>
              <a:t> </a:t>
            </a:r>
            <a:r>
              <a:rPr lang="en-US" sz="2000" b="1" dirty="0" err="1"/>
              <a:t>ada</a:t>
            </a:r>
            <a:r>
              <a:rPr lang="en-US" sz="2000" b="1" dirty="0"/>
              <a:t> </a:t>
            </a:r>
            <a:r>
              <a:rPr lang="en-US" sz="2000" b="1" dirty="0" err="1"/>
              <a:t>cara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meningkatkan</a:t>
            </a:r>
            <a:r>
              <a:rPr lang="en-US" sz="2000" b="1" dirty="0"/>
              <a:t> </a:t>
            </a:r>
            <a:r>
              <a:rPr lang="en-US" sz="2000" b="1" dirty="0" err="1"/>
              <a:t>kinerja</a:t>
            </a:r>
            <a:r>
              <a:rPr lang="en-US" sz="2000" b="1" dirty="0"/>
              <a:t> </a:t>
            </a:r>
            <a:r>
              <a:rPr lang="en-US" sz="2000" b="1" dirty="0" err="1"/>
              <a:t>kognitif</a:t>
            </a:r>
            <a:r>
              <a:rPr lang="en-US" sz="2000" b="1" dirty="0"/>
              <a:t> orang </a:t>
            </a:r>
            <a:r>
              <a:rPr lang="en-US" sz="2000" b="1" dirty="0" err="1"/>
              <a:t>tua</a:t>
            </a:r>
            <a:r>
              <a:rPr lang="en-U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3743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112541" y="-112542"/>
            <a:ext cx="3390314" cy="361539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8675075" y="3355145"/>
            <a:ext cx="3390314" cy="361539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4" y="1005839"/>
            <a:ext cx="5433152" cy="449505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25041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4E707D-9664-4887-ACC5-F1B5E5769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86207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Arial"/>
                <a:cs typeface="Arial"/>
              </a:rPr>
              <a:t>Old Age Today 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Upaya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melawan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ageisme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prasangka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diskriminasi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didasarkan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mengalami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kemajuan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banyaknya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sehat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2F278F-C0A5-435C-98E8-03EB9946B612}"/>
              </a:ext>
            </a:extLst>
          </p:cNvPr>
          <p:cNvSpPr txBox="1"/>
          <p:nvPr/>
        </p:nvSpPr>
        <p:spPr>
          <a:xfrm>
            <a:off x="834887" y="644589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Guidepost 1</a:t>
            </a:r>
            <a:r>
              <a:rPr lang="en-US" sz="2400" dirty="0"/>
              <a:t> :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lansia</a:t>
            </a:r>
            <a:r>
              <a:rPr lang="en-US" sz="2400" dirty="0"/>
              <a:t> pada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?</a:t>
            </a:r>
          </a:p>
          <a:p>
            <a:endParaRPr lang="en-US" dirty="0"/>
          </a:p>
        </p:txBody>
      </p:sp>
      <p:pic>
        <p:nvPicPr>
          <p:cNvPr id="2" name="Picture 4" descr="A person standing in a field&#10;&#10;Description generated with very high confidence">
            <a:extLst>
              <a:ext uri="{FF2B5EF4-FFF2-40B4-BE49-F238E27FC236}">
                <a16:creationId xmlns:a16="http://schemas.microsoft.com/office/drawing/2014/main" xmlns="" id="{85CB5B81-741D-48EC-B564-F6EF11E55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3727061"/>
            <a:ext cx="3405996" cy="24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9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F498B-0B46-4171-902A-02305956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Graying of the Population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2006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500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orang di dunia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berumur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65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2030 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miliar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orang di dunia (2x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lipatnya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en-US" dirty="0">
                <a:latin typeface="Arial"/>
                <a:cs typeface="Arial"/>
                <a:sym typeface="Wingdings" panose="05000000000000000000" pitchFamily="2" charset="2"/>
              </a:rPr>
              <a:t>Pada </a:t>
            </a:r>
            <a:r>
              <a:rPr lang="en-US" dirty="0" err="1">
                <a:latin typeface="Arial"/>
                <a:cs typeface="Arial"/>
                <a:sym typeface="Wingdings" panose="05000000000000000000" pitchFamily="2" charset="2"/>
              </a:rPr>
              <a:t>saat</a:t>
            </a:r>
            <a:r>
              <a:rPr lang="en-US" dirty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/>
                <a:cs typeface="Arial"/>
                <a:sym typeface="Wingdings" panose="05000000000000000000" pitchFamily="2" charset="2"/>
              </a:rPr>
              <a:t>ini</a:t>
            </a:r>
            <a:r>
              <a:rPr lang="en-US" dirty="0">
                <a:latin typeface="Arial"/>
                <a:cs typeface="Arial"/>
                <a:sym typeface="Wingdings" panose="05000000000000000000" pitchFamily="2" charset="2"/>
              </a:rPr>
              <a:t> orang-orang </a:t>
            </a:r>
            <a:r>
              <a:rPr lang="en-US" dirty="0" err="1">
                <a:latin typeface="Arial"/>
                <a:cs typeface="Arial"/>
                <a:sym typeface="Wingdings" panose="05000000000000000000" pitchFamily="2" charset="2"/>
              </a:rPr>
              <a:t>hidup</a:t>
            </a:r>
            <a:r>
              <a:rPr lang="en-US" dirty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Arial"/>
                <a:cs typeface="Arial"/>
                <a:sym typeface="Wingdings" panose="05000000000000000000" pitchFamily="2" charset="2"/>
              </a:rPr>
              <a:t>lebih</a:t>
            </a:r>
            <a:r>
              <a:rPr lang="en-US" dirty="0">
                <a:latin typeface="Arial"/>
                <a:cs typeface="Arial"/>
                <a:sym typeface="Wingdings" panose="05000000000000000000" pitchFamily="2" charset="2"/>
              </a:rPr>
              <a:t> lama, </a:t>
            </a:r>
            <a:r>
              <a:rPr lang="en-US" dirty="0" err="1">
                <a:latin typeface="Arial"/>
                <a:cs typeface="Arial"/>
                <a:sym typeface="Wingdings" panose="05000000000000000000" pitchFamily="2" charset="2"/>
              </a:rPr>
              <a:t>terutama</a:t>
            </a:r>
            <a:r>
              <a:rPr lang="en-US" dirty="0">
                <a:latin typeface="Arial"/>
                <a:cs typeface="Arial"/>
                <a:sym typeface="Wingdings" panose="05000000000000000000" pitchFamily="2" charset="2"/>
              </a:rPr>
              <a:t> di negara </a:t>
            </a:r>
            <a:r>
              <a:rPr lang="en-US" dirty="0" err="1">
                <a:latin typeface="Arial"/>
                <a:cs typeface="Arial"/>
                <a:sym typeface="Wingdings" panose="05000000000000000000" pitchFamily="2" charset="2"/>
              </a:rPr>
              <a:t>maju</a:t>
            </a:r>
            <a:r>
              <a:rPr lang="en-US" dirty="0">
                <a:latin typeface="Arial"/>
                <a:cs typeface="Arial"/>
                <a:sym typeface="Wingdings" panose="05000000000000000000" pitchFamily="2" charset="2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57622F-CD33-4B72-AE03-FCE563EEDC54}"/>
              </a:ext>
            </a:extLst>
          </p:cNvPr>
          <p:cNvSpPr txBox="1"/>
          <p:nvPr/>
        </p:nvSpPr>
        <p:spPr>
          <a:xfrm>
            <a:off x="987287" y="681037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Guidepost 1 </a:t>
            </a:r>
            <a:r>
              <a:rPr lang="en-US" sz="2400" dirty="0"/>
              <a:t>: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lansia</a:t>
            </a:r>
            <a:r>
              <a:rPr lang="en-US" sz="2400" dirty="0"/>
              <a:t> pada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0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69E715-DCD4-40BE-9DB3-3296F833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273"/>
            <a:ext cx="10515600" cy="4583690"/>
          </a:xfrm>
        </p:spPr>
        <p:txBody>
          <a:bodyPr>
            <a:normAutofit fontScale="85000" lnSpcReduction="20000"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Young Old to Oldest Old</a:t>
            </a: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Penuaan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proses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penurunan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bertahap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terhindarkan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yang di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berlangsung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bertahun-tahun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dikontrol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Penuaan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kesalahan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penyalahgunaan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dihindari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berada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kontrol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50E2CC-AE03-4DE6-85B8-66EBAC048292}"/>
              </a:ext>
            </a:extLst>
          </p:cNvPr>
          <p:cNvSpPr txBox="1"/>
          <p:nvPr/>
        </p:nvSpPr>
        <p:spPr>
          <a:xfrm>
            <a:off x="1056560" y="681037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Guidepost 1</a:t>
            </a:r>
            <a:r>
              <a:rPr lang="en-US" sz="2400" dirty="0"/>
              <a:t> :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lansia</a:t>
            </a:r>
            <a:r>
              <a:rPr lang="en-US" sz="2400" dirty="0"/>
              <a:t> pada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9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E858E3-4EB0-482E-B4C4-1D56DAE09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70704" cy="45552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lansia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(young old) : 65-74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(old old) : 75-84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tertua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(oldest old) : 85-…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Functional Age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Seberapa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dibandingkan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orang lain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seusianya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B09212-E76A-4FCB-B0BE-2822F788F90D}"/>
              </a:ext>
            </a:extLst>
          </p:cNvPr>
          <p:cNvSpPr txBox="1"/>
          <p:nvPr/>
        </p:nvSpPr>
        <p:spPr>
          <a:xfrm>
            <a:off x="834887" y="477078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Guidepost 1</a:t>
            </a:r>
            <a:r>
              <a:rPr lang="en-US" sz="2400" dirty="0"/>
              <a:t> :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lansia</a:t>
            </a:r>
            <a:r>
              <a:rPr lang="en-US" sz="2400" dirty="0"/>
              <a:t> pada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9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AD5A3B-A241-407C-AB53-7D8719CB9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Research in gerontology :</a:t>
            </a:r>
          </a:p>
          <a:p>
            <a:pPr marL="0" indent="0">
              <a:buNone/>
            </a:pPr>
            <a:r>
              <a:rPr lang="en-US" dirty="0" err="1">
                <a:latin typeface="Arial"/>
                <a:cs typeface="Arial"/>
              </a:rPr>
              <a:t>Studi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tentang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usia</a:t>
            </a:r>
            <a:r>
              <a:rPr lang="en-US" dirty="0">
                <a:latin typeface="Arial"/>
                <a:cs typeface="Arial"/>
              </a:rPr>
              <a:t> dan proses </a:t>
            </a:r>
            <a:r>
              <a:rPr lang="en-US" dirty="0" err="1">
                <a:latin typeface="Arial"/>
                <a:cs typeface="Arial"/>
              </a:rPr>
              <a:t>penuaan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Geriatrics :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Cabang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pengobatan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penuaan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tertua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(oldest old)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06ECA3-4D85-4A6F-8EB5-E8122B90BE4A}"/>
              </a:ext>
            </a:extLst>
          </p:cNvPr>
          <p:cNvSpPr txBox="1"/>
          <p:nvPr/>
        </p:nvSpPr>
        <p:spPr>
          <a:xfrm>
            <a:off x="838200" y="560205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Guidepost 1 </a:t>
            </a:r>
            <a:r>
              <a:rPr lang="en-US" sz="2400" dirty="0"/>
              <a:t>: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 </a:t>
            </a:r>
            <a:r>
              <a:rPr lang="en-US" sz="2400" dirty="0" err="1"/>
              <a:t>lansia</a:t>
            </a:r>
            <a:r>
              <a:rPr lang="en-US" sz="2400" dirty="0"/>
              <a:t> pada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5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1A0CBF-B51F-4466-BB8B-11EE599BA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963"/>
            <a:ext cx="10515600" cy="503237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PHYSICAL DEVELOPMENT  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Longevity and Aging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</a:rPr>
              <a:t>Live expectancy </a:t>
            </a:r>
            <a:r>
              <a:rPr lang="en-US" sz="4000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latin typeface="Arial"/>
                <a:cs typeface="Arial"/>
              </a:rPr>
              <a:t>: </a:t>
            </a:r>
            <a:r>
              <a:rPr lang="en-US" sz="4000" dirty="0" err="1">
                <a:latin typeface="Arial"/>
                <a:cs typeface="Arial"/>
              </a:rPr>
              <a:t>merupakan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usia</a:t>
            </a:r>
            <a:r>
              <a:rPr lang="en-US" sz="4000" dirty="0">
                <a:latin typeface="Arial"/>
                <a:cs typeface="Arial"/>
              </a:rPr>
              <a:t> di mana </a:t>
            </a:r>
            <a:r>
              <a:rPr lang="en-US" sz="4000" dirty="0" err="1">
                <a:latin typeface="Arial"/>
                <a:cs typeface="Arial"/>
              </a:rPr>
              <a:t>seseorang</a:t>
            </a:r>
            <a:r>
              <a:rPr lang="en-US" sz="4000" dirty="0">
                <a:latin typeface="Arial"/>
                <a:cs typeface="Arial"/>
              </a:rPr>
              <a:t> yang </a:t>
            </a:r>
            <a:r>
              <a:rPr lang="en-US" sz="4000" dirty="0" err="1">
                <a:latin typeface="Arial"/>
                <a:cs typeface="Arial"/>
              </a:rPr>
              <a:t>lahir</a:t>
            </a:r>
            <a:r>
              <a:rPr lang="en-US" sz="4000" dirty="0">
                <a:latin typeface="Arial"/>
                <a:cs typeface="Arial"/>
              </a:rPr>
              <a:t> pada </a:t>
            </a:r>
            <a:r>
              <a:rPr lang="en-US" sz="4000" dirty="0" err="1">
                <a:latin typeface="Arial"/>
                <a:cs typeface="Arial"/>
              </a:rPr>
              <a:t>waktu</a:t>
            </a:r>
            <a:r>
              <a:rPr lang="en-US" sz="4000" dirty="0">
                <a:latin typeface="Arial"/>
                <a:cs typeface="Arial"/>
              </a:rPr>
              <a:t> dan </a:t>
            </a:r>
            <a:r>
              <a:rPr lang="en-US" sz="4000" dirty="0" err="1">
                <a:latin typeface="Arial"/>
                <a:cs typeface="Arial"/>
              </a:rPr>
              <a:t>tempat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tertentu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memiliki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kecenderungan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untuk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hidup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secara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statistik</a:t>
            </a:r>
            <a:r>
              <a:rPr lang="en-US" sz="4000" dirty="0">
                <a:latin typeface="Arial"/>
                <a:cs typeface="Arial"/>
              </a:rPr>
              <a:t>, </a:t>
            </a:r>
            <a:r>
              <a:rPr lang="en-US" sz="4000" dirty="0" err="1">
                <a:latin typeface="Arial"/>
                <a:cs typeface="Arial"/>
              </a:rPr>
              <a:t>berdasarkan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usia</a:t>
            </a:r>
            <a:r>
              <a:rPr lang="en-US" sz="4000" dirty="0">
                <a:latin typeface="Arial"/>
                <a:cs typeface="Arial"/>
              </a:rPr>
              <a:t> dan status </a:t>
            </a:r>
            <a:r>
              <a:rPr lang="en-US" sz="4000" dirty="0" err="1">
                <a:latin typeface="Arial"/>
                <a:cs typeface="Arial"/>
              </a:rPr>
              <a:t>kesehatannya</a:t>
            </a:r>
            <a:r>
              <a:rPr lang="en-US" sz="4000" dirty="0">
                <a:latin typeface="Arial"/>
                <a:cs typeface="Arial"/>
              </a:rPr>
              <a:t> pada </a:t>
            </a:r>
            <a:r>
              <a:rPr lang="en-US" sz="4000" dirty="0" err="1">
                <a:latin typeface="Arial"/>
                <a:cs typeface="Arial"/>
              </a:rPr>
              <a:t>saat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itu</a:t>
            </a:r>
            <a:r>
              <a:rPr lang="en-US" sz="4000" dirty="0">
                <a:latin typeface="Arial"/>
                <a:cs typeface="Arial"/>
              </a:rPr>
              <a:t>.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span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terpanjang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spesies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C34409-A1CF-4591-B6B5-9F8410EAB373}"/>
              </a:ext>
            </a:extLst>
          </p:cNvPr>
          <p:cNvSpPr txBox="1"/>
          <p:nvPr/>
        </p:nvSpPr>
        <p:spPr>
          <a:xfrm>
            <a:off x="838200" y="543339"/>
            <a:ext cx="1013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Guidepost 2</a:t>
            </a:r>
            <a:r>
              <a:rPr lang="en-US" sz="2400" dirty="0"/>
              <a:t> :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harapan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,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penuaan</a:t>
            </a:r>
            <a:r>
              <a:rPr lang="en-US" sz="2400" dirty="0"/>
              <a:t>, dan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memperpanjang</a:t>
            </a:r>
            <a:r>
              <a:rPr lang="en-US" sz="2400" dirty="0"/>
              <a:t> </a:t>
            </a:r>
            <a:r>
              <a:rPr lang="en-US" sz="2400" dirty="0" err="1"/>
              <a:t>rentang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08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1A0CBF-B51F-4466-BB8B-11EE599BA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74" y="1323199"/>
            <a:ext cx="10909852" cy="55702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Trends and Factors in Life Expectancy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mendasari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penuaan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populasi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signifikan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harapan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800" dirty="0" err="1">
                <a:latin typeface="Arial"/>
                <a:cs typeface="Arial"/>
              </a:rPr>
              <a:t>Semakin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panjang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manusia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hidup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semakin</a:t>
            </a:r>
            <a:r>
              <a:rPr lang="en-US" sz="1800" dirty="0">
                <a:latin typeface="Arial"/>
                <a:cs typeface="Arial"/>
              </a:rPr>
              <a:t> </a:t>
            </a:r>
            <a:r>
              <a:rPr lang="en-US" sz="1800" dirty="0" err="1">
                <a:latin typeface="Arial"/>
                <a:cs typeface="Arial"/>
              </a:rPr>
              <a:t>panjang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keinginan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mereka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untuk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hidup</a:t>
            </a:r>
            <a:r>
              <a:rPr lang="en-US" sz="1800" dirty="0">
                <a:latin typeface="Arial"/>
                <a:cs typeface="Arial"/>
              </a:rPr>
              <a:t>.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Gender Differences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latin typeface="Arial"/>
                <a:cs typeface="Arial"/>
              </a:rPr>
              <a:t>- </a:t>
            </a:r>
            <a:r>
              <a:rPr lang="en-US" sz="1800" dirty="0" err="1">
                <a:latin typeface="Arial"/>
                <a:cs typeface="Arial"/>
              </a:rPr>
              <a:t>Hampir</a:t>
            </a:r>
            <a:r>
              <a:rPr lang="en-US" sz="1800" dirty="0">
                <a:latin typeface="Arial"/>
                <a:cs typeface="Arial"/>
              </a:rPr>
              <a:t> di </a:t>
            </a:r>
            <a:r>
              <a:rPr lang="en-US" sz="1800" dirty="0" err="1">
                <a:latin typeface="Arial"/>
                <a:cs typeface="Arial"/>
              </a:rPr>
              <a:t>seluruh</a:t>
            </a:r>
            <a:r>
              <a:rPr lang="en-US" sz="1800" dirty="0">
                <a:latin typeface="Arial"/>
                <a:cs typeface="Arial"/>
              </a:rPr>
              <a:t> dunia, </a:t>
            </a:r>
            <a:r>
              <a:rPr lang="en-US" sz="1800" dirty="0" err="1">
                <a:latin typeface="Arial"/>
                <a:cs typeface="Arial"/>
              </a:rPr>
              <a:t>wanita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hidup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lebih</a:t>
            </a:r>
            <a:r>
              <a:rPr lang="en-US" sz="1800" dirty="0">
                <a:latin typeface="Arial"/>
                <a:cs typeface="Arial"/>
              </a:rPr>
              <a:t> lama </a:t>
            </a:r>
            <a:r>
              <a:rPr lang="en-US" sz="1800" dirty="0" err="1">
                <a:latin typeface="Arial"/>
                <a:cs typeface="Arial"/>
              </a:rPr>
              <a:t>dibandingkan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pria</a:t>
            </a:r>
            <a:r>
              <a:rPr lang="en-US" sz="1800" dirty="0">
                <a:latin typeface="Arial"/>
                <a:cs typeface="Arial"/>
              </a:rPr>
              <a:t>. 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Regional and Racial/Ethnic Differences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800" dirty="0">
                <a:latin typeface="Arial"/>
                <a:cs typeface="Arial"/>
              </a:rPr>
              <a:t>- Rata-rata, </a:t>
            </a:r>
            <a:r>
              <a:rPr lang="en-US" sz="1800" err="1">
                <a:latin typeface="Arial"/>
                <a:cs typeface="Arial"/>
              </a:rPr>
              <a:t>seseorang</a:t>
            </a:r>
            <a:r>
              <a:rPr lang="en-US" sz="1800" dirty="0">
                <a:latin typeface="Arial"/>
                <a:cs typeface="Arial"/>
              </a:rPr>
              <a:t> yang </a:t>
            </a:r>
            <a:r>
              <a:rPr lang="en-US" sz="1800" err="1">
                <a:latin typeface="Arial"/>
                <a:cs typeface="Arial"/>
              </a:rPr>
              <a:t>lahir</a:t>
            </a:r>
            <a:r>
              <a:rPr lang="en-US" sz="1800" dirty="0">
                <a:latin typeface="Arial"/>
                <a:cs typeface="Arial"/>
              </a:rPr>
              <a:t> di negara </a:t>
            </a:r>
            <a:r>
              <a:rPr lang="en-US" sz="1800" err="1">
                <a:latin typeface="Arial"/>
                <a:cs typeface="Arial"/>
              </a:rPr>
              <a:t>maju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dapat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berharap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untuk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hidup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lebih</a:t>
            </a:r>
            <a:r>
              <a:rPr lang="en-US" sz="1800" dirty="0">
                <a:latin typeface="Arial"/>
                <a:cs typeface="Arial"/>
              </a:rPr>
              <a:t> lama </a:t>
            </a:r>
            <a:r>
              <a:rPr lang="en-US" sz="1800" err="1">
                <a:latin typeface="Arial"/>
                <a:cs typeface="Arial"/>
              </a:rPr>
              <a:t>dibandingkan</a:t>
            </a:r>
            <a:r>
              <a:rPr lang="en-US" sz="1800" dirty="0">
                <a:latin typeface="Arial"/>
                <a:cs typeface="Arial"/>
              </a:rPr>
              <a:t> di negara </a:t>
            </a:r>
            <a:r>
              <a:rPr lang="en-US" sz="1800" err="1">
                <a:latin typeface="Arial"/>
                <a:cs typeface="Arial"/>
              </a:rPr>
              <a:t>berkembang</a:t>
            </a:r>
            <a:r>
              <a:rPr lang="en-US" sz="1800" dirty="0">
                <a:latin typeface="Arial"/>
                <a:cs typeface="Arial"/>
              </a:rPr>
              <a:t>.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C34409-A1CF-4591-B6B5-9F8410EAB373}"/>
              </a:ext>
            </a:extLst>
          </p:cNvPr>
          <p:cNvSpPr txBox="1"/>
          <p:nvPr/>
        </p:nvSpPr>
        <p:spPr>
          <a:xfrm>
            <a:off x="876207" y="491310"/>
            <a:ext cx="1024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Guidepost 2</a:t>
            </a:r>
            <a:r>
              <a:rPr lang="en-US" sz="2000" dirty="0"/>
              <a:t> :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harapan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,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penuaan</a:t>
            </a:r>
            <a:r>
              <a:rPr lang="en-US" sz="2000" dirty="0"/>
              <a:t>, dan </a:t>
            </a:r>
            <a:r>
              <a:rPr lang="en-US" sz="2000" dirty="0" err="1"/>
              <a:t>kemungkinan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memperpanjang</a:t>
            </a:r>
            <a:r>
              <a:rPr lang="en-US" sz="2000" dirty="0"/>
              <a:t> </a:t>
            </a:r>
            <a:r>
              <a:rPr lang="en-US" sz="2000" dirty="0" err="1"/>
              <a:t>rentang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7348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3320</TotalTime>
  <Words>1836</Words>
  <Application>Microsoft Office PowerPoint</Application>
  <PresentationFormat>Widescreen</PresentationFormat>
  <Paragraphs>184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 (Body)</vt:lpstr>
      <vt:lpstr>Garamond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Guidepost 4 : Masalah kesehatan apa yang umum terjadi pada masa tua dewasa, faktor apa yang memengaruhi kesehatan, masalah mental dan perilaku apa yang dialami beberapa orang lanjut usia?</vt:lpstr>
      <vt:lpstr>PowerPoint Presentation</vt:lpstr>
      <vt:lpstr>PowerPoint Presentation</vt:lpstr>
      <vt:lpstr>PowerPoint Presentation</vt:lpstr>
      <vt:lpstr>Guidepost 5 : Apa keuntungan dan kerugian dalam kemampuan kognitif cenderung terjadi pada akhir masa dewasa, dan apakah ada cara untuk meningkatkan kinerja kognitif orang tua?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Gita Soerjoatmodjo</cp:lastModifiedBy>
  <cp:revision>294</cp:revision>
  <dcterms:created xsi:type="dcterms:W3CDTF">2019-09-25T13:02:52Z</dcterms:created>
  <dcterms:modified xsi:type="dcterms:W3CDTF">2019-12-02T05:55:23Z</dcterms:modified>
</cp:coreProperties>
</file>