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75" r:id="rId3"/>
    <p:sldId id="276" r:id="rId4"/>
    <p:sldId id="277" r:id="rId5"/>
    <p:sldId id="278" r:id="rId6"/>
    <p:sldId id="279" r:id="rId7"/>
    <p:sldId id="280" r:id="rId8"/>
    <p:sldId id="281" r:id="rId9"/>
    <p:sldId id="282" r:id="rId10"/>
    <p:sldId id="257" r:id="rId11"/>
    <p:sldId id="258" r:id="rId12"/>
    <p:sldId id="260" r:id="rId13"/>
    <p:sldId id="261" r:id="rId14"/>
    <p:sldId id="262" r:id="rId15"/>
    <p:sldId id="263" r:id="rId16"/>
    <p:sldId id="264" r:id="rId17"/>
    <p:sldId id="265" r:id="rId18"/>
    <p:sldId id="266" r:id="rId19"/>
    <p:sldId id="267" r:id="rId20"/>
    <p:sldId id="268" r:id="rId21"/>
    <p:sldId id="269" r:id="rId22"/>
    <p:sldId id="270" r:id="rId23"/>
    <p:sldId id="271" r:id="rId24"/>
    <p:sldId id="272" r:id="rId25"/>
    <p:sldId id="273" r:id="rId26"/>
    <p:sldId id="274" r:id="rId2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55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12/2/2019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12/2/2019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12/2/2019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12/2/2019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12/2/2019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12/2/2019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12/2/2019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12/2/2019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12/2/2019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9334D819-9F07-4261-B09B-9E467E5D9002}" type="datetimeFigureOut">
              <a:rPr lang="en-US" dirty="0"/>
              <a:t>12/2/2019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9334D819-9F07-4261-B09B-9E467E5D9002}" type="datetimeFigureOut">
              <a:rPr lang="en-US" dirty="0"/>
              <a:t>12/2/2019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12/2/2019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4BD7DA26-0058-C845-A42B-3038FEF7833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2354496"/>
          </a:xfrm>
        </p:spPr>
        <p:txBody>
          <a:bodyPr/>
          <a:lstStyle/>
          <a:p>
            <a:r>
              <a:rPr lang="en-US" sz="3600" dirty="0"/>
              <a:t>Psychosocial Development In</a:t>
            </a:r>
            <a:br>
              <a:rPr lang="en-US" sz="3600" dirty="0"/>
            </a:br>
            <a:r>
              <a:rPr lang="en-US" sz="3600" dirty="0"/>
              <a:t>Emerging And Young Adulthood</a:t>
            </a: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73447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9C29D3D8-E379-DC4F-85CF-7757A3710C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/>
              <a:t>Foundations of intimate relationship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8D02E12E-EF57-6343-AB9F-C9CCF8BBDA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>
                <a:solidFill>
                  <a:schemeClr val="tx1"/>
                </a:solidFill>
              </a:rPr>
              <a:t>Elemen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penting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dalam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sebuah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keintiman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adalah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pengungkapan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diri</a:t>
            </a:r>
            <a:r>
              <a:rPr lang="en-US" dirty="0">
                <a:solidFill>
                  <a:schemeClr val="tx1"/>
                </a:solidFill>
              </a:rPr>
              <a:t>.</a:t>
            </a:r>
          </a:p>
          <a:p>
            <a:r>
              <a:rPr lang="en-US" dirty="0" err="1">
                <a:solidFill>
                  <a:schemeClr val="tx1"/>
                </a:solidFill>
              </a:rPr>
              <a:t>Hubungan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intim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membutuhkan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kesadaran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diri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 err="1">
                <a:solidFill>
                  <a:schemeClr val="tx1"/>
                </a:solidFill>
              </a:rPr>
              <a:t>empati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 err="1">
                <a:solidFill>
                  <a:schemeClr val="tx1"/>
                </a:solidFill>
              </a:rPr>
              <a:t>kemampuan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untuk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mengkomunikasikan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emosi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 err="1">
                <a:solidFill>
                  <a:schemeClr val="tx1"/>
                </a:solidFill>
              </a:rPr>
              <a:t>menyelesaikan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konflik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 err="1">
                <a:solidFill>
                  <a:schemeClr val="tx1"/>
                </a:solidFill>
              </a:rPr>
              <a:t>mempertahankan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komitmen</a:t>
            </a:r>
            <a:r>
              <a:rPr lang="en-US" dirty="0">
                <a:solidFill>
                  <a:schemeClr val="tx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3064605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5FFB130E-8BF3-0D42-89AE-EE4EA5182D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/>
              <a:t>Intimacy in young adulthood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A912512E-DA6B-DF4A-843E-A742E2E35E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95405" y="1569493"/>
            <a:ext cx="10777837" cy="4435331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sz="2400" b="1" dirty="0">
                <a:solidFill>
                  <a:schemeClr val="tx1"/>
                </a:solidFill>
              </a:rPr>
              <a:t>FRIENDSHIP</a:t>
            </a:r>
          </a:p>
          <a:p>
            <a:r>
              <a:rPr lang="en-US" dirty="0" err="1">
                <a:solidFill>
                  <a:schemeClr val="tx1"/>
                </a:solidFill>
              </a:rPr>
              <a:t>Pertemanan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dalam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dewasa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muda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cendeung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berpusat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pada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pekerjaan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 err="1">
                <a:solidFill>
                  <a:schemeClr val="tx1"/>
                </a:solidFill>
              </a:rPr>
              <a:t>kegiatan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pengasuhan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anak</a:t>
            </a:r>
            <a:r>
              <a:rPr lang="en-US" dirty="0">
                <a:solidFill>
                  <a:schemeClr val="tx1"/>
                </a:solidFill>
              </a:rPr>
              <a:t> dan </a:t>
            </a:r>
            <a:r>
              <a:rPr lang="en-US" dirty="0" err="1">
                <a:solidFill>
                  <a:schemeClr val="tx1"/>
                </a:solidFill>
              </a:rPr>
              <a:t>berbagi</a:t>
            </a:r>
            <a:r>
              <a:rPr lang="en-US" dirty="0">
                <a:solidFill>
                  <a:schemeClr val="tx1"/>
                </a:solidFill>
              </a:rPr>
              <a:t> saran juga </a:t>
            </a:r>
            <a:r>
              <a:rPr lang="en-US" dirty="0" err="1">
                <a:solidFill>
                  <a:schemeClr val="tx1"/>
                </a:solidFill>
              </a:rPr>
              <a:t>rahasia</a:t>
            </a:r>
            <a:r>
              <a:rPr lang="en-US" dirty="0">
                <a:solidFill>
                  <a:schemeClr val="tx1"/>
                </a:solidFill>
              </a:rPr>
              <a:t>.</a:t>
            </a:r>
          </a:p>
          <a:p>
            <a:r>
              <a:rPr lang="en-US" dirty="0" err="1">
                <a:solidFill>
                  <a:schemeClr val="tx1"/>
                </a:solidFill>
              </a:rPr>
              <a:t>Dewasa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muda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lajang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lebih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bergantung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pada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sebuah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pertemanan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untuk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memenuhi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kebutuhan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sosialnya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daripada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dewasa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muda</a:t>
            </a:r>
            <a:r>
              <a:rPr lang="en-US" dirty="0">
                <a:solidFill>
                  <a:schemeClr val="tx1"/>
                </a:solidFill>
              </a:rPr>
              <a:t> yang </a:t>
            </a:r>
            <a:r>
              <a:rPr lang="en-US" dirty="0" err="1">
                <a:solidFill>
                  <a:schemeClr val="tx1"/>
                </a:solidFill>
              </a:rPr>
              <a:t>sudah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menikah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atau</a:t>
            </a:r>
            <a:r>
              <a:rPr lang="en-US" dirty="0">
                <a:solidFill>
                  <a:schemeClr val="tx1"/>
                </a:solidFill>
              </a:rPr>
              <a:t> yang orang </a:t>
            </a:r>
            <a:r>
              <a:rPr lang="en-US" dirty="0" err="1">
                <a:solidFill>
                  <a:schemeClr val="tx1"/>
                </a:solidFill>
              </a:rPr>
              <a:t>tua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lakukan</a:t>
            </a:r>
            <a:r>
              <a:rPr lang="en-US" dirty="0">
                <a:solidFill>
                  <a:schemeClr val="tx1"/>
                </a:solidFill>
              </a:rPr>
              <a:t>.</a:t>
            </a:r>
          </a:p>
          <a:p>
            <a:r>
              <a:rPr lang="en-US" dirty="0" err="1">
                <a:solidFill>
                  <a:schemeClr val="tx1"/>
                </a:solidFill>
              </a:rPr>
              <a:t>Seseorang</a:t>
            </a:r>
            <a:r>
              <a:rPr lang="en-US" dirty="0">
                <a:solidFill>
                  <a:schemeClr val="tx1"/>
                </a:solidFill>
              </a:rPr>
              <a:t> yang </a:t>
            </a:r>
            <a:r>
              <a:rPr lang="en-US" dirty="0" err="1">
                <a:solidFill>
                  <a:schemeClr val="tx1"/>
                </a:solidFill>
              </a:rPr>
              <a:t>memiliki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teman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cenderung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untuk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memiliki</a:t>
            </a:r>
            <a:r>
              <a:rPr lang="en-US" dirty="0">
                <a:solidFill>
                  <a:schemeClr val="tx1"/>
                </a:solidFill>
              </a:rPr>
              <a:t> rasa </a:t>
            </a:r>
            <a:r>
              <a:rPr lang="en-US" dirty="0" err="1">
                <a:solidFill>
                  <a:schemeClr val="tx1"/>
                </a:solidFill>
              </a:rPr>
              <a:t>kesejahteraan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 err="1">
                <a:solidFill>
                  <a:schemeClr val="tx1"/>
                </a:solidFill>
              </a:rPr>
              <a:t>antara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memiliki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teman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membuatnya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merasa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baik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tentang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dirinya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atau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memiliki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teman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membuatnya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lebih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mudah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dalam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membuat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pertemanan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karena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bahagia</a:t>
            </a:r>
            <a:r>
              <a:rPr lang="en-US" dirty="0" smtClean="0">
                <a:solidFill>
                  <a:schemeClr val="tx1"/>
                </a:solidFill>
              </a:rPr>
              <a:t>.</a:t>
            </a:r>
          </a:p>
          <a:p>
            <a:endParaRPr lang="en-US" sz="24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2400" b="1" dirty="0" smtClean="0">
                <a:solidFill>
                  <a:schemeClr val="tx1"/>
                </a:solidFill>
              </a:rPr>
              <a:t>LOVE</a:t>
            </a:r>
          </a:p>
          <a:p>
            <a:r>
              <a:rPr lang="en-US" dirty="0" err="1">
                <a:solidFill>
                  <a:schemeClr val="tx1"/>
                </a:solidFill>
              </a:rPr>
              <a:t>Menurut</a:t>
            </a:r>
            <a:r>
              <a:rPr lang="en-US" dirty="0">
                <a:solidFill>
                  <a:schemeClr val="tx1"/>
                </a:solidFill>
              </a:rPr>
              <a:t> Robert J. Stenberg’s </a:t>
            </a:r>
            <a:r>
              <a:rPr lang="en-US" dirty="0" err="1">
                <a:solidFill>
                  <a:schemeClr val="tx1"/>
                </a:solidFill>
              </a:rPr>
              <a:t>dalam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i="1" dirty="0" err="1">
                <a:solidFill>
                  <a:schemeClr val="tx1"/>
                </a:solidFill>
              </a:rPr>
              <a:t>Triangulary</a:t>
            </a:r>
            <a:r>
              <a:rPr lang="en-US" i="1" dirty="0">
                <a:solidFill>
                  <a:schemeClr val="tx1"/>
                </a:solidFill>
              </a:rPr>
              <a:t> Theory of Love </a:t>
            </a:r>
            <a:r>
              <a:rPr lang="en-US" dirty="0">
                <a:solidFill>
                  <a:schemeClr val="tx1"/>
                </a:solidFill>
              </a:rPr>
              <a:t>—&gt; Cara </a:t>
            </a:r>
            <a:r>
              <a:rPr lang="en-US" dirty="0" err="1">
                <a:solidFill>
                  <a:schemeClr val="tx1"/>
                </a:solidFill>
              </a:rPr>
              <a:t>cinta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berkembang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adalah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sebuah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cerita</a:t>
            </a:r>
            <a:r>
              <a:rPr lang="en-US" dirty="0">
                <a:solidFill>
                  <a:schemeClr val="tx1"/>
                </a:solidFill>
              </a:rPr>
              <a:t>. </a:t>
            </a:r>
            <a:r>
              <a:rPr lang="en-US" dirty="0" err="1">
                <a:solidFill>
                  <a:schemeClr val="tx1"/>
                </a:solidFill>
              </a:rPr>
              <a:t>Pacar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adalah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pengarangnya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 err="1">
                <a:solidFill>
                  <a:schemeClr val="tx1"/>
                </a:solidFill>
              </a:rPr>
              <a:t>cerita</a:t>
            </a:r>
            <a:r>
              <a:rPr lang="en-US" dirty="0">
                <a:solidFill>
                  <a:schemeClr val="tx1"/>
                </a:solidFill>
              </a:rPr>
              <a:t> yang </a:t>
            </a:r>
            <a:r>
              <a:rPr lang="en-US" dirty="0" err="1">
                <a:solidFill>
                  <a:schemeClr val="tx1"/>
                </a:solidFill>
              </a:rPr>
              <a:t>dibuat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mencerminkan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kepribadiannya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 err="1">
                <a:solidFill>
                  <a:schemeClr val="tx1"/>
                </a:solidFill>
              </a:rPr>
              <a:t>dan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konsep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mereka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terhadap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cinta</a:t>
            </a:r>
            <a:r>
              <a:rPr lang="en-US" dirty="0">
                <a:solidFill>
                  <a:schemeClr val="tx1"/>
                </a:solidFill>
              </a:rPr>
              <a:t>.</a:t>
            </a:r>
          </a:p>
          <a:p>
            <a:r>
              <a:rPr lang="en-US" dirty="0" err="1">
                <a:solidFill>
                  <a:schemeClr val="tx1"/>
                </a:solidFill>
              </a:rPr>
              <a:t>Menurut</a:t>
            </a:r>
            <a:r>
              <a:rPr lang="en-US" dirty="0">
                <a:solidFill>
                  <a:schemeClr val="tx1"/>
                </a:solidFill>
              </a:rPr>
              <a:t> Stenberg’s </a:t>
            </a:r>
            <a:r>
              <a:rPr lang="en-US" dirty="0" err="1">
                <a:solidFill>
                  <a:schemeClr val="tx1"/>
                </a:solidFill>
              </a:rPr>
              <a:t>terdapat</a:t>
            </a:r>
            <a:r>
              <a:rPr lang="en-US" dirty="0">
                <a:solidFill>
                  <a:schemeClr val="tx1"/>
                </a:solidFill>
              </a:rPr>
              <a:t> 3 </a:t>
            </a:r>
            <a:r>
              <a:rPr lang="en-US" dirty="0" err="1">
                <a:solidFill>
                  <a:schemeClr val="tx1"/>
                </a:solidFill>
              </a:rPr>
              <a:t>elemen</a:t>
            </a:r>
            <a:r>
              <a:rPr lang="en-US" dirty="0">
                <a:solidFill>
                  <a:schemeClr val="tx1"/>
                </a:solidFill>
              </a:rPr>
              <a:t> —&gt; 1. </a:t>
            </a:r>
            <a:r>
              <a:rPr lang="en-US" dirty="0" err="1">
                <a:solidFill>
                  <a:schemeClr val="tx1"/>
                </a:solidFill>
              </a:rPr>
              <a:t>Cinta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adalah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suatu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keintiman</a:t>
            </a:r>
            <a:r>
              <a:rPr lang="en-US" dirty="0">
                <a:solidFill>
                  <a:schemeClr val="tx1"/>
                </a:solidFill>
              </a:rPr>
              <a:t>; 2. </a:t>
            </a:r>
            <a:r>
              <a:rPr lang="en-US" i="1" dirty="0">
                <a:solidFill>
                  <a:schemeClr val="tx1"/>
                </a:solidFill>
              </a:rPr>
              <a:t>Passion </a:t>
            </a:r>
            <a:r>
              <a:rPr lang="en-US" dirty="0">
                <a:solidFill>
                  <a:schemeClr val="tx1"/>
                </a:solidFill>
              </a:rPr>
              <a:t>(</a:t>
            </a:r>
            <a:r>
              <a:rPr lang="en-US" dirty="0" err="1">
                <a:solidFill>
                  <a:schemeClr val="tx1"/>
                </a:solidFill>
              </a:rPr>
              <a:t>Gairah</a:t>
            </a:r>
            <a:r>
              <a:rPr lang="en-US" dirty="0">
                <a:solidFill>
                  <a:schemeClr val="tx1"/>
                </a:solidFill>
              </a:rPr>
              <a:t>); 3. </a:t>
            </a:r>
            <a:r>
              <a:rPr lang="en-US" i="1" dirty="0">
                <a:solidFill>
                  <a:schemeClr val="tx1"/>
                </a:solidFill>
              </a:rPr>
              <a:t>Commitment </a:t>
            </a:r>
            <a:r>
              <a:rPr lang="en-US" dirty="0">
                <a:solidFill>
                  <a:schemeClr val="tx1"/>
                </a:solidFill>
              </a:rPr>
              <a:t>(</a:t>
            </a:r>
            <a:r>
              <a:rPr lang="en-US" dirty="0" err="1">
                <a:solidFill>
                  <a:schemeClr val="tx1"/>
                </a:solidFill>
              </a:rPr>
              <a:t>Komitmen</a:t>
            </a:r>
            <a:r>
              <a:rPr lang="en-US" dirty="0">
                <a:solidFill>
                  <a:schemeClr val="tx1"/>
                </a:solidFill>
              </a:rPr>
              <a:t>)</a:t>
            </a:r>
          </a:p>
          <a:p>
            <a:endParaRPr lang="en-US" b="1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60411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FA1561A6-59C4-ED4F-B156-270508F4C8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/>
              <a:t>Marital and </a:t>
            </a:r>
            <a:r>
              <a:rPr lang="en-US" sz="4000" dirty="0" err="1"/>
              <a:t>nonmarital</a:t>
            </a:r>
            <a:r>
              <a:rPr lang="en-US" sz="4000" dirty="0"/>
              <a:t> lifestyle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D8CBE136-9325-044C-AC15-9DA2D4A118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2286001"/>
            <a:ext cx="10178322" cy="3593591"/>
          </a:xfrm>
        </p:spPr>
        <p:txBody>
          <a:bodyPr>
            <a:normAutofit/>
          </a:bodyPr>
          <a:lstStyle/>
          <a:p>
            <a:r>
              <a:rPr lang="en-US" dirty="0" err="1">
                <a:solidFill>
                  <a:schemeClr val="tx1"/>
                </a:solidFill>
              </a:rPr>
              <a:t>Jika</a:t>
            </a:r>
            <a:r>
              <a:rPr lang="en-US" dirty="0">
                <a:solidFill>
                  <a:schemeClr val="tx1"/>
                </a:solidFill>
              </a:rPr>
              <a:t> orang </a:t>
            </a:r>
            <a:r>
              <a:rPr lang="en-US" dirty="0" err="1">
                <a:solidFill>
                  <a:schemeClr val="tx1"/>
                </a:solidFill>
              </a:rPr>
              <a:t>memilih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untuk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menikah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pada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akhirnya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 err="1">
                <a:solidFill>
                  <a:schemeClr val="tx1"/>
                </a:solidFill>
              </a:rPr>
              <a:t>tetapi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banyak</a:t>
            </a:r>
            <a:r>
              <a:rPr lang="en-US" dirty="0">
                <a:solidFill>
                  <a:schemeClr val="tx1"/>
                </a:solidFill>
              </a:rPr>
              <a:t> juga orang yang </a:t>
            </a:r>
            <a:r>
              <a:rPr lang="en-US" dirty="0" err="1">
                <a:solidFill>
                  <a:schemeClr val="tx1"/>
                </a:solidFill>
              </a:rPr>
              <a:t>menghentikan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pernikahannya</a:t>
            </a:r>
            <a:r>
              <a:rPr lang="en-US" dirty="0">
                <a:solidFill>
                  <a:schemeClr val="tx1"/>
                </a:solidFill>
              </a:rPr>
              <a:t>. </a:t>
            </a:r>
            <a:r>
              <a:rPr lang="en-US" dirty="0" err="1">
                <a:solidFill>
                  <a:schemeClr val="tx1"/>
                </a:solidFill>
              </a:rPr>
              <a:t>Selain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itu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 err="1">
                <a:solidFill>
                  <a:schemeClr val="tx1"/>
                </a:solidFill>
              </a:rPr>
              <a:t>banyak</a:t>
            </a:r>
            <a:r>
              <a:rPr lang="en-US" dirty="0">
                <a:solidFill>
                  <a:schemeClr val="tx1"/>
                </a:solidFill>
              </a:rPr>
              <a:t> pula orang yang </a:t>
            </a:r>
            <a:r>
              <a:rPr lang="en-US" dirty="0" err="1">
                <a:solidFill>
                  <a:schemeClr val="tx1"/>
                </a:solidFill>
              </a:rPr>
              <a:t>memiliki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anak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diluar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pernikahan</a:t>
            </a:r>
            <a:r>
              <a:rPr lang="en-US" dirty="0">
                <a:solidFill>
                  <a:schemeClr val="tx1"/>
                </a:solidFill>
              </a:rPr>
              <a:t>.</a:t>
            </a:r>
          </a:p>
          <a:p>
            <a:r>
              <a:rPr lang="en-US" dirty="0" err="1">
                <a:solidFill>
                  <a:schemeClr val="tx1"/>
                </a:solidFill>
              </a:rPr>
              <a:t>Terjadi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banyak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perceraian</a:t>
            </a:r>
            <a:r>
              <a:rPr lang="en-US" dirty="0">
                <a:solidFill>
                  <a:schemeClr val="tx1"/>
                </a:solidFill>
              </a:rPr>
              <a:t> dan </a:t>
            </a:r>
            <a:r>
              <a:rPr lang="en-US" dirty="0" err="1">
                <a:solidFill>
                  <a:schemeClr val="tx1"/>
                </a:solidFill>
              </a:rPr>
              <a:t>menjadi</a:t>
            </a:r>
            <a:r>
              <a:rPr lang="en-US" dirty="0">
                <a:solidFill>
                  <a:schemeClr val="tx1"/>
                </a:solidFill>
              </a:rPr>
              <a:t> orang </a:t>
            </a:r>
            <a:r>
              <a:rPr lang="en-US" dirty="0" err="1">
                <a:solidFill>
                  <a:schemeClr val="tx1"/>
                </a:solidFill>
              </a:rPr>
              <a:t>tua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tunggal</a:t>
            </a:r>
            <a:r>
              <a:rPr lang="en-US" dirty="0">
                <a:solidFill>
                  <a:schemeClr val="tx1"/>
                </a:solidFill>
              </a:rPr>
              <a:t>; yang </a:t>
            </a:r>
            <a:r>
              <a:rPr lang="en-US" dirty="0" err="1">
                <a:solidFill>
                  <a:schemeClr val="tx1"/>
                </a:solidFill>
              </a:rPr>
              <a:t>lainnya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tetap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mempunyai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anak</a:t>
            </a:r>
            <a:r>
              <a:rPr lang="en-US" dirty="0">
                <a:solidFill>
                  <a:schemeClr val="tx1"/>
                </a:solidFill>
              </a:rPr>
              <a:t>; yang </a:t>
            </a:r>
            <a:r>
              <a:rPr lang="en-US" dirty="0" err="1">
                <a:solidFill>
                  <a:schemeClr val="tx1"/>
                </a:solidFill>
              </a:rPr>
              <a:t>lainnya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lagi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hidup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dengan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pasangan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dari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dua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jenis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kelamin</a:t>
            </a:r>
            <a:r>
              <a:rPr lang="en-US" dirty="0">
                <a:solidFill>
                  <a:schemeClr val="tx1"/>
                </a:solidFill>
              </a:rPr>
              <a:t>.</a:t>
            </a:r>
          </a:p>
          <a:p>
            <a:r>
              <a:rPr lang="en-US" dirty="0" err="1">
                <a:solidFill>
                  <a:schemeClr val="tx1"/>
                </a:solidFill>
              </a:rPr>
              <a:t>Beberapa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pasangan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pernikahan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hanya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bertemu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jika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saat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mereka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berada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dirumah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 err="1">
                <a:solidFill>
                  <a:schemeClr val="tx1"/>
                </a:solidFill>
              </a:rPr>
              <a:t>hal</a:t>
            </a:r>
            <a:r>
              <a:rPr lang="en-US" dirty="0">
                <a:solidFill>
                  <a:schemeClr val="tx1"/>
                </a:solidFill>
              </a:rPr>
              <a:t> ini </a:t>
            </a:r>
            <a:r>
              <a:rPr lang="en-US" dirty="0" err="1">
                <a:solidFill>
                  <a:schemeClr val="tx1"/>
                </a:solidFill>
              </a:rPr>
              <a:t>dikarenakan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mereka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bekerja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tempat</a:t>
            </a:r>
            <a:r>
              <a:rPr lang="en-US" dirty="0">
                <a:solidFill>
                  <a:schemeClr val="tx1"/>
                </a:solidFill>
              </a:rPr>
              <a:t> yang </a:t>
            </a:r>
            <a:r>
              <a:rPr lang="en-US" dirty="0" err="1">
                <a:solidFill>
                  <a:schemeClr val="tx1"/>
                </a:solidFill>
              </a:rPr>
              <a:t>berbeda</a:t>
            </a:r>
            <a:r>
              <a:rPr lang="en-US" dirty="0">
                <a:solidFill>
                  <a:schemeClr val="tx1"/>
                </a:solidFill>
              </a:rPr>
              <a:t> &amp; juga </a:t>
            </a:r>
            <a:r>
              <a:rPr lang="en-US" dirty="0" err="1">
                <a:solidFill>
                  <a:schemeClr val="tx1"/>
                </a:solidFill>
              </a:rPr>
              <a:t>berjauhan</a:t>
            </a:r>
            <a:r>
              <a:rPr lang="en-US" dirty="0">
                <a:solidFill>
                  <a:schemeClr val="tx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15693925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FC28B60A-406B-FB42-A3E2-1AE6FCD80B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/>
              <a:t>SINGLE </a:t>
            </a:r>
            <a:r>
              <a:rPr lang="en-US" sz="4000" dirty="0" err="1"/>
              <a:t>LIfe</a:t>
            </a:r>
            <a:endParaRPr lang="en-US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FAF0BAAE-ADBE-1B4A-BB02-06A1A62C57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 err="1">
                <a:solidFill>
                  <a:schemeClr val="tx1"/>
                </a:solidFill>
              </a:rPr>
              <a:t>Beberapa</a:t>
            </a:r>
            <a:r>
              <a:rPr lang="en-US" dirty="0">
                <a:solidFill>
                  <a:schemeClr val="tx1"/>
                </a:solidFill>
              </a:rPr>
              <a:t> orang </a:t>
            </a:r>
            <a:r>
              <a:rPr lang="en-US" dirty="0" err="1">
                <a:solidFill>
                  <a:schemeClr val="tx1"/>
                </a:solidFill>
              </a:rPr>
              <a:t>dewasa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muda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masih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sendiri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karena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belum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menemukan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pasangan</a:t>
            </a:r>
            <a:r>
              <a:rPr lang="en-US" dirty="0">
                <a:solidFill>
                  <a:schemeClr val="tx1"/>
                </a:solidFill>
              </a:rPr>
              <a:t> yang </a:t>
            </a:r>
            <a:r>
              <a:rPr lang="en-US" dirty="0" err="1">
                <a:solidFill>
                  <a:schemeClr val="tx1"/>
                </a:solidFill>
              </a:rPr>
              <a:t>tepat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 err="1">
                <a:solidFill>
                  <a:schemeClr val="tx1"/>
                </a:solidFill>
              </a:rPr>
              <a:t>namun</a:t>
            </a:r>
            <a:r>
              <a:rPr lang="en-US" dirty="0">
                <a:solidFill>
                  <a:schemeClr val="tx1"/>
                </a:solidFill>
              </a:rPr>
              <a:t> ada juga yang </a:t>
            </a:r>
            <a:r>
              <a:rPr lang="en-US" dirty="0" err="1">
                <a:solidFill>
                  <a:schemeClr val="tx1"/>
                </a:solidFill>
              </a:rPr>
              <a:t>memilih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untuk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tetap</a:t>
            </a:r>
            <a:r>
              <a:rPr lang="en-US" dirty="0">
                <a:solidFill>
                  <a:schemeClr val="tx1"/>
                </a:solidFill>
              </a:rPr>
              <a:t> a </a:t>
            </a:r>
            <a:r>
              <a:rPr lang="en-US" dirty="0" err="1">
                <a:solidFill>
                  <a:schemeClr val="tx1"/>
                </a:solidFill>
              </a:rPr>
              <a:t>sendiri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karena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pilihan</a:t>
            </a:r>
            <a:r>
              <a:rPr lang="en-US" dirty="0">
                <a:solidFill>
                  <a:schemeClr val="tx1"/>
                </a:solidFill>
              </a:rPr>
              <a:t>.</a:t>
            </a:r>
          </a:p>
          <a:p>
            <a:r>
              <a:rPr lang="en-US" dirty="0" err="1">
                <a:solidFill>
                  <a:schemeClr val="tx1"/>
                </a:solidFill>
              </a:rPr>
              <a:t>Kebanyakan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perempuan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saat</a:t>
            </a:r>
            <a:r>
              <a:rPr lang="en-US" dirty="0">
                <a:solidFill>
                  <a:schemeClr val="tx1"/>
                </a:solidFill>
              </a:rPr>
              <a:t> ini </a:t>
            </a:r>
            <a:r>
              <a:rPr lang="en-US" dirty="0" err="1">
                <a:solidFill>
                  <a:schemeClr val="tx1"/>
                </a:solidFill>
              </a:rPr>
              <a:t>memilih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untuk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sendiri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karena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mereka</a:t>
            </a:r>
            <a:r>
              <a:rPr lang="en-US" dirty="0">
                <a:solidFill>
                  <a:schemeClr val="tx1"/>
                </a:solidFill>
              </a:rPr>
              <a:t> tau </a:t>
            </a:r>
            <a:r>
              <a:rPr lang="en-US" dirty="0" err="1">
                <a:solidFill>
                  <a:schemeClr val="tx1"/>
                </a:solidFill>
              </a:rPr>
              <a:t>kalau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mereka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bisa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mengandalkan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dirinya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sendiri</a:t>
            </a:r>
            <a:r>
              <a:rPr lang="en-US" dirty="0">
                <a:solidFill>
                  <a:schemeClr val="tx1"/>
                </a:solidFill>
              </a:rPr>
              <a:t> dan </a:t>
            </a:r>
            <a:r>
              <a:rPr lang="en-US" dirty="0" err="1">
                <a:solidFill>
                  <a:schemeClr val="tx1"/>
                </a:solidFill>
              </a:rPr>
              <a:t>kurangnya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tekanan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sosial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terhadap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pernikahan</a:t>
            </a:r>
            <a:r>
              <a:rPr lang="en-US" dirty="0">
                <a:solidFill>
                  <a:schemeClr val="tx1"/>
                </a:solidFill>
              </a:rPr>
              <a:t>.</a:t>
            </a:r>
          </a:p>
          <a:p>
            <a:r>
              <a:rPr lang="en-US" dirty="0" err="1">
                <a:solidFill>
                  <a:schemeClr val="tx1"/>
                </a:solidFill>
              </a:rPr>
              <a:t>Beberapa</a:t>
            </a:r>
            <a:r>
              <a:rPr lang="en-US" dirty="0">
                <a:solidFill>
                  <a:schemeClr val="tx1"/>
                </a:solidFill>
              </a:rPr>
              <a:t> orang </a:t>
            </a:r>
            <a:r>
              <a:rPr lang="en-US" dirty="0" err="1">
                <a:solidFill>
                  <a:schemeClr val="tx1"/>
                </a:solidFill>
              </a:rPr>
              <a:t>ingin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bebas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saat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i="1" dirty="0">
                <a:solidFill>
                  <a:schemeClr val="tx1"/>
                </a:solidFill>
              </a:rPr>
              <a:t>traveling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keliling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dunia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atau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berpergian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tujuan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domestik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 err="1">
                <a:solidFill>
                  <a:schemeClr val="tx1"/>
                </a:solidFill>
              </a:rPr>
              <a:t>mengejar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karirnya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 err="1">
                <a:solidFill>
                  <a:schemeClr val="tx1"/>
                </a:solidFill>
              </a:rPr>
              <a:t>melanjutkan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pendidikan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 err="1">
                <a:solidFill>
                  <a:schemeClr val="tx1"/>
                </a:solidFill>
              </a:rPr>
              <a:t>atau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membuat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suatu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pekerjaan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tanpa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merasa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takut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tentang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apakah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hal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tersebut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dapat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mempengaruhi</a:t>
            </a:r>
            <a:r>
              <a:rPr lang="en-US" dirty="0">
                <a:solidFill>
                  <a:schemeClr val="tx1"/>
                </a:solidFill>
              </a:rPr>
              <a:t> orang lain.</a:t>
            </a:r>
          </a:p>
          <a:p>
            <a:r>
              <a:rPr lang="en-US" dirty="0" err="1">
                <a:solidFill>
                  <a:schemeClr val="tx1"/>
                </a:solidFill>
              </a:rPr>
              <a:t>Beberapa</a:t>
            </a:r>
            <a:r>
              <a:rPr lang="en-US" dirty="0">
                <a:solidFill>
                  <a:schemeClr val="tx1"/>
                </a:solidFill>
              </a:rPr>
              <a:t> orang </a:t>
            </a:r>
            <a:r>
              <a:rPr lang="en-US" dirty="0" err="1">
                <a:solidFill>
                  <a:schemeClr val="tx1"/>
                </a:solidFill>
              </a:rPr>
              <a:t>menikmati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kebebasan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seksual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 err="1">
                <a:solidFill>
                  <a:schemeClr val="tx1"/>
                </a:solidFill>
              </a:rPr>
              <a:t>beberapa</a:t>
            </a:r>
            <a:r>
              <a:rPr lang="en-US" dirty="0">
                <a:solidFill>
                  <a:schemeClr val="tx1"/>
                </a:solidFill>
              </a:rPr>
              <a:t> orang </a:t>
            </a:r>
            <a:r>
              <a:rPr lang="en-US" dirty="0" err="1">
                <a:solidFill>
                  <a:schemeClr val="tx1"/>
                </a:solidFill>
              </a:rPr>
              <a:t>menemukan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gaya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hidup</a:t>
            </a:r>
            <a:r>
              <a:rPr lang="en-US" dirty="0">
                <a:solidFill>
                  <a:schemeClr val="tx1"/>
                </a:solidFill>
              </a:rPr>
              <a:t> baru yang </a:t>
            </a:r>
            <a:r>
              <a:rPr lang="en-US" dirty="0" err="1">
                <a:solidFill>
                  <a:schemeClr val="tx1"/>
                </a:solidFill>
              </a:rPr>
              <a:t>menyenangkan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 err="1">
                <a:solidFill>
                  <a:schemeClr val="tx1"/>
                </a:solidFill>
              </a:rPr>
              <a:t>beberapa</a:t>
            </a:r>
            <a:r>
              <a:rPr lang="en-US" dirty="0">
                <a:solidFill>
                  <a:schemeClr val="tx1"/>
                </a:solidFill>
              </a:rPr>
              <a:t> orang </a:t>
            </a:r>
            <a:r>
              <a:rPr lang="en-US" dirty="0" err="1">
                <a:solidFill>
                  <a:schemeClr val="tx1"/>
                </a:solidFill>
              </a:rPr>
              <a:t>menyukai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untuk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sendiri</a:t>
            </a:r>
            <a:r>
              <a:rPr lang="en-US" dirty="0">
                <a:solidFill>
                  <a:schemeClr val="tx1"/>
                </a:solidFill>
              </a:rPr>
              <a:t>, dan </a:t>
            </a:r>
            <a:r>
              <a:rPr lang="en-US" dirty="0" err="1">
                <a:solidFill>
                  <a:schemeClr val="tx1"/>
                </a:solidFill>
              </a:rPr>
              <a:t>beberapa</a:t>
            </a:r>
            <a:r>
              <a:rPr lang="en-US" dirty="0">
                <a:solidFill>
                  <a:schemeClr val="tx1"/>
                </a:solidFill>
              </a:rPr>
              <a:t> orang </a:t>
            </a:r>
            <a:r>
              <a:rPr lang="en-US" dirty="0" err="1">
                <a:solidFill>
                  <a:schemeClr val="tx1"/>
                </a:solidFill>
              </a:rPr>
              <a:t>menunda</a:t>
            </a:r>
            <a:r>
              <a:rPr lang="en-US" dirty="0">
                <a:solidFill>
                  <a:schemeClr val="tx1"/>
                </a:solidFill>
              </a:rPr>
              <a:t> / </a:t>
            </a:r>
            <a:r>
              <a:rPr lang="en-US" dirty="0" err="1">
                <a:solidFill>
                  <a:schemeClr val="tx1"/>
                </a:solidFill>
              </a:rPr>
              <a:t>menghindari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pernikahan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karena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takut</a:t>
            </a:r>
            <a:r>
              <a:rPr lang="en-US" dirty="0">
                <a:solidFill>
                  <a:schemeClr val="tx1"/>
                </a:solidFill>
              </a:rPr>
              <a:t> akan </a:t>
            </a:r>
            <a:r>
              <a:rPr lang="en-US" dirty="0" err="1">
                <a:solidFill>
                  <a:schemeClr val="tx1"/>
                </a:solidFill>
              </a:rPr>
              <a:t>bercerai</a:t>
            </a:r>
            <a:r>
              <a:rPr lang="en-US" dirty="0">
                <a:solidFill>
                  <a:schemeClr val="tx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11310773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F548FC1-DD99-B245-ABF4-DDBF918DD7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/>
              <a:t>Gay and lesbian relationships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0DD90F6C-09EE-454D-9F66-6025F714D7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1487607"/>
            <a:ext cx="10178322" cy="4391986"/>
          </a:xfrm>
        </p:spPr>
        <p:txBody>
          <a:bodyPr>
            <a:noAutofit/>
          </a:bodyPr>
          <a:lstStyle/>
          <a:p>
            <a:r>
              <a:rPr lang="en-US" dirty="0" err="1">
                <a:solidFill>
                  <a:schemeClr val="tx1"/>
                </a:solidFill>
              </a:rPr>
              <a:t>Dalam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beberapa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hal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 err="1">
                <a:solidFill>
                  <a:schemeClr val="tx1"/>
                </a:solidFill>
              </a:rPr>
              <a:t>hubungan</a:t>
            </a:r>
            <a:r>
              <a:rPr lang="en-US" dirty="0">
                <a:solidFill>
                  <a:schemeClr val="tx1"/>
                </a:solidFill>
              </a:rPr>
              <a:t> gay &amp; lesbian </a:t>
            </a:r>
            <a:r>
              <a:rPr lang="en-US" dirty="0" err="1">
                <a:solidFill>
                  <a:schemeClr val="tx1"/>
                </a:solidFill>
              </a:rPr>
              <a:t>mencerminkan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hubungan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pasangan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heteroseksual</a:t>
            </a:r>
            <a:r>
              <a:rPr lang="en-US" dirty="0">
                <a:solidFill>
                  <a:schemeClr val="tx1"/>
                </a:solidFill>
              </a:rPr>
              <a:t>.</a:t>
            </a:r>
          </a:p>
          <a:p>
            <a:r>
              <a:rPr lang="en-US" dirty="0" err="1">
                <a:solidFill>
                  <a:schemeClr val="tx1"/>
                </a:solidFill>
              </a:rPr>
              <a:t>Pasangan</a:t>
            </a:r>
            <a:r>
              <a:rPr lang="en-US" dirty="0">
                <a:solidFill>
                  <a:schemeClr val="tx1"/>
                </a:solidFill>
              </a:rPr>
              <a:t> gay &amp; lesbian </a:t>
            </a:r>
            <a:r>
              <a:rPr lang="en-US" dirty="0" err="1">
                <a:solidFill>
                  <a:schemeClr val="tx1"/>
                </a:solidFill>
              </a:rPr>
              <a:t>cenderung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setidaknya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puas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dengan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hubungannya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 err="1">
                <a:solidFill>
                  <a:schemeClr val="tx1"/>
                </a:solidFill>
              </a:rPr>
              <a:t>meskipun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kepuasan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tersebut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cenderung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berkurang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dari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waktu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ke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waktu</a:t>
            </a:r>
            <a:r>
              <a:rPr lang="en-US" dirty="0">
                <a:solidFill>
                  <a:schemeClr val="tx1"/>
                </a:solidFill>
              </a:rPr>
              <a:t>.</a:t>
            </a:r>
          </a:p>
          <a:p>
            <a:r>
              <a:rPr lang="en-US" dirty="0" err="1">
                <a:solidFill>
                  <a:schemeClr val="tx1"/>
                </a:solidFill>
              </a:rPr>
              <a:t>Faktor</a:t>
            </a:r>
            <a:r>
              <a:rPr lang="en-US" dirty="0">
                <a:solidFill>
                  <a:schemeClr val="tx1"/>
                </a:solidFill>
              </a:rPr>
              <a:t> yang </a:t>
            </a:r>
            <a:r>
              <a:rPr lang="en-US" dirty="0" err="1">
                <a:solidFill>
                  <a:schemeClr val="tx1"/>
                </a:solidFill>
              </a:rPr>
              <a:t>memprediksi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kualitas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hubungan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heteroseksual</a:t>
            </a:r>
            <a:r>
              <a:rPr lang="en-US" dirty="0">
                <a:solidFill>
                  <a:schemeClr val="tx1"/>
                </a:solidFill>
              </a:rPr>
              <a:t> &amp; </a:t>
            </a:r>
            <a:r>
              <a:rPr lang="en-US" dirty="0" err="1" smtClean="0">
                <a:solidFill>
                  <a:schemeClr val="tx1"/>
                </a:solidFill>
              </a:rPr>
              <a:t>homoseksual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  <a:sym typeface="Wingdings" panose="05000000000000000000" pitchFamily="2" charset="2"/>
              </a:rPr>
              <a:t>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Ciri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kepribadian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 err="1">
                <a:solidFill>
                  <a:schemeClr val="tx1"/>
                </a:solidFill>
              </a:rPr>
              <a:t>persepsi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hubungan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pasangan</a:t>
            </a:r>
            <a:r>
              <a:rPr lang="en-US" dirty="0">
                <a:solidFill>
                  <a:schemeClr val="tx1"/>
                </a:solidFill>
              </a:rPr>
              <a:t>, cara </a:t>
            </a:r>
            <a:r>
              <a:rPr lang="en-US" dirty="0" err="1">
                <a:solidFill>
                  <a:schemeClr val="tx1"/>
                </a:solidFill>
              </a:rPr>
              <a:t>berkomunikasi</a:t>
            </a:r>
            <a:r>
              <a:rPr lang="en-US" dirty="0">
                <a:solidFill>
                  <a:schemeClr val="tx1"/>
                </a:solidFill>
              </a:rPr>
              <a:t> &amp; </a:t>
            </a:r>
            <a:r>
              <a:rPr lang="en-US" dirty="0" err="1">
                <a:solidFill>
                  <a:schemeClr val="tx1"/>
                </a:solidFill>
              </a:rPr>
              <a:t>menyelesaikan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masalah</a:t>
            </a:r>
            <a:r>
              <a:rPr lang="en-US" dirty="0">
                <a:solidFill>
                  <a:schemeClr val="tx1"/>
                </a:solidFill>
              </a:rPr>
              <a:t> dan </a:t>
            </a:r>
            <a:r>
              <a:rPr lang="en-US" dirty="0" err="1">
                <a:solidFill>
                  <a:schemeClr val="tx1"/>
                </a:solidFill>
              </a:rPr>
              <a:t>dukungan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sosial</a:t>
            </a:r>
            <a:r>
              <a:rPr lang="en-US" dirty="0">
                <a:solidFill>
                  <a:schemeClr val="tx1"/>
                </a:solidFill>
              </a:rPr>
              <a:t>.</a:t>
            </a:r>
          </a:p>
          <a:p>
            <a:r>
              <a:rPr lang="en-US" dirty="0" err="1">
                <a:solidFill>
                  <a:schemeClr val="tx1"/>
                </a:solidFill>
              </a:rPr>
              <a:t>Perbedaan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antara</a:t>
            </a:r>
            <a:r>
              <a:rPr lang="en-US" dirty="0">
                <a:solidFill>
                  <a:schemeClr val="tx1"/>
                </a:solidFill>
              </a:rPr>
              <a:t> gay, lesbian dan </a:t>
            </a:r>
            <a:r>
              <a:rPr lang="en-US" dirty="0" err="1">
                <a:solidFill>
                  <a:schemeClr val="tx1"/>
                </a:solidFill>
              </a:rPr>
              <a:t>pasangan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heteroseksual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terdapat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dalam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penelitian</a:t>
            </a:r>
            <a:r>
              <a:rPr lang="en-US" dirty="0">
                <a:solidFill>
                  <a:schemeClr val="tx1"/>
                </a:solidFill>
              </a:rPr>
              <a:t> (</a:t>
            </a:r>
            <a:r>
              <a:rPr lang="en-US" dirty="0" err="1">
                <a:solidFill>
                  <a:schemeClr val="tx1"/>
                </a:solidFill>
              </a:rPr>
              <a:t>Kurdek</a:t>
            </a:r>
            <a:r>
              <a:rPr lang="en-US" dirty="0">
                <a:solidFill>
                  <a:schemeClr val="tx1"/>
                </a:solidFill>
              </a:rPr>
              <a:t>, 2006) </a:t>
            </a:r>
            <a:r>
              <a:rPr lang="en-US" dirty="0" smtClean="0">
                <a:solidFill>
                  <a:schemeClr val="tx1"/>
                </a:solidFill>
                <a:sym typeface="Wingdings" panose="05000000000000000000" pitchFamily="2" charset="2"/>
              </a:rPr>
              <a:t></a:t>
            </a:r>
            <a:endParaRPr lang="en-US" dirty="0">
              <a:solidFill>
                <a:schemeClr val="tx1"/>
              </a:solidFill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Gay </a:t>
            </a:r>
            <a:r>
              <a:rPr lang="en-US" dirty="0">
                <a:solidFill>
                  <a:schemeClr val="tx1"/>
                </a:solidFill>
              </a:rPr>
              <a:t>&amp; lesbian </a:t>
            </a:r>
            <a:r>
              <a:rPr lang="en-US" dirty="0" err="1">
                <a:solidFill>
                  <a:schemeClr val="tx1"/>
                </a:solidFill>
              </a:rPr>
              <a:t>lebih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memungkinkan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untuk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melakukan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kesepakatan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dalam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hal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pekerjaan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rumah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tangga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daripada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pasangan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heteroseksual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untuk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mencapai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keseimbangan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kerja</a:t>
            </a:r>
            <a:r>
              <a:rPr lang="en-US" dirty="0">
                <a:solidFill>
                  <a:schemeClr val="tx1"/>
                </a:solidFill>
              </a:rPr>
              <a:t>.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Mereka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cenderung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menyelesaikan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masalah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pada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hal</a:t>
            </a:r>
            <a:r>
              <a:rPr lang="en-US" dirty="0">
                <a:solidFill>
                  <a:schemeClr val="tx1"/>
                </a:solidFill>
              </a:rPr>
              <a:t> yang positive </a:t>
            </a:r>
            <a:r>
              <a:rPr lang="en-US" dirty="0" err="1">
                <a:solidFill>
                  <a:schemeClr val="tx1"/>
                </a:solidFill>
              </a:rPr>
              <a:t>daripada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padangan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heteroseksual</a:t>
            </a:r>
            <a:r>
              <a:rPr lang="en-US" dirty="0">
                <a:solidFill>
                  <a:schemeClr val="tx1"/>
                </a:solidFill>
              </a:rPr>
              <a:t>.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>
                <a:solidFill>
                  <a:schemeClr val="tx1"/>
                </a:solidFill>
              </a:rPr>
              <a:t>Gay &amp; lesbian </a:t>
            </a:r>
            <a:r>
              <a:rPr lang="en-US" dirty="0" err="1">
                <a:solidFill>
                  <a:schemeClr val="tx1"/>
                </a:solidFill>
              </a:rPr>
              <a:t>hubungannya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kurang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stabil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karena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kurangnya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dukungan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dari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pemerintah</a:t>
            </a:r>
            <a:r>
              <a:rPr lang="en-US" dirty="0">
                <a:solidFill>
                  <a:schemeClr val="tx1"/>
                </a:solidFill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26575413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F36D0164-F8EA-6C44-894B-0D915ACAD6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cohabitation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0AAA9FCC-C761-8F48-89AB-265B865F10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 err="1">
                <a:solidFill>
                  <a:schemeClr val="tx1"/>
                </a:solidFill>
              </a:rPr>
              <a:t>Kohabitasi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adalah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gaya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hidup</a:t>
            </a:r>
            <a:r>
              <a:rPr lang="en-US" dirty="0">
                <a:solidFill>
                  <a:schemeClr val="tx1"/>
                </a:solidFill>
              </a:rPr>
              <a:t> yang </a:t>
            </a:r>
            <a:r>
              <a:rPr lang="en-US" dirty="0" err="1">
                <a:solidFill>
                  <a:schemeClr val="tx1"/>
                </a:solidFill>
              </a:rPr>
              <a:t>semakin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umum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 err="1">
                <a:solidFill>
                  <a:schemeClr val="tx1"/>
                </a:solidFill>
              </a:rPr>
              <a:t>dimana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orang-orangnya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tidak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menikah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tetapi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terlibat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dalam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hubungan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seksual</a:t>
            </a:r>
            <a:r>
              <a:rPr lang="en-US" dirty="0">
                <a:solidFill>
                  <a:schemeClr val="tx1"/>
                </a:solidFill>
              </a:rPr>
              <a:t> &amp; </a:t>
            </a:r>
            <a:r>
              <a:rPr lang="en-US" dirty="0" err="1">
                <a:solidFill>
                  <a:schemeClr val="tx1"/>
                </a:solidFill>
              </a:rPr>
              <a:t>hidup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bersama</a:t>
            </a:r>
            <a:r>
              <a:rPr lang="en-US" dirty="0">
                <a:solidFill>
                  <a:schemeClr val="tx1"/>
                </a:solidFill>
              </a:rPr>
              <a:t>.</a:t>
            </a:r>
          </a:p>
          <a:p>
            <a:r>
              <a:rPr lang="en-US" dirty="0">
                <a:solidFill>
                  <a:schemeClr val="tx1"/>
                </a:solidFill>
              </a:rPr>
              <a:t>Di </a:t>
            </a:r>
            <a:r>
              <a:rPr lang="en-US" dirty="0" err="1">
                <a:solidFill>
                  <a:schemeClr val="tx1"/>
                </a:solidFill>
              </a:rPr>
              <a:t>beberapa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negara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 err="1">
                <a:solidFill>
                  <a:schemeClr val="tx1"/>
                </a:solidFill>
              </a:rPr>
              <a:t>pasangan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kohabitasi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memiliki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aturan</a:t>
            </a:r>
            <a:r>
              <a:rPr lang="en-US" dirty="0">
                <a:solidFill>
                  <a:schemeClr val="tx1"/>
                </a:solidFill>
              </a:rPr>
              <a:t> yang </a:t>
            </a:r>
            <a:r>
              <a:rPr lang="en-US" dirty="0" err="1">
                <a:solidFill>
                  <a:schemeClr val="tx1"/>
                </a:solidFill>
              </a:rPr>
              <a:t>sama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seperti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pasangan</a:t>
            </a:r>
            <a:r>
              <a:rPr lang="en-US" dirty="0">
                <a:solidFill>
                  <a:schemeClr val="tx1"/>
                </a:solidFill>
              </a:rPr>
              <a:t> yang </a:t>
            </a:r>
            <a:r>
              <a:rPr lang="en-US" dirty="0" err="1">
                <a:solidFill>
                  <a:schemeClr val="tx1"/>
                </a:solidFill>
              </a:rPr>
              <a:t>sudah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menikah</a:t>
            </a:r>
            <a:r>
              <a:rPr lang="en-US" dirty="0">
                <a:solidFill>
                  <a:schemeClr val="tx1"/>
                </a:solidFill>
              </a:rPr>
              <a:t>. </a:t>
            </a:r>
            <a:r>
              <a:rPr lang="en-US" dirty="0" err="1">
                <a:solidFill>
                  <a:schemeClr val="tx1"/>
                </a:solidFill>
              </a:rPr>
              <a:t>Namun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 err="1">
                <a:solidFill>
                  <a:schemeClr val="tx1"/>
                </a:solidFill>
              </a:rPr>
              <a:t>hubungan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kohabitasi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cenderung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kurang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memuaskan</a:t>
            </a:r>
            <a:r>
              <a:rPr lang="en-US" dirty="0">
                <a:solidFill>
                  <a:schemeClr val="tx1"/>
                </a:solidFill>
              </a:rPr>
              <a:t> &amp; </a:t>
            </a:r>
            <a:r>
              <a:rPr lang="en-US" dirty="0" err="1">
                <a:solidFill>
                  <a:schemeClr val="tx1"/>
                </a:solidFill>
              </a:rPr>
              <a:t>kurang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stabil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daripada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hubungan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pernikahan</a:t>
            </a:r>
            <a:r>
              <a:rPr lang="en-US" dirty="0">
                <a:solidFill>
                  <a:schemeClr val="tx1"/>
                </a:solidFill>
              </a:rPr>
              <a:t>.</a:t>
            </a:r>
          </a:p>
          <a:p>
            <a:r>
              <a:rPr lang="en-US" dirty="0" err="1">
                <a:solidFill>
                  <a:schemeClr val="tx1"/>
                </a:solidFill>
              </a:rPr>
              <a:t>Beberapa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penelitian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menyarankan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bahwa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pasangan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kohabitor</a:t>
            </a:r>
            <a:r>
              <a:rPr lang="en-US" dirty="0">
                <a:solidFill>
                  <a:schemeClr val="tx1"/>
                </a:solidFill>
              </a:rPr>
              <a:t> yang </a:t>
            </a:r>
            <a:r>
              <a:rPr lang="en-US" dirty="0" err="1">
                <a:solidFill>
                  <a:schemeClr val="tx1"/>
                </a:solidFill>
              </a:rPr>
              <a:t>menikah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cenderung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memiliki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pernikahan</a:t>
            </a:r>
            <a:r>
              <a:rPr lang="en-US" dirty="0">
                <a:solidFill>
                  <a:schemeClr val="tx1"/>
                </a:solidFill>
              </a:rPr>
              <a:t> yang </a:t>
            </a:r>
            <a:r>
              <a:rPr lang="en-US" dirty="0" err="1">
                <a:solidFill>
                  <a:schemeClr val="tx1"/>
                </a:solidFill>
              </a:rPr>
              <a:t>tidak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menyenangkan</a:t>
            </a:r>
            <a:r>
              <a:rPr lang="en-US" dirty="0">
                <a:solidFill>
                  <a:schemeClr val="tx1"/>
                </a:solidFill>
              </a:rPr>
              <a:t> dan </a:t>
            </a:r>
            <a:r>
              <a:rPr lang="en-US" dirty="0" err="1">
                <a:solidFill>
                  <a:schemeClr val="tx1"/>
                </a:solidFill>
              </a:rPr>
              <a:t>kemungkinan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untuk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bercerai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lebih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besar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daripada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mereka</a:t>
            </a:r>
            <a:r>
              <a:rPr lang="en-US" dirty="0">
                <a:solidFill>
                  <a:schemeClr val="tx1"/>
                </a:solidFill>
              </a:rPr>
              <a:t> yang </a:t>
            </a:r>
            <a:r>
              <a:rPr lang="en-US" dirty="0" err="1">
                <a:solidFill>
                  <a:schemeClr val="tx1"/>
                </a:solidFill>
              </a:rPr>
              <a:t>menunggu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tidak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tinggal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bersama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sampai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menikah</a:t>
            </a:r>
            <a:r>
              <a:rPr lang="en-US" dirty="0">
                <a:solidFill>
                  <a:schemeClr val="tx1"/>
                </a:solidFill>
              </a:rPr>
              <a:t>.</a:t>
            </a:r>
          </a:p>
          <a:p>
            <a:r>
              <a:rPr lang="en-US" dirty="0" err="1">
                <a:solidFill>
                  <a:schemeClr val="tx1"/>
                </a:solidFill>
              </a:rPr>
              <a:t>Kohabitor</a:t>
            </a:r>
            <a:r>
              <a:rPr lang="en-US" dirty="0">
                <a:solidFill>
                  <a:schemeClr val="tx1"/>
                </a:solidFill>
              </a:rPr>
              <a:t> yang </a:t>
            </a:r>
            <a:r>
              <a:rPr lang="en-US" dirty="0" err="1">
                <a:solidFill>
                  <a:schemeClr val="tx1"/>
                </a:solidFill>
              </a:rPr>
              <a:t>ingin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menikah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 err="1">
                <a:solidFill>
                  <a:schemeClr val="tx1"/>
                </a:solidFill>
              </a:rPr>
              <a:t>biasanya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mereka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cenderung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menunda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pernikahannya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sampai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mereka</a:t>
            </a:r>
            <a:r>
              <a:rPr lang="en-US" dirty="0">
                <a:solidFill>
                  <a:schemeClr val="tx1"/>
                </a:solidFill>
              </a:rPr>
              <a:t> rasa </a:t>
            </a:r>
            <a:r>
              <a:rPr lang="en-US" dirty="0" err="1">
                <a:solidFill>
                  <a:schemeClr val="tx1"/>
                </a:solidFill>
              </a:rPr>
              <a:t>keadaan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ekonominya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cukup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memungkinkan</a:t>
            </a:r>
            <a:r>
              <a:rPr lang="en-US" dirty="0">
                <a:solidFill>
                  <a:schemeClr val="tx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36191283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C192C5D3-B7EA-9940-B2C2-CF93A6BB1F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marriage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6FDD3089-8F7E-634F-9361-3BFE76F7B2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1637731"/>
            <a:ext cx="10178322" cy="4241861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2200" b="1" dirty="0">
                <a:solidFill>
                  <a:schemeClr val="tx1"/>
                </a:solidFill>
              </a:rPr>
              <a:t>WHAT MARRIAGE MEANS TO EMERGING AND YOUNG </a:t>
            </a:r>
            <a:r>
              <a:rPr lang="en-US" sz="2200" b="1" dirty="0" smtClean="0">
                <a:solidFill>
                  <a:schemeClr val="tx1"/>
                </a:solidFill>
              </a:rPr>
              <a:t>ADULTHOOD</a:t>
            </a:r>
          </a:p>
          <a:p>
            <a:pPr marL="0" indent="0">
              <a:buNone/>
            </a:pPr>
            <a:endParaRPr lang="en-US" sz="2200" b="1" dirty="0">
              <a:solidFill>
                <a:schemeClr val="tx1"/>
              </a:solidFill>
            </a:endParaRPr>
          </a:p>
          <a:p>
            <a:r>
              <a:rPr lang="en-US" dirty="0" err="1">
                <a:solidFill>
                  <a:schemeClr val="tx1"/>
                </a:solidFill>
              </a:rPr>
              <a:t>Proporsi</a:t>
            </a:r>
            <a:r>
              <a:rPr lang="en-US" dirty="0">
                <a:solidFill>
                  <a:schemeClr val="tx1"/>
                </a:solidFill>
              </a:rPr>
              <a:t> yang </a:t>
            </a:r>
            <a:r>
              <a:rPr lang="en-US" dirty="0" err="1">
                <a:solidFill>
                  <a:schemeClr val="tx1"/>
                </a:solidFill>
              </a:rPr>
              <a:t>muncul</a:t>
            </a:r>
            <a:r>
              <a:rPr lang="en-US" dirty="0">
                <a:solidFill>
                  <a:schemeClr val="tx1"/>
                </a:solidFill>
              </a:rPr>
              <a:t> &amp; </a:t>
            </a:r>
            <a:r>
              <a:rPr lang="en-US" dirty="0" err="1">
                <a:solidFill>
                  <a:schemeClr val="tx1"/>
                </a:solidFill>
              </a:rPr>
              <a:t>dewasa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muda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di</a:t>
            </a:r>
            <a:r>
              <a:rPr lang="en-US" dirty="0">
                <a:solidFill>
                  <a:schemeClr val="tx1"/>
                </a:solidFill>
              </a:rPr>
              <a:t> US yang </a:t>
            </a:r>
            <a:r>
              <a:rPr lang="en-US" dirty="0" err="1">
                <a:solidFill>
                  <a:schemeClr val="tx1"/>
                </a:solidFill>
              </a:rPr>
              <a:t>memilih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untuk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menikah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tidak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banyak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berbeda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dari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apa</a:t>
            </a:r>
            <a:r>
              <a:rPr lang="en-US" dirty="0">
                <a:solidFill>
                  <a:schemeClr val="tx1"/>
                </a:solidFill>
              </a:rPr>
              <a:t> yang ada </a:t>
            </a:r>
            <a:r>
              <a:rPr lang="en-US" dirty="0" err="1">
                <a:solidFill>
                  <a:schemeClr val="tx1"/>
                </a:solidFill>
              </a:rPr>
              <a:t>di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kalangan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dewasa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muda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pada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awal</a:t>
            </a:r>
            <a:r>
              <a:rPr lang="en-US" dirty="0">
                <a:solidFill>
                  <a:schemeClr val="tx1"/>
                </a:solidFill>
              </a:rPr>
              <a:t> abad </a:t>
            </a:r>
            <a:r>
              <a:rPr lang="en-US" dirty="0" err="1">
                <a:solidFill>
                  <a:schemeClr val="tx1"/>
                </a:solidFill>
              </a:rPr>
              <a:t>ke-20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 err="1">
                <a:solidFill>
                  <a:schemeClr val="tx1"/>
                </a:solidFill>
              </a:rPr>
              <a:t>tetapi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mereka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hanya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berpikir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hal</a:t>
            </a:r>
            <a:r>
              <a:rPr lang="en-US" dirty="0">
                <a:solidFill>
                  <a:schemeClr val="tx1"/>
                </a:solidFill>
              </a:rPr>
              <a:t> yang beda.</a:t>
            </a:r>
          </a:p>
          <a:p>
            <a:r>
              <a:rPr lang="en-US" dirty="0" err="1">
                <a:solidFill>
                  <a:schemeClr val="tx1"/>
                </a:solidFill>
              </a:rPr>
              <a:t>Temuan</a:t>
            </a:r>
            <a:r>
              <a:rPr lang="en-US" dirty="0">
                <a:solidFill>
                  <a:schemeClr val="tx1"/>
                </a:solidFill>
              </a:rPr>
              <a:t> ini </a:t>
            </a:r>
            <a:r>
              <a:rPr lang="en-US" dirty="0" err="1">
                <a:solidFill>
                  <a:schemeClr val="tx1"/>
                </a:solidFill>
              </a:rPr>
              <a:t>berasal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dari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wawancara</a:t>
            </a:r>
            <a:r>
              <a:rPr lang="en-US" dirty="0">
                <a:solidFill>
                  <a:schemeClr val="tx1"/>
                </a:solidFill>
              </a:rPr>
              <a:t> yang </a:t>
            </a:r>
            <a:r>
              <a:rPr lang="en-US" dirty="0" err="1">
                <a:solidFill>
                  <a:schemeClr val="tx1"/>
                </a:solidFill>
              </a:rPr>
              <a:t>mendalam</a:t>
            </a:r>
            <a:r>
              <a:rPr lang="en-US" dirty="0">
                <a:solidFill>
                  <a:schemeClr val="tx1"/>
                </a:solidFill>
              </a:rPr>
              <a:t> dan </a:t>
            </a:r>
            <a:r>
              <a:rPr lang="en-US" dirty="0" err="1">
                <a:solidFill>
                  <a:schemeClr val="tx1"/>
                </a:solidFill>
              </a:rPr>
              <a:t>terbuka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dengan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umur</a:t>
            </a:r>
            <a:r>
              <a:rPr lang="en-US" dirty="0">
                <a:solidFill>
                  <a:schemeClr val="tx1"/>
                </a:solidFill>
              </a:rPr>
              <a:t> 22-28 </a:t>
            </a:r>
            <a:r>
              <a:rPr lang="en-US" dirty="0" err="1">
                <a:solidFill>
                  <a:schemeClr val="tx1"/>
                </a:solidFill>
              </a:rPr>
              <a:t>tahun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di</a:t>
            </a:r>
            <a:r>
              <a:rPr lang="en-US" dirty="0">
                <a:solidFill>
                  <a:schemeClr val="tx1"/>
                </a:solidFill>
              </a:rPr>
              <a:t> 3 </a:t>
            </a:r>
            <a:r>
              <a:rPr lang="en-US" dirty="0" err="1">
                <a:solidFill>
                  <a:schemeClr val="tx1"/>
                </a:solidFill>
              </a:rPr>
              <a:t>wilayah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perkotaan</a:t>
            </a:r>
            <a:r>
              <a:rPr lang="en-US" dirty="0">
                <a:solidFill>
                  <a:schemeClr val="tx1"/>
                </a:solidFill>
              </a:rPr>
              <a:t> dan </a:t>
            </a:r>
            <a:r>
              <a:rPr lang="en-US" dirty="0" err="1">
                <a:solidFill>
                  <a:schemeClr val="tx1"/>
                </a:solidFill>
              </a:rPr>
              <a:t>pedesaan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di</a:t>
            </a:r>
            <a:r>
              <a:rPr lang="en-US" dirty="0">
                <a:solidFill>
                  <a:schemeClr val="tx1"/>
                </a:solidFill>
              </a:rPr>
              <a:t> Iowa (US).  </a:t>
            </a:r>
            <a:r>
              <a:rPr lang="en-US" dirty="0" err="1">
                <a:solidFill>
                  <a:schemeClr val="tx1"/>
                </a:solidFill>
              </a:rPr>
              <a:t>Responden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melihat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pernikahan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dengan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gaya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tradisional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tidak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dapat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lagi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bertahan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di</a:t>
            </a:r>
            <a:r>
              <a:rPr lang="en-US" dirty="0">
                <a:solidFill>
                  <a:schemeClr val="tx1"/>
                </a:solidFill>
              </a:rPr>
              <a:t> masa </a:t>
            </a:r>
            <a:r>
              <a:rPr lang="en-US" dirty="0" err="1">
                <a:solidFill>
                  <a:schemeClr val="tx1"/>
                </a:solidFill>
              </a:rPr>
              <a:t>kini</a:t>
            </a:r>
            <a:r>
              <a:rPr lang="en-US" dirty="0">
                <a:solidFill>
                  <a:schemeClr val="tx1"/>
                </a:solidFill>
              </a:rPr>
              <a:t>. </a:t>
            </a:r>
          </a:p>
          <a:p>
            <a:r>
              <a:rPr lang="en-US" dirty="0" err="1">
                <a:solidFill>
                  <a:schemeClr val="tx1"/>
                </a:solidFill>
              </a:rPr>
              <a:t>Mereka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lebih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menaruh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perhatian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pada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pertemanan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 err="1">
                <a:solidFill>
                  <a:schemeClr val="tx1"/>
                </a:solidFill>
              </a:rPr>
              <a:t>penyesuaian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diri</a:t>
            </a:r>
            <a:r>
              <a:rPr lang="en-US" dirty="0">
                <a:solidFill>
                  <a:schemeClr val="tx1"/>
                </a:solidFill>
              </a:rPr>
              <a:t> dan </a:t>
            </a:r>
            <a:r>
              <a:rPr lang="en-US" dirty="0" err="1">
                <a:solidFill>
                  <a:schemeClr val="tx1"/>
                </a:solidFill>
              </a:rPr>
              <a:t>kurang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menaruh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perhatian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pada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percintaan</a:t>
            </a:r>
            <a:r>
              <a:rPr lang="en-US" dirty="0">
                <a:solidFill>
                  <a:schemeClr val="tx1"/>
                </a:solidFill>
              </a:rPr>
              <a:t>.</a:t>
            </a:r>
          </a:p>
          <a:p>
            <a:r>
              <a:rPr lang="en-US" dirty="0" err="1">
                <a:solidFill>
                  <a:schemeClr val="tx1"/>
                </a:solidFill>
              </a:rPr>
              <a:t>Sebagai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gantinya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 err="1">
                <a:solidFill>
                  <a:schemeClr val="tx1"/>
                </a:solidFill>
              </a:rPr>
              <a:t>mereka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melihat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pernikahan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sebagai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langkah</a:t>
            </a:r>
            <a:r>
              <a:rPr lang="en-US" dirty="0">
                <a:solidFill>
                  <a:schemeClr val="tx1"/>
                </a:solidFill>
              </a:rPr>
              <a:t> yang </a:t>
            </a:r>
            <a:r>
              <a:rPr lang="en-US" dirty="0" err="1">
                <a:solidFill>
                  <a:schemeClr val="tx1"/>
                </a:solidFill>
              </a:rPr>
              <a:t>tidak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bisa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dihindari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untuk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menuju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dewasa</a:t>
            </a:r>
            <a:r>
              <a:rPr lang="en-US" dirty="0">
                <a:solidFill>
                  <a:schemeClr val="tx1"/>
                </a:solidFill>
              </a:rPr>
              <a:t>. </a:t>
            </a:r>
            <a:r>
              <a:rPr lang="en-US" dirty="0" err="1">
                <a:solidFill>
                  <a:schemeClr val="tx1"/>
                </a:solidFill>
              </a:rPr>
              <a:t>Dewasa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muda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saat</a:t>
            </a:r>
            <a:r>
              <a:rPr lang="en-US" dirty="0">
                <a:solidFill>
                  <a:schemeClr val="tx1"/>
                </a:solidFill>
              </a:rPr>
              <a:t> ini </a:t>
            </a:r>
            <a:r>
              <a:rPr lang="en-US" dirty="0" err="1">
                <a:solidFill>
                  <a:schemeClr val="tx1"/>
                </a:solidFill>
              </a:rPr>
              <a:t>cenderung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percaya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bahwa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dengan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menikah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artinya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mereka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harus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siap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menjadi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dewasa</a:t>
            </a:r>
            <a:r>
              <a:rPr lang="en-US" dirty="0">
                <a:solidFill>
                  <a:schemeClr val="tx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64132045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320F658D-04D7-A943-B110-D43751EBEC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805219"/>
            <a:ext cx="10178322" cy="507437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>
                <a:solidFill>
                  <a:schemeClr val="tx1"/>
                </a:solidFill>
              </a:rPr>
              <a:t>ENTERING MATRIMONY</a:t>
            </a:r>
          </a:p>
          <a:p>
            <a:r>
              <a:rPr lang="en-US" dirty="0" err="1">
                <a:solidFill>
                  <a:schemeClr val="tx1"/>
                </a:solidFill>
              </a:rPr>
              <a:t>Peralihan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hidup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ke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kehidupan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pernikahan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membawa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perubahan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besar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dalam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fungsi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seksual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 err="1">
                <a:solidFill>
                  <a:schemeClr val="tx1"/>
                </a:solidFill>
              </a:rPr>
              <a:t>rencana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kehidupan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 err="1">
                <a:solidFill>
                  <a:schemeClr val="tx1"/>
                </a:solidFill>
              </a:rPr>
              <a:t>hak</a:t>
            </a:r>
            <a:r>
              <a:rPr lang="en-US" dirty="0">
                <a:solidFill>
                  <a:schemeClr val="tx1"/>
                </a:solidFill>
              </a:rPr>
              <a:t> &amp; </a:t>
            </a:r>
            <a:r>
              <a:rPr lang="en-US" dirty="0" err="1">
                <a:solidFill>
                  <a:schemeClr val="tx1"/>
                </a:solidFill>
              </a:rPr>
              <a:t>tanggung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jawab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 err="1">
                <a:solidFill>
                  <a:schemeClr val="tx1"/>
                </a:solidFill>
              </a:rPr>
              <a:t>kasih</a:t>
            </a:r>
            <a:r>
              <a:rPr lang="en-US" dirty="0">
                <a:solidFill>
                  <a:schemeClr val="tx1"/>
                </a:solidFill>
              </a:rPr>
              <a:t> dan </a:t>
            </a:r>
            <a:r>
              <a:rPr lang="en-US" dirty="0" err="1">
                <a:solidFill>
                  <a:schemeClr val="tx1"/>
                </a:solidFill>
              </a:rPr>
              <a:t>kesetiaan</a:t>
            </a:r>
            <a:r>
              <a:rPr lang="en-US" dirty="0">
                <a:solidFill>
                  <a:schemeClr val="tx1"/>
                </a:solidFill>
              </a:rPr>
              <a:t>.</a:t>
            </a:r>
          </a:p>
          <a:p>
            <a:r>
              <a:rPr lang="en-US" dirty="0" err="1">
                <a:solidFill>
                  <a:schemeClr val="tx1"/>
                </a:solidFill>
              </a:rPr>
              <a:t>Secara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historis</a:t>
            </a:r>
            <a:r>
              <a:rPr lang="en-US" dirty="0">
                <a:solidFill>
                  <a:schemeClr val="tx1"/>
                </a:solidFill>
              </a:rPr>
              <a:t> &amp; </a:t>
            </a:r>
            <a:r>
              <a:rPr lang="en-US" dirty="0" err="1">
                <a:solidFill>
                  <a:schemeClr val="tx1"/>
                </a:solidFill>
              </a:rPr>
              <a:t>budaya</a:t>
            </a:r>
            <a:r>
              <a:rPr lang="en-US" dirty="0">
                <a:solidFill>
                  <a:schemeClr val="tx1"/>
                </a:solidFill>
              </a:rPr>
              <a:t>, cara yang paling </a:t>
            </a:r>
            <a:r>
              <a:rPr lang="en-US" dirty="0" err="1">
                <a:solidFill>
                  <a:schemeClr val="tx1"/>
                </a:solidFill>
              </a:rPr>
              <a:t>umum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terjadi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untuk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memilih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pasangan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adalah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melalui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rencana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 err="1">
                <a:solidFill>
                  <a:schemeClr val="tx1"/>
                </a:solidFill>
              </a:rPr>
              <a:t>antara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dipilih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dari</a:t>
            </a:r>
            <a:r>
              <a:rPr lang="en-US" dirty="0">
                <a:solidFill>
                  <a:schemeClr val="tx1"/>
                </a:solidFill>
              </a:rPr>
              <a:t> orang </a:t>
            </a:r>
            <a:r>
              <a:rPr lang="en-US" dirty="0" err="1">
                <a:solidFill>
                  <a:schemeClr val="tx1"/>
                </a:solidFill>
              </a:rPr>
              <a:t>tua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atau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mucikari</a:t>
            </a:r>
            <a:r>
              <a:rPr lang="en-US" dirty="0">
                <a:solidFill>
                  <a:schemeClr val="tx1"/>
                </a:solidFill>
              </a:rPr>
              <a:t> yang </a:t>
            </a:r>
            <a:r>
              <a:rPr lang="en-US" dirty="0" err="1">
                <a:solidFill>
                  <a:schemeClr val="tx1"/>
                </a:solidFill>
              </a:rPr>
              <a:t>profesional</a:t>
            </a:r>
            <a:r>
              <a:rPr lang="en-US" dirty="0">
                <a:solidFill>
                  <a:schemeClr val="tx1"/>
                </a:solidFill>
              </a:rPr>
              <a:t>.</a:t>
            </a:r>
          </a:p>
          <a:p>
            <a:endParaRPr lang="en-US" b="1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b="1" dirty="0">
                <a:solidFill>
                  <a:schemeClr val="tx1"/>
                </a:solidFill>
              </a:rPr>
              <a:t>SEXUAL ACTIVITY AFTER MARRIAGE</a:t>
            </a:r>
          </a:p>
          <a:p>
            <a:r>
              <a:rPr lang="en-US" dirty="0">
                <a:solidFill>
                  <a:schemeClr val="tx1"/>
                </a:solidFill>
              </a:rPr>
              <a:t>Di </a:t>
            </a:r>
            <a:r>
              <a:rPr lang="en-US" dirty="0" err="1">
                <a:solidFill>
                  <a:schemeClr val="tx1"/>
                </a:solidFill>
              </a:rPr>
              <a:t>Amerika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 err="1">
                <a:solidFill>
                  <a:schemeClr val="tx1"/>
                </a:solidFill>
              </a:rPr>
              <a:t>pasangan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menikah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melakukan</a:t>
            </a:r>
            <a:r>
              <a:rPr lang="en-US" dirty="0">
                <a:solidFill>
                  <a:schemeClr val="tx1"/>
                </a:solidFill>
              </a:rPr>
              <a:t> sex </a:t>
            </a:r>
            <a:r>
              <a:rPr lang="en-US" dirty="0" err="1">
                <a:solidFill>
                  <a:schemeClr val="tx1"/>
                </a:solidFill>
              </a:rPr>
              <a:t>lebih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sering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daripada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seorang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lajang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walaupun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tidak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sesering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kohabitor</a:t>
            </a:r>
            <a:r>
              <a:rPr lang="en-US" dirty="0">
                <a:solidFill>
                  <a:schemeClr val="tx1"/>
                </a:solidFill>
              </a:rPr>
              <a:t>.</a:t>
            </a:r>
          </a:p>
          <a:p>
            <a:r>
              <a:rPr lang="en-US" dirty="0" err="1">
                <a:solidFill>
                  <a:schemeClr val="tx1"/>
                </a:solidFill>
              </a:rPr>
              <a:t>Dalam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sebuah</a:t>
            </a:r>
            <a:r>
              <a:rPr lang="en-US" dirty="0">
                <a:solidFill>
                  <a:schemeClr val="tx1"/>
                </a:solidFill>
              </a:rPr>
              <a:t> interview </a:t>
            </a:r>
            <a:r>
              <a:rPr lang="en-US" dirty="0" err="1">
                <a:solidFill>
                  <a:schemeClr val="tx1"/>
                </a:solidFill>
              </a:rPr>
              <a:t>dengan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teknik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i="1" dirty="0">
                <a:solidFill>
                  <a:schemeClr val="tx1"/>
                </a:solidFill>
              </a:rPr>
              <a:t>random sample </a:t>
            </a:r>
            <a:r>
              <a:rPr lang="en-US" dirty="0" err="1">
                <a:solidFill>
                  <a:schemeClr val="tx1"/>
                </a:solidFill>
              </a:rPr>
              <a:t>dari</a:t>
            </a:r>
            <a:r>
              <a:rPr lang="en-US" dirty="0">
                <a:solidFill>
                  <a:schemeClr val="tx1"/>
                </a:solidFill>
              </a:rPr>
              <a:t> 3,432 </a:t>
            </a:r>
            <a:r>
              <a:rPr lang="en-US" dirty="0" err="1">
                <a:solidFill>
                  <a:schemeClr val="tx1"/>
                </a:solidFill>
              </a:rPr>
              <a:t>laki-laki</a:t>
            </a:r>
            <a:r>
              <a:rPr lang="en-US" dirty="0">
                <a:solidFill>
                  <a:schemeClr val="tx1"/>
                </a:solidFill>
              </a:rPr>
              <a:t> dan </a:t>
            </a:r>
            <a:r>
              <a:rPr lang="en-US" dirty="0" err="1">
                <a:solidFill>
                  <a:schemeClr val="tx1"/>
                </a:solidFill>
              </a:rPr>
              <a:t>perempuan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 err="1">
                <a:solidFill>
                  <a:schemeClr val="tx1"/>
                </a:solidFill>
              </a:rPr>
              <a:t>dengan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rentang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umur</a:t>
            </a:r>
            <a:r>
              <a:rPr lang="en-US" dirty="0">
                <a:solidFill>
                  <a:schemeClr val="tx1"/>
                </a:solidFill>
              </a:rPr>
              <a:t> 18-59 </a:t>
            </a:r>
            <a:r>
              <a:rPr lang="en-US" dirty="0" err="1">
                <a:solidFill>
                  <a:schemeClr val="tx1"/>
                </a:solidFill>
              </a:rPr>
              <a:t>tahun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terbukti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bahwa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hanya</a:t>
            </a:r>
            <a:r>
              <a:rPr lang="en-US" dirty="0">
                <a:solidFill>
                  <a:schemeClr val="tx1"/>
                </a:solidFill>
              </a:rPr>
              <a:t> 1-3, </a:t>
            </a:r>
            <a:r>
              <a:rPr lang="en-US" dirty="0" err="1">
                <a:solidFill>
                  <a:schemeClr val="tx1"/>
                </a:solidFill>
              </a:rPr>
              <a:t>termasuk</a:t>
            </a:r>
            <a:r>
              <a:rPr lang="en-US" dirty="0">
                <a:solidFill>
                  <a:schemeClr val="tx1"/>
                </a:solidFill>
              </a:rPr>
              <a:t> 40% </a:t>
            </a:r>
            <a:r>
              <a:rPr lang="en-US" dirty="0" err="1">
                <a:solidFill>
                  <a:schemeClr val="tx1"/>
                </a:solidFill>
              </a:rPr>
              <a:t>dari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pasangan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menikah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melakukan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hubungan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seks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setidaknya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dua</a:t>
            </a:r>
            <a:r>
              <a:rPr lang="en-US" dirty="0">
                <a:solidFill>
                  <a:schemeClr val="tx1"/>
                </a:solidFill>
              </a:rPr>
              <a:t> kali </a:t>
            </a:r>
            <a:r>
              <a:rPr lang="en-US" dirty="0" err="1">
                <a:solidFill>
                  <a:schemeClr val="tx1"/>
                </a:solidFill>
              </a:rPr>
              <a:t>dalam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seminggu</a:t>
            </a:r>
            <a:r>
              <a:rPr lang="en-US" dirty="0">
                <a:solidFill>
                  <a:schemeClr val="tx1"/>
                </a:solidFill>
              </a:rPr>
              <a:t> (</a:t>
            </a:r>
            <a:r>
              <a:rPr lang="en-US" dirty="0" err="1">
                <a:solidFill>
                  <a:schemeClr val="tx1"/>
                </a:solidFill>
              </a:rPr>
              <a:t>Laumann</a:t>
            </a:r>
            <a:r>
              <a:rPr lang="en-US" dirty="0">
                <a:solidFill>
                  <a:schemeClr val="tx1"/>
                </a:solidFill>
              </a:rPr>
              <a:t> et al., 1994; </a:t>
            </a:r>
            <a:r>
              <a:rPr lang="en-US" dirty="0" err="1">
                <a:solidFill>
                  <a:schemeClr val="tx1"/>
                </a:solidFill>
              </a:rPr>
              <a:t>Laumann</a:t>
            </a:r>
            <a:r>
              <a:rPr lang="en-US" dirty="0">
                <a:solidFill>
                  <a:schemeClr val="tx1"/>
                </a:solidFill>
              </a:rPr>
              <a:t> &amp; Michael, 2000; Michael et al., 1994).</a:t>
            </a:r>
          </a:p>
        </p:txBody>
      </p:sp>
    </p:spTree>
    <p:extLst>
      <p:ext uri="{BB962C8B-B14F-4D97-AF65-F5344CB8AC3E}">
        <p14:creationId xmlns:p14="http://schemas.microsoft.com/office/powerpoint/2010/main" val="259329801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D7508F53-59A6-F949-9030-1F61025051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982639"/>
            <a:ext cx="10178322" cy="4896954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2200" b="1" dirty="0">
                <a:solidFill>
                  <a:schemeClr val="tx1"/>
                </a:solidFill>
              </a:rPr>
              <a:t>MARITAL </a:t>
            </a:r>
            <a:r>
              <a:rPr lang="en-US" sz="2200" b="1" dirty="0" smtClean="0">
                <a:solidFill>
                  <a:schemeClr val="tx1"/>
                </a:solidFill>
              </a:rPr>
              <a:t>SATISFACTION</a:t>
            </a:r>
          </a:p>
          <a:p>
            <a:pPr marL="0" indent="0">
              <a:buNone/>
            </a:pPr>
            <a:endParaRPr lang="en-US" sz="2200" b="1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Orang yang </a:t>
            </a:r>
            <a:r>
              <a:rPr lang="en-US" dirty="0" err="1">
                <a:solidFill>
                  <a:schemeClr val="tx1"/>
                </a:solidFill>
              </a:rPr>
              <a:t>menikah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cenderung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lebih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bahagia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daripada</a:t>
            </a:r>
            <a:r>
              <a:rPr lang="en-US" dirty="0">
                <a:solidFill>
                  <a:schemeClr val="tx1"/>
                </a:solidFill>
              </a:rPr>
              <a:t> yang </a:t>
            </a:r>
            <a:r>
              <a:rPr lang="en-US" dirty="0" err="1">
                <a:solidFill>
                  <a:schemeClr val="tx1"/>
                </a:solidFill>
              </a:rPr>
              <a:t>tidak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menikah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 err="1">
                <a:solidFill>
                  <a:schemeClr val="tx1"/>
                </a:solidFill>
              </a:rPr>
              <a:t>tetapi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pernikahan</a:t>
            </a:r>
            <a:r>
              <a:rPr lang="en-US" dirty="0">
                <a:solidFill>
                  <a:schemeClr val="tx1"/>
                </a:solidFill>
              </a:rPr>
              <a:t> yang </a:t>
            </a:r>
            <a:r>
              <a:rPr lang="en-US" dirty="0" err="1">
                <a:solidFill>
                  <a:schemeClr val="tx1"/>
                </a:solidFill>
              </a:rPr>
              <a:t>tidak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menyenangkan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membuat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pasangan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tersebut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menjadi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pribadi</a:t>
            </a:r>
            <a:r>
              <a:rPr lang="en-US" dirty="0">
                <a:solidFill>
                  <a:schemeClr val="tx1"/>
                </a:solidFill>
              </a:rPr>
              <a:t> yang </a:t>
            </a:r>
            <a:r>
              <a:rPr lang="en-US" dirty="0" err="1">
                <a:solidFill>
                  <a:schemeClr val="tx1"/>
                </a:solidFill>
              </a:rPr>
              <a:t>tidak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senang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dibandingkan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dengan</a:t>
            </a:r>
            <a:r>
              <a:rPr lang="en-US" dirty="0">
                <a:solidFill>
                  <a:schemeClr val="tx1"/>
                </a:solidFill>
              </a:rPr>
              <a:t> orang yang </a:t>
            </a:r>
            <a:r>
              <a:rPr lang="en-US" dirty="0" err="1">
                <a:solidFill>
                  <a:schemeClr val="tx1"/>
                </a:solidFill>
              </a:rPr>
              <a:t>tidak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menikah</a:t>
            </a:r>
            <a:r>
              <a:rPr lang="en-US" dirty="0">
                <a:solidFill>
                  <a:schemeClr val="tx1"/>
                </a:solidFill>
              </a:rPr>
              <a:t> / </a:t>
            </a:r>
            <a:r>
              <a:rPr lang="en-US" dirty="0" err="1">
                <a:solidFill>
                  <a:schemeClr val="tx1"/>
                </a:solidFill>
              </a:rPr>
              <a:t>bercerai</a:t>
            </a:r>
            <a:r>
              <a:rPr lang="en-US" dirty="0">
                <a:solidFill>
                  <a:schemeClr val="tx1"/>
                </a:solidFill>
              </a:rPr>
              <a:t>.</a:t>
            </a:r>
          </a:p>
          <a:p>
            <a:r>
              <a:rPr lang="en-US" dirty="0">
                <a:solidFill>
                  <a:schemeClr val="tx1"/>
                </a:solidFill>
              </a:rPr>
              <a:t>Orang yang </a:t>
            </a:r>
            <a:r>
              <a:rPr lang="en-US" dirty="0" err="1">
                <a:solidFill>
                  <a:schemeClr val="tx1"/>
                </a:solidFill>
              </a:rPr>
              <a:t>menikah</a:t>
            </a:r>
            <a:r>
              <a:rPr lang="en-US" dirty="0">
                <a:solidFill>
                  <a:schemeClr val="tx1"/>
                </a:solidFill>
              </a:rPr>
              <a:t> dan </a:t>
            </a:r>
            <a:r>
              <a:rPr lang="en-US" dirty="0" err="1">
                <a:solidFill>
                  <a:schemeClr val="tx1"/>
                </a:solidFill>
              </a:rPr>
              <a:t>bertahan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dalam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pernikahannya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 err="1">
                <a:solidFill>
                  <a:schemeClr val="tx1"/>
                </a:solidFill>
              </a:rPr>
              <a:t>khususnya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pada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perempuan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 err="1">
                <a:solidFill>
                  <a:schemeClr val="tx1"/>
                </a:solidFill>
              </a:rPr>
              <a:t>mereka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cenderung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lebih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baik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dalam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segi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finansial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daripada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mereka</a:t>
            </a:r>
            <a:r>
              <a:rPr lang="en-US" dirty="0">
                <a:solidFill>
                  <a:schemeClr val="tx1"/>
                </a:solidFill>
              </a:rPr>
              <a:t> yang </a:t>
            </a:r>
            <a:r>
              <a:rPr lang="en-US" dirty="0" err="1">
                <a:solidFill>
                  <a:schemeClr val="tx1"/>
                </a:solidFill>
              </a:rPr>
              <a:t>tidak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menikah</a:t>
            </a:r>
            <a:r>
              <a:rPr lang="en-US" dirty="0">
                <a:solidFill>
                  <a:schemeClr val="tx1"/>
                </a:solidFill>
              </a:rPr>
              <a:t> / </a:t>
            </a:r>
            <a:r>
              <a:rPr lang="en-US" dirty="0" err="1">
                <a:solidFill>
                  <a:schemeClr val="tx1"/>
                </a:solidFill>
              </a:rPr>
              <a:t>bercerai</a:t>
            </a:r>
            <a:r>
              <a:rPr lang="en-US" dirty="0">
                <a:solidFill>
                  <a:schemeClr val="tx1"/>
                </a:solidFill>
              </a:rPr>
              <a:t>.</a:t>
            </a:r>
          </a:p>
          <a:p>
            <a:r>
              <a:rPr lang="en-US" dirty="0" err="1">
                <a:solidFill>
                  <a:schemeClr val="tx1"/>
                </a:solidFill>
              </a:rPr>
              <a:t>Salah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satu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faktor</a:t>
            </a:r>
            <a:r>
              <a:rPr lang="en-US" dirty="0">
                <a:solidFill>
                  <a:schemeClr val="tx1"/>
                </a:solidFill>
              </a:rPr>
              <a:t> yang </a:t>
            </a:r>
            <a:r>
              <a:rPr lang="en-US" dirty="0" err="1">
                <a:solidFill>
                  <a:schemeClr val="tx1"/>
                </a:solidFill>
              </a:rPr>
              <a:t>mendasari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kepuasan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dalam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pernikahan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dapat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berbeda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antara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laki-laki</a:t>
            </a:r>
            <a:r>
              <a:rPr lang="en-US" dirty="0">
                <a:solidFill>
                  <a:schemeClr val="tx1"/>
                </a:solidFill>
              </a:rPr>
              <a:t> dan </a:t>
            </a:r>
            <a:r>
              <a:rPr lang="en-US" dirty="0" err="1">
                <a:solidFill>
                  <a:schemeClr val="tx1"/>
                </a:solidFill>
              </a:rPr>
              <a:t>perempuan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harapkan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dari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adanya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pernikahan</a:t>
            </a:r>
            <a:r>
              <a:rPr lang="en-US" dirty="0">
                <a:solidFill>
                  <a:schemeClr val="tx1"/>
                </a:solidFill>
              </a:rPr>
              <a:t>.</a:t>
            </a:r>
          </a:p>
          <a:p>
            <a:r>
              <a:rPr lang="en-US" dirty="0">
                <a:solidFill>
                  <a:schemeClr val="tx1"/>
                </a:solidFill>
              </a:rPr>
              <a:t>4 </a:t>
            </a:r>
            <a:r>
              <a:rPr lang="en-US" dirty="0" err="1">
                <a:solidFill>
                  <a:schemeClr val="tx1"/>
                </a:solidFill>
              </a:rPr>
              <a:t>perspektif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teoritis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tentang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kebahagiaan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perempuan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dalam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pernikahannya</a:t>
            </a:r>
            <a:r>
              <a:rPr lang="en-US" dirty="0">
                <a:solidFill>
                  <a:schemeClr val="tx1"/>
                </a:solidFill>
              </a:rPr>
              <a:t> (Wilcox &amp; Nock, 2006):</a:t>
            </a:r>
          </a:p>
          <a:p>
            <a:pPr marL="342900" indent="-342900">
              <a:buFont typeface="+mj-lt"/>
              <a:buAutoNum type="arabicPeriod"/>
            </a:pPr>
            <a:r>
              <a:rPr lang="en-US" i="1" dirty="0">
                <a:solidFill>
                  <a:schemeClr val="tx1"/>
                </a:solidFill>
              </a:rPr>
              <a:t>The Companionate Model</a:t>
            </a:r>
          </a:p>
          <a:p>
            <a:pPr marL="342900" indent="-342900">
              <a:buFont typeface="+mj-lt"/>
              <a:buAutoNum type="arabicPeriod"/>
            </a:pPr>
            <a:r>
              <a:rPr lang="en-US" i="1" dirty="0">
                <a:solidFill>
                  <a:schemeClr val="tx1"/>
                </a:solidFill>
              </a:rPr>
              <a:t>The Institutional Model</a:t>
            </a:r>
          </a:p>
          <a:p>
            <a:pPr marL="342900" indent="-342900">
              <a:buFont typeface="+mj-lt"/>
              <a:buAutoNum type="arabicPeriod"/>
            </a:pPr>
            <a:r>
              <a:rPr lang="en-US" i="1" dirty="0">
                <a:solidFill>
                  <a:schemeClr val="tx1"/>
                </a:solidFill>
              </a:rPr>
              <a:t>The Equity Model</a:t>
            </a:r>
          </a:p>
          <a:p>
            <a:pPr marL="342900" indent="-342900">
              <a:buFont typeface="+mj-lt"/>
              <a:buAutoNum type="arabicPeriod"/>
            </a:pPr>
            <a:r>
              <a:rPr lang="en-US" i="1" dirty="0">
                <a:solidFill>
                  <a:schemeClr val="tx1"/>
                </a:solidFill>
              </a:rPr>
              <a:t>The Gender Role Model</a:t>
            </a:r>
          </a:p>
          <a:p>
            <a:pPr marL="342900" indent="-342900">
              <a:buFont typeface="+mj-lt"/>
              <a:buAutoNum type="arabicPeriod"/>
            </a:pP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91290000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9972F7CD-D0EF-AA47-9691-705A225EAC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247A2F15-11BE-784F-B2CD-F81547E3EA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2286001"/>
            <a:ext cx="10178322" cy="359359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>
                <a:solidFill>
                  <a:schemeClr val="tx1"/>
                </a:solidFill>
              </a:rPr>
              <a:t>FACTORS IN MARITAL SUCCESS</a:t>
            </a:r>
          </a:p>
          <a:p>
            <a:pPr marL="0" indent="0">
              <a:buNone/>
            </a:pPr>
            <a:endParaRPr lang="en-US" b="1" dirty="0">
              <a:solidFill>
                <a:schemeClr val="tx1"/>
              </a:solidFill>
            </a:endParaRPr>
          </a:p>
          <a:p>
            <a:r>
              <a:rPr lang="en-US" dirty="0" err="1">
                <a:solidFill>
                  <a:schemeClr val="tx1"/>
                </a:solidFill>
              </a:rPr>
              <a:t>Kebahagiaan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pasangan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dengan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hubungannya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 err="1">
                <a:solidFill>
                  <a:schemeClr val="tx1"/>
                </a:solidFill>
              </a:rPr>
              <a:t>kepekaan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terhadap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satu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sama</a:t>
            </a:r>
            <a:r>
              <a:rPr lang="en-US" dirty="0">
                <a:solidFill>
                  <a:schemeClr val="tx1"/>
                </a:solidFill>
              </a:rPr>
              <a:t> lain, </a:t>
            </a:r>
            <a:r>
              <a:rPr lang="en-US" dirty="0" err="1">
                <a:solidFill>
                  <a:schemeClr val="tx1"/>
                </a:solidFill>
              </a:rPr>
              <a:t>perbedaan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perasaan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masing-masing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 err="1">
                <a:solidFill>
                  <a:schemeClr val="tx1"/>
                </a:solidFill>
              </a:rPr>
              <a:t>kepandaian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dalam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berkomunikasi</a:t>
            </a:r>
            <a:r>
              <a:rPr lang="en-US" dirty="0">
                <a:solidFill>
                  <a:schemeClr val="tx1"/>
                </a:solidFill>
              </a:rPr>
              <a:t>, dan </a:t>
            </a:r>
            <a:r>
              <a:rPr lang="en-US" dirty="0" err="1">
                <a:solidFill>
                  <a:schemeClr val="tx1"/>
                </a:solidFill>
              </a:rPr>
              <a:t>menyelesaikan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masalah</a:t>
            </a:r>
            <a:r>
              <a:rPr lang="en-US" dirty="0">
                <a:solidFill>
                  <a:schemeClr val="tx1"/>
                </a:solidFill>
              </a:rPr>
              <a:t>.</a:t>
            </a:r>
          </a:p>
          <a:p>
            <a:r>
              <a:rPr lang="en-US" dirty="0" err="1">
                <a:solidFill>
                  <a:schemeClr val="tx1"/>
                </a:solidFill>
              </a:rPr>
              <a:t>Dalam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studi</a:t>
            </a:r>
            <a:r>
              <a:rPr lang="en-US" dirty="0">
                <a:solidFill>
                  <a:schemeClr val="tx1"/>
                </a:solidFill>
              </a:rPr>
              <a:t> longitudinal yang </a:t>
            </a:r>
            <a:r>
              <a:rPr lang="en-US" dirty="0" err="1">
                <a:solidFill>
                  <a:schemeClr val="tx1"/>
                </a:solidFill>
              </a:rPr>
              <a:t>di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representatif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secara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nasional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 err="1">
                <a:solidFill>
                  <a:schemeClr val="tx1"/>
                </a:solidFill>
              </a:rPr>
              <a:t>terdapat</a:t>
            </a:r>
            <a:r>
              <a:rPr lang="en-US" dirty="0">
                <a:solidFill>
                  <a:schemeClr val="tx1"/>
                </a:solidFill>
              </a:rPr>
              <a:t> 2,034 </a:t>
            </a:r>
            <a:r>
              <a:rPr lang="en-US" dirty="0" err="1">
                <a:solidFill>
                  <a:schemeClr val="tx1"/>
                </a:solidFill>
              </a:rPr>
              <a:t>pasangan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menikah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dengan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umur</a:t>
            </a:r>
            <a:r>
              <a:rPr lang="en-US" dirty="0">
                <a:solidFill>
                  <a:schemeClr val="tx1"/>
                </a:solidFill>
              </a:rPr>
              <a:t> 55 </a:t>
            </a:r>
            <a:r>
              <a:rPr lang="en-US" dirty="0" err="1">
                <a:solidFill>
                  <a:schemeClr val="tx1"/>
                </a:solidFill>
              </a:rPr>
              <a:t>tahun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atau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lebih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muda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dipertanyakan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mengenai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apa</a:t>
            </a:r>
            <a:r>
              <a:rPr lang="en-US" dirty="0">
                <a:solidFill>
                  <a:schemeClr val="tx1"/>
                </a:solidFill>
              </a:rPr>
              <a:t> yang </a:t>
            </a:r>
            <a:r>
              <a:rPr lang="en-US" dirty="0" err="1">
                <a:solidFill>
                  <a:schemeClr val="tx1"/>
                </a:solidFill>
              </a:rPr>
              <a:t>membuatnya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bertahan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pada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hubungan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pernikahannya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 err="1">
                <a:solidFill>
                  <a:schemeClr val="tx1"/>
                </a:solidFill>
              </a:rPr>
              <a:t>hal</a:t>
            </a:r>
            <a:r>
              <a:rPr lang="en-US" dirty="0">
                <a:solidFill>
                  <a:schemeClr val="tx1"/>
                </a:solidFill>
              </a:rPr>
              <a:t> ini </a:t>
            </a:r>
            <a:r>
              <a:rPr lang="en-US" dirty="0" err="1">
                <a:solidFill>
                  <a:schemeClr val="tx1"/>
                </a:solidFill>
              </a:rPr>
              <a:t>menunjukan</a:t>
            </a:r>
            <a:r>
              <a:rPr lang="en-US" dirty="0">
                <a:solidFill>
                  <a:schemeClr val="tx1"/>
                </a:solidFill>
              </a:rPr>
              <a:t> yang </a:t>
            </a:r>
            <a:r>
              <a:rPr lang="en-US" dirty="0" err="1">
                <a:solidFill>
                  <a:schemeClr val="tx1"/>
                </a:solidFill>
              </a:rPr>
              <a:t>mereka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rasakan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dalam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hubungannya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terjadi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berdasarkan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ganjaran</a:t>
            </a:r>
            <a:r>
              <a:rPr lang="en-US" dirty="0">
                <a:solidFill>
                  <a:schemeClr val="tx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0023811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en-US" sz="3200" dirty="0">
                <a:solidFill>
                  <a:schemeClr val="tx1"/>
                </a:solidFill>
              </a:rPr>
              <a:t>Every Adult </a:t>
            </a:r>
            <a:r>
              <a:rPr lang="en-US" sz="3200" dirty="0" smtClean="0">
                <a:solidFill>
                  <a:schemeClr val="tx1"/>
                </a:solidFill>
              </a:rPr>
              <a:t>is in </a:t>
            </a:r>
            <a:r>
              <a:rPr lang="en-US" sz="3200" dirty="0">
                <a:solidFill>
                  <a:schemeClr val="tx1"/>
                </a:solidFill>
              </a:rPr>
              <a:t>Need </a:t>
            </a:r>
            <a:r>
              <a:rPr lang="en-US" sz="3200" dirty="0" smtClean="0">
                <a:solidFill>
                  <a:schemeClr val="tx1"/>
                </a:solidFill>
              </a:rPr>
              <a:t>of Help, of  Warmth, of Protection, </a:t>
            </a:r>
            <a:endParaRPr lang="en-US" sz="3200" dirty="0">
              <a:solidFill>
                <a:schemeClr val="tx1"/>
              </a:solidFill>
            </a:endParaRPr>
          </a:p>
          <a:p>
            <a:pPr marL="0" indent="0" algn="ctr">
              <a:buNone/>
            </a:pPr>
            <a:r>
              <a:rPr lang="en-US" sz="3200" dirty="0">
                <a:solidFill>
                  <a:schemeClr val="tx1"/>
                </a:solidFill>
              </a:rPr>
              <a:t>In Many Ways Differing (From) </a:t>
            </a:r>
            <a:r>
              <a:rPr lang="en-US" sz="3200" dirty="0" smtClean="0">
                <a:solidFill>
                  <a:schemeClr val="tx1"/>
                </a:solidFill>
              </a:rPr>
              <a:t>and </a:t>
            </a:r>
            <a:r>
              <a:rPr lang="en-US" sz="3200" dirty="0">
                <a:solidFill>
                  <a:schemeClr val="tx1"/>
                </a:solidFill>
              </a:rPr>
              <a:t>Yet </a:t>
            </a:r>
            <a:r>
              <a:rPr lang="en-US" sz="3200" dirty="0" smtClean="0">
                <a:solidFill>
                  <a:schemeClr val="tx1"/>
                </a:solidFill>
              </a:rPr>
              <a:t>in </a:t>
            </a:r>
            <a:r>
              <a:rPr lang="en-US" sz="3200" dirty="0">
                <a:solidFill>
                  <a:schemeClr val="tx1"/>
                </a:solidFill>
              </a:rPr>
              <a:t>Many Ways </a:t>
            </a:r>
            <a:r>
              <a:rPr lang="en-US" sz="3200" dirty="0" err="1">
                <a:solidFill>
                  <a:schemeClr val="tx1"/>
                </a:solidFill>
              </a:rPr>
              <a:t>Similliar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smtClean="0">
                <a:solidFill>
                  <a:schemeClr val="tx1"/>
                </a:solidFill>
              </a:rPr>
              <a:t>to </a:t>
            </a:r>
            <a:r>
              <a:rPr lang="en-US" sz="3200" dirty="0">
                <a:solidFill>
                  <a:schemeClr val="tx1"/>
                </a:solidFill>
              </a:rPr>
              <a:t>T</a:t>
            </a:r>
            <a:r>
              <a:rPr lang="en-US" sz="3200" dirty="0" smtClean="0">
                <a:solidFill>
                  <a:schemeClr val="tx1"/>
                </a:solidFill>
              </a:rPr>
              <a:t>he Needs of  </a:t>
            </a:r>
            <a:r>
              <a:rPr lang="en-US" sz="3200" dirty="0">
                <a:solidFill>
                  <a:schemeClr val="tx1"/>
                </a:solidFill>
              </a:rPr>
              <a:t>The Child.</a:t>
            </a:r>
          </a:p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937967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197E016D-8319-0A49-BBEA-F648D35D01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/>
              <a:t>parenthood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E7015581-9DC7-BD4C-B888-A0A5F8CB63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1610437"/>
            <a:ext cx="10178322" cy="4269156"/>
          </a:xfrm>
        </p:spPr>
        <p:txBody>
          <a:bodyPr>
            <a:normAutofit fontScale="92500" lnSpcReduction="10000"/>
          </a:bodyPr>
          <a:lstStyle/>
          <a:p>
            <a:r>
              <a:rPr lang="en-US" dirty="0">
                <a:solidFill>
                  <a:schemeClr val="tx1"/>
                </a:solidFill>
              </a:rPr>
              <a:t>Orang </a:t>
            </a:r>
            <a:r>
              <a:rPr lang="en-US" dirty="0" err="1">
                <a:solidFill>
                  <a:schemeClr val="tx1"/>
                </a:solidFill>
              </a:rPr>
              <a:t>tua</a:t>
            </a:r>
            <a:r>
              <a:rPr lang="en-US" dirty="0">
                <a:solidFill>
                  <a:schemeClr val="tx1"/>
                </a:solidFill>
              </a:rPr>
              <a:t> masa </a:t>
            </a:r>
            <a:r>
              <a:rPr lang="en-US" dirty="0" err="1">
                <a:solidFill>
                  <a:schemeClr val="tx1"/>
                </a:solidFill>
              </a:rPr>
              <a:t>kini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memiliki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lebih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sedikit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anak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daripada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generasi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sebelumnya</a:t>
            </a:r>
            <a:r>
              <a:rPr lang="en-US" dirty="0">
                <a:solidFill>
                  <a:schemeClr val="tx1"/>
                </a:solidFill>
              </a:rPr>
              <a:t>.</a:t>
            </a:r>
          </a:p>
          <a:p>
            <a:r>
              <a:rPr lang="en-US" dirty="0" err="1">
                <a:solidFill>
                  <a:schemeClr val="tx1"/>
                </a:solidFill>
              </a:rPr>
              <a:t>Beberapa</a:t>
            </a:r>
            <a:r>
              <a:rPr lang="en-US" dirty="0">
                <a:solidFill>
                  <a:schemeClr val="tx1"/>
                </a:solidFill>
              </a:rPr>
              <a:t> orang </a:t>
            </a:r>
            <a:r>
              <a:rPr lang="en-US" dirty="0" err="1">
                <a:solidFill>
                  <a:schemeClr val="tx1"/>
                </a:solidFill>
              </a:rPr>
              <a:t>memandang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pernikahan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sebagai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suatu</a:t>
            </a:r>
            <a:r>
              <a:rPr lang="en-US" dirty="0">
                <a:solidFill>
                  <a:schemeClr val="tx1"/>
                </a:solidFill>
              </a:rPr>
              <a:t> cara </a:t>
            </a:r>
            <a:r>
              <a:rPr lang="en-US" dirty="0" err="1">
                <a:solidFill>
                  <a:schemeClr val="tx1"/>
                </a:solidFill>
              </a:rPr>
              <a:t>untuk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meningkatkan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keintiman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mereka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 err="1">
                <a:solidFill>
                  <a:schemeClr val="tx1"/>
                </a:solidFill>
              </a:rPr>
              <a:t>bukan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sebagai</a:t>
            </a:r>
            <a:r>
              <a:rPr lang="en-US" dirty="0">
                <a:solidFill>
                  <a:schemeClr val="tx1"/>
                </a:solidFill>
              </a:rPr>
              <a:t> cara </a:t>
            </a:r>
            <a:r>
              <a:rPr lang="en-US" dirty="0" err="1">
                <a:solidFill>
                  <a:schemeClr val="tx1"/>
                </a:solidFill>
              </a:rPr>
              <a:t>untuk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memiliki</a:t>
            </a:r>
            <a:r>
              <a:rPr lang="en-US" dirty="0">
                <a:solidFill>
                  <a:schemeClr val="tx1"/>
                </a:solidFill>
              </a:rPr>
              <a:t> &amp; </a:t>
            </a:r>
            <a:r>
              <a:rPr lang="en-US" dirty="0" err="1">
                <a:solidFill>
                  <a:schemeClr val="tx1"/>
                </a:solidFill>
              </a:rPr>
              <a:t>mengurus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anak</a:t>
            </a:r>
            <a:r>
              <a:rPr lang="en-US" dirty="0">
                <a:solidFill>
                  <a:schemeClr val="tx1"/>
                </a:solidFill>
              </a:rPr>
              <a:t>.</a:t>
            </a:r>
          </a:p>
          <a:p>
            <a:r>
              <a:rPr lang="en-US" dirty="0" err="1">
                <a:solidFill>
                  <a:schemeClr val="tx1"/>
                </a:solidFill>
              </a:rPr>
              <a:t>Beberapa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lainnya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merasa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tidak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punya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keberanian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untuk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memiliki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anak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karena</a:t>
            </a:r>
            <a:r>
              <a:rPr lang="en-US" dirty="0">
                <a:solidFill>
                  <a:schemeClr val="tx1"/>
                </a:solidFill>
              </a:rPr>
              <a:t> akan ada </a:t>
            </a:r>
            <a:r>
              <a:rPr lang="en-US" dirty="0" err="1">
                <a:solidFill>
                  <a:schemeClr val="tx1"/>
                </a:solidFill>
              </a:rPr>
              <a:t>beban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ekonomi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sebagai</a:t>
            </a:r>
            <a:r>
              <a:rPr lang="en-US" dirty="0">
                <a:solidFill>
                  <a:schemeClr val="tx1"/>
                </a:solidFill>
              </a:rPr>
              <a:t> orang </a:t>
            </a:r>
            <a:r>
              <a:rPr lang="en-US" dirty="0" err="1">
                <a:solidFill>
                  <a:schemeClr val="tx1"/>
                </a:solidFill>
              </a:rPr>
              <a:t>tua</a:t>
            </a:r>
            <a:r>
              <a:rPr lang="en-US" dirty="0">
                <a:solidFill>
                  <a:schemeClr val="tx1"/>
                </a:solidFill>
              </a:rPr>
              <a:t>, dan </a:t>
            </a:r>
            <a:r>
              <a:rPr lang="en-US" dirty="0" err="1">
                <a:solidFill>
                  <a:schemeClr val="tx1"/>
                </a:solidFill>
              </a:rPr>
              <a:t>kesulitan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dalam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menyatukan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peran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antara</a:t>
            </a:r>
            <a:r>
              <a:rPr lang="en-US" dirty="0">
                <a:solidFill>
                  <a:schemeClr val="tx1"/>
                </a:solidFill>
              </a:rPr>
              <a:t> orang </a:t>
            </a:r>
            <a:r>
              <a:rPr lang="en-US" dirty="0" err="1">
                <a:solidFill>
                  <a:schemeClr val="tx1"/>
                </a:solidFill>
              </a:rPr>
              <a:t>tua</a:t>
            </a:r>
            <a:r>
              <a:rPr lang="en-US" dirty="0">
                <a:solidFill>
                  <a:schemeClr val="tx1"/>
                </a:solidFill>
              </a:rPr>
              <a:t> &amp; </a:t>
            </a:r>
            <a:r>
              <a:rPr lang="en-US" dirty="0" err="1">
                <a:solidFill>
                  <a:schemeClr val="tx1"/>
                </a:solidFill>
              </a:rPr>
              <a:t>pekerjaan</a:t>
            </a:r>
            <a:r>
              <a:rPr lang="en-US" dirty="0">
                <a:solidFill>
                  <a:schemeClr val="tx1"/>
                </a:solidFill>
              </a:rPr>
              <a:t>.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b="1" dirty="0">
                <a:solidFill>
                  <a:schemeClr val="tx1"/>
                </a:solidFill>
              </a:rPr>
              <a:t>PARENTHOOD AS A DEVELOPMENTAL </a:t>
            </a:r>
            <a:r>
              <a:rPr lang="en-US" b="1" dirty="0" smtClean="0">
                <a:solidFill>
                  <a:schemeClr val="tx1"/>
                </a:solidFill>
              </a:rPr>
              <a:t>EXPERIENCE</a:t>
            </a:r>
          </a:p>
          <a:p>
            <a:pPr marL="0" indent="0">
              <a:buNone/>
            </a:pPr>
            <a:endParaRPr lang="en-US" b="1" dirty="0">
              <a:solidFill>
                <a:schemeClr val="tx1"/>
              </a:solidFill>
            </a:endParaRPr>
          </a:p>
          <a:p>
            <a:r>
              <a:rPr lang="en-US" dirty="0" err="1">
                <a:solidFill>
                  <a:schemeClr val="tx1"/>
                </a:solidFill>
              </a:rPr>
              <a:t>Menjadi</a:t>
            </a:r>
            <a:r>
              <a:rPr lang="en-US" dirty="0">
                <a:solidFill>
                  <a:schemeClr val="tx1"/>
                </a:solidFill>
              </a:rPr>
              <a:t> orang </a:t>
            </a:r>
            <a:r>
              <a:rPr lang="en-US" dirty="0" err="1">
                <a:solidFill>
                  <a:schemeClr val="tx1"/>
                </a:solidFill>
              </a:rPr>
              <a:t>tua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merupakan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hal</a:t>
            </a:r>
            <a:r>
              <a:rPr lang="en-US" dirty="0">
                <a:solidFill>
                  <a:schemeClr val="tx1"/>
                </a:solidFill>
              </a:rPr>
              <a:t> baru yang </a:t>
            </a:r>
            <a:r>
              <a:rPr lang="en-US" dirty="0" err="1">
                <a:solidFill>
                  <a:schemeClr val="tx1"/>
                </a:solidFill>
              </a:rPr>
              <a:t>mengubah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laki-laki</a:t>
            </a:r>
            <a:r>
              <a:rPr lang="en-US" dirty="0">
                <a:solidFill>
                  <a:schemeClr val="tx1"/>
                </a:solidFill>
              </a:rPr>
              <a:t> &amp; </a:t>
            </a:r>
            <a:r>
              <a:rPr lang="en-US" dirty="0" err="1">
                <a:solidFill>
                  <a:schemeClr val="tx1"/>
                </a:solidFill>
              </a:rPr>
              <a:t>perempuan</a:t>
            </a:r>
            <a:r>
              <a:rPr lang="en-US" dirty="0">
                <a:solidFill>
                  <a:schemeClr val="tx1"/>
                </a:solidFill>
              </a:rPr>
              <a:t> dan juga </a:t>
            </a:r>
            <a:r>
              <a:rPr lang="en-US" dirty="0" err="1">
                <a:solidFill>
                  <a:schemeClr val="tx1"/>
                </a:solidFill>
              </a:rPr>
              <a:t>mengubah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hubungannya</a:t>
            </a:r>
            <a:r>
              <a:rPr lang="en-US" dirty="0">
                <a:solidFill>
                  <a:schemeClr val="tx1"/>
                </a:solidFill>
              </a:rPr>
              <a:t>.</a:t>
            </a:r>
          </a:p>
          <a:p>
            <a:r>
              <a:rPr lang="en-US" dirty="0" err="1">
                <a:solidFill>
                  <a:schemeClr val="tx1"/>
                </a:solidFill>
              </a:rPr>
              <a:t>Kehamilan</a:t>
            </a:r>
            <a:r>
              <a:rPr lang="en-US" dirty="0">
                <a:solidFill>
                  <a:schemeClr val="tx1"/>
                </a:solidFill>
              </a:rPr>
              <a:t> &amp; </a:t>
            </a:r>
            <a:r>
              <a:rPr lang="en-US" dirty="0" err="1">
                <a:solidFill>
                  <a:schemeClr val="tx1"/>
                </a:solidFill>
              </a:rPr>
              <a:t>pemulihan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pasca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melahirkan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dapat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mempengaruhi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suatu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hubungan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 err="1">
                <a:solidFill>
                  <a:schemeClr val="tx1"/>
                </a:solidFill>
              </a:rPr>
              <a:t>terkadang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dapat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menambah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keintiman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suatu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hubungan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atau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malah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menjadi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suatu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hambatan</a:t>
            </a:r>
            <a:r>
              <a:rPr lang="en-US" dirty="0">
                <a:solidFill>
                  <a:schemeClr val="tx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25270009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222DF0C9-DEB7-E040-802D-A35B1192FE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F4B09ECA-E9D2-3942-B815-5FBEBDA0C2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>
                <a:solidFill>
                  <a:schemeClr val="tx1"/>
                </a:solidFill>
              </a:rPr>
              <a:t>MENS &amp;  WOMAN’S INVOLVEMENT IN </a:t>
            </a:r>
            <a:r>
              <a:rPr lang="en-US" b="1" dirty="0" smtClean="0">
                <a:solidFill>
                  <a:schemeClr val="tx1"/>
                </a:solidFill>
              </a:rPr>
              <a:t>PARENTHOOD</a:t>
            </a:r>
          </a:p>
          <a:p>
            <a:pPr marL="0" indent="0">
              <a:buNone/>
            </a:pPr>
            <a:endParaRPr lang="en-US" b="1" dirty="0"/>
          </a:p>
          <a:p>
            <a:r>
              <a:rPr lang="en-US" dirty="0" err="1">
                <a:solidFill>
                  <a:schemeClr val="tx1"/>
                </a:solidFill>
              </a:rPr>
              <a:t>Sebagian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besar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ekspetasi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perempuan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dalam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menjadi</a:t>
            </a:r>
            <a:r>
              <a:rPr lang="en-US" dirty="0">
                <a:solidFill>
                  <a:schemeClr val="tx1"/>
                </a:solidFill>
              </a:rPr>
              <a:t> orang </a:t>
            </a:r>
            <a:r>
              <a:rPr lang="en-US" dirty="0" err="1">
                <a:solidFill>
                  <a:schemeClr val="tx1"/>
                </a:solidFill>
              </a:rPr>
              <a:t>tua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berpengaruh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terhadap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kesejahteraan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hidup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mereka</a:t>
            </a:r>
            <a:r>
              <a:rPr lang="en-US" dirty="0">
                <a:solidFill>
                  <a:schemeClr val="tx1"/>
                </a:solidFill>
              </a:rPr>
              <a:t> yang </a:t>
            </a:r>
            <a:r>
              <a:rPr lang="en-US" dirty="0" err="1">
                <a:solidFill>
                  <a:schemeClr val="tx1"/>
                </a:solidFill>
              </a:rPr>
              <a:t>cocok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dengan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hidupnya</a:t>
            </a:r>
            <a:r>
              <a:rPr lang="en-US" dirty="0">
                <a:solidFill>
                  <a:schemeClr val="tx1"/>
                </a:solidFill>
              </a:rPr>
              <a:t> / </a:t>
            </a:r>
            <a:r>
              <a:rPr lang="en-US" dirty="0" err="1">
                <a:solidFill>
                  <a:schemeClr val="tx1"/>
                </a:solidFill>
              </a:rPr>
              <a:t>melebihi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pengalaman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mereka</a:t>
            </a:r>
            <a:r>
              <a:rPr lang="en-US" dirty="0">
                <a:solidFill>
                  <a:schemeClr val="tx1"/>
                </a:solidFill>
              </a:rPr>
              <a:t>.</a:t>
            </a:r>
          </a:p>
          <a:p>
            <a:r>
              <a:rPr lang="en-US" dirty="0">
                <a:solidFill>
                  <a:schemeClr val="tx1"/>
                </a:solidFill>
              </a:rPr>
              <a:t>Orang </a:t>
            </a:r>
            <a:r>
              <a:rPr lang="en-US" dirty="0" err="1">
                <a:solidFill>
                  <a:schemeClr val="tx1"/>
                </a:solidFill>
              </a:rPr>
              <a:t>tua</a:t>
            </a:r>
            <a:r>
              <a:rPr lang="en-US" dirty="0">
                <a:solidFill>
                  <a:schemeClr val="tx1"/>
                </a:solidFill>
              </a:rPr>
              <a:t> masa </a:t>
            </a:r>
            <a:r>
              <a:rPr lang="en-US" dirty="0" err="1">
                <a:solidFill>
                  <a:schemeClr val="tx1"/>
                </a:solidFill>
              </a:rPr>
              <a:t>kini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merasakan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adanya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tekanan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berlebih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untuk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meluangkan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waktu</a:t>
            </a:r>
            <a:r>
              <a:rPr lang="en-US" dirty="0">
                <a:solidFill>
                  <a:schemeClr val="tx1"/>
                </a:solidFill>
              </a:rPr>
              <a:t> &amp; </a:t>
            </a:r>
            <a:r>
              <a:rPr lang="en-US" dirty="0" err="1">
                <a:solidFill>
                  <a:schemeClr val="tx1"/>
                </a:solidFill>
              </a:rPr>
              <a:t>energi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dalam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mengasuh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anak</a:t>
            </a:r>
            <a:r>
              <a:rPr lang="en-US" dirty="0">
                <a:solidFill>
                  <a:schemeClr val="tx1"/>
                </a:solidFill>
              </a:rPr>
              <a:t>.</a:t>
            </a:r>
          </a:p>
          <a:p>
            <a:r>
              <a:rPr lang="en-US" dirty="0" err="1">
                <a:solidFill>
                  <a:schemeClr val="tx1"/>
                </a:solidFill>
              </a:rPr>
              <a:t>Kebanyakan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keterlibatan</a:t>
            </a:r>
            <a:r>
              <a:rPr lang="en-US" dirty="0">
                <a:solidFill>
                  <a:schemeClr val="tx1"/>
                </a:solidFill>
              </a:rPr>
              <a:t> ayah </a:t>
            </a:r>
            <a:r>
              <a:rPr lang="en-US" dirty="0" err="1">
                <a:solidFill>
                  <a:schemeClr val="tx1"/>
                </a:solidFill>
              </a:rPr>
              <a:t>dalam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hal</a:t>
            </a:r>
            <a:r>
              <a:rPr lang="en-US" dirty="0">
                <a:solidFill>
                  <a:schemeClr val="tx1"/>
                </a:solidFill>
              </a:rPr>
              <a:t> ini </a:t>
            </a:r>
            <a:r>
              <a:rPr lang="en-US" dirty="0" err="1">
                <a:solidFill>
                  <a:schemeClr val="tx1"/>
                </a:solidFill>
              </a:rPr>
              <a:t>berbeda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dengan</a:t>
            </a:r>
            <a:r>
              <a:rPr lang="en-US" dirty="0">
                <a:solidFill>
                  <a:schemeClr val="tx1"/>
                </a:solidFill>
              </a:rPr>
              <a:t> ibu. </a:t>
            </a:r>
            <a:r>
              <a:rPr lang="en-US" dirty="0" err="1">
                <a:solidFill>
                  <a:schemeClr val="tx1"/>
                </a:solidFill>
              </a:rPr>
              <a:t>Namun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 err="1">
                <a:solidFill>
                  <a:schemeClr val="tx1"/>
                </a:solidFill>
              </a:rPr>
              <a:t>waktu</a:t>
            </a:r>
            <a:r>
              <a:rPr lang="en-US" dirty="0">
                <a:solidFill>
                  <a:schemeClr val="tx1"/>
                </a:solidFill>
              </a:rPr>
              <a:t> yang </a:t>
            </a:r>
            <a:r>
              <a:rPr lang="en-US" dirty="0" err="1">
                <a:solidFill>
                  <a:schemeClr val="tx1"/>
                </a:solidFill>
              </a:rPr>
              <a:t>dihabiskan</a:t>
            </a:r>
            <a:r>
              <a:rPr lang="en-US" dirty="0">
                <a:solidFill>
                  <a:schemeClr val="tx1"/>
                </a:solidFill>
              </a:rPr>
              <a:t> ayah </a:t>
            </a:r>
            <a:r>
              <a:rPr lang="en-US" dirty="0" err="1">
                <a:solidFill>
                  <a:schemeClr val="tx1"/>
                </a:solidFill>
              </a:rPr>
              <a:t>dengan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anak-anak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hampir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sama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dengan</a:t>
            </a:r>
            <a:r>
              <a:rPr lang="en-US" dirty="0">
                <a:solidFill>
                  <a:schemeClr val="tx1"/>
                </a:solidFill>
              </a:rPr>
              <a:t> yang ibu </a:t>
            </a:r>
            <a:r>
              <a:rPr lang="en-US" dirty="0" err="1">
                <a:solidFill>
                  <a:schemeClr val="tx1"/>
                </a:solidFill>
              </a:rPr>
              <a:t>lakukan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akhir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pekan</a:t>
            </a:r>
            <a:r>
              <a:rPr lang="en-US" dirty="0">
                <a:solidFill>
                  <a:schemeClr val="tx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03438862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67887E05-2D3A-3A48-BCE4-22AAA2C339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AC1556D5-8E98-D443-A093-2900B3BF38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>
                <a:solidFill>
                  <a:schemeClr val="tx1"/>
                </a:solidFill>
              </a:rPr>
              <a:t>HOW PARENTHOOD AFFECTS MARITAL SATISFACTION</a:t>
            </a:r>
            <a:r>
              <a:rPr lang="en-US" b="1" dirty="0" smtClean="0">
                <a:solidFill>
                  <a:schemeClr val="tx1"/>
                </a:solidFill>
              </a:rPr>
              <a:t>?</a:t>
            </a:r>
          </a:p>
          <a:p>
            <a:pPr marL="0" indent="0">
              <a:buNone/>
            </a:pPr>
            <a:endParaRPr lang="en-US" b="1" dirty="0">
              <a:solidFill>
                <a:schemeClr val="tx1"/>
              </a:solidFill>
            </a:endParaRPr>
          </a:p>
          <a:p>
            <a:r>
              <a:rPr lang="en-US" dirty="0" err="1">
                <a:solidFill>
                  <a:schemeClr val="tx1"/>
                </a:solidFill>
              </a:rPr>
              <a:t>Dibuktikan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dalam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analisis</a:t>
            </a:r>
            <a:r>
              <a:rPr lang="en-US" dirty="0">
                <a:solidFill>
                  <a:schemeClr val="tx1"/>
                </a:solidFill>
              </a:rPr>
              <a:t> 146 </a:t>
            </a:r>
            <a:r>
              <a:rPr lang="en-US" dirty="0" err="1">
                <a:solidFill>
                  <a:schemeClr val="tx1"/>
                </a:solidFill>
              </a:rPr>
              <a:t>studi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termasuk</a:t>
            </a:r>
            <a:r>
              <a:rPr lang="en-US" dirty="0">
                <a:solidFill>
                  <a:schemeClr val="tx1"/>
                </a:solidFill>
              </a:rPr>
              <a:t> 48.000 </a:t>
            </a:r>
            <a:r>
              <a:rPr lang="en-US" dirty="0" err="1">
                <a:solidFill>
                  <a:schemeClr val="tx1"/>
                </a:solidFill>
              </a:rPr>
              <a:t>laki-laki</a:t>
            </a:r>
            <a:r>
              <a:rPr lang="en-US" dirty="0">
                <a:solidFill>
                  <a:schemeClr val="tx1"/>
                </a:solidFill>
              </a:rPr>
              <a:t> dan </a:t>
            </a:r>
            <a:r>
              <a:rPr lang="en-US" dirty="0" err="1">
                <a:solidFill>
                  <a:schemeClr val="tx1"/>
                </a:solidFill>
              </a:rPr>
              <a:t>perempuan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melaporkan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kepuasan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pernikahan</a:t>
            </a:r>
            <a:r>
              <a:rPr lang="en-US" dirty="0">
                <a:solidFill>
                  <a:schemeClr val="tx1"/>
                </a:solidFill>
              </a:rPr>
              <a:t> yang </a:t>
            </a:r>
            <a:r>
              <a:rPr lang="en-US" dirty="0" err="1">
                <a:solidFill>
                  <a:schemeClr val="tx1"/>
                </a:solidFill>
              </a:rPr>
              <a:t>rendah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daripada</a:t>
            </a:r>
            <a:r>
              <a:rPr lang="en-US" dirty="0">
                <a:solidFill>
                  <a:schemeClr val="tx1"/>
                </a:solidFill>
              </a:rPr>
              <a:t> orang </a:t>
            </a:r>
            <a:r>
              <a:rPr lang="en-US" dirty="0" err="1">
                <a:solidFill>
                  <a:schemeClr val="tx1"/>
                </a:solidFill>
              </a:rPr>
              <a:t>tua</a:t>
            </a:r>
            <a:r>
              <a:rPr lang="en-US" dirty="0">
                <a:solidFill>
                  <a:schemeClr val="tx1"/>
                </a:solidFill>
              </a:rPr>
              <a:t>.</a:t>
            </a:r>
          </a:p>
          <a:p>
            <a:r>
              <a:rPr lang="en-US" dirty="0" err="1">
                <a:solidFill>
                  <a:schemeClr val="tx1"/>
                </a:solidFill>
              </a:rPr>
              <a:t>Seseorang</a:t>
            </a:r>
            <a:r>
              <a:rPr lang="en-US" dirty="0">
                <a:solidFill>
                  <a:schemeClr val="tx1"/>
                </a:solidFill>
              </a:rPr>
              <a:t> yang baru </a:t>
            </a:r>
            <a:r>
              <a:rPr lang="en-US" dirty="0" err="1">
                <a:solidFill>
                  <a:schemeClr val="tx1"/>
                </a:solidFill>
              </a:rPr>
              <a:t>menjadi</a:t>
            </a:r>
            <a:r>
              <a:rPr lang="en-US" dirty="0">
                <a:solidFill>
                  <a:schemeClr val="tx1"/>
                </a:solidFill>
              </a:rPr>
              <a:t> orang </a:t>
            </a:r>
            <a:r>
              <a:rPr lang="en-US" dirty="0" err="1">
                <a:solidFill>
                  <a:schemeClr val="tx1"/>
                </a:solidFill>
              </a:rPr>
              <a:t>tua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kemungkinan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mengalami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stres</a:t>
            </a:r>
            <a:r>
              <a:rPr lang="en-US" dirty="0">
                <a:solidFill>
                  <a:schemeClr val="tx1"/>
                </a:solidFill>
              </a:rPr>
              <a:t> yang </a:t>
            </a:r>
            <a:r>
              <a:rPr lang="en-US" dirty="0" err="1">
                <a:solidFill>
                  <a:schemeClr val="tx1"/>
                </a:solidFill>
              </a:rPr>
              <a:t>dapat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mempengaruhi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kesehatan</a:t>
            </a:r>
            <a:r>
              <a:rPr lang="en-US" dirty="0">
                <a:solidFill>
                  <a:schemeClr val="tx1"/>
                </a:solidFill>
              </a:rPr>
              <a:t> dan </a:t>
            </a:r>
            <a:r>
              <a:rPr lang="en-US" dirty="0" err="1">
                <a:solidFill>
                  <a:schemeClr val="tx1"/>
                </a:solidFill>
              </a:rPr>
              <a:t>pikiran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mereka</a:t>
            </a:r>
            <a:r>
              <a:rPr lang="en-US" dirty="0">
                <a:solidFill>
                  <a:schemeClr val="tx1"/>
                </a:solidFill>
              </a:rPr>
              <a:t>.</a:t>
            </a:r>
          </a:p>
          <a:p>
            <a:r>
              <a:rPr lang="en-US" dirty="0" err="1">
                <a:solidFill>
                  <a:schemeClr val="tx1"/>
                </a:solidFill>
              </a:rPr>
              <a:t>Terkadang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 err="1">
                <a:solidFill>
                  <a:schemeClr val="tx1"/>
                </a:solidFill>
              </a:rPr>
              <a:t>suatu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hal</a:t>
            </a:r>
            <a:r>
              <a:rPr lang="en-US" dirty="0">
                <a:solidFill>
                  <a:schemeClr val="tx1"/>
                </a:solidFill>
              </a:rPr>
              <a:t> yang </a:t>
            </a:r>
            <a:r>
              <a:rPr lang="en-US" dirty="0" err="1">
                <a:solidFill>
                  <a:schemeClr val="tx1"/>
                </a:solidFill>
              </a:rPr>
              <a:t>sepele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seperti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tangisan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bayi</a:t>
            </a:r>
            <a:r>
              <a:rPr lang="en-US" dirty="0">
                <a:solidFill>
                  <a:schemeClr val="tx1"/>
                </a:solidFill>
              </a:rPr>
              <a:t> yang </a:t>
            </a:r>
            <a:r>
              <a:rPr lang="en-US" dirty="0" err="1">
                <a:solidFill>
                  <a:schemeClr val="tx1"/>
                </a:solidFill>
              </a:rPr>
              <a:t>membuat</a:t>
            </a:r>
            <a:r>
              <a:rPr lang="en-US" dirty="0">
                <a:solidFill>
                  <a:schemeClr val="tx1"/>
                </a:solidFill>
              </a:rPr>
              <a:t> orang </a:t>
            </a:r>
            <a:r>
              <a:rPr lang="en-US" dirty="0" err="1">
                <a:solidFill>
                  <a:schemeClr val="tx1"/>
                </a:solidFill>
              </a:rPr>
              <a:t>tua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terjaga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pada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malam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hari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dapat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mengurangi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kepuasan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pernikahan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pada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tahun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pertama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menjadi</a:t>
            </a:r>
            <a:r>
              <a:rPr lang="en-US" dirty="0">
                <a:solidFill>
                  <a:schemeClr val="tx1"/>
                </a:solidFill>
              </a:rPr>
              <a:t> orang </a:t>
            </a:r>
            <a:r>
              <a:rPr lang="en-US" dirty="0" err="1">
                <a:solidFill>
                  <a:schemeClr val="tx1"/>
                </a:solidFill>
              </a:rPr>
              <a:t>tua</a:t>
            </a:r>
            <a:r>
              <a:rPr lang="en-US" dirty="0">
                <a:solidFill>
                  <a:schemeClr val="tx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05006366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F4FABCD7-9001-E14B-8A68-065B46C9AE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982639"/>
            <a:ext cx="10178322" cy="489695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>
                <a:solidFill>
                  <a:schemeClr val="tx1"/>
                </a:solidFill>
              </a:rPr>
              <a:t>HOW DUAL-INCOME FAMILIES </a:t>
            </a:r>
            <a:r>
              <a:rPr lang="en-US" b="1" dirty="0" smtClean="0">
                <a:solidFill>
                  <a:schemeClr val="tx1"/>
                </a:solidFill>
              </a:rPr>
              <a:t>COPE</a:t>
            </a:r>
          </a:p>
          <a:p>
            <a:pPr marL="0" indent="0">
              <a:buNone/>
            </a:pPr>
            <a:endParaRPr lang="en-US" sz="1400" b="1" dirty="0"/>
          </a:p>
          <a:p>
            <a:r>
              <a:rPr lang="en-US" dirty="0">
                <a:solidFill>
                  <a:schemeClr val="tx1"/>
                </a:solidFill>
              </a:rPr>
              <a:t>Di </a:t>
            </a:r>
            <a:r>
              <a:rPr lang="en-US" dirty="0" err="1">
                <a:solidFill>
                  <a:schemeClr val="tx1"/>
                </a:solidFill>
              </a:rPr>
              <a:t>sebagian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besar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keluarga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 err="1">
                <a:solidFill>
                  <a:schemeClr val="tx1"/>
                </a:solidFill>
              </a:rPr>
              <a:t>peran</a:t>
            </a:r>
            <a:r>
              <a:rPr lang="en-US" dirty="0">
                <a:solidFill>
                  <a:schemeClr val="tx1"/>
                </a:solidFill>
              </a:rPr>
              <a:t> gender </a:t>
            </a:r>
            <a:r>
              <a:rPr lang="en-US" dirty="0" err="1">
                <a:solidFill>
                  <a:schemeClr val="tx1"/>
                </a:solidFill>
              </a:rPr>
              <a:t>tradisional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berlaku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dengan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peran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laki-laki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sebagai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penafkah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utama</a:t>
            </a:r>
            <a:r>
              <a:rPr lang="en-US" dirty="0">
                <a:solidFill>
                  <a:schemeClr val="tx1"/>
                </a:solidFill>
              </a:rPr>
              <a:t> dan </a:t>
            </a:r>
            <a:r>
              <a:rPr lang="en-US" dirty="0" err="1">
                <a:solidFill>
                  <a:schemeClr val="tx1"/>
                </a:solidFill>
              </a:rPr>
              <a:t>perempuan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sebagai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pemberi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nafkah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kedua</a:t>
            </a:r>
            <a:r>
              <a:rPr lang="en-US" dirty="0">
                <a:solidFill>
                  <a:schemeClr val="tx1"/>
                </a:solidFill>
              </a:rPr>
              <a:t>. </a:t>
            </a:r>
            <a:r>
              <a:rPr lang="en-US" dirty="0" err="1">
                <a:solidFill>
                  <a:schemeClr val="tx1"/>
                </a:solidFill>
              </a:rPr>
              <a:t>Namun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 err="1">
                <a:solidFill>
                  <a:schemeClr val="tx1"/>
                </a:solidFill>
              </a:rPr>
              <a:t>pola</a:t>
            </a:r>
            <a:r>
              <a:rPr lang="en-US" dirty="0">
                <a:solidFill>
                  <a:schemeClr val="tx1"/>
                </a:solidFill>
              </a:rPr>
              <a:t> ini </a:t>
            </a:r>
            <a:r>
              <a:rPr lang="en-US" dirty="0" err="1">
                <a:solidFill>
                  <a:schemeClr val="tx1"/>
                </a:solidFill>
              </a:rPr>
              <a:t>telah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berubah</a:t>
            </a:r>
            <a:r>
              <a:rPr lang="en-US" dirty="0">
                <a:solidFill>
                  <a:schemeClr val="tx1"/>
                </a:solidFill>
              </a:rPr>
              <a:t>. </a:t>
            </a:r>
          </a:p>
          <a:p>
            <a:r>
              <a:rPr lang="en-US" dirty="0">
                <a:solidFill>
                  <a:schemeClr val="tx1"/>
                </a:solidFill>
              </a:rPr>
              <a:t>Di </a:t>
            </a:r>
            <a:r>
              <a:rPr lang="en-US" dirty="0" err="1">
                <a:solidFill>
                  <a:schemeClr val="tx1"/>
                </a:solidFill>
              </a:rPr>
              <a:t>beberapa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keluarga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 err="1">
                <a:solidFill>
                  <a:schemeClr val="tx1"/>
                </a:solidFill>
              </a:rPr>
              <a:t>keduanya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memiliki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penghasilan</a:t>
            </a:r>
            <a:r>
              <a:rPr lang="en-US" dirty="0">
                <a:solidFill>
                  <a:schemeClr val="tx1"/>
                </a:solidFill>
              </a:rPr>
              <a:t> yang </a:t>
            </a:r>
            <a:r>
              <a:rPr lang="en-US" dirty="0" err="1">
                <a:solidFill>
                  <a:schemeClr val="tx1"/>
                </a:solidFill>
              </a:rPr>
              <a:t>tinggi</a:t>
            </a:r>
            <a:r>
              <a:rPr lang="en-US" dirty="0">
                <a:solidFill>
                  <a:schemeClr val="tx1"/>
                </a:solidFill>
              </a:rPr>
              <a:t> &amp; </a:t>
            </a:r>
            <a:r>
              <a:rPr lang="en-US" dirty="0" err="1">
                <a:solidFill>
                  <a:schemeClr val="tx1"/>
                </a:solidFill>
              </a:rPr>
              <a:t>karir</a:t>
            </a:r>
            <a:r>
              <a:rPr lang="en-US" dirty="0">
                <a:solidFill>
                  <a:schemeClr val="tx1"/>
                </a:solidFill>
              </a:rPr>
              <a:t> yang </a:t>
            </a:r>
            <a:r>
              <a:rPr lang="en-US" dirty="0" err="1">
                <a:solidFill>
                  <a:schemeClr val="tx1"/>
                </a:solidFill>
              </a:rPr>
              <a:t>tinggi</a:t>
            </a:r>
            <a:r>
              <a:rPr lang="en-US" dirty="0">
                <a:solidFill>
                  <a:schemeClr val="tx1"/>
                </a:solidFill>
              </a:rPr>
              <a:t>. Di </a:t>
            </a:r>
            <a:r>
              <a:rPr lang="en-US" dirty="0" err="1">
                <a:solidFill>
                  <a:schemeClr val="tx1"/>
                </a:solidFill>
              </a:rPr>
              <a:t>keluarga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lainnya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 err="1">
                <a:solidFill>
                  <a:schemeClr val="tx1"/>
                </a:solidFill>
              </a:rPr>
              <a:t>satu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atau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keduanya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mengurangi</a:t>
            </a:r>
            <a:r>
              <a:rPr lang="en-US" dirty="0">
                <a:solidFill>
                  <a:schemeClr val="tx1"/>
                </a:solidFill>
              </a:rPr>
              <a:t> jam </a:t>
            </a:r>
            <a:r>
              <a:rPr lang="en-US" dirty="0" err="1">
                <a:solidFill>
                  <a:schemeClr val="tx1"/>
                </a:solidFill>
              </a:rPr>
              <a:t>kerja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atau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menolak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untuk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lembur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atau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menolak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pekerjaan</a:t>
            </a:r>
            <a:r>
              <a:rPr lang="en-US" dirty="0">
                <a:solidFill>
                  <a:schemeClr val="tx1"/>
                </a:solidFill>
              </a:rPr>
              <a:t> yang </a:t>
            </a:r>
            <a:r>
              <a:rPr lang="en-US" dirty="0" err="1">
                <a:solidFill>
                  <a:schemeClr val="tx1"/>
                </a:solidFill>
              </a:rPr>
              <a:t>membutuhkan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perjalanan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berlebihan</a:t>
            </a:r>
            <a:r>
              <a:rPr lang="en-US" dirty="0">
                <a:solidFill>
                  <a:schemeClr val="tx1"/>
                </a:solidFill>
              </a:rPr>
              <a:t>. </a:t>
            </a:r>
          </a:p>
          <a:p>
            <a:r>
              <a:rPr lang="en-US" dirty="0" err="1">
                <a:solidFill>
                  <a:schemeClr val="tx1"/>
                </a:solidFill>
              </a:rPr>
              <a:t>Menggabungkan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peran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pekerjaan</a:t>
            </a:r>
            <a:r>
              <a:rPr lang="en-US" dirty="0">
                <a:solidFill>
                  <a:schemeClr val="tx1"/>
                </a:solidFill>
              </a:rPr>
              <a:t> dan </a:t>
            </a:r>
            <a:r>
              <a:rPr lang="en-US" dirty="0" err="1">
                <a:solidFill>
                  <a:schemeClr val="tx1"/>
                </a:solidFill>
              </a:rPr>
              <a:t>keluarga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pada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umumnya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baik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untuk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laki-laki</a:t>
            </a:r>
            <a:r>
              <a:rPr lang="en-US" dirty="0">
                <a:solidFill>
                  <a:schemeClr val="tx1"/>
                </a:solidFill>
              </a:rPr>
              <a:t> &amp; </a:t>
            </a:r>
            <a:r>
              <a:rPr lang="en-US" dirty="0" err="1">
                <a:solidFill>
                  <a:schemeClr val="tx1"/>
                </a:solidFill>
              </a:rPr>
              <a:t>perempuan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bagi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kesehatan</a:t>
            </a:r>
            <a:r>
              <a:rPr lang="en-US" dirty="0">
                <a:solidFill>
                  <a:schemeClr val="tx1"/>
                </a:solidFill>
              </a:rPr>
              <a:t> mental dan </a:t>
            </a:r>
            <a:r>
              <a:rPr lang="en-US" dirty="0" err="1">
                <a:solidFill>
                  <a:schemeClr val="tx1"/>
                </a:solidFill>
              </a:rPr>
              <a:t>psikis</a:t>
            </a:r>
            <a:r>
              <a:rPr lang="en-US" dirty="0">
                <a:solidFill>
                  <a:schemeClr val="tx1"/>
                </a:solidFill>
              </a:rPr>
              <a:t>, dan </a:t>
            </a:r>
            <a:r>
              <a:rPr lang="en-US" dirty="0" err="1">
                <a:solidFill>
                  <a:schemeClr val="tx1"/>
                </a:solidFill>
              </a:rPr>
              <a:t>sebagai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kekuatan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dari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hubungannya</a:t>
            </a:r>
            <a:r>
              <a:rPr lang="en-US" dirty="0">
                <a:solidFill>
                  <a:schemeClr val="tx1"/>
                </a:solidFill>
              </a:rPr>
              <a:t>.</a:t>
            </a:r>
          </a:p>
          <a:p>
            <a:r>
              <a:rPr lang="en-US" dirty="0" err="1">
                <a:solidFill>
                  <a:schemeClr val="tx1"/>
                </a:solidFill>
              </a:rPr>
              <a:t>Berkontribusi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dalam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pendapatan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keluarga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membuat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perempuan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menjadi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lebih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mandiri</a:t>
            </a:r>
            <a:r>
              <a:rPr lang="en-US" dirty="0">
                <a:solidFill>
                  <a:schemeClr val="tx1"/>
                </a:solidFill>
              </a:rPr>
              <a:t> dan </a:t>
            </a:r>
            <a:r>
              <a:rPr lang="en-US" dirty="0" err="1">
                <a:solidFill>
                  <a:schemeClr val="tx1"/>
                </a:solidFill>
              </a:rPr>
              <a:t>membuat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mereka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memiliki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bagian</a:t>
            </a:r>
            <a:r>
              <a:rPr lang="en-US" dirty="0">
                <a:solidFill>
                  <a:schemeClr val="tx1"/>
                </a:solidFill>
              </a:rPr>
              <a:t> yang </a:t>
            </a:r>
            <a:r>
              <a:rPr lang="en-US" dirty="0" err="1">
                <a:solidFill>
                  <a:schemeClr val="tx1"/>
                </a:solidFill>
              </a:rPr>
              <a:t>lebih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besar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dari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kekuatan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ekonomi</a:t>
            </a:r>
            <a:r>
              <a:rPr lang="en-US" dirty="0">
                <a:solidFill>
                  <a:schemeClr val="tx1"/>
                </a:solidFill>
              </a:rPr>
              <a:t>, dan </a:t>
            </a:r>
            <a:r>
              <a:rPr lang="en-US" dirty="0" err="1">
                <a:solidFill>
                  <a:schemeClr val="tx1"/>
                </a:solidFill>
              </a:rPr>
              <a:t>hal</a:t>
            </a:r>
            <a:r>
              <a:rPr lang="en-US" dirty="0">
                <a:solidFill>
                  <a:schemeClr val="tx1"/>
                </a:solidFill>
              </a:rPr>
              <a:t> ini </a:t>
            </a:r>
            <a:r>
              <a:rPr lang="en-US" dirty="0" err="1">
                <a:solidFill>
                  <a:schemeClr val="tx1"/>
                </a:solidFill>
              </a:rPr>
              <a:t>mengurangi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tekanan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pada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laki-laki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sebagai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peran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utama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dalam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memberi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nafkah</a:t>
            </a:r>
            <a:r>
              <a:rPr lang="en-US" dirty="0">
                <a:solidFill>
                  <a:schemeClr val="tx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95967192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C50AF37C-80B0-5B43-B699-60FD40EBD7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</p:spPr>
        <p:txBody>
          <a:bodyPr>
            <a:normAutofit/>
          </a:bodyPr>
          <a:lstStyle/>
          <a:p>
            <a:pPr algn="ctr"/>
            <a:r>
              <a:rPr lang="en-US" sz="4000" dirty="0"/>
              <a:t>When marriage ends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982D9D24-1357-204A-8987-5A17D95678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1555845"/>
            <a:ext cx="10178322" cy="4323747"/>
          </a:xfrm>
        </p:spPr>
        <p:txBody>
          <a:bodyPr>
            <a:normAutofit fontScale="77500" lnSpcReduction="20000"/>
          </a:bodyPr>
          <a:lstStyle/>
          <a:p>
            <a:r>
              <a:rPr lang="en-US" sz="2400" dirty="0">
                <a:solidFill>
                  <a:schemeClr val="tx1"/>
                </a:solidFill>
              </a:rPr>
              <a:t>Di </a:t>
            </a:r>
            <a:r>
              <a:rPr lang="en-US" sz="2400" dirty="0" err="1">
                <a:solidFill>
                  <a:schemeClr val="tx1"/>
                </a:solidFill>
              </a:rPr>
              <a:t>Amerika</a:t>
            </a:r>
            <a:r>
              <a:rPr lang="en-US" sz="2400" dirty="0">
                <a:solidFill>
                  <a:schemeClr val="tx1"/>
                </a:solidFill>
              </a:rPr>
              <a:t>, </a:t>
            </a:r>
            <a:r>
              <a:rPr lang="en-US" sz="2400" dirty="0" err="1">
                <a:solidFill>
                  <a:schemeClr val="tx1"/>
                </a:solidFill>
              </a:rPr>
              <a:t>angka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perceraian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dari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pernikahan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banyak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terjadi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setelah</a:t>
            </a:r>
            <a:r>
              <a:rPr lang="en-US" sz="2400" dirty="0">
                <a:solidFill>
                  <a:schemeClr val="tx1"/>
                </a:solidFill>
              </a:rPr>
              <a:t> 7-8 </a:t>
            </a:r>
            <a:r>
              <a:rPr lang="en-US" sz="2400" dirty="0" err="1">
                <a:solidFill>
                  <a:schemeClr val="tx1"/>
                </a:solidFill>
              </a:rPr>
              <a:t>tahun</a:t>
            </a:r>
            <a:r>
              <a:rPr lang="en-US" sz="2400" dirty="0">
                <a:solidFill>
                  <a:schemeClr val="tx1"/>
                </a:solidFill>
              </a:rPr>
              <a:t> (</a:t>
            </a:r>
            <a:r>
              <a:rPr lang="en-US" sz="2400" dirty="0" err="1">
                <a:solidFill>
                  <a:schemeClr val="tx1"/>
                </a:solidFill>
              </a:rPr>
              <a:t>Kreider</a:t>
            </a:r>
            <a:r>
              <a:rPr lang="en-US" sz="2400" dirty="0">
                <a:solidFill>
                  <a:schemeClr val="tx1"/>
                </a:solidFill>
              </a:rPr>
              <a:t>, 2005). </a:t>
            </a:r>
            <a:r>
              <a:rPr lang="en-US" sz="2400" dirty="0" err="1">
                <a:solidFill>
                  <a:schemeClr val="tx1"/>
                </a:solidFill>
              </a:rPr>
              <a:t>Perceraian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sering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terjadi</a:t>
            </a:r>
            <a:r>
              <a:rPr lang="en-US" sz="2400" dirty="0">
                <a:solidFill>
                  <a:schemeClr val="tx1"/>
                </a:solidFill>
              </a:rPr>
              <a:t> dan </a:t>
            </a:r>
            <a:r>
              <a:rPr lang="en-US" sz="2400" dirty="0" err="1">
                <a:solidFill>
                  <a:schemeClr val="tx1"/>
                </a:solidFill>
              </a:rPr>
              <a:t>tidak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mengarah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ke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menikah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lagi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dengan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pasangan</a:t>
            </a:r>
            <a:r>
              <a:rPr lang="en-US" sz="2400" dirty="0">
                <a:solidFill>
                  <a:schemeClr val="tx1"/>
                </a:solidFill>
              </a:rPr>
              <a:t> baru </a:t>
            </a:r>
            <a:r>
              <a:rPr lang="en-US" sz="2400" dirty="0" err="1">
                <a:solidFill>
                  <a:schemeClr val="tx1"/>
                </a:solidFill>
              </a:rPr>
              <a:t>untuk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membentuk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sebuah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keluarga</a:t>
            </a:r>
            <a:r>
              <a:rPr lang="en-US" sz="2400" dirty="0">
                <a:solidFill>
                  <a:schemeClr val="tx1"/>
                </a:solidFill>
              </a:rPr>
              <a:t> baru.</a:t>
            </a:r>
          </a:p>
          <a:p>
            <a:pPr marL="0" indent="0">
              <a:buNone/>
            </a:pPr>
            <a:endParaRPr lang="en-US" sz="1400" dirty="0"/>
          </a:p>
          <a:p>
            <a:pPr marL="0" indent="0">
              <a:buNone/>
            </a:pPr>
            <a:r>
              <a:rPr lang="en-US" sz="2200" b="1" dirty="0" smtClean="0">
                <a:solidFill>
                  <a:schemeClr val="tx1"/>
                </a:solidFill>
              </a:rPr>
              <a:t>DIVORCE</a:t>
            </a:r>
          </a:p>
          <a:p>
            <a:pPr marL="0" indent="0">
              <a:buNone/>
            </a:pPr>
            <a:endParaRPr lang="en-US" sz="1400" b="1" dirty="0"/>
          </a:p>
          <a:p>
            <a:r>
              <a:rPr lang="en-US" sz="2400" dirty="0" err="1">
                <a:solidFill>
                  <a:schemeClr val="tx1"/>
                </a:solidFill>
              </a:rPr>
              <a:t>Perempuan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berpendidikan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perguruan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tinggi</a:t>
            </a:r>
            <a:r>
              <a:rPr lang="en-US" sz="2400" dirty="0">
                <a:solidFill>
                  <a:schemeClr val="tx1"/>
                </a:solidFill>
              </a:rPr>
              <a:t>, </a:t>
            </a:r>
            <a:r>
              <a:rPr lang="en-US" sz="2400" dirty="0" err="1">
                <a:solidFill>
                  <a:schemeClr val="tx1"/>
                </a:solidFill>
              </a:rPr>
              <a:t>sebelumnya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memiliki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pandangan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permisif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tentang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perceraian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namun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saat</a:t>
            </a:r>
            <a:r>
              <a:rPr lang="en-US" sz="2400" dirty="0">
                <a:solidFill>
                  <a:schemeClr val="tx1"/>
                </a:solidFill>
              </a:rPr>
              <a:t> ini </a:t>
            </a:r>
            <a:r>
              <a:rPr lang="en-US" sz="2400" dirty="0" err="1">
                <a:solidFill>
                  <a:schemeClr val="tx1"/>
                </a:solidFill>
              </a:rPr>
              <a:t>telah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berkurang</a:t>
            </a:r>
            <a:r>
              <a:rPr lang="en-US" sz="2400" dirty="0">
                <a:solidFill>
                  <a:schemeClr val="tx1"/>
                </a:solidFill>
              </a:rPr>
              <a:t>,  </a:t>
            </a:r>
            <a:r>
              <a:rPr lang="en-US" sz="2400" dirty="0" err="1">
                <a:solidFill>
                  <a:schemeClr val="tx1"/>
                </a:solidFill>
              </a:rPr>
              <a:t>sedangkan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perempuan</a:t>
            </a:r>
            <a:r>
              <a:rPr lang="en-US" sz="2400" dirty="0">
                <a:solidFill>
                  <a:schemeClr val="tx1"/>
                </a:solidFill>
              </a:rPr>
              <a:t> yang </a:t>
            </a:r>
            <a:r>
              <a:rPr lang="en-US" sz="2400" dirty="0" err="1">
                <a:solidFill>
                  <a:schemeClr val="tx1"/>
                </a:solidFill>
              </a:rPr>
              <a:t>berpendidikan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rendah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lebih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banyak</a:t>
            </a:r>
            <a:r>
              <a:rPr lang="en-US" sz="2400" dirty="0">
                <a:solidFill>
                  <a:schemeClr val="tx1"/>
                </a:solidFill>
              </a:rPr>
              <a:t> yang </a:t>
            </a:r>
            <a:r>
              <a:rPr lang="en-US" sz="2400" dirty="0" err="1">
                <a:solidFill>
                  <a:schemeClr val="tx1"/>
                </a:solidFill>
              </a:rPr>
              <a:t>memiliki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pandangan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permisif</a:t>
            </a:r>
            <a:r>
              <a:rPr lang="en-US" sz="2400" dirty="0">
                <a:solidFill>
                  <a:schemeClr val="tx1"/>
                </a:solidFill>
              </a:rPr>
              <a:t> dan </a:t>
            </a:r>
            <a:r>
              <a:rPr lang="en-US" sz="2400" dirty="0" err="1">
                <a:solidFill>
                  <a:schemeClr val="tx1"/>
                </a:solidFill>
              </a:rPr>
              <a:t>dengan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demikian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kemungkinan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besar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perceraian</a:t>
            </a:r>
            <a:r>
              <a:rPr lang="en-US" sz="2400" dirty="0">
                <a:solidFill>
                  <a:schemeClr val="tx1"/>
                </a:solidFill>
              </a:rPr>
              <a:t> (Martin &amp; </a:t>
            </a:r>
            <a:r>
              <a:rPr lang="en-US" sz="2400" dirty="0" err="1">
                <a:solidFill>
                  <a:schemeClr val="tx1"/>
                </a:solidFill>
              </a:rPr>
              <a:t>Parashar</a:t>
            </a:r>
            <a:r>
              <a:rPr lang="en-US" sz="2400" dirty="0">
                <a:solidFill>
                  <a:schemeClr val="tx1"/>
                </a:solidFill>
              </a:rPr>
              <a:t>, 2006).</a:t>
            </a:r>
          </a:p>
          <a:p>
            <a:r>
              <a:rPr lang="en-US" sz="2400" dirty="0">
                <a:solidFill>
                  <a:schemeClr val="tx1"/>
                </a:solidFill>
              </a:rPr>
              <a:t>Usia </a:t>
            </a:r>
            <a:r>
              <a:rPr lang="en-US" sz="2400" dirty="0" err="1">
                <a:solidFill>
                  <a:schemeClr val="tx1"/>
                </a:solidFill>
              </a:rPr>
              <a:t>dalam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pernikahan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menjadi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prediktor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utama</a:t>
            </a:r>
            <a:r>
              <a:rPr lang="en-US" sz="2400" dirty="0">
                <a:solidFill>
                  <a:schemeClr val="tx1"/>
                </a:solidFill>
              </a:rPr>
              <a:t>, </a:t>
            </a:r>
            <a:r>
              <a:rPr lang="en-US" sz="2400" dirty="0" err="1">
                <a:solidFill>
                  <a:schemeClr val="tx1"/>
                </a:solidFill>
              </a:rPr>
              <a:t>apakah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hubungan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tersebut</a:t>
            </a:r>
            <a:r>
              <a:rPr lang="en-US" sz="2400" dirty="0">
                <a:solidFill>
                  <a:schemeClr val="tx1"/>
                </a:solidFill>
              </a:rPr>
              <a:t> akan </a:t>
            </a:r>
            <a:r>
              <a:rPr lang="en-US" sz="2400" dirty="0" err="1">
                <a:solidFill>
                  <a:schemeClr val="tx1"/>
                </a:solidFill>
              </a:rPr>
              <a:t>bertahan</a:t>
            </a:r>
            <a:r>
              <a:rPr lang="en-US" sz="2400" dirty="0">
                <a:solidFill>
                  <a:schemeClr val="tx1"/>
                </a:solidFill>
              </a:rPr>
              <a:t> lama </a:t>
            </a:r>
            <a:r>
              <a:rPr lang="en-US" sz="2400" dirty="0" err="1">
                <a:solidFill>
                  <a:schemeClr val="tx1"/>
                </a:solidFill>
              </a:rPr>
              <a:t>atau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tidak</a:t>
            </a:r>
            <a:r>
              <a:rPr lang="en-US" sz="2400" dirty="0">
                <a:solidFill>
                  <a:schemeClr val="tx1"/>
                </a:solidFill>
              </a:rPr>
              <a:t>. </a:t>
            </a:r>
            <a:r>
              <a:rPr lang="en-US" sz="2400" dirty="0" err="1">
                <a:solidFill>
                  <a:schemeClr val="tx1"/>
                </a:solidFill>
              </a:rPr>
              <a:t>Remaja</a:t>
            </a:r>
            <a:r>
              <a:rPr lang="en-US" sz="2400" dirty="0">
                <a:solidFill>
                  <a:schemeClr val="tx1"/>
                </a:solidFill>
              </a:rPr>
              <a:t>, </a:t>
            </a:r>
            <a:r>
              <a:rPr lang="en-US" sz="2400" dirty="0" err="1">
                <a:solidFill>
                  <a:schemeClr val="tx1"/>
                </a:solidFill>
              </a:rPr>
              <a:t>pelajar</a:t>
            </a:r>
            <a:r>
              <a:rPr lang="en-US" sz="2400" dirty="0">
                <a:solidFill>
                  <a:schemeClr val="tx1"/>
                </a:solidFill>
              </a:rPr>
              <a:t> yang </a:t>
            </a:r>
            <a:r>
              <a:rPr lang="en-US" sz="2400" dirty="0" err="1">
                <a:solidFill>
                  <a:schemeClr val="tx1"/>
                </a:solidFill>
              </a:rPr>
              <a:t>di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i="1" dirty="0">
                <a:solidFill>
                  <a:schemeClr val="tx1"/>
                </a:solidFill>
              </a:rPr>
              <a:t>drop out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dari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sekolahnya</a:t>
            </a:r>
            <a:r>
              <a:rPr lang="en-US" sz="2400" dirty="0">
                <a:solidFill>
                  <a:schemeClr val="tx1"/>
                </a:solidFill>
              </a:rPr>
              <a:t>, dan orang yang </a:t>
            </a:r>
            <a:r>
              <a:rPr lang="en-US" sz="2400" dirty="0" err="1">
                <a:solidFill>
                  <a:schemeClr val="tx1"/>
                </a:solidFill>
              </a:rPr>
              <a:t>tidak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religius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memiliki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angka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perceraian</a:t>
            </a:r>
            <a:r>
              <a:rPr lang="en-US" sz="2400" dirty="0">
                <a:solidFill>
                  <a:schemeClr val="tx1"/>
                </a:solidFill>
              </a:rPr>
              <a:t> yang </a:t>
            </a:r>
            <a:r>
              <a:rPr lang="en-US" sz="2400" dirty="0" err="1">
                <a:solidFill>
                  <a:schemeClr val="tx1"/>
                </a:solidFill>
              </a:rPr>
              <a:t>tinggi</a:t>
            </a:r>
            <a:r>
              <a:rPr lang="en-US" sz="2400" dirty="0">
                <a:solidFill>
                  <a:schemeClr val="tx1"/>
                </a:solidFill>
              </a:rPr>
              <a:t>. </a:t>
            </a:r>
          </a:p>
          <a:p>
            <a:r>
              <a:rPr lang="en-US" sz="2400" dirty="0" err="1">
                <a:solidFill>
                  <a:schemeClr val="tx1"/>
                </a:solidFill>
              </a:rPr>
              <a:t>Angka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kekacauan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dalam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pernikahan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untuk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perempuan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berkulit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hitam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lebih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tinggi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daripada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perempuan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berkulit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putih</a:t>
            </a:r>
            <a:r>
              <a:rPr lang="en-US" sz="2400" dirty="0">
                <a:solidFill>
                  <a:schemeClr val="tx1"/>
                </a:solidFill>
              </a:rPr>
              <a:t> (Sweeney &amp; Phillips, 2004)</a:t>
            </a:r>
          </a:p>
        </p:txBody>
      </p:sp>
    </p:spTree>
    <p:extLst>
      <p:ext uri="{BB962C8B-B14F-4D97-AF65-F5344CB8AC3E}">
        <p14:creationId xmlns:p14="http://schemas.microsoft.com/office/powerpoint/2010/main" val="56111833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68CC4B12-068F-5442-B847-A641E8B836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873457"/>
            <a:ext cx="10178322" cy="500613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>
                <a:solidFill>
                  <a:schemeClr val="tx1"/>
                </a:solidFill>
              </a:rPr>
              <a:t>Why Do Marriages Fail?</a:t>
            </a:r>
          </a:p>
          <a:p>
            <a:r>
              <a:rPr lang="en-US" dirty="0" err="1">
                <a:solidFill>
                  <a:schemeClr val="tx1"/>
                </a:solidFill>
              </a:rPr>
              <a:t>Alasan</a:t>
            </a:r>
            <a:r>
              <a:rPr lang="en-US" dirty="0">
                <a:solidFill>
                  <a:schemeClr val="tx1"/>
                </a:solidFill>
              </a:rPr>
              <a:t> yang paling </a:t>
            </a:r>
            <a:r>
              <a:rPr lang="en-US" dirty="0" err="1">
                <a:solidFill>
                  <a:schemeClr val="tx1"/>
                </a:solidFill>
              </a:rPr>
              <a:t>sering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muncul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adalah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ketidakcocokan</a:t>
            </a:r>
            <a:r>
              <a:rPr lang="en-US" dirty="0">
                <a:solidFill>
                  <a:schemeClr val="tx1"/>
                </a:solidFill>
              </a:rPr>
              <a:t> &amp; </a:t>
            </a:r>
            <a:r>
              <a:rPr lang="en-US" dirty="0" err="1">
                <a:solidFill>
                  <a:schemeClr val="tx1"/>
                </a:solidFill>
              </a:rPr>
              <a:t>kurangnya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dukungan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emosional</a:t>
            </a:r>
            <a:r>
              <a:rPr lang="en-US" dirty="0">
                <a:solidFill>
                  <a:schemeClr val="tx1"/>
                </a:solidFill>
              </a:rPr>
              <a:t>. </a:t>
            </a:r>
            <a:r>
              <a:rPr lang="en-US" dirty="0" err="1">
                <a:solidFill>
                  <a:schemeClr val="tx1"/>
                </a:solidFill>
              </a:rPr>
              <a:t>Untuk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perempuan</a:t>
            </a:r>
            <a:r>
              <a:rPr lang="en-US" dirty="0">
                <a:solidFill>
                  <a:schemeClr val="tx1"/>
                </a:solidFill>
              </a:rPr>
              <a:t> yang baru </a:t>
            </a:r>
            <a:r>
              <a:rPr lang="en-US" dirty="0" err="1">
                <a:solidFill>
                  <a:schemeClr val="tx1"/>
                </a:solidFill>
              </a:rPr>
              <a:t>saja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bercerai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 err="1">
                <a:solidFill>
                  <a:schemeClr val="tx1"/>
                </a:solidFill>
              </a:rPr>
              <a:t>hal</a:t>
            </a:r>
            <a:r>
              <a:rPr lang="en-US" dirty="0">
                <a:solidFill>
                  <a:schemeClr val="tx1"/>
                </a:solidFill>
              </a:rPr>
              <a:t> ini </a:t>
            </a:r>
            <a:r>
              <a:rPr lang="en-US" dirty="0" err="1">
                <a:solidFill>
                  <a:schemeClr val="tx1"/>
                </a:solidFill>
              </a:rPr>
              <a:t>termasuk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adanya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kekurangan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dukungan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karir</a:t>
            </a:r>
            <a:r>
              <a:rPr lang="en-US" dirty="0">
                <a:solidFill>
                  <a:schemeClr val="tx1"/>
                </a:solidFill>
              </a:rPr>
              <a:t>.</a:t>
            </a:r>
          </a:p>
          <a:p>
            <a:r>
              <a:rPr lang="en-US" dirty="0" err="1">
                <a:solidFill>
                  <a:schemeClr val="tx1"/>
                </a:solidFill>
              </a:rPr>
              <a:t>Pelecehan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pada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pasangan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merupakan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hal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ketiga</a:t>
            </a:r>
            <a:r>
              <a:rPr lang="en-US" dirty="0">
                <a:solidFill>
                  <a:schemeClr val="tx1"/>
                </a:solidFill>
              </a:rPr>
              <a:t> yang </a:t>
            </a:r>
            <a:r>
              <a:rPr lang="en-US" dirty="0" err="1">
                <a:solidFill>
                  <a:schemeClr val="tx1"/>
                </a:solidFill>
              </a:rPr>
              <a:t>menunjukkan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bahwa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kekerasan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pasangan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mungkin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sering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terjadi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daripada</a:t>
            </a:r>
            <a:r>
              <a:rPr lang="en-US" dirty="0">
                <a:solidFill>
                  <a:schemeClr val="tx1"/>
                </a:solidFill>
              </a:rPr>
              <a:t> yang </a:t>
            </a:r>
            <a:r>
              <a:rPr lang="en-US" dirty="0" err="1">
                <a:solidFill>
                  <a:schemeClr val="tx1"/>
                </a:solidFill>
              </a:rPr>
              <a:t>biasanya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kita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sadari</a:t>
            </a:r>
            <a:r>
              <a:rPr lang="en-US" dirty="0">
                <a:solidFill>
                  <a:schemeClr val="tx1"/>
                </a:solidFill>
              </a:rPr>
              <a:t>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dirty="0">
                <a:solidFill>
                  <a:schemeClr val="tx1"/>
                </a:solidFill>
              </a:rPr>
              <a:t>Adjusting to Divorce</a:t>
            </a:r>
          </a:p>
          <a:p>
            <a:r>
              <a:rPr lang="en-US" dirty="0" err="1">
                <a:solidFill>
                  <a:schemeClr val="tx1"/>
                </a:solidFill>
              </a:rPr>
              <a:t>Permasalahan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tentang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pembagian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hak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asuh</a:t>
            </a:r>
            <a:r>
              <a:rPr lang="en-US" dirty="0">
                <a:solidFill>
                  <a:schemeClr val="tx1"/>
                </a:solidFill>
              </a:rPr>
              <a:t> &amp; </a:t>
            </a:r>
            <a:r>
              <a:rPr lang="en-US" dirty="0" err="1">
                <a:solidFill>
                  <a:schemeClr val="tx1"/>
                </a:solidFill>
              </a:rPr>
              <a:t>kunjungan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membuat</a:t>
            </a:r>
            <a:r>
              <a:rPr lang="en-US" dirty="0">
                <a:solidFill>
                  <a:schemeClr val="tx1"/>
                </a:solidFill>
              </a:rPr>
              <a:t> orang </a:t>
            </a:r>
            <a:r>
              <a:rPr lang="en-US" dirty="0" err="1">
                <a:solidFill>
                  <a:schemeClr val="tx1"/>
                </a:solidFill>
              </a:rPr>
              <a:t>tua</a:t>
            </a:r>
            <a:r>
              <a:rPr lang="en-US" dirty="0">
                <a:solidFill>
                  <a:schemeClr val="tx1"/>
                </a:solidFill>
              </a:rPr>
              <a:t> yang </a:t>
            </a:r>
            <a:r>
              <a:rPr lang="en-US" dirty="0" err="1">
                <a:solidFill>
                  <a:schemeClr val="tx1"/>
                </a:solidFill>
              </a:rPr>
              <a:t>sudah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cerai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terpaksa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untuk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tetap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saling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berhubungan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 err="1">
                <a:solidFill>
                  <a:schemeClr val="tx1"/>
                </a:solidFill>
              </a:rPr>
              <a:t>hal</a:t>
            </a:r>
            <a:r>
              <a:rPr lang="en-US" dirty="0">
                <a:solidFill>
                  <a:schemeClr val="tx1"/>
                </a:solidFill>
              </a:rPr>
              <a:t> ini </a:t>
            </a:r>
            <a:r>
              <a:rPr lang="en-US" dirty="0" err="1">
                <a:solidFill>
                  <a:schemeClr val="tx1"/>
                </a:solidFill>
              </a:rPr>
              <a:t>dapat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membuat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mereka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menjadi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stres</a:t>
            </a:r>
            <a:r>
              <a:rPr lang="en-US" dirty="0">
                <a:solidFill>
                  <a:schemeClr val="tx1"/>
                </a:solidFill>
              </a:rPr>
              <a:t>.</a:t>
            </a:r>
          </a:p>
          <a:p>
            <a:r>
              <a:rPr lang="en-US" dirty="0" err="1">
                <a:solidFill>
                  <a:schemeClr val="tx1"/>
                </a:solidFill>
              </a:rPr>
              <a:t>Perceraian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memiliki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dampak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mengurangi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kesejahteraan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hidup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dalam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jangka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panjang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 err="1">
                <a:solidFill>
                  <a:schemeClr val="tx1"/>
                </a:solidFill>
              </a:rPr>
              <a:t>khususnya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untuk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pasangan</a:t>
            </a:r>
            <a:r>
              <a:rPr lang="en-US" dirty="0">
                <a:solidFill>
                  <a:schemeClr val="tx1"/>
                </a:solidFill>
              </a:rPr>
              <a:t> yang </a:t>
            </a:r>
            <a:r>
              <a:rPr lang="en-US" dirty="0" err="1">
                <a:solidFill>
                  <a:schemeClr val="tx1"/>
                </a:solidFill>
              </a:rPr>
              <a:t>tidak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berinisiasi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percerairan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atau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tidak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menikah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lagi</a:t>
            </a:r>
            <a:r>
              <a:rPr lang="en-US" dirty="0">
                <a:solidFill>
                  <a:schemeClr val="tx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81803341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CA021E64-18FD-F448-B6E2-9AFE060F11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/>
              <a:t>Remarriage and </a:t>
            </a:r>
            <a:r>
              <a:rPr lang="en-US" sz="4000" dirty="0" err="1"/>
              <a:t>stepparenthood</a:t>
            </a:r>
            <a:endParaRPr lang="en-US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55EB616E-13D8-2343-8804-6BB507D324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1241947"/>
            <a:ext cx="10178322" cy="4637646"/>
          </a:xfrm>
        </p:spPr>
        <p:txBody>
          <a:bodyPr>
            <a:noAutofit/>
          </a:bodyPr>
          <a:lstStyle/>
          <a:p>
            <a:r>
              <a:rPr lang="en-US" sz="1900" dirty="0" err="1">
                <a:solidFill>
                  <a:schemeClr val="tx1"/>
                </a:solidFill>
              </a:rPr>
              <a:t>Setengah</a:t>
            </a:r>
            <a:r>
              <a:rPr lang="en-US" sz="1900" dirty="0">
                <a:solidFill>
                  <a:schemeClr val="tx1"/>
                </a:solidFill>
              </a:rPr>
              <a:t> </a:t>
            </a:r>
            <a:r>
              <a:rPr lang="en-US" sz="1900" dirty="0" err="1">
                <a:solidFill>
                  <a:schemeClr val="tx1"/>
                </a:solidFill>
              </a:rPr>
              <a:t>dari</a:t>
            </a:r>
            <a:r>
              <a:rPr lang="en-US" sz="1900" dirty="0">
                <a:solidFill>
                  <a:schemeClr val="tx1"/>
                </a:solidFill>
              </a:rPr>
              <a:t> </a:t>
            </a:r>
            <a:r>
              <a:rPr lang="en-US" sz="1900" dirty="0" err="1" smtClean="0">
                <a:solidFill>
                  <a:schemeClr val="tx1"/>
                </a:solidFill>
              </a:rPr>
              <a:t>mereka</a:t>
            </a:r>
            <a:r>
              <a:rPr lang="en-US" sz="1900" dirty="0" smtClean="0">
                <a:solidFill>
                  <a:schemeClr val="tx1"/>
                </a:solidFill>
              </a:rPr>
              <a:t> </a:t>
            </a:r>
            <a:r>
              <a:rPr lang="en-US" sz="1900" dirty="0">
                <a:solidFill>
                  <a:schemeClr val="tx1"/>
                </a:solidFill>
              </a:rPr>
              <a:t>yang </a:t>
            </a:r>
            <a:r>
              <a:rPr lang="en-US" sz="1900" dirty="0" err="1">
                <a:solidFill>
                  <a:schemeClr val="tx1"/>
                </a:solidFill>
              </a:rPr>
              <a:t>menikah</a:t>
            </a:r>
            <a:r>
              <a:rPr lang="en-US" sz="1900" dirty="0">
                <a:solidFill>
                  <a:schemeClr val="tx1"/>
                </a:solidFill>
              </a:rPr>
              <a:t> </a:t>
            </a:r>
            <a:r>
              <a:rPr lang="en-US" sz="1900" dirty="0" err="1">
                <a:solidFill>
                  <a:schemeClr val="tx1"/>
                </a:solidFill>
              </a:rPr>
              <a:t>kembali</a:t>
            </a:r>
            <a:r>
              <a:rPr lang="en-US" sz="1900" dirty="0">
                <a:solidFill>
                  <a:schemeClr val="tx1"/>
                </a:solidFill>
              </a:rPr>
              <a:t> </a:t>
            </a:r>
            <a:r>
              <a:rPr lang="en-US" sz="1900" dirty="0" err="1">
                <a:solidFill>
                  <a:schemeClr val="tx1"/>
                </a:solidFill>
              </a:rPr>
              <a:t>setelah</a:t>
            </a:r>
            <a:r>
              <a:rPr lang="en-US" sz="1900" dirty="0">
                <a:solidFill>
                  <a:schemeClr val="tx1"/>
                </a:solidFill>
              </a:rPr>
              <a:t> </a:t>
            </a:r>
            <a:r>
              <a:rPr lang="en-US" sz="1900" dirty="0" err="1">
                <a:solidFill>
                  <a:schemeClr val="tx1"/>
                </a:solidFill>
              </a:rPr>
              <a:t>cerai</a:t>
            </a:r>
            <a:r>
              <a:rPr lang="en-US" sz="1900" dirty="0">
                <a:solidFill>
                  <a:schemeClr val="tx1"/>
                </a:solidFill>
              </a:rPr>
              <a:t> </a:t>
            </a:r>
            <a:r>
              <a:rPr lang="en-US" sz="1900" dirty="0" err="1">
                <a:solidFill>
                  <a:schemeClr val="tx1"/>
                </a:solidFill>
              </a:rPr>
              <a:t>dari</a:t>
            </a:r>
            <a:r>
              <a:rPr lang="en-US" sz="1900" dirty="0">
                <a:solidFill>
                  <a:schemeClr val="tx1"/>
                </a:solidFill>
              </a:rPr>
              <a:t> </a:t>
            </a:r>
            <a:r>
              <a:rPr lang="en-US" sz="1900" dirty="0" err="1">
                <a:solidFill>
                  <a:schemeClr val="tx1"/>
                </a:solidFill>
              </a:rPr>
              <a:t>pernikahan</a:t>
            </a:r>
            <a:r>
              <a:rPr lang="en-US" sz="1900" dirty="0">
                <a:solidFill>
                  <a:schemeClr val="tx1"/>
                </a:solidFill>
              </a:rPr>
              <a:t> </a:t>
            </a:r>
            <a:r>
              <a:rPr lang="en-US" sz="1900" dirty="0" err="1">
                <a:solidFill>
                  <a:schemeClr val="tx1"/>
                </a:solidFill>
              </a:rPr>
              <a:t>pertamanya</a:t>
            </a:r>
            <a:r>
              <a:rPr lang="en-US" sz="1900" dirty="0">
                <a:solidFill>
                  <a:schemeClr val="tx1"/>
                </a:solidFill>
              </a:rPr>
              <a:t> </a:t>
            </a:r>
            <a:r>
              <a:rPr lang="en-US" sz="1900" dirty="0" err="1">
                <a:solidFill>
                  <a:schemeClr val="tx1"/>
                </a:solidFill>
              </a:rPr>
              <a:t>dalam</a:t>
            </a:r>
            <a:r>
              <a:rPr lang="en-US" sz="1900" dirty="0">
                <a:solidFill>
                  <a:schemeClr val="tx1"/>
                </a:solidFill>
              </a:rPr>
              <a:t> </a:t>
            </a:r>
            <a:r>
              <a:rPr lang="en-US" sz="1900" dirty="0" err="1">
                <a:solidFill>
                  <a:schemeClr val="tx1"/>
                </a:solidFill>
              </a:rPr>
              <a:t>jangka</a:t>
            </a:r>
            <a:r>
              <a:rPr lang="en-US" sz="1900" dirty="0">
                <a:solidFill>
                  <a:schemeClr val="tx1"/>
                </a:solidFill>
              </a:rPr>
              <a:t> 3-4 </a:t>
            </a:r>
            <a:r>
              <a:rPr lang="en-US" sz="1900" dirty="0" err="1">
                <a:solidFill>
                  <a:schemeClr val="tx1"/>
                </a:solidFill>
              </a:rPr>
              <a:t>tahun</a:t>
            </a:r>
            <a:r>
              <a:rPr lang="en-US" sz="1900" dirty="0">
                <a:solidFill>
                  <a:schemeClr val="tx1"/>
                </a:solidFill>
              </a:rPr>
              <a:t>.</a:t>
            </a:r>
          </a:p>
          <a:p>
            <a:r>
              <a:rPr lang="en-US" sz="1900" dirty="0" err="1">
                <a:solidFill>
                  <a:schemeClr val="tx1"/>
                </a:solidFill>
              </a:rPr>
              <a:t>Laki-laki</a:t>
            </a:r>
            <a:r>
              <a:rPr lang="en-US" sz="1900" dirty="0">
                <a:solidFill>
                  <a:schemeClr val="tx1"/>
                </a:solidFill>
              </a:rPr>
              <a:t> dan </a:t>
            </a:r>
            <a:r>
              <a:rPr lang="en-US" sz="1900" dirty="0" err="1">
                <a:solidFill>
                  <a:schemeClr val="tx1"/>
                </a:solidFill>
              </a:rPr>
              <a:t>perempuan</a:t>
            </a:r>
            <a:r>
              <a:rPr lang="en-US" sz="1900" dirty="0">
                <a:solidFill>
                  <a:schemeClr val="tx1"/>
                </a:solidFill>
              </a:rPr>
              <a:t> yang </a:t>
            </a:r>
            <a:r>
              <a:rPr lang="en-US" sz="1900" dirty="0" err="1">
                <a:solidFill>
                  <a:schemeClr val="tx1"/>
                </a:solidFill>
              </a:rPr>
              <a:t>tinggal</a:t>
            </a:r>
            <a:r>
              <a:rPr lang="en-US" sz="1900" dirty="0">
                <a:solidFill>
                  <a:schemeClr val="tx1"/>
                </a:solidFill>
              </a:rPr>
              <a:t> </a:t>
            </a:r>
            <a:r>
              <a:rPr lang="en-US" sz="1900" dirty="0" err="1">
                <a:solidFill>
                  <a:schemeClr val="tx1"/>
                </a:solidFill>
              </a:rPr>
              <a:t>dengan</a:t>
            </a:r>
            <a:r>
              <a:rPr lang="en-US" sz="1900" dirty="0">
                <a:solidFill>
                  <a:schemeClr val="tx1"/>
                </a:solidFill>
              </a:rPr>
              <a:t> </a:t>
            </a:r>
            <a:r>
              <a:rPr lang="en-US" sz="1900" dirty="0" err="1">
                <a:solidFill>
                  <a:schemeClr val="tx1"/>
                </a:solidFill>
              </a:rPr>
              <a:t>anak-anak</a:t>
            </a:r>
            <a:r>
              <a:rPr lang="en-US" sz="1900" dirty="0">
                <a:solidFill>
                  <a:schemeClr val="tx1"/>
                </a:solidFill>
              </a:rPr>
              <a:t> </a:t>
            </a:r>
            <a:r>
              <a:rPr lang="en-US" sz="1900" dirty="0" err="1">
                <a:solidFill>
                  <a:schemeClr val="tx1"/>
                </a:solidFill>
              </a:rPr>
              <a:t>dari</a:t>
            </a:r>
            <a:r>
              <a:rPr lang="en-US" sz="1900" dirty="0">
                <a:solidFill>
                  <a:schemeClr val="tx1"/>
                </a:solidFill>
              </a:rPr>
              <a:t> </a:t>
            </a:r>
            <a:r>
              <a:rPr lang="en-US" sz="1900" dirty="0" err="1">
                <a:solidFill>
                  <a:schemeClr val="tx1"/>
                </a:solidFill>
              </a:rPr>
              <a:t>pernikahan</a:t>
            </a:r>
            <a:r>
              <a:rPr lang="en-US" sz="1900" dirty="0">
                <a:solidFill>
                  <a:schemeClr val="tx1"/>
                </a:solidFill>
              </a:rPr>
              <a:t> </a:t>
            </a:r>
            <a:r>
              <a:rPr lang="en-US" sz="1900" dirty="0" err="1">
                <a:solidFill>
                  <a:schemeClr val="tx1"/>
                </a:solidFill>
              </a:rPr>
              <a:t>sebelumnya</a:t>
            </a:r>
            <a:r>
              <a:rPr lang="en-US" sz="1900" dirty="0">
                <a:solidFill>
                  <a:schemeClr val="tx1"/>
                </a:solidFill>
              </a:rPr>
              <a:t>, </a:t>
            </a:r>
            <a:r>
              <a:rPr lang="en-US" sz="1900" dirty="0" err="1">
                <a:solidFill>
                  <a:schemeClr val="tx1"/>
                </a:solidFill>
              </a:rPr>
              <a:t>kemungkinan</a:t>
            </a:r>
            <a:r>
              <a:rPr lang="en-US" sz="1900" dirty="0">
                <a:solidFill>
                  <a:schemeClr val="tx1"/>
                </a:solidFill>
              </a:rPr>
              <a:t> </a:t>
            </a:r>
            <a:r>
              <a:rPr lang="en-US" sz="1900" dirty="0" err="1">
                <a:solidFill>
                  <a:schemeClr val="tx1"/>
                </a:solidFill>
              </a:rPr>
              <a:t>besar</a:t>
            </a:r>
            <a:r>
              <a:rPr lang="en-US" sz="1900" dirty="0">
                <a:solidFill>
                  <a:schemeClr val="tx1"/>
                </a:solidFill>
              </a:rPr>
              <a:t> </a:t>
            </a:r>
            <a:r>
              <a:rPr lang="en-US" sz="1900" dirty="0" err="1">
                <a:solidFill>
                  <a:schemeClr val="tx1"/>
                </a:solidFill>
              </a:rPr>
              <a:t>untuk</a:t>
            </a:r>
            <a:r>
              <a:rPr lang="en-US" sz="1900" dirty="0">
                <a:solidFill>
                  <a:schemeClr val="tx1"/>
                </a:solidFill>
              </a:rPr>
              <a:t> </a:t>
            </a:r>
            <a:r>
              <a:rPr lang="en-US" sz="1900" dirty="0" err="1">
                <a:solidFill>
                  <a:schemeClr val="tx1"/>
                </a:solidFill>
              </a:rPr>
              <a:t>membentuk</a:t>
            </a:r>
            <a:r>
              <a:rPr lang="en-US" sz="1900" dirty="0">
                <a:solidFill>
                  <a:schemeClr val="tx1"/>
                </a:solidFill>
              </a:rPr>
              <a:t> </a:t>
            </a:r>
            <a:r>
              <a:rPr lang="en-US" sz="1900" dirty="0" err="1">
                <a:solidFill>
                  <a:schemeClr val="tx1"/>
                </a:solidFill>
              </a:rPr>
              <a:t>hubungan</a:t>
            </a:r>
            <a:r>
              <a:rPr lang="en-US" sz="1900" dirty="0">
                <a:solidFill>
                  <a:schemeClr val="tx1"/>
                </a:solidFill>
              </a:rPr>
              <a:t> baru </a:t>
            </a:r>
            <a:r>
              <a:rPr lang="en-US" sz="1900" dirty="0" err="1">
                <a:solidFill>
                  <a:schemeClr val="tx1"/>
                </a:solidFill>
              </a:rPr>
              <a:t>dengan</a:t>
            </a:r>
            <a:r>
              <a:rPr lang="en-US" sz="1900" dirty="0">
                <a:solidFill>
                  <a:schemeClr val="tx1"/>
                </a:solidFill>
              </a:rPr>
              <a:t> </a:t>
            </a:r>
            <a:r>
              <a:rPr lang="en-US" sz="1900" dirty="0" err="1">
                <a:solidFill>
                  <a:schemeClr val="tx1"/>
                </a:solidFill>
              </a:rPr>
              <a:t>seseorang</a:t>
            </a:r>
            <a:r>
              <a:rPr lang="en-US" sz="1900" dirty="0">
                <a:solidFill>
                  <a:schemeClr val="tx1"/>
                </a:solidFill>
              </a:rPr>
              <a:t> yang juga </a:t>
            </a:r>
            <a:r>
              <a:rPr lang="en-US" sz="1900" dirty="0" err="1">
                <a:solidFill>
                  <a:schemeClr val="tx1"/>
                </a:solidFill>
              </a:rPr>
              <a:t>mempunyai</a:t>
            </a:r>
            <a:r>
              <a:rPr lang="en-US" sz="1900" dirty="0">
                <a:solidFill>
                  <a:schemeClr val="tx1"/>
                </a:solidFill>
              </a:rPr>
              <a:t> </a:t>
            </a:r>
            <a:r>
              <a:rPr lang="en-US" sz="1900" dirty="0" err="1">
                <a:solidFill>
                  <a:schemeClr val="tx1"/>
                </a:solidFill>
              </a:rPr>
              <a:t>anak</a:t>
            </a:r>
            <a:r>
              <a:rPr lang="en-US" sz="1900" dirty="0">
                <a:solidFill>
                  <a:schemeClr val="tx1"/>
                </a:solidFill>
              </a:rPr>
              <a:t>, </a:t>
            </a:r>
            <a:r>
              <a:rPr lang="en-US" sz="1900" dirty="0" err="1">
                <a:solidFill>
                  <a:schemeClr val="tx1"/>
                </a:solidFill>
              </a:rPr>
              <a:t>mereka</a:t>
            </a:r>
            <a:r>
              <a:rPr lang="en-US" sz="1900" dirty="0">
                <a:solidFill>
                  <a:schemeClr val="tx1"/>
                </a:solidFill>
              </a:rPr>
              <a:t> </a:t>
            </a:r>
            <a:r>
              <a:rPr lang="en-US" sz="1900" dirty="0" err="1">
                <a:solidFill>
                  <a:schemeClr val="tx1"/>
                </a:solidFill>
              </a:rPr>
              <a:t>membentuk</a:t>
            </a:r>
            <a:r>
              <a:rPr lang="en-US" sz="1900" dirty="0">
                <a:solidFill>
                  <a:schemeClr val="tx1"/>
                </a:solidFill>
              </a:rPr>
              <a:t> </a:t>
            </a:r>
            <a:r>
              <a:rPr lang="en-US" sz="1900" dirty="0" err="1">
                <a:solidFill>
                  <a:schemeClr val="tx1"/>
                </a:solidFill>
              </a:rPr>
              <a:t>keluarga</a:t>
            </a:r>
            <a:r>
              <a:rPr lang="en-US" sz="1900" dirty="0">
                <a:solidFill>
                  <a:schemeClr val="tx1"/>
                </a:solidFill>
              </a:rPr>
              <a:t> </a:t>
            </a:r>
            <a:r>
              <a:rPr lang="en-US" sz="1900" dirty="0" err="1">
                <a:solidFill>
                  <a:schemeClr val="tx1"/>
                </a:solidFill>
              </a:rPr>
              <a:t>tiri</a:t>
            </a:r>
            <a:r>
              <a:rPr lang="en-US" sz="1900" dirty="0">
                <a:solidFill>
                  <a:schemeClr val="tx1"/>
                </a:solidFill>
              </a:rPr>
              <a:t> </a:t>
            </a:r>
            <a:r>
              <a:rPr lang="en-US" sz="1900" dirty="0" err="1">
                <a:solidFill>
                  <a:schemeClr val="tx1"/>
                </a:solidFill>
              </a:rPr>
              <a:t>dari</a:t>
            </a:r>
            <a:r>
              <a:rPr lang="en-US" sz="1900" dirty="0">
                <a:solidFill>
                  <a:schemeClr val="tx1"/>
                </a:solidFill>
              </a:rPr>
              <a:t> </a:t>
            </a:r>
            <a:r>
              <a:rPr lang="en-US" sz="1900" dirty="0" err="1">
                <a:solidFill>
                  <a:schemeClr val="tx1"/>
                </a:solidFill>
              </a:rPr>
              <a:t>masing-masing</a:t>
            </a:r>
            <a:r>
              <a:rPr lang="en-US" sz="1900" dirty="0">
                <a:solidFill>
                  <a:schemeClr val="tx1"/>
                </a:solidFill>
              </a:rPr>
              <a:t> </a:t>
            </a:r>
            <a:r>
              <a:rPr lang="en-US" sz="1900" dirty="0" err="1">
                <a:solidFill>
                  <a:schemeClr val="tx1"/>
                </a:solidFill>
              </a:rPr>
              <a:t>keluarga</a:t>
            </a:r>
            <a:r>
              <a:rPr lang="en-US" sz="1900" dirty="0">
                <a:solidFill>
                  <a:schemeClr val="tx1"/>
                </a:solidFill>
              </a:rPr>
              <a:t>.</a:t>
            </a:r>
          </a:p>
          <a:p>
            <a:r>
              <a:rPr lang="en-US" sz="1900" dirty="0" err="1">
                <a:solidFill>
                  <a:schemeClr val="tx1"/>
                </a:solidFill>
              </a:rPr>
              <a:t>Semakin</a:t>
            </a:r>
            <a:r>
              <a:rPr lang="en-US" sz="1900" dirty="0">
                <a:solidFill>
                  <a:schemeClr val="tx1"/>
                </a:solidFill>
              </a:rPr>
              <a:t> baru </a:t>
            </a:r>
            <a:r>
              <a:rPr lang="en-US" sz="1900" dirty="0" err="1">
                <a:solidFill>
                  <a:schemeClr val="tx1"/>
                </a:solidFill>
              </a:rPr>
              <a:t>pernikahan</a:t>
            </a:r>
            <a:r>
              <a:rPr lang="en-US" sz="1900" dirty="0">
                <a:solidFill>
                  <a:schemeClr val="tx1"/>
                </a:solidFill>
              </a:rPr>
              <a:t> &amp; </a:t>
            </a:r>
            <a:r>
              <a:rPr lang="en-US" sz="1900" dirty="0" err="1">
                <a:solidFill>
                  <a:schemeClr val="tx1"/>
                </a:solidFill>
              </a:rPr>
              <a:t>semakin</a:t>
            </a:r>
            <a:r>
              <a:rPr lang="en-US" sz="1900" dirty="0">
                <a:solidFill>
                  <a:schemeClr val="tx1"/>
                </a:solidFill>
              </a:rPr>
              <a:t> </a:t>
            </a:r>
            <a:r>
              <a:rPr lang="en-US" sz="1900" dirty="0" err="1">
                <a:solidFill>
                  <a:schemeClr val="tx1"/>
                </a:solidFill>
              </a:rPr>
              <a:t>besar</a:t>
            </a:r>
            <a:r>
              <a:rPr lang="en-US" sz="1900" dirty="0">
                <a:solidFill>
                  <a:schemeClr val="tx1"/>
                </a:solidFill>
              </a:rPr>
              <a:t> </a:t>
            </a:r>
            <a:r>
              <a:rPr lang="en-US" sz="1900" dirty="0" err="1">
                <a:solidFill>
                  <a:schemeClr val="tx1"/>
                </a:solidFill>
              </a:rPr>
              <a:t>anak-anak</a:t>
            </a:r>
            <a:r>
              <a:rPr lang="en-US" sz="1900" dirty="0">
                <a:solidFill>
                  <a:schemeClr val="tx1"/>
                </a:solidFill>
              </a:rPr>
              <a:t> </a:t>
            </a:r>
            <a:r>
              <a:rPr lang="en-US" sz="1900" dirty="0" err="1">
                <a:solidFill>
                  <a:schemeClr val="tx1"/>
                </a:solidFill>
              </a:rPr>
              <a:t>tiri</a:t>
            </a:r>
            <a:r>
              <a:rPr lang="en-US" sz="1900" dirty="0">
                <a:solidFill>
                  <a:schemeClr val="tx1"/>
                </a:solidFill>
              </a:rPr>
              <a:t>, </a:t>
            </a:r>
            <a:r>
              <a:rPr lang="en-US" sz="1900" dirty="0" err="1">
                <a:solidFill>
                  <a:schemeClr val="tx1"/>
                </a:solidFill>
              </a:rPr>
              <a:t>semakin</a:t>
            </a:r>
            <a:r>
              <a:rPr lang="en-US" sz="1900" dirty="0">
                <a:solidFill>
                  <a:schemeClr val="tx1"/>
                </a:solidFill>
              </a:rPr>
              <a:t> </a:t>
            </a:r>
            <a:r>
              <a:rPr lang="en-US" sz="1900" dirty="0" err="1">
                <a:solidFill>
                  <a:schemeClr val="tx1"/>
                </a:solidFill>
              </a:rPr>
              <a:t>sulit</a:t>
            </a:r>
            <a:r>
              <a:rPr lang="en-US" sz="1900" dirty="0">
                <a:solidFill>
                  <a:schemeClr val="tx1"/>
                </a:solidFill>
              </a:rPr>
              <a:t> </a:t>
            </a:r>
            <a:r>
              <a:rPr lang="en-US" sz="1900" dirty="0" err="1">
                <a:solidFill>
                  <a:schemeClr val="tx1"/>
                </a:solidFill>
              </a:rPr>
              <a:t>pendekatan</a:t>
            </a:r>
            <a:r>
              <a:rPr lang="en-US" sz="1900" dirty="0">
                <a:solidFill>
                  <a:schemeClr val="tx1"/>
                </a:solidFill>
              </a:rPr>
              <a:t> orang </a:t>
            </a:r>
            <a:r>
              <a:rPr lang="en-US" sz="1900" dirty="0" err="1">
                <a:solidFill>
                  <a:schemeClr val="tx1"/>
                </a:solidFill>
              </a:rPr>
              <a:t>tua</a:t>
            </a:r>
            <a:r>
              <a:rPr lang="en-US" sz="1900" dirty="0">
                <a:solidFill>
                  <a:schemeClr val="tx1"/>
                </a:solidFill>
              </a:rPr>
              <a:t> </a:t>
            </a:r>
            <a:r>
              <a:rPr lang="en-US" sz="1900" dirty="0" err="1">
                <a:solidFill>
                  <a:schemeClr val="tx1"/>
                </a:solidFill>
              </a:rPr>
              <a:t>terhadap</a:t>
            </a:r>
            <a:r>
              <a:rPr lang="en-US" sz="1900" dirty="0">
                <a:solidFill>
                  <a:schemeClr val="tx1"/>
                </a:solidFill>
              </a:rPr>
              <a:t> </a:t>
            </a:r>
            <a:r>
              <a:rPr lang="en-US" sz="1900" dirty="0" err="1">
                <a:solidFill>
                  <a:schemeClr val="tx1"/>
                </a:solidFill>
              </a:rPr>
              <a:t>anaknya</a:t>
            </a:r>
            <a:r>
              <a:rPr lang="en-US" sz="1900" dirty="0">
                <a:solidFill>
                  <a:schemeClr val="tx1"/>
                </a:solidFill>
              </a:rPr>
              <a:t>. </a:t>
            </a:r>
            <a:r>
              <a:rPr lang="en-US" sz="1900" dirty="0" err="1">
                <a:solidFill>
                  <a:schemeClr val="tx1"/>
                </a:solidFill>
              </a:rPr>
              <a:t>Khusus</a:t>
            </a:r>
            <a:r>
              <a:rPr lang="en-US" sz="1900" dirty="0">
                <a:solidFill>
                  <a:schemeClr val="tx1"/>
                </a:solidFill>
              </a:rPr>
              <a:t>, </a:t>
            </a:r>
            <a:r>
              <a:rPr lang="en-US" sz="1900" dirty="0" err="1">
                <a:solidFill>
                  <a:schemeClr val="tx1"/>
                </a:solidFill>
              </a:rPr>
              <a:t>perempuan</a:t>
            </a:r>
            <a:r>
              <a:rPr lang="en-US" sz="1900" dirty="0">
                <a:solidFill>
                  <a:schemeClr val="tx1"/>
                </a:solidFill>
              </a:rPr>
              <a:t>, </a:t>
            </a:r>
            <a:r>
              <a:rPr lang="en-US" sz="1900" dirty="0" err="1">
                <a:solidFill>
                  <a:schemeClr val="tx1"/>
                </a:solidFill>
              </a:rPr>
              <a:t>biasanya</a:t>
            </a:r>
            <a:r>
              <a:rPr lang="en-US" sz="1900" dirty="0">
                <a:solidFill>
                  <a:schemeClr val="tx1"/>
                </a:solidFill>
              </a:rPr>
              <a:t> </a:t>
            </a:r>
            <a:r>
              <a:rPr lang="en-US" sz="1900" dirty="0" err="1">
                <a:solidFill>
                  <a:schemeClr val="tx1"/>
                </a:solidFill>
              </a:rPr>
              <a:t>terlihat</a:t>
            </a:r>
            <a:r>
              <a:rPr lang="en-US" sz="1900" dirty="0">
                <a:solidFill>
                  <a:schemeClr val="tx1"/>
                </a:solidFill>
              </a:rPr>
              <a:t> </a:t>
            </a:r>
            <a:r>
              <a:rPr lang="en-US" sz="1900" dirty="0" err="1">
                <a:solidFill>
                  <a:schemeClr val="tx1"/>
                </a:solidFill>
              </a:rPr>
              <a:t>lebih</a:t>
            </a:r>
            <a:r>
              <a:rPr lang="en-US" sz="1900" dirty="0">
                <a:solidFill>
                  <a:schemeClr val="tx1"/>
                </a:solidFill>
              </a:rPr>
              <a:t> </a:t>
            </a:r>
            <a:r>
              <a:rPr lang="en-US" sz="1900" dirty="0" err="1">
                <a:solidFill>
                  <a:schemeClr val="tx1"/>
                </a:solidFill>
              </a:rPr>
              <a:t>susah</a:t>
            </a:r>
            <a:r>
              <a:rPr lang="en-US" sz="1900" dirty="0">
                <a:solidFill>
                  <a:schemeClr val="tx1"/>
                </a:solidFill>
              </a:rPr>
              <a:t> </a:t>
            </a:r>
            <a:r>
              <a:rPr lang="en-US" sz="1900" dirty="0" err="1">
                <a:solidFill>
                  <a:schemeClr val="tx1"/>
                </a:solidFill>
              </a:rPr>
              <a:t>dalam</a:t>
            </a:r>
            <a:r>
              <a:rPr lang="en-US" sz="1900" dirty="0">
                <a:solidFill>
                  <a:schemeClr val="tx1"/>
                </a:solidFill>
              </a:rPr>
              <a:t> </a:t>
            </a:r>
            <a:r>
              <a:rPr lang="en-US" sz="1900" dirty="0" err="1">
                <a:solidFill>
                  <a:schemeClr val="tx1"/>
                </a:solidFill>
              </a:rPr>
              <a:t>pendekatan</a:t>
            </a:r>
            <a:r>
              <a:rPr lang="en-US" sz="1900" dirty="0">
                <a:solidFill>
                  <a:schemeClr val="tx1"/>
                </a:solidFill>
              </a:rPr>
              <a:t> </a:t>
            </a:r>
            <a:r>
              <a:rPr lang="en-US" sz="1900" dirty="0" err="1">
                <a:solidFill>
                  <a:schemeClr val="tx1"/>
                </a:solidFill>
              </a:rPr>
              <a:t>terhadap</a:t>
            </a:r>
            <a:r>
              <a:rPr lang="en-US" sz="1900" dirty="0">
                <a:solidFill>
                  <a:schemeClr val="tx1"/>
                </a:solidFill>
              </a:rPr>
              <a:t> </a:t>
            </a:r>
            <a:r>
              <a:rPr lang="en-US" sz="1900" dirty="0" err="1">
                <a:solidFill>
                  <a:schemeClr val="tx1"/>
                </a:solidFill>
              </a:rPr>
              <a:t>tirinya</a:t>
            </a:r>
            <a:r>
              <a:rPr lang="en-US" sz="1900" dirty="0">
                <a:solidFill>
                  <a:schemeClr val="tx1"/>
                </a:solidFill>
              </a:rPr>
              <a:t> </a:t>
            </a:r>
            <a:r>
              <a:rPr lang="en-US" sz="1900" dirty="0" err="1">
                <a:solidFill>
                  <a:schemeClr val="tx1"/>
                </a:solidFill>
              </a:rPr>
              <a:t>daripada</a:t>
            </a:r>
            <a:r>
              <a:rPr lang="en-US" sz="1900" dirty="0">
                <a:solidFill>
                  <a:schemeClr val="tx1"/>
                </a:solidFill>
              </a:rPr>
              <a:t> </a:t>
            </a:r>
            <a:r>
              <a:rPr lang="en-US" sz="1900" dirty="0" err="1">
                <a:solidFill>
                  <a:schemeClr val="tx1"/>
                </a:solidFill>
              </a:rPr>
              <a:t>pendekatan</a:t>
            </a:r>
            <a:r>
              <a:rPr lang="en-US" sz="1900" dirty="0">
                <a:solidFill>
                  <a:schemeClr val="tx1"/>
                </a:solidFill>
              </a:rPr>
              <a:t> </a:t>
            </a:r>
            <a:r>
              <a:rPr lang="en-US" sz="1900" dirty="0" err="1">
                <a:solidFill>
                  <a:schemeClr val="tx1"/>
                </a:solidFill>
              </a:rPr>
              <a:t>terhadap</a:t>
            </a:r>
            <a:r>
              <a:rPr lang="en-US" sz="1900" dirty="0">
                <a:solidFill>
                  <a:schemeClr val="tx1"/>
                </a:solidFill>
              </a:rPr>
              <a:t> </a:t>
            </a:r>
            <a:r>
              <a:rPr lang="en-US" sz="1900" dirty="0" err="1">
                <a:solidFill>
                  <a:schemeClr val="tx1"/>
                </a:solidFill>
              </a:rPr>
              <a:t>anak</a:t>
            </a:r>
            <a:r>
              <a:rPr lang="en-US" sz="1900" dirty="0">
                <a:solidFill>
                  <a:schemeClr val="tx1"/>
                </a:solidFill>
              </a:rPr>
              <a:t> </a:t>
            </a:r>
            <a:r>
              <a:rPr lang="en-US" sz="1900" dirty="0" err="1">
                <a:solidFill>
                  <a:schemeClr val="tx1"/>
                </a:solidFill>
              </a:rPr>
              <a:t>kandung</a:t>
            </a:r>
            <a:r>
              <a:rPr lang="en-US" sz="1900" dirty="0">
                <a:solidFill>
                  <a:schemeClr val="tx1"/>
                </a:solidFill>
              </a:rPr>
              <a:t>.</a:t>
            </a:r>
          </a:p>
          <a:p>
            <a:r>
              <a:rPr lang="en-US" sz="1900" dirty="0" err="1">
                <a:solidFill>
                  <a:schemeClr val="tx1"/>
                </a:solidFill>
              </a:rPr>
              <a:t>Salah</a:t>
            </a:r>
            <a:r>
              <a:rPr lang="en-US" sz="1900" dirty="0">
                <a:solidFill>
                  <a:schemeClr val="tx1"/>
                </a:solidFill>
              </a:rPr>
              <a:t> </a:t>
            </a:r>
            <a:r>
              <a:rPr lang="en-US" sz="1900" dirty="0" err="1">
                <a:solidFill>
                  <a:schemeClr val="tx1"/>
                </a:solidFill>
              </a:rPr>
              <a:t>satu</a:t>
            </a:r>
            <a:r>
              <a:rPr lang="en-US" sz="1900" dirty="0">
                <a:solidFill>
                  <a:schemeClr val="tx1"/>
                </a:solidFill>
              </a:rPr>
              <a:t> </a:t>
            </a:r>
            <a:r>
              <a:rPr lang="en-US" sz="1900" dirty="0" err="1">
                <a:solidFill>
                  <a:schemeClr val="tx1"/>
                </a:solidFill>
              </a:rPr>
              <a:t>penelitian</a:t>
            </a:r>
            <a:r>
              <a:rPr lang="en-US" sz="1900" dirty="0">
                <a:solidFill>
                  <a:schemeClr val="tx1"/>
                </a:solidFill>
              </a:rPr>
              <a:t> (</a:t>
            </a:r>
            <a:r>
              <a:rPr lang="en-US" sz="1900" dirty="0" err="1">
                <a:solidFill>
                  <a:schemeClr val="tx1"/>
                </a:solidFill>
              </a:rPr>
              <a:t>Papernow</a:t>
            </a:r>
            <a:r>
              <a:rPr lang="en-US" sz="1900" dirty="0">
                <a:solidFill>
                  <a:schemeClr val="tx1"/>
                </a:solidFill>
              </a:rPr>
              <a:t>, 1993) </a:t>
            </a:r>
            <a:r>
              <a:rPr lang="en-US" sz="1900" dirty="0" err="1">
                <a:solidFill>
                  <a:schemeClr val="tx1"/>
                </a:solidFill>
              </a:rPr>
              <a:t>mengidentifikasi</a:t>
            </a:r>
            <a:r>
              <a:rPr lang="en-US" sz="1900" dirty="0">
                <a:solidFill>
                  <a:schemeClr val="tx1"/>
                </a:solidFill>
              </a:rPr>
              <a:t> </a:t>
            </a:r>
            <a:r>
              <a:rPr lang="en-US" sz="1900" dirty="0" err="1">
                <a:solidFill>
                  <a:schemeClr val="tx1"/>
                </a:solidFill>
              </a:rPr>
              <a:t>beberapa</a:t>
            </a:r>
            <a:r>
              <a:rPr lang="en-US" sz="1900" dirty="0">
                <a:solidFill>
                  <a:schemeClr val="tx1"/>
                </a:solidFill>
              </a:rPr>
              <a:t> </a:t>
            </a:r>
            <a:r>
              <a:rPr lang="en-US" sz="1900" dirty="0" err="1">
                <a:solidFill>
                  <a:schemeClr val="tx1"/>
                </a:solidFill>
              </a:rPr>
              <a:t>langkah</a:t>
            </a:r>
            <a:r>
              <a:rPr lang="en-US" sz="1900" dirty="0">
                <a:solidFill>
                  <a:schemeClr val="tx1"/>
                </a:solidFill>
              </a:rPr>
              <a:t> </a:t>
            </a:r>
            <a:r>
              <a:rPr lang="en-US" sz="1900" dirty="0" err="1">
                <a:solidFill>
                  <a:schemeClr val="tx1"/>
                </a:solidFill>
              </a:rPr>
              <a:t>penyesuaian</a:t>
            </a:r>
            <a:r>
              <a:rPr lang="en-US" sz="1900" dirty="0">
                <a:solidFill>
                  <a:schemeClr val="tx1"/>
                </a:solidFill>
              </a:rPr>
              <a:t> </a:t>
            </a:r>
            <a:r>
              <a:rPr lang="en-US" sz="1900" dirty="0" err="1">
                <a:solidFill>
                  <a:schemeClr val="tx1"/>
                </a:solidFill>
              </a:rPr>
              <a:t>diri</a:t>
            </a:r>
            <a:r>
              <a:rPr lang="en-US" sz="1900" dirty="0">
                <a:solidFill>
                  <a:schemeClr val="tx1"/>
                </a:solidFill>
              </a:rPr>
              <a:t>: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900" dirty="0" err="1">
                <a:solidFill>
                  <a:schemeClr val="tx1"/>
                </a:solidFill>
              </a:rPr>
              <a:t>Mulanya</a:t>
            </a:r>
            <a:r>
              <a:rPr lang="en-US" sz="1900" dirty="0">
                <a:solidFill>
                  <a:schemeClr val="tx1"/>
                </a:solidFill>
              </a:rPr>
              <a:t>, orang </a:t>
            </a:r>
            <a:r>
              <a:rPr lang="en-US" sz="1900" dirty="0" err="1">
                <a:solidFill>
                  <a:schemeClr val="tx1"/>
                </a:solidFill>
              </a:rPr>
              <a:t>dewasa</a:t>
            </a:r>
            <a:r>
              <a:rPr lang="en-US" sz="1900" dirty="0">
                <a:solidFill>
                  <a:schemeClr val="tx1"/>
                </a:solidFill>
              </a:rPr>
              <a:t> </a:t>
            </a:r>
            <a:r>
              <a:rPr lang="en-US" sz="1900" dirty="0" err="1">
                <a:solidFill>
                  <a:schemeClr val="tx1"/>
                </a:solidFill>
              </a:rPr>
              <a:t>berharap</a:t>
            </a:r>
            <a:r>
              <a:rPr lang="en-US" sz="1900" dirty="0">
                <a:solidFill>
                  <a:schemeClr val="tx1"/>
                </a:solidFill>
              </a:rPr>
              <a:t> ada </a:t>
            </a:r>
            <a:r>
              <a:rPr lang="en-US" sz="1900" dirty="0" err="1">
                <a:solidFill>
                  <a:schemeClr val="tx1"/>
                </a:solidFill>
              </a:rPr>
              <a:t>perubahan</a:t>
            </a:r>
            <a:r>
              <a:rPr lang="en-US" sz="1900" dirty="0">
                <a:solidFill>
                  <a:schemeClr val="tx1"/>
                </a:solidFill>
              </a:rPr>
              <a:t> </a:t>
            </a:r>
            <a:r>
              <a:rPr lang="en-US" sz="1900" dirty="0" err="1">
                <a:solidFill>
                  <a:schemeClr val="tx1"/>
                </a:solidFill>
              </a:rPr>
              <a:t>dengan</a:t>
            </a:r>
            <a:r>
              <a:rPr lang="en-US" sz="1900" dirty="0">
                <a:solidFill>
                  <a:schemeClr val="tx1"/>
                </a:solidFill>
              </a:rPr>
              <a:t> </a:t>
            </a:r>
            <a:r>
              <a:rPr lang="en-US" sz="1900" dirty="0" err="1">
                <a:solidFill>
                  <a:schemeClr val="tx1"/>
                </a:solidFill>
              </a:rPr>
              <a:t>cepat</a:t>
            </a:r>
            <a:r>
              <a:rPr lang="en-US" sz="1900" dirty="0">
                <a:solidFill>
                  <a:schemeClr val="tx1"/>
                </a:solidFill>
              </a:rPr>
              <a:t> &amp; </a:t>
            </a:r>
            <a:r>
              <a:rPr lang="en-US" sz="1900" dirty="0" err="1">
                <a:solidFill>
                  <a:schemeClr val="tx1"/>
                </a:solidFill>
              </a:rPr>
              <a:t>lancar</a:t>
            </a:r>
            <a:r>
              <a:rPr lang="en-US" sz="1900" dirty="0">
                <a:solidFill>
                  <a:schemeClr val="tx1"/>
                </a:solidFill>
              </a:rPr>
              <a:t>, </a:t>
            </a:r>
            <a:r>
              <a:rPr lang="en-US" sz="1900" dirty="0" err="1">
                <a:solidFill>
                  <a:schemeClr val="tx1"/>
                </a:solidFill>
              </a:rPr>
              <a:t>sementara</a:t>
            </a:r>
            <a:r>
              <a:rPr lang="en-US" sz="1900" dirty="0">
                <a:solidFill>
                  <a:schemeClr val="tx1"/>
                </a:solidFill>
              </a:rPr>
              <a:t> </a:t>
            </a:r>
            <a:r>
              <a:rPr lang="en-US" sz="1900" dirty="0" err="1">
                <a:solidFill>
                  <a:schemeClr val="tx1"/>
                </a:solidFill>
              </a:rPr>
              <a:t>anak-anak</a:t>
            </a:r>
            <a:r>
              <a:rPr lang="en-US" sz="1900" dirty="0">
                <a:solidFill>
                  <a:schemeClr val="tx1"/>
                </a:solidFill>
              </a:rPr>
              <a:t> </a:t>
            </a:r>
            <a:r>
              <a:rPr lang="en-US" sz="1900" dirty="0" err="1">
                <a:solidFill>
                  <a:schemeClr val="tx1"/>
                </a:solidFill>
              </a:rPr>
              <a:t>tiri</a:t>
            </a:r>
            <a:r>
              <a:rPr lang="en-US" sz="1900" dirty="0">
                <a:solidFill>
                  <a:schemeClr val="tx1"/>
                </a:solidFill>
              </a:rPr>
              <a:t> </a:t>
            </a:r>
            <a:r>
              <a:rPr lang="en-US" sz="1900" dirty="0" err="1">
                <a:solidFill>
                  <a:schemeClr val="tx1"/>
                </a:solidFill>
              </a:rPr>
              <a:t>berharap</a:t>
            </a:r>
            <a:r>
              <a:rPr lang="en-US" sz="1900" dirty="0">
                <a:solidFill>
                  <a:schemeClr val="tx1"/>
                </a:solidFill>
              </a:rPr>
              <a:t> orang </a:t>
            </a:r>
            <a:r>
              <a:rPr lang="en-US" sz="1900" dirty="0" err="1">
                <a:solidFill>
                  <a:schemeClr val="tx1"/>
                </a:solidFill>
              </a:rPr>
              <a:t>tua</a:t>
            </a:r>
            <a:r>
              <a:rPr lang="en-US" sz="1900" dirty="0">
                <a:solidFill>
                  <a:schemeClr val="tx1"/>
                </a:solidFill>
              </a:rPr>
              <a:t> </a:t>
            </a:r>
            <a:r>
              <a:rPr lang="en-US" sz="1900" dirty="0" err="1">
                <a:solidFill>
                  <a:schemeClr val="tx1"/>
                </a:solidFill>
              </a:rPr>
              <a:t>tirinya</a:t>
            </a:r>
            <a:r>
              <a:rPr lang="en-US" sz="1900" dirty="0">
                <a:solidFill>
                  <a:schemeClr val="tx1"/>
                </a:solidFill>
              </a:rPr>
              <a:t> </a:t>
            </a:r>
            <a:r>
              <a:rPr lang="en-US" sz="1900" dirty="0" err="1">
                <a:solidFill>
                  <a:schemeClr val="tx1"/>
                </a:solidFill>
              </a:rPr>
              <a:t>untuk</a:t>
            </a:r>
            <a:r>
              <a:rPr lang="en-US" sz="1900" dirty="0">
                <a:solidFill>
                  <a:schemeClr val="tx1"/>
                </a:solidFill>
              </a:rPr>
              <a:t> </a:t>
            </a:r>
            <a:r>
              <a:rPr lang="en-US" sz="1900" dirty="0" err="1">
                <a:solidFill>
                  <a:schemeClr val="tx1"/>
                </a:solidFill>
              </a:rPr>
              <a:t>pergi</a:t>
            </a:r>
            <a:r>
              <a:rPr lang="en-US" sz="1900" dirty="0">
                <a:solidFill>
                  <a:schemeClr val="tx1"/>
                </a:solidFill>
              </a:rPr>
              <a:t> &amp; </a:t>
            </a:r>
            <a:r>
              <a:rPr lang="en-US" sz="1900" dirty="0" err="1">
                <a:solidFill>
                  <a:schemeClr val="tx1"/>
                </a:solidFill>
              </a:rPr>
              <a:t>keluarga</a:t>
            </a:r>
            <a:r>
              <a:rPr lang="en-US" sz="1900" dirty="0">
                <a:solidFill>
                  <a:schemeClr val="tx1"/>
                </a:solidFill>
              </a:rPr>
              <a:t> </a:t>
            </a:r>
            <a:r>
              <a:rPr lang="en-US" sz="1900" dirty="0" err="1">
                <a:solidFill>
                  <a:schemeClr val="tx1"/>
                </a:solidFill>
              </a:rPr>
              <a:t>aslinya</a:t>
            </a:r>
            <a:r>
              <a:rPr lang="en-US" sz="1900" dirty="0">
                <a:solidFill>
                  <a:schemeClr val="tx1"/>
                </a:solidFill>
              </a:rPr>
              <a:t> akan </a:t>
            </a:r>
            <a:r>
              <a:rPr lang="en-US" sz="1900" dirty="0" err="1">
                <a:solidFill>
                  <a:schemeClr val="tx1"/>
                </a:solidFill>
              </a:rPr>
              <a:t>kembali</a:t>
            </a:r>
            <a:r>
              <a:rPr lang="en-US" sz="1900" dirty="0">
                <a:solidFill>
                  <a:schemeClr val="tx1"/>
                </a:solidFill>
              </a:rPr>
              <a:t> </a:t>
            </a:r>
            <a:r>
              <a:rPr lang="en-US" sz="1900" dirty="0" err="1">
                <a:solidFill>
                  <a:schemeClr val="tx1"/>
                </a:solidFill>
              </a:rPr>
              <a:t>lagi</a:t>
            </a:r>
            <a:r>
              <a:rPr lang="en-US" sz="1900" dirty="0">
                <a:solidFill>
                  <a:schemeClr val="tx1"/>
                </a:solidFill>
              </a:rPr>
              <a:t>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900" dirty="0" err="1">
                <a:solidFill>
                  <a:schemeClr val="tx1"/>
                </a:solidFill>
              </a:rPr>
              <a:t>Seiring</a:t>
            </a:r>
            <a:r>
              <a:rPr lang="en-US" sz="1900" dirty="0">
                <a:solidFill>
                  <a:schemeClr val="tx1"/>
                </a:solidFill>
              </a:rPr>
              <a:t> </a:t>
            </a:r>
            <a:r>
              <a:rPr lang="en-US" sz="1900" dirty="0" err="1">
                <a:solidFill>
                  <a:schemeClr val="tx1"/>
                </a:solidFill>
              </a:rPr>
              <a:t>dengan</a:t>
            </a:r>
            <a:r>
              <a:rPr lang="en-US" sz="1900" dirty="0">
                <a:solidFill>
                  <a:schemeClr val="tx1"/>
                </a:solidFill>
              </a:rPr>
              <a:t> </a:t>
            </a:r>
            <a:r>
              <a:rPr lang="en-US" sz="1900" dirty="0" err="1">
                <a:solidFill>
                  <a:schemeClr val="tx1"/>
                </a:solidFill>
              </a:rPr>
              <a:t>banyaknya</a:t>
            </a:r>
            <a:r>
              <a:rPr lang="en-US" sz="1900" dirty="0">
                <a:solidFill>
                  <a:schemeClr val="tx1"/>
                </a:solidFill>
              </a:rPr>
              <a:t> </a:t>
            </a:r>
            <a:r>
              <a:rPr lang="en-US" sz="1900" dirty="0" err="1">
                <a:solidFill>
                  <a:schemeClr val="tx1"/>
                </a:solidFill>
              </a:rPr>
              <a:t>konflik</a:t>
            </a:r>
            <a:r>
              <a:rPr lang="en-US" sz="1900" dirty="0">
                <a:solidFill>
                  <a:schemeClr val="tx1"/>
                </a:solidFill>
              </a:rPr>
              <a:t>, </a:t>
            </a:r>
            <a:r>
              <a:rPr lang="en-US" sz="1900" dirty="0" err="1">
                <a:solidFill>
                  <a:schemeClr val="tx1"/>
                </a:solidFill>
              </a:rPr>
              <a:t>setiap</a:t>
            </a:r>
            <a:r>
              <a:rPr lang="en-US" sz="1900" dirty="0">
                <a:solidFill>
                  <a:schemeClr val="tx1"/>
                </a:solidFill>
              </a:rPr>
              <a:t> orang </a:t>
            </a:r>
            <a:r>
              <a:rPr lang="en-US" sz="1900" dirty="0" err="1">
                <a:solidFill>
                  <a:schemeClr val="tx1"/>
                </a:solidFill>
              </a:rPr>
              <a:t>tua</a:t>
            </a:r>
            <a:r>
              <a:rPr lang="en-US" sz="1900" dirty="0">
                <a:solidFill>
                  <a:schemeClr val="tx1"/>
                </a:solidFill>
              </a:rPr>
              <a:t> </a:t>
            </a:r>
            <a:r>
              <a:rPr lang="en-US" sz="1900" dirty="0" err="1">
                <a:solidFill>
                  <a:schemeClr val="tx1"/>
                </a:solidFill>
              </a:rPr>
              <a:t>berharap</a:t>
            </a:r>
            <a:r>
              <a:rPr lang="en-US" sz="1900" dirty="0">
                <a:solidFill>
                  <a:schemeClr val="tx1"/>
                </a:solidFill>
              </a:rPr>
              <a:t> </a:t>
            </a:r>
            <a:r>
              <a:rPr lang="en-US" sz="1900" dirty="0" err="1">
                <a:solidFill>
                  <a:schemeClr val="tx1"/>
                </a:solidFill>
              </a:rPr>
              <a:t>dapat</a:t>
            </a:r>
            <a:r>
              <a:rPr lang="en-US" sz="1900" dirty="0">
                <a:solidFill>
                  <a:schemeClr val="tx1"/>
                </a:solidFill>
              </a:rPr>
              <a:t> </a:t>
            </a:r>
            <a:r>
              <a:rPr lang="en-US" sz="1900" dirty="0" err="1">
                <a:solidFill>
                  <a:schemeClr val="tx1"/>
                </a:solidFill>
              </a:rPr>
              <a:t>lebih</a:t>
            </a:r>
            <a:r>
              <a:rPr lang="en-US" sz="1900" dirty="0">
                <a:solidFill>
                  <a:schemeClr val="tx1"/>
                </a:solidFill>
              </a:rPr>
              <a:t> </a:t>
            </a:r>
            <a:r>
              <a:rPr lang="en-US" sz="1900" dirty="0" err="1">
                <a:solidFill>
                  <a:schemeClr val="tx1"/>
                </a:solidFill>
              </a:rPr>
              <a:t>dekat</a:t>
            </a:r>
            <a:r>
              <a:rPr lang="en-US" sz="1900" dirty="0">
                <a:solidFill>
                  <a:schemeClr val="tx1"/>
                </a:solidFill>
              </a:rPr>
              <a:t> </a:t>
            </a:r>
            <a:r>
              <a:rPr lang="en-US" sz="1900" dirty="0" err="1">
                <a:solidFill>
                  <a:schemeClr val="tx1"/>
                </a:solidFill>
              </a:rPr>
              <a:t>lagi</a:t>
            </a:r>
            <a:r>
              <a:rPr lang="en-US" sz="1900" dirty="0">
                <a:solidFill>
                  <a:schemeClr val="tx1"/>
                </a:solidFill>
              </a:rPr>
              <a:t> </a:t>
            </a:r>
            <a:r>
              <a:rPr lang="en-US" sz="1900" dirty="0" err="1">
                <a:solidFill>
                  <a:schemeClr val="tx1"/>
                </a:solidFill>
              </a:rPr>
              <a:t>dengan</a:t>
            </a:r>
            <a:r>
              <a:rPr lang="en-US" sz="1900" dirty="0">
                <a:solidFill>
                  <a:schemeClr val="tx1"/>
                </a:solidFill>
              </a:rPr>
              <a:t> </a:t>
            </a:r>
            <a:r>
              <a:rPr lang="en-US" sz="1900" dirty="0" err="1">
                <a:solidFill>
                  <a:schemeClr val="tx1"/>
                </a:solidFill>
              </a:rPr>
              <a:t>anak</a:t>
            </a:r>
            <a:r>
              <a:rPr lang="en-US" sz="1900" dirty="0">
                <a:solidFill>
                  <a:schemeClr val="tx1"/>
                </a:solidFill>
              </a:rPr>
              <a:t> </a:t>
            </a:r>
            <a:r>
              <a:rPr lang="en-US" sz="1900" dirty="0" err="1">
                <a:solidFill>
                  <a:schemeClr val="tx1"/>
                </a:solidFill>
              </a:rPr>
              <a:t>kandungnya</a:t>
            </a:r>
            <a:r>
              <a:rPr lang="en-US" sz="1900" dirty="0">
                <a:solidFill>
                  <a:schemeClr val="tx1"/>
                </a:solidFill>
              </a:rPr>
              <a:t>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900" dirty="0">
                <a:solidFill>
                  <a:schemeClr val="tx1"/>
                </a:solidFill>
              </a:rPr>
              <a:t>Orang </a:t>
            </a:r>
            <a:r>
              <a:rPr lang="en-US" sz="1900" dirty="0" err="1">
                <a:solidFill>
                  <a:schemeClr val="tx1"/>
                </a:solidFill>
              </a:rPr>
              <a:t>tua</a:t>
            </a:r>
            <a:r>
              <a:rPr lang="en-US" sz="1900" dirty="0">
                <a:solidFill>
                  <a:schemeClr val="tx1"/>
                </a:solidFill>
              </a:rPr>
              <a:t> </a:t>
            </a:r>
            <a:r>
              <a:rPr lang="en-US" sz="1900" dirty="0" err="1">
                <a:solidFill>
                  <a:schemeClr val="tx1"/>
                </a:solidFill>
              </a:rPr>
              <a:t>tiri</a:t>
            </a:r>
            <a:r>
              <a:rPr lang="en-US" sz="1900" dirty="0">
                <a:solidFill>
                  <a:schemeClr val="tx1"/>
                </a:solidFill>
              </a:rPr>
              <a:t> </a:t>
            </a:r>
            <a:r>
              <a:rPr lang="en-US" sz="1900" dirty="0" err="1">
                <a:solidFill>
                  <a:schemeClr val="tx1"/>
                </a:solidFill>
              </a:rPr>
              <a:t>mendapatkan</a:t>
            </a:r>
            <a:r>
              <a:rPr lang="en-US" sz="1900" dirty="0">
                <a:solidFill>
                  <a:schemeClr val="tx1"/>
                </a:solidFill>
              </a:rPr>
              <a:t> </a:t>
            </a:r>
            <a:r>
              <a:rPr lang="en-US" sz="1900" dirty="0" err="1" smtClean="0">
                <a:solidFill>
                  <a:schemeClr val="tx1"/>
                </a:solidFill>
              </a:rPr>
              <a:t>peran</a:t>
            </a:r>
            <a:r>
              <a:rPr lang="en-US" sz="1900" dirty="0" smtClean="0">
                <a:solidFill>
                  <a:schemeClr val="tx1"/>
                </a:solidFill>
              </a:rPr>
              <a:t> </a:t>
            </a:r>
            <a:r>
              <a:rPr lang="en-US" sz="1900" dirty="0" err="1" smtClean="0">
                <a:solidFill>
                  <a:schemeClr val="tx1"/>
                </a:solidFill>
              </a:rPr>
              <a:t>sebagai</a:t>
            </a:r>
            <a:r>
              <a:rPr lang="en-US" sz="1900" dirty="0" smtClean="0">
                <a:solidFill>
                  <a:schemeClr val="tx1"/>
                </a:solidFill>
              </a:rPr>
              <a:t> </a:t>
            </a:r>
            <a:r>
              <a:rPr lang="en-US" sz="1900" dirty="0">
                <a:solidFill>
                  <a:schemeClr val="tx1"/>
                </a:solidFill>
              </a:rPr>
              <a:t>orang </a:t>
            </a:r>
            <a:r>
              <a:rPr lang="en-US" sz="1900" dirty="0" err="1">
                <a:solidFill>
                  <a:schemeClr val="tx1"/>
                </a:solidFill>
              </a:rPr>
              <a:t>dewasa</a:t>
            </a:r>
            <a:r>
              <a:rPr lang="en-US" sz="1900" dirty="0">
                <a:solidFill>
                  <a:schemeClr val="tx1"/>
                </a:solidFill>
              </a:rPr>
              <a:t> yang </a:t>
            </a:r>
            <a:r>
              <a:rPr lang="en-US" sz="1900" dirty="0" err="1">
                <a:solidFill>
                  <a:schemeClr val="tx1"/>
                </a:solidFill>
              </a:rPr>
              <a:t>penting</a:t>
            </a:r>
            <a:r>
              <a:rPr lang="en-US" sz="1900" dirty="0">
                <a:solidFill>
                  <a:schemeClr val="tx1"/>
                </a:solidFill>
              </a:rPr>
              <a:t>, dan </a:t>
            </a:r>
            <a:r>
              <a:rPr lang="en-US" sz="1900" dirty="0" err="1">
                <a:solidFill>
                  <a:schemeClr val="tx1"/>
                </a:solidFill>
              </a:rPr>
              <a:t>keluarga</a:t>
            </a:r>
            <a:r>
              <a:rPr lang="en-US" sz="1900" dirty="0">
                <a:solidFill>
                  <a:schemeClr val="tx1"/>
                </a:solidFill>
              </a:rPr>
              <a:t> </a:t>
            </a:r>
            <a:r>
              <a:rPr lang="en-US" sz="1900" dirty="0" err="1">
                <a:solidFill>
                  <a:schemeClr val="tx1"/>
                </a:solidFill>
              </a:rPr>
              <a:t>menjadi</a:t>
            </a:r>
            <a:r>
              <a:rPr lang="en-US" sz="1900" dirty="0">
                <a:solidFill>
                  <a:schemeClr val="tx1"/>
                </a:solidFill>
              </a:rPr>
              <a:t> </a:t>
            </a:r>
            <a:r>
              <a:rPr lang="en-US" sz="1900" dirty="0" err="1">
                <a:solidFill>
                  <a:schemeClr val="tx1"/>
                </a:solidFill>
              </a:rPr>
              <a:t>suatu</a:t>
            </a:r>
            <a:r>
              <a:rPr lang="en-US" sz="1900" dirty="0">
                <a:solidFill>
                  <a:schemeClr val="tx1"/>
                </a:solidFill>
              </a:rPr>
              <a:t> </a:t>
            </a:r>
            <a:r>
              <a:rPr lang="en-US" sz="1900" dirty="0" err="1">
                <a:solidFill>
                  <a:schemeClr val="tx1"/>
                </a:solidFill>
              </a:rPr>
              <a:t>kesatuan</a:t>
            </a:r>
            <a:r>
              <a:rPr lang="en-US" sz="1900" dirty="0">
                <a:solidFill>
                  <a:schemeClr val="tx1"/>
                </a:solidFill>
              </a:rPr>
              <a:t> </a:t>
            </a:r>
            <a:r>
              <a:rPr lang="en-US" sz="1900" dirty="0" err="1">
                <a:solidFill>
                  <a:schemeClr val="tx1"/>
                </a:solidFill>
              </a:rPr>
              <a:t>dengan</a:t>
            </a:r>
            <a:r>
              <a:rPr lang="en-US" sz="1900" dirty="0">
                <a:solidFill>
                  <a:schemeClr val="tx1"/>
                </a:solidFill>
              </a:rPr>
              <a:t> </a:t>
            </a:r>
            <a:r>
              <a:rPr lang="en-US" sz="1900" dirty="0" err="1">
                <a:solidFill>
                  <a:schemeClr val="tx1"/>
                </a:solidFill>
              </a:rPr>
              <a:t>identitas</a:t>
            </a:r>
            <a:r>
              <a:rPr lang="en-US" sz="1900" dirty="0">
                <a:solidFill>
                  <a:schemeClr val="tx1"/>
                </a:solidFill>
              </a:rPr>
              <a:t> </a:t>
            </a:r>
            <a:r>
              <a:rPr lang="en-US" sz="1900" dirty="0" err="1">
                <a:solidFill>
                  <a:schemeClr val="tx1"/>
                </a:solidFill>
              </a:rPr>
              <a:t>mereka</a:t>
            </a:r>
            <a:r>
              <a:rPr lang="en-US" sz="1900" dirty="0">
                <a:solidFill>
                  <a:schemeClr val="tx1"/>
                </a:solidFill>
              </a:rPr>
              <a:t> </a:t>
            </a:r>
            <a:r>
              <a:rPr lang="en-US" sz="1900" dirty="0" err="1">
                <a:solidFill>
                  <a:schemeClr val="tx1"/>
                </a:solidFill>
              </a:rPr>
              <a:t>sendiri</a:t>
            </a:r>
            <a:r>
              <a:rPr lang="en-US" sz="1900" dirty="0">
                <a:solidFill>
                  <a:schemeClr val="tx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9127129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solidFill>
                  <a:schemeClr val="tx1"/>
                </a:solidFill>
              </a:rPr>
              <a:t>What Influences Today’s Varied Paths To </a:t>
            </a:r>
            <a:r>
              <a:rPr lang="en-US" sz="3200" dirty="0" smtClean="0">
                <a:solidFill>
                  <a:schemeClr val="tx1"/>
                </a:solidFill>
              </a:rPr>
              <a:t>Adulthood,  and </a:t>
            </a:r>
            <a:r>
              <a:rPr lang="en-US" sz="3200" dirty="0">
                <a:solidFill>
                  <a:schemeClr val="tx1"/>
                </a:solidFill>
              </a:rPr>
              <a:t>How Do Emerging Adults Develop </a:t>
            </a:r>
            <a:r>
              <a:rPr lang="en-US" sz="3200" dirty="0" smtClean="0">
                <a:solidFill>
                  <a:schemeClr val="tx1"/>
                </a:solidFill>
              </a:rPr>
              <a:t>a </a:t>
            </a:r>
            <a:r>
              <a:rPr lang="en-US" sz="3200" dirty="0">
                <a:solidFill>
                  <a:schemeClr val="tx1"/>
                </a:solidFill>
              </a:rPr>
              <a:t>Sense o</a:t>
            </a:r>
            <a:r>
              <a:rPr lang="en-US" sz="3200" dirty="0" smtClean="0">
                <a:solidFill>
                  <a:schemeClr val="tx1"/>
                </a:solidFill>
              </a:rPr>
              <a:t>f </a:t>
            </a:r>
            <a:r>
              <a:rPr lang="en-US" sz="3200" dirty="0">
                <a:solidFill>
                  <a:schemeClr val="tx1"/>
                </a:solidFill>
              </a:rPr>
              <a:t>Adult Identity </a:t>
            </a:r>
            <a:r>
              <a:rPr lang="en-US" sz="3200" dirty="0" smtClean="0">
                <a:solidFill>
                  <a:schemeClr val="tx1"/>
                </a:solidFill>
              </a:rPr>
              <a:t>and an </a:t>
            </a:r>
            <a:r>
              <a:rPr lang="en-US" sz="3200" dirty="0">
                <a:solidFill>
                  <a:schemeClr val="tx1"/>
                </a:solidFill>
              </a:rPr>
              <a:t>Autonomous Relationship With Their Parents?</a:t>
            </a:r>
          </a:p>
        </p:txBody>
      </p:sp>
    </p:spTree>
    <p:extLst>
      <p:ext uri="{BB962C8B-B14F-4D97-AF65-F5344CB8AC3E}">
        <p14:creationId xmlns:p14="http://schemas.microsoft.com/office/powerpoint/2010/main" val="24233209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/>
              <a:t>Varied </a:t>
            </a:r>
            <a:r>
              <a:rPr lang="en-US" sz="4000" dirty="0" smtClean="0"/>
              <a:t>Paths </a:t>
            </a:r>
            <a:r>
              <a:rPr lang="en-US" sz="4000" dirty="0"/>
              <a:t>To Adulthood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>
                <a:solidFill>
                  <a:schemeClr val="tx1"/>
                </a:solidFill>
              </a:rPr>
              <a:t>Perjalanan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dalam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masa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dewasa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sangat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jauh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variasi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nya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daripada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variasi</a:t>
            </a:r>
            <a:r>
              <a:rPr lang="en-US" dirty="0">
                <a:solidFill>
                  <a:schemeClr val="tx1"/>
                </a:solidFill>
              </a:rPr>
              <a:t> di </a:t>
            </a:r>
            <a:r>
              <a:rPr lang="en-US" dirty="0" err="1">
                <a:solidFill>
                  <a:schemeClr val="tx1"/>
                </a:solidFill>
              </a:rPr>
              <a:t>masa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lalu</a:t>
            </a:r>
            <a:r>
              <a:rPr lang="en-US" dirty="0">
                <a:solidFill>
                  <a:schemeClr val="tx1"/>
                </a:solidFill>
              </a:rPr>
              <a:t>. </a:t>
            </a:r>
            <a:r>
              <a:rPr lang="en-US" dirty="0" err="1">
                <a:solidFill>
                  <a:schemeClr val="tx1"/>
                </a:solidFill>
              </a:rPr>
              <a:t>Sebelum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tahun</a:t>
            </a:r>
            <a:r>
              <a:rPr lang="en-US" dirty="0">
                <a:solidFill>
                  <a:schemeClr val="tx1"/>
                </a:solidFill>
              </a:rPr>
              <a:t> 1960 an, orang </a:t>
            </a:r>
            <a:r>
              <a:rPr lang="en-US" dirty="0" err="1">
                <a:solidFill>
                  <a:schemeClr val="tx1"/>
                </a:solidFill>
              </a:rPr>
              <a:t>dewasa</a:t>
            </a:r>
            <a:r>
              <a:rPr lang="en-US" dirty="0">
                <a:solidFill>
                  <a:schemeClr val="tx1"/>
                </a:solidFill>
              </a:rPr>
              <a:t> di </a:t>
            </a:r>
            <a:r>
              <a:rPr lang="en-US" dirty="0" err="1">
                <a:solidFill>
                  <a:schemeClr val="tx1"/>
                </a:solidFill>
              </a:rPr>
              <a:t>Amerika</a:t>
            </a:r>
            <a:r>
              <a:rPr lang="en-US" dirty="0">
                <a:solidFill>
                  <a:schemeClr val="tx1"/>
                </a:solidFill>
              </a:rPr>
              <a:t> Selatan </a:t>
            </a:r>
            <a:r>
              <a:rPr lang="en-US" dirty="0" err="1">
                <a:solidFill>
                  <a:schemeClr val="tx1"/>
                </a:solidFill>
              </a:rPr>
              <a:t>tipikal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nya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menyelesaikan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studi</a:t>
            </a:r>
            <a:r>
              <a:rPr lang="en-US" dirty="0">
                <a:solidFill>
                  <a:schemeClr val="tx1"/>
                </a:solidFill>
              </a:rPr>
              <a:t> , </a:t>
            </a:r>
            <a:r>
              <a:rPr lang="en-US" dirty="0" err="1">
                <a:solidFill>
                  <a:schemeClr val="tx1"/>
                </a:solidFill>
              </a:rPr>
              <a:t>pergi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dari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rumah</a:t>
            </a:r>
            <a:r>
              <a:rPr lang="en-US" dirty="0">
                <a:solidFill>
                  <a:schemeClr val="tx1"/>
                </a:solidFill>
              </a:rPr>
              <a:t> , </a:t>
            </a:r>
            <a:r>
              <a:rPr lang="en-US" dirty="0" err="1">
                <a:solidFill>
                  <a:schemeClr val="tx1"/>
                </a:solidFill>
              </a:rPr>
              <a:t>mendapatkan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pekerjaan</a:t>
            </a:r>
            <a:r>
              <a:rPr lang="en-US" dirty="0">
                <a:solidFill>
                  <a:schemeClr val="tx1"/>
                </a:solidFill>
              </a:rPr>
              <a:t> , </a:t>
            </a:r>
            <a:r>
              <a:rPr lang="en-US" dirty="0" err="1">
                <a:solidFill>
                  <a:schemeClr val="tx1"/>
                </a:solidFill>
              </a:rPr>
              <a:t>menikah</a:t>
            </a:r>
            <a:r>
              <a:rPr lang="en-US" dirty="0">
                <a:solidFill>
                  <a:schemeClr val="tx1"/>
                </a:solidFill>
              </a:rPr>
              <a:t> , </a:t>
            </a:r>
            <a:r>
              <a:rPr lang="en-US" dirty="0" err="1">
                <a:solidFill>
                  <a:schemeClr val="tx1"/>
                </a:solidFill>
              </a:rPr>
              <a:t>dan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mempunyai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anak</a:t>
            </a:r>
            <a:r>
              <a:rPr lang="en-US" dirty="0">
                <a:solidFill>
                  <a:schemeClr val="tx1"/>
                </a:solidFill>
              </a:rPr>
              <a:t>. </a:t>
            </a:r>
          </a:p>
          <a:p>
            <a:r>
              <a:rPr lang="en-US" dirty="0" err="1">
                <a:solidFill>
                  <a:schemeClr val="tx1"/>
                </a:solidFill>
              </a:rPr>
              <a:t>Saat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tahun</a:t>
            </a:r>
            <a:r>
              <a:rPr lang="en-US" dirty="0">
                <a:solidFill>
                  <a:schemeClr val="tx1"/>
                </a:solidFill>
              </a:rPr>
              <a:t> 1990 an </a:t>
            </a:r>
            <a:r>
              <a:rPr lang="en-US" dirty="0" err="1">
                <a:solidFill>
                  <a:schemeClr val="tx1"/>
                </a:solidFill>
              </a:rPr>
              <a:t>hanya</a:t>
            </a:r>
            <a:r>
              <a:rPr lang="en-US" dirty="0">
                <a:solidFill>
                  <a:schemeClr val="tx1"/>
                </a:solidFill>
              </a:rPr>
              <a:t> 1 banding 4 </a:t>
            </a:r>
            <a:r>
              <a:rPr lang="en-US" dirty="0" err="1">
                <a:solidFill>
                  <a:schemeClr val="tx1"/>
                </a:solidFill>
              </a:rPr>
              <a:t>dewasa</a:t>
            </a:r>
            <a:r>
              <a:rPr lang="en-US" dirty="0">
                <a:solidFill>
                  <a:schemeClr val="tx1"/>
                </a:solidFill>
              </a:rPr>
              <a:t> di </a:t>
            </a:r>
            <a:r>
              <a:rPr lang="en-US" dirty="0" err="1">
                <a:solidFill>
                  <a:schemeClr val="tx1"/>
                </a:solidFill>
              </a:rPr>
              <a:t>tahap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muda</a:t>
            </a:r>
            <a:r>
              <a:rPr lang="en-US" dirty="0">
                <a:solidFill>
                  <a:schemeClr val="tx1"/>
                </a:solidFill>
              </a:rPr>
              <a:t> yang </a:t>
            </a:r>
            <a:r>
              <a:rPr lang="en-US" dirty="0" err="1">
                <a:solidFill>
                  <a:schemeClr val="tx1"/>
                </a:solidFill>
              </a:rPr>
              <a:t>mengikuti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urutan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seperti</a:t>
            </a:r>
            <a:r>
              <a:rPr lang="en-US" dirty="0">
                <a:solidFill>
                  <a:schemeClr val="tx1"/>
                </a:solidFill>
              </a:rPr>
              <a:t> di </a:t>
            </a:r>
            <a:r>
              <a:rPr lang="en-US" dirty="0" err="1">
                <a:solidFill>
                  <a:schemeClr val="tx1"/>
                </a:solidFill>
              </a:rPr>
              <a:t>atas</a:t>
            </a:r>
            <a:r>
              <a:rPr lang="en-US" dirty="0">
                <a:solidFill>
                  <a:schemeClr val="tx1"/>
                </a:solidFill>
              </a:rPr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05769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/>
              <a:t>Influences On Paths To Adulthood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>
                <a:solidFill>
                  <a:schemeClr val="tx1"/>
                </a:solidFill>
              </a:rPr>
              <a:t>Perjalanan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seorang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individu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dipengaruhi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oleh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beberapa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faktor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yaitu</a:t>
            </a:r>
            <a:r>
              <a:rPr lang="en-US" dirty="0" smtClean="0">
                <a:solidFill>
                  <a:schemeClr val="tx1"/>
                </a:solidFill>
              </a:rPr>
              <a:t>:</a:t>
            </a:r>
            <a:endParaRPr lang="en-US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</a:rPr>
              <a:t>- Gender</a:t>
            </a:r>
          </a:p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</a:rPr>
              <a:t>- </a:t>
            </a:r>
            <a:r>
              <a:rPr lang="en-US" dirty="0" err="1">
                <a:solidFill>
                  <a:schemeClr val="tx1"/>
                </a:solidFill>
              </a:rPr>
              <a:t>kemampuan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Akademik</a:t>
            </a:r>
            <a:endParaRPr lang="en-US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</a:rPr>
              <a:t>- </a:t>
            </a:r>
            <a:r>
              <a:rPr lang="en-US" dirty="0" err="1">
                <a:solidFill>
                  <a:schemeClr val="tx1"/>
                </a:solidFill>
              </a:rPr>
              <a:t>Sikap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awalnya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mengenai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suatu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studi</a:t>
            </a:r>
            <a:r>
              <a:rPr lang="en-US" dirty="0">
                <a:solidFill>
                  <a:schemeClr val="tx1"/>
                </a:solidFill>
              </a:rPr>
              <a:t> </a:t>
            </a:r>
          </a:p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</a:rPr>
              <a:t>- </a:t>
            </a:r>
            <a:r>
              <a:rPr lang="en-US" dirty="0" err="1">
                <a:solidFill>
                  <a:schemeClr val="tx1"/>
                </a:solidFill>
              </a:rPr>
              <a:t>Ekspektasi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pada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akhir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masa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remaja</a:t>
            </a:r>
            <a:endParaRPr lang="en-US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</a:rPr>
              <a:t>- </a:t>
            </a:r>
            <a:r>
              <a:rPr lang="en-US" dirty="0" err="1">
                <a:solidFill>
                  <a:schemeClr val="tx1"/>
                </a:solidFill>
              </a:rPr>
              <a:t>Meningkatnya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kelas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sosialnya</a:t>
            </a:r>
            <a:endParaRPr lang="en-US" dirty="0">
              <a:solidFill>
                <a:schemeClr val="tx1"/>
              </a:solidFill>
            </a:endParaRPr>
          </a:p>
          <a:p>
            <a:pPr>
              <a:buFontTx/>
              <a:buChar char="-"/>
            </a:pPr>
            <a:r>
              <a:rPr lang="en-US" dirty="0" err="1" smtClean="0">
                <a:solidFill>
                  <a:schemeClr val="tx1"/>
                </a:solidFill>
              </a:rPr>
              <a:t>Menunda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menjadi</a:t>
            </a:r>
            <a:r>
              <a:rPr lang="en-US" dirty="0">
                <a:solidFill>
                  <a:schemeClr val="tx1"/>
                </a:solidFill>
              </a:rPr>
              <a:t> orang </a:t>
            </a:r>
            <a:r>
              <a:rPr lang="en-US" dirty="0" err="1" smtClean="0">
                <a:solidFill>
                  <a:schemeClr val="tx1"/>
                </a:solidFill>
              </a:rPr>
              <a:t>tua</a:t>
            </a:r>
            <a:endParaRPr lang="en-US" dirty="0" smtClean="0">
              <a:solidFill>
                <a:schemeClr val="tx1"/>
              </a:solidFill>
            </a:endParaRPr>
          </a:p>
          <a:p>
            <a:pPr>
              <a:buFontTx/>
              <a:buChar char="-"/>
            </a:pPr>
            <a:endParaRPr lang="en-US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Dan </a:t>
            </a:r>
            <a:r>
              <a:rPr lang="en-US" dirty="0" err="1">
                <a:solidFill>
                  <a:schemeClr val="tx1"/>
                </a:solidFill>
              </a:rPr>
              <a:t>keputusan</a:t>
            </a:r>
            <a:r>
              <a:rPr lang="en-US" dirty="0">
                <a:solidFill>
                  <a:schemeClr val="tx1"/>
                </a:solidFill>
              </a:rPr>
              <a:t> di </a:t>
            </a:r>
            <a:r>
              <a:rPr lang="en-US" dirty="0" err="1">
                <a:solidFill>
                  <a:schemeClr val="tx1"/>
                </a:solidFill>
              </a:rPr>
              <a:t>atas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biasanya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menjadi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kunci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dalam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kesuksesan</a:t>
            </a:r>
            <a:r>
              <a:rPr lang="en-US" dirty="0">
                <a:solidFill>
                  <a:schemeClr val="tx1"/>
                </a:solidFill>
              </a:rPr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29996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/>
              <a:t>Identity Development In Emerging Adulthood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>
                <a:solidFill>
                  <a:schemeClr val="tx1"/>
                </a:solidFill>
              </a:rPr>
              <a:t>1.Recentering 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tx1"/>
                </a:solidFill>
              </a:rPr>
              <a:t>	</a:t>
            </a:r>
            <a:r>
              <a:rPr lang="en-US" dirty="0" err="1" smtClean="0">
                <a:solidFill>
                  <a:schemeClr val="tx1"/>
                </a:solidFill>
              </a:rPr>
              <a:t>Recentering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adalah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nama</a:t>
            </a:r>
            <a:r>
              <a:rPr lang="en-US" dirty="0">
                <a:solidFill>
                  <a:schemeClr val="tx1"/>
                </a:solidFill>
              </a:rPr>
              <a:t> yang </a:t>
            </a:r>
            <a:r>
              <a:rPr lang="en-US" dirty="0" err="1">
                <a:solidFill>
                  <a:schemeClr val="tx1"/>
                </a:solidFill>
              </a:rPr>
              <a:t>diusulkan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untuk</a:t>
            </a:r>
            <a:r>
              <a:rPr lang="en-US" dirty="0">
                <a:solidFill>
                  <a:schemeClr val="tx1"/>
                </a:solidFill>
              </a:rPr>
              <a:t> proses yang </a:t>
            </a:r>
            <a:r>
              <a:rPr lang="en-US" dirty="0" err="1">
                <a:solidFill>
                  <a:schemeClr val="tx1"/>
                </a:solidFill>
              </a:rPr>
              <a:t>menggaris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bawahi</a:t>
            </a:r>
            <a:r>
              <a:rPr lang="en-US" dirty="0">
                <a:solidFill>
                  <a:schemeClr val="tx1"/>
                </a:solidFill>
              </a:rPr>
              <a:t> status orang </a:t>
            </a:r>
            <a:r>
              <a:rPr lang="en-US" dirty="0" err="1">
                <a:solidFill>
                  <a:schemeClr val="tx1"/>
                </a:solidFill>
              </a:rPr>
              <a:t>dewasa</a:t>
            </a:r>
            <a:r>
              <a:rPr lang="en-US" dirty="0">
                <a:solidFill>
                  <a:schemeClr val="tx1"/>
                </a:solidFill>
              </a:rPr>
              <a:t>. </a:t>
            </a:r>
            <a:r>
              <a:rPr lang="en-US" dirty="0" err="1">
                <a:solidFill>
                  <a:schemeClr val="tx1"/>
                </a:solidFill>
              </a:rPr>
              <a:t>Recentering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ada</a:t>
            </a:r>
            <a:r>
              <a:rPr lang="en-US" dirty="0">
                <a:solidFill>
                  <a:schemeClr val="tx1"/>
                </a:solidFill>
              </a:rPr>
              <a:t> 3 </a:t>
            </a:r>
            <a:r>
              <a:rPr lang="en-US" dirty="0" err="1">
                <a:solidFill>
                  <a:schemeClr val="tx1"/>
                </a:solidFill>
              </a:rPr>
              <a:t>tahap</a:t>
            </a:r>
            <a:r>
              <a:rPr lang="en-US" dirty="0">
                <a:solidFill>
                  <a:schemeClr val="tx1"/>
                </a:solidFill>
              </a:rPr>
              <a:t> proses </a:t>
            </a:r>
            <a:r>
              <a:rPr lang="en-US" dirty="0" err="1">
                <a:solidFill>
                  <a:schemeClr val="tx1"/>
                </a:solidFill>
              </a:rPr>
              <a:t>yaitu</a:t>
            </a:r>
            <a:r>
              <a:rPr lang="en-US" dirty="0">
                <a:solidFill>
                  <a:schemeClr val="tx1"/>
                </a:solidFill>
              </a:rPr>
              <a:t> : </a:t>
            </a:r>
            <a:r>
              <a:rPr lang="en-US" dirty="0" err="1">
                <a:solidFill>
                  <a:schemeClr val="tx1"/>
                </a:solidFill>
              </a:rPr>
              <a:t>kekuatan</a:t>
            </a:r>
            <a:r>
              <a:rPr lang="en-US" dirty="0">
                <a:solidFill>
                  <a:schemeClr val="tx1"/>
                </a:solidFill>
              </a:rPr>
              <a:t> , </a:t>
            </a:r>
            <a:r>
              <a:rPr lang="en-US" dirty="0" err="1">
                <a:solidFill>
                  <a:schemeClr val="tx1"/>
                </a:solidFill>
              </a:rPr>
              <a:t>tanggung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jawab</a:t>
            </a:r>
            <a:r>
              <a:rPr lang="en-US" dirty="0">
                <a:solidFill>
                  <a:schemeClr val="tx1"/>
                </a:solidFill>
              </a:rPr>
              <a:t> , </a:t>
            </a:r>
            <a:r>
              <a:rPr lang="en-US" dirty="0" err="1">
                <a:solidFill>
                  <a:schemeClr val="tx1"/>
                </a:solidFill>
              </a:rPr>
              <a:t>dan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pengambilan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keputusan</a:t>
            </a:r>
            <a:r>
              <a:rPr lang="en-US" dirty="0">
                <a:solidFill>
                  <a:schemeClr val="tx1"/>
                </a:solidFill>
              </a:rPr>
              <a:t>.</a:t>
            </a:r>
          </a:p>
          <a:p>
            <a:r>
              <a:rPr lang="en-US" dirty="0">
                <a:solidFill>
                  <a:schemeClr val="tx1"/>
                </a:solidFill>
              </a:rPr>
              <a:t>2.The Contemporary Moratorium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tx1"/>
                </a:solidFill>
              </a:rPr>
              <a:t>	</a:t>
            </a:r>
            <a:r>
              <a:rPr lang="en-US" dirty="0" err="1" smtClean="0">
                <a:solidFill>
                  <a:schemeClr val="tx1"/>
                </a:solidFill>
              </a:rPr>
              <a:t>Sebuah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fregmentasi</a:t>
            </a:r>
            <a:r>
              <a:rPr lang="en-US" dirty="0" smtClean="0">
                <a:solidFill>
                  <a:schemeClr val="tx1"/>
                </a:solidFill>
              </a:rPr>
              <a:t>, </a:t>
            </a:r>
            <a:r>
              <a:rPr lang="en-US" dirty="0" err="1">
                <a:solidFill>
                  <a:schemeClr val="tx1"/>
                </a:solidFill>
              </a:rPr>
              <a:t>pasca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industri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sosial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menawarkan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banyak</a:t>
            </a:r>
            <a:r>
              <a:rPr lang="en-US" dirty="0">
                <a:solidFill>
                  <a:schemeClr val="tx1"/>
                </a:solidFill>
              </a:rPr>
              <a:t> orang </a:t>
            </a:r>
            <a:r>
              <a:rPr lang="en-US" dirty="0" err="1">
                <a:solidFill>
                  <a:schemeClr val="tx1"/>
                </a:solidFill>
              </a:rPr>
              <a:t>dewasa</a:t>
            </a:r>
            <a:r>
              <a:rPr lang="en-US" dirty="0">
                <a:solidFill>
                  <a:schemeClr val="tx1"/>
                </a:solidFill>
              </a:rPr>
              <a:t> yang </a:t>
            </a:r>
            <a:r>
              <a:rPr lang="en-US" dirty="0" err="1">
                <a:solidFill>
                  <a:schemeClr val="tx1"/>
                </a:solidFill>
              </a:rPr>
              <a:t>muncul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sedikit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bimbingan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sedikit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tekanan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untuk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tumbuh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menjadi</a:t>
            </a:r>
            <a:r>
              <a:rPr lang="en-US" dirty="0">
                <a:solidFill>
                  <a:schemeClr val="tx1"/>
                </a:solidFill>
              </a:rPr>
              <a:t> orang </a:t>
            </a:r>
            <a:r>
              <a:rPr lang="en-US" dirty="0" err="1">
                <a:solidFill>
                  <a:schemeClr val="tx1"/>
                </a:solidFill>
              </a:rPr>
              <a:t>dewasa</a:t>
            </a:r>
            <a:r>
              <a:rPr lang="en-US" dirty="0">
                <a:solidFill>
                  <a:schemeClr val="tx1"/>
                </a:solidFill>
              </a:rPr>
              <a:t>.</a:t>
            </a:r>
          </a:p>
          <a:p>
            <a:r>
              <a:rPr lang="en-US" dirty="0">
                <a:solidFill>
                  <a:schemeClr val="tx1"/>
                </a:solidFill>
              </a:rPr>
              <a:t>3.Racial/Ethnic Identity Exploration 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tx1"/>
                </a:solidFill>
              </a:rPr>
              <a:t>	</a:t>
            </a:r>
            <a:r>
              <a:rPr lang="en-US" dirty="0" err="1" smtClean="0">
                <a:solidFill>
                  <a:schemeClr val="tx1"/>
                </a:solidFill>
              </a:rPr>
              <a:t>Eksplorasi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Identitas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berbeda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dari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ras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etnis</a:t>
            </a:r>
            <a:r>
              <a:rPr lang="en-US" dirty="0">
                <a:solidFill>
                  <a:schemeClr val="tx1"/>
                </a:solidFill>
              </a:rPr>
              <a:t>. </a:t>
            </a:r>
            <a:r>
              <a:rPr lang="en-US" dirty="0" err="1">
                <a:solidFill>
                  <a:schemeClr val="tx1"/>
                </a:solidFill>
              </a:rPr>
              <a:t>Kebanyakan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minoritas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anak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muda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harus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mengambil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tanggung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jawab</a:t>
            </a:r>
            <a:r>
              <a:rPr lang="en-US" dirty="0">
                <a:solidFill>
                  <a:schemeClr val="tx1"/>
                </a:solidFill>
              </a:rPr>
              <a:t> yang </a:t>
            </a:r>
            <a:r>
              <a:rPr lang="en-US" dirty="0" err="1">
                <a:solidFill>
                  <a:schemeClr val="tx1"/>
                </a:solidFill>
              </a:rPr>
              <a:t>lebih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awal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dari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teman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sebayanya</a:t>
            </a:r>
            <a:r>
              <a:rPr lang="en-US" dirty="0">
                <a:solidFill>
                  <a:schemeClr val="tx1"/>
                </a:solidFill>
              </a:rPr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49429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/>
              <a:t>Influences Relationship With Their Parents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>
                <a:solidFill>
                  <a:schemeClr val="tx1"/>
                </a:solidFill>
              </a:rPr>
              <a:t>Walaupun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mereka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sudah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bukan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lagi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anak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kecil</a:t>
            </a:r>
            <a:r>
              <a:rPr lang="en-US" dirty="0">
                <a:solidFill>
                  <a:schemeClr val="tx1"/>
                </a:solidFill>
              </a:rPr>
              <a:t> , orang </a:t>
            </a:r>
            <a:r>
              <a:rPr lang="en-US" dirty="0" err="1">
                <a:solidFill>
                  <a:schemeClr val="tx1"/>
                </a:solidFill>
              </a:rPr>
              <a:t>dewasa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terkadang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masih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membutuhkan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sosok</a:t>
            </a:r>
            <a:r>
              <a:rPr lang="en-US" dirty="0">
                <a:solidFill>
                  <a:schemeClr val="tx1"/>
                </a:solidFill>
              </a:rPr>
              <a:t> orang </a:t>
            </a:r>
            <a:r>
              <a:rPr lang="en-US" dirty="0" err="1">
                <a:solidFill>
                  <a:schemeClr val="tx1"/>
                </a:solidFill>
              </a:rPr>
              <a:t>tua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mereka</a:t>
            </a:r>
            <a:r>
              <a:rPr lang="en-US" dirty="0">
                <a:solidFill>
                  <a:schemeClr val="tx1"/>
                </a:solidFill>
              </a:rPr>
              <a:t> . </a:t>
            </a:r>
          </a:p>
          <a:p>
            <a:r>
              <a:rPr lang="en-US" dirty="0" err="1">
                <a:solidFill>
                  <a:schemeClr val="tx1"/>
                </a:solidFill>
              </a:rPr>
              <a:t>Sebagai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contoh</a:t>
            </a:r>
            <a:r>
              <a:rPr lang="en-US" dirty="0">
                <a:solidFill>
                  <a:schemeClr val="tx1"/>
                </a:solidFill>
              </a:rPr>
              <a:t> : (di </a:t>
            </a:r>
            <a:r>
              <a:rPr lang="en-US" dirty="0" err="1">
                <a:solidFill>
                  <a:schemeClr val="tx1"/>
                </a:solidFill>
              </a:rPr>
              <a:t>halaman</a:t>
            </a:r>
            <a:r>
              <a:rPr lang="en-US" dirty="0">
                <a:solidFill>
                  <a:schemeClr val="tx1"/>
                </a:solidFill>
              </a:rPr>
              <a:t> 455)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74246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600" dirty="0">
                <a:solidFill>
                  <a:schemeClr val="tx1"/>
                </a:solidFill>
              </a:rPr>
              <a:t>Does Personality Change During Adulthood, </a:t>
            </a:r>
            <a:r>
              <a:rPr lang="en-US" sz="3600" dirty="0" smtClean="0">
                <a:solidFill>
                  <a:schemeClr val="tx1"/>
                </a:solidFill>
              </a:rPr>
              <a:t>and </a:t>
            </a:r>
            <a:r>
              <a:rPr lang="en-US" sz="3600" dirty="0">
                <a:solidFill>
                  <a:schemeClr val="tx1"/>
                </a:solidFill>
              </a:rPr>
              <a:t>if So, </a:t>
            </a:r>
            <a:br>
              <a:rPr lang="en-US" sz="3600" dirty="0">
                <a:solidFill>
                  <a:schemeClr val="tx1"/>
                </a:solidFill>
              </a:rPr>
            </a:br>
            <a:r>
              <a:rPr lang="en-US" sz="3600" dirty="0">
                <a:solidFill>
                  <a:schemeClr val="tx1"/>
                </a:solidFill>
              </a:rPr>
              <a:t>How?</a:t>
            </a:r>
          </a:p>
        </p:txBody>
      </p:sp>
    </p:spTree>
    <p:extLst>
      <p:ext uri="{BB962C8B-B14F-4D97-AF65-F5344CB8AC3E}">
        <p14:creationId xmlns:p14="http://schemas.microsoft.com/office/powerpoint/2010/main" val="29073289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/>
              <a:t>Does Personality Primarily Show Stability Or Change?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>
                <a:solidFill>
                  <a:schemeClr val="tx1"/>
                </a:solidFill>
              </a:rPr>
              <a:t>Jawabannya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tergantung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dari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bagian</a:t>
            </a:r>
            <a:r>
              <a:rPr lang="en-US" dirty="0">
                <a:solidFill>
                  <a:schemeClr val="tx1"/>
                </a:solidFill>
              </a:rPr>
              <a:t> yang </a:t>
            </a:r>
            <a:r>
              <a:rPr lang="en-US" dirty="0" err="1">
                <a:solidFill>
                  <a:schemeClr val="tx1"/>
                </a:solidFill>
              </a:rPr>
              <a:t>kita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pelajari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bagaimana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cara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kita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mengukur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hal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tersebut</a:t>
            </a:r>
            <a:r>
              <a:rPr lang="en-US" dirty="0">
                <a:solidFill>
                  <a:schemeClr val="tx1"/>
                </a:solidFill>
              </a:rPr>
              <a:t>. </a:t>
            </a:r>
          </a:p>
          <a:p>
            <a:r>
              <a:rPr lang="en-US" dirty="0">
                <a:solidFill>
                  <a:schemeClr val="tx1"/>
                </a:solidFill>
              </a:rPr>
              <a:t>Ada 4 </a:t>
            </a:r>
            <a:r>
              <a:rPr lang="en-US" dirty="0" err="1">
                <a:solidFill>
                  <a:schemeClr val="tx1"/>
                </a:solidFill>
              </a:rPr>
              <a:t>pendekatan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mengenai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i="1" dirty="0">
                <a:solidFill>
                  <a:schemeClr val="tx1"/>
                </a:solidFill>
              </a:rPr>
              <a:t>“Adulthood  Psychosocial Development”</a:t>
            </a:r>
          </a:p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</a:rPr>
              <a:t>   yang di </a:t>
            </a:r>
            <a:r>
              <a:rPr lang="en-US" dirty="0" err="1">
                <a:solidFill>
                  <a:schemeClr val="tx1"/>
                </a:solidFill>
              </a:rPr>
              <a:t>wakili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yaitu</a:t>
            </a:r>
            <a:r>
              <a:rPr lang="en-US" dirty="0">
                <a:solidFill>
                  <a:schemeClr val="tx1"/>
                </a:solidFill>
              </a:rPr>
              <a:t> : </a:t>
            </a:r>
          </a:p>
          <a:p>
            <a:pPr marL="514350" indent="-514350">
              <a:buAutoNum type="arabicPeriod"/>
            </a:pPr>
            <a:r>
              <a:rPr lang="en-US" dirty="0" smtClean="0">
                <a:solidFill>
                  <a:schemeClr val="tx1"/>
                </a:solidFill>
              </a:rPr>
              <a:t>Normative </a:t>
            </a:r>
            <a:r>
              <a:rPr lang="en-US" dirty="0">
                <a:solidFill>
                  <a:schemeClr val="tx1"/>
                </a:solidFill>
              </a:rPr>
              <a:t>Stage Models</a:t>
            </a:r>
          </a:p>
          <a:p>
            <a:pPr marL="514350" indent="-514350">
              <a:buAutoNum type="arabicPeriod"/>
            </a:pPr>
            <a:r>
              <a:rPr lang="en-US" dirty="0" smtClean="0">
                <a:solidFill>
                  <a:schemeClr val="tx1"/>
                </a:solidFill>
              </a:rPr>
              <a:t>The </a:t>
            </a:r>
            <a:r>
              <a:rPr lang="en-US" dirty="0">
                <a:solidFill>
                  <a:schemeClr val="tx1"/>
                </a:solidFill>
              </a:rPr>
              <a:t>Timing Of Events Models </a:t>
            </a:r>
          </a:p>
          <a:p>
            <a:pPr marL="514350" indent="-514350">
              <a:buAutoNum type="arabicPeriod"/>
            </a:pPr>
            <a:r>
              <a:rPr lang="en-US" dirty="0" smtClean="0">
                <a:solidFill>
                  <a:schemeClr val="tx1"/>
                </a:solidFill>
              </a:rPr>
              <a:t>Trait </a:t>
            </a:r>
            <a:r>
              <a:rPr lang="en-US" dirty="0">
                <a:solidFill>
                  <a:schemeClr val="tx1"/>
                </a:solidFill>
              </a:rPr>
              <a:t>Models</a:t>
            </a:r>
          </a:p>
          <a:p>
            <a:pPr marL="514350" indent="-514350">
              <a:buAutoNum type="arabicPeriod"/>
            </a:pPr>
            <a:r>
              <a:rPr lang="en-US" dirty="0" smtClean="0">
                <a:solidFill>
                  <a:schemeClr val="tx1"/>
                </a:solidFill>
              </a:rPr>
              <a:t>Typological </a:t>
            </a:r>
            <a:r>
              <a:rPr lang="en-US" dirty="0">
                <a:solidFill>
                  <a:schemeClr val="tx1"/>
                </a:solidFill>
              </a:rPr>
              <a:t>Models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2829567"/>
      </p:ext>
    </p:extLst>
  </p:cSld>
  <p:clrMapOvr>
    <a:masterClrMapping/>
  </p:clrMapOvr>
</p:sld>
</file>

<file path=ppt/theme/theme1.xml><?xml version="1.0" encoding="utf-8"?>
<a:theme xmlns:a="http://schemas.openxmlformats.org/drawingml/2006/main" name="Badge">
  <a:themeElements>
    <a:clrScheme name="Badge">
      <a:dk1>
        <a:sysClr val="windowText" lastClr="000000"/>
      </a:dk1>
      <a:lt1>
        <a:sysClr val="window" lastClr="FFFFFF"/>
      </a:lt1>
      <a:dk2>
        <a:srgbClr val="2A1A00"/>
      </a:dk2>
      <a:lt2>
        <a:srgbClr val="F3F3F2"/>
      </a:lt2>
      <a:accent1>
        <a:srgbClr val="F8B323"/>
      </a:accent1>
      <a:accent2>
        <a:srgbClr val="656A59"/>
      </a:accent2>
      <a:accent3>
        <a:srgbClr val="46B2B5"/>
      </a:accent3>
      <a:accent4>
        <a:srgbClr val="8CAA7E"/>
      </a:accent4>
      <a:accent5>
        <a:srgbClr val="D36F68"/>
      </a:accent5>
      <a:accent6>
        <a:srgbClr val="826276"/>
      </a:accent6>
      <a:hlink>
        <a:srgbClr val="46B2B5"/>
      </a:hlink>
      <a:folHlink>
        <a:srgbClr val="A46694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771EA782-DFA6-45B1-AEA3-661F1715B31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2094</Words>
  <Application>Microsoft Office PowerPoint</Application>
  <PresentationFormat>Widescreen</PresentationFormat>
  <Paragraphs>146</Paragraphs>
  <Slides>26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1" baseType="lpstr">
      <vt:lpstr>Arial</vt:lpstr>
      <vt:lpstr>Gill Sans MT</vt:lpstr>
      <vt:lpstr>Impact</vt:lpstr>
      <vt:lpstr>Wingdings</vt:lpstr>
      <vt:lpstr>Badge</vt:lpstr>
      <vt:lpstr>Psychosocial Development In Emerging And Young Adulthood</vt:lpstr>
      <vt:lpstr>PowerPoint Presentation</vt:lpstr>
      <vt:lpstr>PowerPoint Presentation</vt:lpstr>
      <vt:lpstr>Varied Paths To Adulthood</vt:lpstr>
      <vt:lpstr>Influences On Paths To Adulthood</vt:lpstr>
      <vt:lpstr>Identity Development In Emerging Adulthood</vt:lpstr>
      <vt:lpstr>Influences Relationship With Their Parents</vt:lpstr>
      <vt:lpstr>PowerPoint Presentation</vt:lpstr>
      <vt:lpstr>Does Personality Primarily Show Stability Or Change?</vt:lpstr>
      <vt:lpstr>Foundations of intimate relationship</vt:lpstr>
      <vt:lpstr>Intimacy in young adulthood</vt:lpstr>
      <vt:lpstr>Marital and nonmarital lifestyle</vt:lpstr>
      <vt:lpstr>SINGLE LIfe</vt:lpstr>
      <vt:lpstr>Gay and lesbian relationships</vt:lpstr>
      <vt:lpstr>cohabitation</vt:lpstr>
      <vt:lpstr>marriage</vt:lpstr>
      <vt:lpstr>PowerPoint Presentation</vt:lpstr>
      <vt:lpstr>PowerPoint Presentation</vt:lpstr>
      <vt:lpstr>PowerPoint Presentation</vt:lpstr>
      <vt:lpstr>parenthood</vt:lpstr>
      <vt:lpstr>PowerPoint Presentation</vt:lpstr>
      <vt:lpstr>PowerPoint Presentation</vt:lpstr>
      <vt:lpstr>PowerPoint Presentation</vt:lpstr>
      <vt:lpstr>When marriage ends</vt:lpstr>
      <vt:lpstr>PowerPoint Presentation</vt:lpstr>
      <vt:lpstr>Remarriage and stepparenthood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Athiyya Rahmani Afiya Tasya</dc:creator>
  <cp:lastModifiedBy>Gita Soerjoatmodjo</cp:lastModifiedBy>
  <cp:revision>12</cp:revision>
  <dcterms:created xsi:type="dcterms:W3CDTF">2019-09-22T11:42:31Z</dcterms:created>
  <dcterms:modified xsi:type="dcterms:W3CDTF">2019-12-02T05:54:04Z</dcterms:modified>
</cp:coreProperties>
</file>