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57" r:id="rId11"/>
    <p:sldId id="258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D7DA26-0058-C845-A42B-3038FEF78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2354496"/>
          </a:xfrm>
        </p:spPr>
        <p:txBody>
          <a:bodyPr/>
          <a:lstStyle/>
          <a:p>
            <a:r>
              <a:rPr lang="en-US" sz="3600" dirty="0"/>
              <a:t>Psychosocial Development In</a:t>
            </a:r>
            <a:br>
              <a:rPr lang="en-US" sz="3600" dirty="0"/>
            </a:br>
            <a:r>
              <a:rPr lang="en-US" sz="3600" dirty="0"/>
              <a:t>Emerging And Young Adulthood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44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29D3D8-E379-DC4F-85CF-7757A371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Foundations of intimate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02E12E-EF57-6343-AB9F-C9CCF8BBD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Elemen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keintiman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pengungkapan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empati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kemampuan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mengkomunikasikan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emosi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menyelesaikan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mempertahankan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komitmen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646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FB130E-8BF3-0D42-89AE-EE4EA5182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Intimacy in young adulthood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12512E-DA6B-DF4A-843E-A742E2E3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05" y="1569493"/>
            <a:ext cx="10777837" cy="44353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FRIENDSHIP</a:t>
            </a:r>
          </a:p>
          <a:p>
            <a:r>
              <a:rPr lang="en-US" dirty="0" err="1">
                <a:solidFill>
                  <a:schemeClr val="tx1"/>
                </a:solidFill>
              </a:rPr>
              <a:t>Pertemanan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berpusat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pengasuhan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berbagi</a:t>
            </a:r>
            <a:r>
              <a:rPr lang="en-US" dirty="0">
                <a:solidFill>
                  <a:schemeClr val="tx1"/>
                </a:solidFill>
              </a:rPr>
              <a:t> saran juga </a:t>
            </a:r>
            <a:r>
              <a:rPr lang="en-US" dirty="0" err="1">
                <a:solidFill>
                  <a:schemeClr val="tx1"/>
                </a:solidFill>
              </a:rPr>
              <a:t>rahasia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lajang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bergantung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pertemanan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memenuhi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yang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lakukan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Seseorang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kesejahteraan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pertemanan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bahagia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LOVE</a:t>
            </a:r>
          </a:p>
          <a:p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Robert J. Stenberg’s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Triangulary</a:t>
            </a:r>
            <a:r>
              <a:rPr lang="en-US" i="1" dirty="0">
                <a:solidFill>
                  <a:schemeClr val="tx1"/>
                </a:solidFill>
              </a:rPr>
              <a:t> Theory of Love </a:t>
            </a:r>
            <a:r>
              <a:rPr lang="en-US" dirty="0">
                <a:solidFill>
                  <a:schemeClr val="tx1"/>
                </a:solidFill>
              </a:rPr>
              <a:t>—&gt; Cara </a:t>
            </a:r>
            <a:r>
              <a:rPr lang="en-US" dirty="0" err="1">
                <a:solidFill>
                  <a:schemeClr val="tx1"/>
                </a:solidFill>
              </a:rPr>
              <a:t>cinta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berkembang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cerita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Pacar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pengarangnya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cerita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mencerminkan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kepribadiannya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konsep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cinta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Stenberg’s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elemen</a:t>
            </a:r>
            <a:r>
              <a:rPr lang="en-US" dirty="0">
                <a:solidFill>
                  <a:schemeClr val="tx1"/>
                </a:solidFill>
              </a:rPr>
              <a:t> —&gt; 1. </a:t>
            </a:r>
            <a:r>
              <a:rPr lang="en-US" dirty="0" err="1">
                <a:solidFill>
                  <a:schemeClr val="tx1"/>
                </a:solidFill>
              </a:rPr>
              <a:t>Cinta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keintiman</a:t>
            </a:r>
            <a:r>
              <a:rPr lang="en-US" dirty="0">
                <a:solidFill>
                  <a:schemeClr val="tx1"/>
                </a:solidFill>
              </a:rPr>
              <a:t>; 2. </a:t>
            </a:r>
            <a:r>
              <a:rPr lang="en-US" i="1" dirty="0">
                <a:solidFill>
                  <a:schemeClr val="tx1"/>
                </a:solidFill>
              </a:rPr>
              <a:t>Passion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Gairah</a:t>
            </a:r>
            <a:r>
              <a:rPr lang="en-US" dirty="0">
                <a:solidFill>
                  <a:schemeClr val="tx1"/>
                </a:solidFill>
              </a:rPr>
              <a:t>); 3. </a:t>
            </a:r>
            <a:r>
              <a:rPr lang="en-US" i="1" dirty="0">
                <a:solidFill>
                  <a:schemeClr val="tx1"/>
                </a:solidFill>
              </a:rPr>
              <a:t>Commitment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Komitmen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4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1561A6-59C4-ED4F-B156-270508F4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Marital and </a:t>
            </a:r>
            <a:r>
              <a:rPr lang="en-US" sz="4000" dirty="0" err="1"/>
              <a:t>nonmarital</a:t>
            </a:r>
            <a:r>
              <a:rPr lang="en-US" sz="4000" dirty="0"/>
              <a:t> lifestyle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CBE136-9325-044C-AC15-9DA2D4A11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juga orang yang </a:t>
            </a:r>
            <a:r>
              <a:rPr lang="en-US" dirty="0" err="1">
                <a:solidFill>
                  <a:schemeClr val="tx1"/>
                </a:solidFill>
              </a:rPr>
              <a:t>menghentikan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pula orang yang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perceraian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tunggal</a:t>
            </a:r>
            <a:r>
              <a:rPr lang="en-US" dirty="0">
                <a:solidFill>
                  <a:schemeClr val="tx1"/>
                </a:solidFill>
              </a:rPr>
              <a:t>; yang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; yang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kelamin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dirumah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dikarenakan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tempat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berbeda</a:t>
            </a:r>
            <a:r>
              <a:rPr lang="en-US" dirty="0">
                <a:solidFill>
                  <a:schemeClr val="tx1"/>
                </a:solidFill>
              </a:rPr>
              <a:t> &amp; juga </a:t>
            </a:r>
            <a:r>
              <a:rPr lang="en-US" dirty="0" err="1">
                <a:solidFill>
                  <a:schemeClr val="tx1"/>
                </a:solidFill>
              </a:rPr>
              <a:t>berjauhan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693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28B60A-406B-FB42-A3E2-1AE6FCD8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SINGLE </a:t>
            </a:r>
            <a:r>
              <a:rPr lang="en-US" sz="4000" dirty="0" err="1"/>
              <a:t>LIfe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F0BAAE-ADBE-1B4A-BB02-06A1A62C5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menemukan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 ada juga yang </a:t>
            </a: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Kebanyakan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tau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mengandalkan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kurangnya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ingin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traveling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keliling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dunia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berpergian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domestik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mengejar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karirnya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melanjutkan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pendidikan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mempengaruhi</a:t>
            </a:r>
            <a:r>
              <a:rPr lang="en-US" dirty="0">
                <a:solidFill>
                  <a:schemeClr val="tx1"/>
                </a:solidFill>
              </a:rPr>
              <a:t> orang lain.</a:t>
            </a:r>
          </a:p>
          <a:p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menikmati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kebebasan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seksual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menemukan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baru yang </a:t>
            </a:r>
            <a:r>
              <a:rPr lang="en-US" dirty="0" err="1">
                <a:solidFill>
                  <a:schemeClr val="tx1"/>
                </a:solidFill>
              </a:rPr>
              <a:t>menyenangkan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menyukai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menunda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dirty="0" err="1">
                <a:solidFill>
                  <a:schemeClr val="tx1"/>
                </a:solidFill>
              </a:rPr>
              <a:t>menghindari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takut</a:t>
            </a:r>
            <a:r>
              <a:rPr lang="en-US" dirty="0">
                <a:solidFill>
                  <a:schemeClr val="tx1"/>
                </a:solidFill>
              </a:rPr>
              <a:t> akan </a:t>
            </a:r>
            <a:r>
              <a:rPr lang="en-US" dirty="0" err="1">
                <a:solidFill>
                  <a:schemeClr val="tx1"/>
                </a:solidFill>
              </a:rPr>
              <a:t>bercerai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107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548FC1-DD99-B245-ABF4-DDBF918D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Gay and lesbian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D90F6C-09EE-454D-9F66-6025F714D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7607"/>
            <a:ext cx="10178322" cy="4391986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gay &amp; lesbian </a:t>
            </a:r>
            <a:r>
              <a:rPr lang="en-US" dirty="0" err="1">
                <a:solidFill>
                  <a:schemeClr val="tx1"/>
                </a:solidFill>
              </a:rPr>
              <a:t>mencerminkan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heteroseksual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gay &amp; lesbian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setidaknya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meskipun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memprediksi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kualitas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heteroseksual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 smtClean="0">
                <a:solidFill>
                  <a:schemeClr val="tx1"/>
                </a:solidFill>
              </a:rPr>
              <a:t>homoseksual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kepribadian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persepsi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, cara </a:t>
            </a:r>
            <a:r>
              <a:rPr lang="en-US" dirty="0" err="1">
                <a:solidFill>
                  <a:schemeClr val="tx1"/>
                </a:solidFill>
              </a:rPr>
              <a:t>berkomunikasi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menyelesaikan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dukungan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Perbedaan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gay, lesbian dan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heteroseksual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Kurdek</a:t>
            </a:r>
            <a:r>
              <a:rPr lang="en-US" dirty="0">
                <a:solidFill>
                  <a:schemeClr val="tx1"/>
                </a:solidFill>
              </a:rPr>
              <a:t>, 2006)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Gay </a:t>
            </a:r>
            <a:r>
              <a:rPr lang="en-US" dirty="0">
                <a:solidFill>
                  <a:schemeClr val="tx1"/>
                </a:solidFill>
              </a:rPr>
              <a:t>&amp; lesbian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memungkinkan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kesepakatan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heteroseksual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keseimbangan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menyelesaikan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yang positive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heteroseksual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Gay &amp; lesbian </a:t>
            </a:r>
            <a:r>
              <a:rPr lang="en-US" dirty="0" err="1">
                <a:solidFill>
                  <a:schemeClr val="tx1"/>
                </a:solidFill>
              </a:rPr>
              <a:t>hubungannya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5754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6D0164-F8EA-6C44-894B-0D915ACA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cohabitation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AA9FCC-C761-8F48-89AB-265B865F1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Kohabitasi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semakin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orang-orangnya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terlibat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seksual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Di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kohabitasi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kohabitasi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memuaskan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menyarankan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kohabitor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menyenangkan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kemungkinan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bercerai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menunggu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Kohabitor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ingin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memungkinkan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912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92C5D3-B7EA-9940-B2C2-CF93A6BB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DD3089-8F7E-634F-9361-3BFE76F7B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7731"/>
            <a:ext cx="10178322" cy="42418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WHAT MARRIAGE MEANS TO EMERGING AND YOUNG </a:t>
            </a:r>
            <a:r>
              <a:rPr lang="en-US" sz="2200" b="1" dirty="0" smtClean="0">
                <a:solidFill>
                  <a:schemeClr val="tx1"/>
                </a:solidFill>
              </a:rPr>
              <a:t>ADULTHOOD</a:t>
            </a:r>
          </a:p>
          <a:p>
            <a:pPr marL="0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Proporsi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US yang </a:t>
            </a: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berbeda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yang ada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 abad </a:t>
            </a:r>
            <a:r>
              <a:rPr lang="en-US" dirty="0" err="1">
                <a:solidFill>
                  <a:schemeClr val="tx1"/>
                </a:solidFill>
              </a:rPr>
              <a:t>ke-20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berpikir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yang beda.</a:t>
            </a:r>
          </a:p>
          <a:p>
            <a:r>
              <a:rPr lang="en-US" dirty="0" err="1">
                <a:solidFill>
                  <a:schemeClr val="tx1"/>
                </a:solidFill>
              </a:rPr>
              <a:t>Temuan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berasal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wawancara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mendalam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terbuka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umur</a:t>
            </a:r>
            <a:r>
              <a:rPr lang="en-US" dirty="0">
                <a:solidFill>
                  <a:schemeClr val="tx1"/>
                </a:solidFill>
              </a:rPr>
              <a:t> 22-28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wilayah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perkotaan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pedesaan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Iowa (US).  </a:t>
            </a:r>
            <a:r>
              <a:rPr lang="en-US" dirty="0" err="1">
                <a:solidFill>
                  <a:schemeClr val="tx1"/>
                </a:solidFill>
              </a:rPr>
              <a:t>Responden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tradisional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masa </a:t>
            </a:r>
            <a:r>
              <a:rPr lang="en-US" dirty="0" err="1">
                <a:solidFill>
                  <a:schemeClr val="tx1"/>
                </a:solidFill>
              </a:rPr>
              <a:t>kini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perhatian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pertemanan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penyesuaian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kurang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perhatian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percintaan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gantinya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dihindari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132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0F658D-04D7-A943-B110-D43751EBE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05219"/>
            <a:ext cx="10178322" cy="5074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ENTERING MATRIMONY</a:t>
            </a:r>
          </a:p>
          <a:p>
            <a:r>
              <a:rPr lang="en-US" dirty="0" err="1">
                <a:solidFill>
                  <a:schemeClr val="tx1"/>
                </a:solidFill>
              </a:rPr>
              <a:t>Peralihan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seksual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rencana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hak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tanggung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kasih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kesetiaan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historis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, cara yang paling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rencana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mucikari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profesional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SEXUAL ACTIVITY AFTER MARRIAGE</a:t>
            </a:r>
          </a:p>
          <a:p>
            <a:r>
              <a:rPr lang="en-US" dirty="0">
                <a:solidFill>
                  <a:schemeClr val="tx1"/>
                </a:solidFill>
              </a:rPr>
              <a:t>Di </a:t>
            </a:r>
            <a:r>
              <a:rPr lang="en-US" dirty="0" err="1">
                <a:solidFill>
                  <a:schemeClr val="tx1"/>
                </a:solidFill>
              </a:rPr>
              <a:t>Amerika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sex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lajang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walaupun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sesering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kohabitor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interview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random sample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3,432 </a:t>
            </a:r>
            <a:r>
              <a:rPr lang="en-US" dirty="0" err="1">
                <a:solidFill>
                  <a:schemeClr val="tx1"/>
                </a:solidFill>
              </a:rPr>
              <a:t>laki-laki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umur</a:t>
            </a:r>
            <a:r>
              <a:rPr lang="en-US" dirty="0">
                <a:solidFill>
                  <a:schemeClr val="tx1"/>
                </a:solidFill>
              </a:rPr>
              <a:t> 18-59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terbukti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1-3, </a:t>
            </a:r>
            <a:r>
              <a:rPr lang="en-US" dirty="0" err="1">
                <a:solidFill>
                  <a:schemeClr val="tx1"/>
                </a:solidFill>
              </a:rPr>
              <a:t>termasuk</a:t>
            </a:r>
            <a:r>
              <a:rPr lang="en-US" dirty="0">
                <a:solidFill>
                  <a:schemeClr val="tx1"/>
                </a:solidFill>
              </a:rPr>
              <a:t> 40%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setidaknya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kali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seminggu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Laumann</a:t>
            </a:r>
            <a:r>
              <a:rPr lang="en-US" dirty="0">
                <a:solidFill>
                  <a:schemeClr val="tx1"/>
                </a:solidFill>
              </a:rPr>
              <a:t> et al., 1994; </a:t>
            </a:r>
            <a:r>
              <a:rPr lang="en-US" dirty="0" err="1">
                <a:solidFill>
                  <a:schemeClr val="tx1"/>
                </a:solidFill>
              </a:rPr>
              <a:t>Laumann</a:t>
            </a:r>
            <a:r>
              <a:rPr lang="en-US" dirty="0">
                <a:solidFill>
                  <a:schemeClr val="tx1"/>
                </a:solidFill>
              </a:rPr>
              <a:t> &amp; Michael, 2000; Michael et al., 1994).</a:t>
            </a:r>
          </a:p>
        </p:txBody>
      </p:sp>
    </p:spTree>
    <p:extLst>
      <p:ext uri="{BB962C8B-B14F-4D97-AF65-F5344CB8AC3E}">
        <p14:creationId xmlns:p14="http://schemas.microsoft.com/office/powerpoint/2010/main" val="2593298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508F53-59A6-F949-9030-1F61025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82639"/>
            <a:ext cx="10178322" cy="48969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MARITAL </a:t>
            </a:r>
            <a:r>
              <a:rPr lang="en-US" sz="2200" b="1" dirty="0" smtClean="0">
                <a:solidFill>
                  <a:schemeClr val="tx1"/>
                </a:solidFill>
              </a:rPr>
              <a:t>SATISFACTION</a:t>
            </a:r>
          </a:p>
          <a:p>
            <a:pPr marL="0" indent="0"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Orang yang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bahagia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menyenangkan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dibandingkan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orang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dirty="0" err="1">
                <a:solidFill>
                  <a:schemeClr val="tx1"/>
                </a:solidFill>
              </a:rPr>
              <a:t>bercerai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Orang yang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bertahan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khususnya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finansial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dirty="0" err="1">
                <a:solidFill>
                  <a:schemeClr val="tx1"/>
                </a:solidFill>
              </a:rPr>
              <a:t>bercerai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mendasari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berbeda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laki-laki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4 </a:t>
            </a:r>
            <a:r>
              <a:rPr lang="en-US" dirty="0" err="1">
                <a:solidFill>
                  <a:schemeClr val="tx1"/>
                </a:solidFill>
              </a:rPr>
              <a:t>perspektif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kebahagiaan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pernikahannya</a:t>
            </a:r>
            <a:r>
              <a:rPr lang="en-US" dirty="0">
                <a:solidFill>
                  <a:schemeClr val="tx1"/>
                </a:solidFill>
              </a:rPr>
              <a:t> (Wilcox &amp; Nock, 2006):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>
                <a:solidFill>
                  <a:schemeClr val="tx1"/>
                </a:solidFill>
              </a:rPr>
              <a:t>The Companionate 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>
                <a:solidFill>
                  <a:schemeClr val="tx1"/>
                </a:solidFill>
              </a:rPr>
              <a:t>The Institutional 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>
                <a:solidFill>
                  <a:schemeClr val="tx1"/>
                </a:solidFill>
              </a:rPr>
              <a:t>The Equity Model</a:t>
            </a:r>
          </a:p>
          <a:p>
            <a:pPr marL="342900" indent="-342900">
              <a:buFont typeface="+mj-lt"/>
              <a:buAutoNum type="arabicPeriod"/>
            </a:pPr>
            <a:r>
              <a:rPr lang="en-US" i="1" dirty="0">
                <a:solidFill>
                  <a:schemeClr val="tx1"/>
                </a:solidFill>
              </a:rPr>
              <a:t>The Gender Role Model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2900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72F7CD-D0EF-AA47-9691-705A22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7A2F15-11BE-784F-B2CD-F81547E3E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FACTORS IN MARITAL SUCCESS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Kebahagiaan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kepekaan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lain, </a:t>
            </a:r>
            <a:r>
              <a:rPr lang="en-US" dirty="0" err="1">
                <a:solidFill>
                  <a:schemeClr val="tx1"/>
                </a:solidFill>
              </a:rPr>
              <a:t>perbedaan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masing-masing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kepandaian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berkomunikasi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menyelesaikan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studi</a:t>
            </a:r>
            <a:r>
              <a:rPr lang="en-US" dirty="0">
                <a:solidFill>
                  <a:schemeClr val="tx1"/>
                </a:solidFill>
              </a:rPr>
              <a:t> longitudinal yang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representatif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nasional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2,034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umur</a:t>
            </a:r>
            <a:r>
              <a:rPr lang="en-US" dirty="0">
                <a:solidFill>
                  <a:schemeClr val="tx1"/>
                </a:solidFill>
              </a:rPr>
              <a:t> 55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dipertanyakan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membuatnya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menunjukan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rasakan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ganjaran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238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Every Adult </a:t>
            </a:r>
            <a:r>
              <a:rPr lang="en-US" sz="3200" dirty="0" smtClean="0">
                <a:solidFill>
                  <a:schemeClr val="tx1"/>
                </a:solidFill>
              </a:rPr>
              <a:t>is in </a:t>
            </a:r>
            <a:r>
              <a:rPr lang="en-US" sz="3200" dirty="0">
                <a:solidFill>
                  <a:schemeClr val="tx1"/>
                </a:solidFill>
              </a:rPr>
              <a:t>Need </a:t>
            </a:r>
            <a:r>
              <a:rPr lang="en-US" sz="3200" dirty="0" smtClean="0">
                <a:solidFill>
                  <a:schemeClr val="tx1"/>
                </a:solidFill>
              </a:rPr>
              <a:t>of Help, of  Warmth, of Protection,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In Many Ways Differing (From) </a:t>
            </a:r>
            <a:r>
              <a:rPr lang="en-US" sz="3200" dirty="0" smtClean="0">
                <a:solidFill>
                  <a:schemeClr val="tx1"/>
                </a:solidFill>
              </a:rPr>
              <a:t>and </a:t>
            </a:r>
            <a:r>
              <a:rPr lang="en-US" sz="3200" dirty="0">
                <a:solidFill>
                  <a:schemeClr val="tx1"/>
                </a:solidFill>
              </a:rPr>
              <a:t>Yet </a:t>
            </a:r>
            <a:r>
              <a:rPr lang="en-US" sz="3200" dirty="0" smtClean="0">
                <a:solidFill>
                  <a:schemeClr val="tx1"/>
                </a:solidFill>
              </a:rPr>
              <a:t>in </a:t>
            </a:r>
            <a:r>
              <a:rPr lang="en-US" sz="3200" dirty="0">
                <a:solidFill>
                  <a:schemeClr val="tx1"/>
                </a:solidFill>
              </a:rPr>
              <a:t>Many Ways </a:t>
            </a:r>
            <a:r>
              <a:rPr lang="en-US" sz="3200" dirty="0" err="1">
                <a:solidFill>
                  <a:schemeClr val="tx1"/>
                </a:solidFill>
              </a:rPr>
              <a:t>Similliar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>
                <a:solidFill>
                  <a:schemeClr val="tx1"/>
                </a:solidFill>
              </a:rPr>
              <a:t>T</a:t>
            </a:r>
            <a:r>
              <a:rPr lang="en-US" sz="3200" dirty="0" smtClean="0">
                <a:solidFill>
                  <a:schemeClr val="tx1"/>
                </a:solidFill>
              </a:rPr>
              <a:t>he Needs of  </a:t>
            </a:r>
            <a:r>
              <a:rPr lang="en-US" sz="3200" dirty="0">
                <a:solidFill>
                  <a:schemeClr val="tx1"/>
                </a:solidFill>
              </a:rPr>
              <a:t>The Child.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79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7E016D-8319-0A49-BBEA-F648D35D0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parenthood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015581-9DC7-BD4C-B888-A0A5F8CB6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0437"/>
            <a:ext cx="10178322" cy="426915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masa </a:t>
            </a:r>
            <a:r>
              <a:rPr lang="en-US" dirty="0" err="1">
                <a:solidFill>
                  <a:schemeClr val="tx1"/>
                </a:solidFill>
              </a:rPr>
              <a:t>kini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sedikit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generasi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sebelumnya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memandang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cara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keintiman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cara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mengurus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keberanian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akan ada </a:t>
            </a:r>
            <a:r>
              <a:rPr lang="en-US" dirty="0" err="1">
                <a:solidFill>
                  <a:schemeClr val="tx1"/>
                </a:solidFill>
              </a:rPr>
              <a:t>beban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kesulitan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PARENTHOOD AS A DEVELOPMENTAL </a:t>
            </a:r>
            <a:r>
              <a:rPr lang="en-US" b="1" dirty="0" smtClean="0">
                <a:solidFill>
                  <a:schemeClr val="tx1"/>
                </a:solidFill>
              </a:rPr>
              <a:t>EXPERIENCE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baru yang </a:t>
            </a:r>
            <a:r>
              <a:rPr lang="en-US" dirty="0" err="1">
                <a:solidFill>
                  <a:schemeClr val="tx1"/>
                </a:solidFill>
              </a:rPr>
              <a:t>mengubah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laki-laki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dan juga </a:t>
            </a:r>
            <a:r>
              <a:rPr lang="en-US" dirty="0" err="1">
                <a:solidFill>
                  <a:schemeClr val="tx1"/>
                </a:solidFill>
              </a:rPr>
              <a:t>mengubah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Kehamilan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pemulihan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melahirkan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terkadang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keintiman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hambatan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2700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2DF0C9-DEB7-E040-802D-A35B1192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B09ECA-E9D2-3942-B815-5FBEBDA0C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MENS &amp;  WOMAN’S INVOLVEMENT IN </a:t>
            </a:r>
            <a:r>
              <a:rPr lang="en-US" b="1" dirty="0" smtClean="0">
                <a:solidFill>
                  <a:schemeClr val="tx1"/>
                </a:solidFill>
              </a:rPr>
              <a:t>PARENTHOOD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>
                <a:solidFill>
                  <a:schemeClr val="tx1"/>
                </a:solidFill>
              </a:rPr>
              <a:t>Sebagian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ekspetasi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berpengaruh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kesejahteraan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cocok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hidupnya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dirty="0" err="1">
                <a:solidFill>
                  <a:schemeClr val="tx1"/>
                </a:solidFill>
              </a:rPr>
              <a:t>melebihi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pengalaman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masa </a:t>
            </a:r>
            <a:r>
              <a:rPr lang="en-US" dirty="0" err="1">
                <a:solidFill>
                  <a:schemeClr val="tx1"/>
                </a:solidFill>
              </a:rPr>
              <a:t>kini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merasakan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meluangkan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energi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mengasuh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Kebanyakan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keterlibatan</a:t>
            </a:r>
            <a:r>
              <a:rPr lang="en-US" dirty="0">
                <a:solidFill>
                  <a:schemeClr val="tx1"/>
                </a:solidFill>
              </a:rPr>
              <a:t> ayah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berbeda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ibu.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dihabiskan</a:t>
            </a:r>
            <a:r>
              <a:rPr lang="en-US" dirty="0">
                <a:solidFill>
                  <a:schemeClr val="tx1"/>
                </a:solidFill>
              </a:rPr>
              <a:t> ayah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anak-anak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hampir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yang ibu </a:t>
            </a:r>
            <a:r>
              <a:rPr lang="en-US" dirty="0" err="1">
                <a:solidFill>
                  <a:schemeClr val="tx1"/>
                </a:solidFill>
              </a:rPr>
              <a:t>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4388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887E05-2D3A-3A48-BCE4-22AAA2C3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1556D5-8E98-D443-A093-2900B3BF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HOW PARENTHOOD AFFECTS MARITAL SATISFACTION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Dibuktikan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analisis</a:t>
            </a:r>
            <a:r>
              <a:rPr lang="en-US" dirty="0">
                <a:solidFill>
                  <a:schemeClr val="tx1"/>
                </a:solidFill>
              </a:rPr>
              <a:t> 146 </a:t>
            </a:r>
            <a:r>
              <a:rPr lang="en-US" dirty="0" err="1">
                <a:solidFill>
                  <a:schemeClr val="tx1"/>
                </a:solidFill>
              </a:rPr>
              <a:t>studi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termasuk</a:t>
            </a:r>
            <a:r>
              <a:rPr lang="en-US" dirty="0">
                <a:solidFill>
                  <a:schemeClr val="tx1"/>
                </a:solidFill>
              </a:rPr>
              <a:t> 48.000 </a:t>
            </a:r>
            <a:r>
              <a:rPr lang="en-US" dirty="0" err="1">
                <a:solidFill>
                  <a:schemeClr val="tx1"/>
                </a:solidFill>
              </a:rPr>
              <a:t>laki-laki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melaporkan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rendah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Seseorang</a:t>
            </a:r>
            <a:r>
              <a:rPr lang="en-US" dirty="0">
                <a:solidFill>
                  <a:schemeClr val="tx1"/>
                </a:solidFill>
              </a:rPr>
              <a:t> yang baru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kemungkinan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stres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pikiran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Terkadang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sepele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tangisan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bayi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mengurangi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pernikahan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0063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FABCD7-9001-E14B-8A68-065B46C9A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82639"/>
            <a:ext cx="10178322" cy="4896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HOW DUAL-INCOME FAMILIES </a:t>
            </a:r>
            <a:r>
              <a:rPr lang="en-US" b="1" dirty="0" smtClean="0">
                <a:solidFill>
                  <a:schemeClr val="tx1"/>
                </a:solidFill>
              </a:rPr>
              <a:t>COPE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dirty="0">
                <a:solidFill>
                  <a:schemeClr val="tx1"/>
                </a:solidFill>
              </a:rPr>
              <a:t>Di </a:t>
            </a:r>
            <a:r>
              <a:rPr lang="en-US" dirty="0" err="1">
                <a:solidFill>
                  <a:schemeClr val="tx1"/>
                </a:solidFill>
              </a:rPr>
              <a:t>sebagian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gender </a:t>
            </a:r>
            <a:r>
              <a:rPr lang="en-US" dirty="0" err="1">
                <a:solidFill>
                  <a:schemeClr val="tx1"/>
                </a:solidFill>
              </a:rPr>
              <a:t>tradisional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laki-laki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penafkah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nafkah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pola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berubah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</a:rPr>
              <a:t>Di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keduanya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penghasilan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karir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. Di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keduanya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mengurangi</a:t>
            </a:r>
            <a:r>
              <a:rPr lang="en-US" dirty="0">
                <a:solidFill>
                  <a:schemeClr val="tx1"/>
                </a:solidFill>
              </a:rPr>
              <a:t> jam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menolak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lembur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menolak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perjalanan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berlebihan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Menggabungkan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laki-laki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mental dan </a:t>
            </a:r>
            <a:r>
              <a:rPr lang="en-US" dirty="0" err="1">
                <a:solidFill>
                  <a:schemeClr val="tx1"/>
                </a:solidFill>
              </a:rPr>
              <a:t>psikis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Berkontribusi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mandiri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mengurangi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laki-laki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nafkah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9671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0AF37C-80B0-5B43-B699-60FD40EB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When marriage 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2D9D24-1357-204A-8987-5A17D9567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5845"/>
            <a:ext cx="10178322" cy="4323747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Di </a:t>
            </a:r>
            <a:r>
              <a:rPr lang="en-US" sz="2400" dirty="0" err="1">
                <a:solidFill>
                  <a:schemeClr val="tx1"/>
                </a:solidFill>
              </a:rPr>
              <a:t>Amerika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angka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perceraian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pernikahan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banyak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setelah</a:t>
            </a:r>
            <a:r>
              <a:rPr lang="en-US" sz="2400" dirty="0">
                <a:solidFill>
                  <a:schemeClr val="tx1"/>
                </a:solidFill>
              </a:rPr>
              <a:t> 7-8 </a:t>
            </a:r>
            <a:r>
              <a:rPr lang="en-US" sz="2400" dirty="0" err="1">
                <a:solidFill>
                  <a:schemeClr val="tx1"/>
                </a:solidFill>
              </a:rPr>
              <a:t>tahun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Kreider</a:t>
            </a:r>
            <a:r>
              <a:rPr lang="en-US" sz="2400" dirty="0">
                <a:solidFill>
                  <a:schemeClr val="tx1"/>
                </a:solidFill>
              </a:rPr>
              <a:t>, 2005). </a:t>
            </a:r>
            <a:r>
              <a:rPr lang="en-US" sz="2400" dirty="0" err="1">
                <a:solidFill>
                  <a:schemeClr val="tx1"/>
                </a:solidFill>
              </a:rPr>
              <a:t>Perceraian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terjadi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mengarah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pasangan</a:t>
            </a:r>
            <a:r>
              <a:rPr lang="en-US" sz="2400" dirty="0">
                <a:solidFill>
                  <a:schemeClr val="tx1"/>
                </a:solidFill>
              </a:rPr>
              <a:t> baru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 baru.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DIVORCE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2400" dirty="0" err="1">
                <a:solidFill>
                  <a:schemeClr val="tx1"/>
                </a:solidFill>
              </a:rPr>
              <a:t>Perempuan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berpendidikan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perguruan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tinggi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sebelumnya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memiliki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pandangan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permisif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perceraian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namun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saat</a:t>
            </a:r>
            <a:r>
              <a:rPr lang="en-US" sz="2400" dirty="0">
                <a:solidFill>
                  <a:schemeClr val="tx1"/>
                </a:solidFill>
              </a:rPr>
              <a:t> ini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berkurang</a:t>
            </a:r>
            <a:r>
              <a:rPr lang="en-US" sz="2400" dirty="0">
                <a:solidFill>
                  <a:schemeClr val="tx1"/>
                </a:solidFill>
              </a:rPr>
              <a:t>,  </a:t>
            </a:r>
            <a:r>
              <a:rPr lang="en-US" sz="2400" dirty="0" err="1">
                <a:solidFill>
                  <a:schemeClr val="tx1"/>
                </a:solidFill>
              </a:rPr>
              <a:t>sedangkan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perempuan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berpendidikan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rendah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banyak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memiliki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pandangan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permisif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demikian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kemungkinan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besar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perceraian</a:t>
            </a:r>
            <a:r>
              <a:rPr lang="en-US" sz="2400" dirty="0">
                <a:solidFill>
                  <a:schemeClr val="tx1"/>
                </a:solidFill>
              </a:rPr>
              <a:t> (Martin &amp; </a:t>
            </a:r>
            <a:r>
              <a:rPr lang="en-US" sz="2400" dirty="0" err="1">
                <a:solidFill>
                  <a:schemeClr val="tx1"/>
                </a:solidFill>
              </a:rPr>
              <a:t>Parashar</a:t>
            </a:r>
            <a:r>
              <a:rPr lang="en-US" sz="2400" dirty="0">
                <a:solidFill>
                  <a:schemeClr val="tx1"/>
                </a:solidFill>
              </a:rPr>
              <a:t>, 2006).</a:t>
            </a:r>
          </a:p>
          <a:p>
            <a:r>
              <a:rPr lang="en-US" sz="2400" dirty="0">
                <a:solidFill>
                  <a:schemeClr val="tx1"/>
                </a:solidFill>
              </a:rPr>
              <a:t>Usia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pernikahan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prediktor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utama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apakah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hubungan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akan </a:t>
            </a:r>
            <a:r>
              <a:rPr lang="en-US" sz="2400" dirty="0" err="1">
                <a:solidFill>
                  <a:schemeClr val="tx1"/>
                </a:solidFill>
              </a:rPr>
              <a:t>bertahan</a:t>
            </a:r>
            <a:r>
              <a:rPr lang="en-US" sz="2400" dirty="0">
                <a:solidFill>
                  <a:schemeClr val="tx1"/>
                </a:solidFill>
              </a:rPr>
              <a:t> lama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Remaja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pelajar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drop out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sekolahnya</a:t>
            </a:r>
            <a:r>
              <a:rPr lang="en-US" sz="2400" dirty="0">
                <a:solidFill>
                  <a:schemeClr val="tx1"/>
                </a:solidFill>
              </a:rPr>
              <a:t>, dan orang yang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religius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memiliki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perceraian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tinggi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Angka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kekacauan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pernikahan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perempuan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berkulit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hitam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tinggi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perempuan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berkulit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putih</a:t>
            </a:r>
            <a:r>
              <a:rPr lang="en-US" sz="2400" dirty="0">
                <a:solidFill>
                  <a:schemeClr val="tx1"/>
                </a:solidFill>
              </a:rPr>
              <a:t> (Sweeney &amp; Phillips, 2004)</a:t>
            </a:r>
          </a:p>
        </p:txBody>
      </p:sp>
    </p:spTree>
    <p:extLst>
      <p:ext uri="{BB962C8B-B14F-4D97-AF65-F5344CB8AC3E}">
        <p14:creationId xmlns:p14="http://schemas.microsoft.com/office/powerpoint/2010/main" val="561118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CC4B12-068F-5442-B847-A641E8B83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73457"/>
            <a:ext cx="10178322" cy="5006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Why Do Marriages Fail?</a:t>
            </a:r>
          </a:p>
          <a:p>
            <a:r>
              <a:rPr lang="en-US" dirty="0" err="1">
                <a:solidFill>
                  <a:schemeClr val="tx1"/>
                </a:solidFill>
              </a:rPr>
              <a:t>Alasan</a:t>
            </a:r>
            <a:r>
              <a:rPr lang="en-US" dirty="0">
                <a:solidFill>
                  <a:schemeClr val="tx1"/>
                </a:solidFill>
              </a:rPr>
              <a:t> yang paling </a:t>
            </a:r>
            <a:r>
              <a:rPr lang="en-US" dirty="0" err="1">
                <a:solidFill>
                  <a:schemeClr val="tx1"/>
                </a:solidFill>
              </a:rPr>
              <a:t>sering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ketidakcocokan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kurangnya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emosional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perempuan</a:t>
            </a:r>
            <a:r>
              <a:rPr lang="en-US" dirty="0">
                <a:solidFill>
                  <a:schemeClr val="tx1"/>
                </a:solidFill>
              </a:rPr>
              <a:t> yang baru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bercerai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termasuk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karir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Pelecehan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ketiga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menunjukkan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kekerasan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mungkin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sadari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Adjusting to Divorce</a:t>
            </a:r>
          </a:p>
          <a:p>
            <a:r>
              <a:rPr lang="en-US" dirty="0" err="1">
                <a:solidFill>
                  <a:schemeClr val="tx1"/>
                </a:solidFill>
              </a:rPr>
              <a:t>Permasalahan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asuh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kunjungan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cerai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terpaksa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tetap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berhubungan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ini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stres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Perceraian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dampak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mengurangi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kesejahteraan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hidup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panjang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khususnya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berinisiasi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percerairan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8033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021E64-18FD-F448-B6E2-9AFE060F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Remarriage and </a:t>
            </a:r>
            <a:r>
              <a:rPr lang="en-US" sz="4000" dirty="0" err="1"/>
              <a:t>stepparenthood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EB616E-13D8-2343-8804-6BB507D32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41947"/>
            <a:ext cx="10178322" cy="4637646"/>
          </a:xfrm>
        </p:spPr>
        <p:txBody>
          <a:bodyPr>
            <a:noAutofit/>
          </a:bodyPr>
          <a:lstStyle/>
          <a:p>
            <a:r>
              <a:rPr lang="en-US" sz="1900" dirty="0" err="1">
                <a:solidFill>
                  <a:schemeClr val="tx1"/>
                </a:solidFill>
              </a:rPr>
              <a:t>Setengah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mereka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yang </a:t>
            </a:r>
            <a:r>
              <a:rPr lang="en-US" sz="1900" dirty="0" err="1">
                <a:solidFill>
                  <a:schemeClr val="tx1"/>
                </a:solidFill>
              </a:rPr>
              <a:t>menikah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kembali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setelah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cerai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pernikahan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pertamanya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dalam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jangka</a:t>
            </a:r>
            <a:r>
              <a:rPr lang="en-US" sz="1900" dirty="0">
                <a:solidFill>
                  <a:schemeClr val="tx1"/>
                </a:solidFill>
              </a:rPr>
              <a:t> 3-4 </a:t>
            </a:r>
            <a:r>
              <a:rPr lang="en-US" sz="1900" dirty="0" err="1">
                <a:solidFill>
                  <a:schemeClr val="tx1"/>
                </a:solidFill>
              </a:rPr>
              <a:t>tahun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  <a:p>
            <a:r>
              <a:rPr lang="en-US" sz="1900" dirty="0" err="1">
                <a:solidFill>
                  <a:schemeClr val="tx1"/>
                </a:solidFill>
              </a:rPr>
              <a:t>Laki-laki</a:t>
            </a:r>
            <a:r>
              <a:rPr lang="en-US" sz="1900" dirty="0">
                <a:solidFill>
                  <a:schemeClr val="tx1"/>
                </a:solidFill>
              </a:rPr>
              <a:t> dan </a:t>
            </a:r>
            <a:r>
              <a:rPr lang="en-US" sz="1900" dirty="0" err="1">
                <a:solidFill>
                  <a:schemeClr val="tx1"/>
                </a:solidFill>
              </a:rPr>
              <a:t>perempuan</a:t>
            </a:r>
            <a:r>
              <a:rPr lang="en-US" sz="1900" dirty="0">
                <a:solidFill>
                  <a:schemeClr val="tx1"/>
                </a:solidFill>
              </a:rPr>
              <a:t> yang </a:t>
            </a:r>
            <a:r>
              <a:rPr lang="en-US" sz="1900" dirty="0" err="1">
                <a:solidFill>
                  <a:schemeClr val="tx1"/>
                </a:solidFill>
              </a:rPr>
              <a:t>tinggal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dengan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anak-anak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pernikahan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sebelumnya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kemungkinan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besar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untuk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membentuk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hubungan</a:t>
            </a:r>
            <a:r>
              <a:rPr lang="en-US" sz="1900" dirty="0">
                <a:solidFill>
                  <a:schemeClr val="tx1"/>
                </a:solidFill>
              </a:rPr>
              <a:t> baru </a:t>
            </a:r>
            <a:r>
              <a:rPr lang="en-US" sz="1900" dirty="0" err="1">
                <a:solidFill>
                  <a:schemeClr val="tx1"/>
                </a:solidFill>
              </a:rPr>
              <a:t>dengan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seseorang</a:t>
            </a:r>
            <a:r>
              <a:rPr lang="en-US" sz="1900" dirty="0">
                <a:solidFill>
                  <a:schemeClr val="tx1"/>
                </a:solidFill>
              </a:rPr>
              <a:t> yang juga </a:t>
            </a:r>
            <a:r>
              <a:rPr lang="en-US" sz="1900" dirty="0" err="1">
                <a:solidFill>
                  <a:schemeClr val="tx1"/>
                </a:solidFill>
              </a:rPr>
              <a:t>mempunyai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anak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mereka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membentuk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keluarga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tiri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masing-masing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keluarga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  <a:p>
            <a:r>
              <a:rPr lang="en-US" sz="1900" dirty="0" err="1">
                <a:solidFill>
                  <a:schemeClr val="tx1"/>
                </a:solidFill>
              </a:rPr>
              <a:t>Semakin</a:t>
            </a:r>
            <a:r>
              <a:rPr lang="en-US" sz="1900" dirty="0">
                <a:solidFill>
                  <a:schemeClr val="tx1"/>
                </a:solidFill>
              </a:rPr>
              <a:t> baru </a:t>
            </a:r>
            <a:r>
              <a:rPr lang="en-US" sz="1900" dirty="0" err="1">
                <a:solidFill>
                  <a:schemeClr val="tx1"/>
                </a:solidFill>
              </a:rPr>
              <a:t>pernikahan</a:t>
            </a:r>
            <a:r>
              <a:rPr lang="en-US" sz="1900" dirty="0">
                <a:solidFill>
                  <a:schemeClr val="tx1"/>
                </a:solidFill>
              </a:rPr>
              <a:t> &amp; </a:t>
            </a:r>
            <a:r>
              <a:rPr lang="en-US" sz="1900" dirty="0" err="1">
                <a:solidFill>
                  <a:schemeClr val="tx1"/>
                </a:solidFill>
              </a:rPr>
              <a:t>semakin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besar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anak-anak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tiri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semakin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sulit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pendekatan</a:t>
            </a:r>
            <a:r>
              <a:rPr lang="en-US" sz="1900" dirty="0">
                <a:solidFill>
                  <a:schemeClr val="tx1"/>
                </a:solidFill>
              </a:rPr>
              <a:t> orang </a:t>
            </a:r>
            <a:r>
              <a:rPr lang="en-US" sz="1900" dirty="0" err="1">
                <a:solidFill>
                  <a:schemeClr val="tx1"/>
                </a:solidFill>
              </a:rPr>
              <a:t>tua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terhadap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anaknya</a:t>
            </a:r>
            <a:r>
              <a:rPr lang="en-US" sz="1900" dirty="0">
                <a:solidFill>
                  <a:schemeClr val="tx1"/>
                </a:solidFill>
              </a:rPr>
              <a:t>. </a:t>
            </a:r>
            <a:r>
              <a:rPr lang="en-US" sz="1900" dirty="0" err="1">
                <a:solidFill>
                  <a:schemeClr val="tx1"/>
                </a:solidFill>
              </a:rPr>
              <a:t>Khusus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perempuan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biasanya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terlihat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lebih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susah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dalam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pendekatan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terhadap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tirinya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daripada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pendekatan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terhadap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anak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kandung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  <a:p>
            <a:r>
              <a:rPr lang="en-US" sz="1900" dirty="0" err="1">
                <a:solidFill>
                  <a:schemeClr val="tx1"/>
                </a:solidFill>
              </a:rPr>
              <a:t>Salah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satu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penelitian</a:t>
            </a:r>
            <a:r>
              <a:rPr lang="en-US" sz="1900" dirty="0">
                <a:solidFill>
                  <a:schemeClr val="tx1"/>
                </a:solidFill>
              </a:rPr>
              <a:t> (</a:t>
            </a:r>
            <a:r>
              <a:rPr lang="en-US" sz="1900" dirty="0" err="1">
                <a:solidFill>
                  <a:schemeClr val="tx1"/>
                </a:solidFill>
              </a:rPr>
              <a:t>Papernow</a:t>
            </a:r>
            <a:r>
              <a:rPr lang="en-US" sz="1900" dirty="0">
                <a:solidFill>
                  <a:schemeClr val="tx1"/>
                </a:solidFill>
              </a:rPr>
              <a:t>, 1993) </a:t>
            </a:r>
            <a:r>
              <a:rPr lang="en-US" sz="1900" dirty="0" err="1">
                <a:solidFill>
                  <a:schemeClr val="tx1"/>
                </a:solidFill>
              </a:rPr>
              <a:t>mengidentifikasi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beberapa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langkah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penyesuaian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diri</a:t>
            </a:r>
            <a:r>
              <a:rPr lang="en-US" sz="1900" dirty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900" dirty="0" err="1">
                <a:solidFill>
                  <a:schemeClr val="tx1"/>
                </a:solidFill>
              </a:rPr>
              <a:t>Mulanya</a:t>
            </a:r>
            <a:r>
              <a:rPr lang="en-US" sz="1900" dirty="0">
                <a:solidFill>
                  <a:schemeClr val="tx1"/>
                </a:solidFill>
              </a:rPr>
              <a:t>, orang </a:t>
            </a:r>
            <a:r>
              <a:rPr lang="en-US" sz="1900" dirty="0" err="1">
                <a:solidFill>
                  <a:schemeClr val="tx1"/>
                </a:solidFill>
              </a:rPr>
              <a:t>dewasa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berharap</a:t>
            </a:r>
            <a:r>
              <a:rPr lang="en-US" sz="1900" dirty="0">
                <a:solidFill>
                  <a:schemeClr val="tx1"/>
                </a:solidFill>
              </a:rPr>
              <a:t> ada </a:t>
            </a:r>
            <a:r>
              <a:rPr lang="en-US" sz="1900" dirty="0" err="1">
                <a:solidFill>
                  <a:schemeClr val="tx1"/>
                </a:solidFill>
              </a:rPr>
              <a:t>perubahan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dengan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cepat</a:t>
            </a:r>
            <a:r>
              <a:rPr lang="en-US" sz="1900" dirty="0">
                <a:solidFill>
                  <a:schemeClr val="tx1"/>
                </a:solidFill>
              </a:rPr>
              <a:t> &amp; </a:t>
            </a:r>
            <a:r>
              <a:rPr lang="en-US" sz="1900" dirty="0" err="1">
                <a:solidFill>
                  <a:schemeClr val="tx1"/>
                </a:solidFill>
              </a:rPr>
              <a:t>lancar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sementara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anak-anak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tiri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berharap</a:t>
            </a:r>
            <a:r>
              <a:rPr lang="en-US" sz="1900" dirty="0">
                <a:solidFill>
                  <a:schemeClr val="tx1"/>
                </a:solidFill>
              </a:rPr>
              <a:t> orang </a:t>
            </a:r>
            <a:r>
              <a:rPr lang="en-US" sz="1900" dirty="0" err="1">
                <a:solidFill>
                  <a:schemeClr val="tx1"/>
                </a:solidFill>
              </a:rPr>
              <a:t>tua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tirinya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untuk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pergi</a:t>
            </a:r>
            <a:r>
              <a:rPr lang="en-US" sz="1900" dirty="0">
                <a:solidFill>
                  <a:schemeClr val="tx1"/>
                </a:solidFill>
              </a:rPr>
              <a:t> &amp; </a:t>
            </a:r>
            <a:r>
              <a:rPr lang="en-US" sz="1900" dirty="0" err="1">
                <a:solidFill>
                  <a:schemeClr val="tx1"/>
                </a:solidFill>
              </a:rPr>
              <a:t>keluarga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aslinya</a:t>
            </a:r>
            <a:r>
              <a:rPr lang="en-US" sz="1900" dirty="0">
                <a:solidFill>
                  <a:schemeClr val="tx1"/>
                </a:solidFill>
              </a:rPr>
              <a:t> akan </a:t>
            </a:r>
            <a:r>
              <a:rPr lang="en-US" sz="1900" dirty="0" err="1">
                <a:solidFill>
                  <a:schemeClr val="tx1"/>
                </a:solidFill>
              </a:rPr>
              <a:t>kembali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lagi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900" dirty="0" err="1">
                <a:solidFill>
                  <a:schemeClr val="tx1"/>
                </a:solidFill>
              </a:rPr>
              <a:t>Seiring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dengan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banyaknya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konflik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setiap</a:t>
            </a:r>
            <a:r>
              <a:rPr lang="en-US" sz="1900" dirty="0">
                <a:solidFill>
                  <a:schemeClr val="tx1"/>
                </a:solidFill>
              </a:rPr>
              <a:t> orang </a:t>
            </a:r>
            <a:r>
              <a:rPr lang="en-US" sz="1900" dirty="0" err="1">
                <a:solidFill>
                  <a:schemeClr val="tx1"/>
                </a:solidFill>
              </a:rPr>
              <a:t>tua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berharap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dapat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lebih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dekat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lagi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dengan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anak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kandungnya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900" dirty="0">
                <a:solidFill>
                  <a:schemeClr val="tx1"/>
                </a:solidFill>
              </a:rPr>
              <a:t>Orang </a:t>
            </a:r>
            <a:r>
              <a:rPr lang="en-US" sz="1900" dirty="0" err="1">
                <a:solidFill>
                  <a:schemeClr val="tx1"/>
                </a:solidFill>
              </a:rPr>
              <a:t>tua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tiri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mendapatkan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peran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sebagai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orang </a:t>
            </a:r>
            <a:r>
              <a:rPr lang="en-US" sz="1900" dirty="0" err="1">
                <a:solidFill>
                  <a:schemeClr val="tx1"/>
                </a:solidFill>
              </a:rPr>
              <a:t>dewasa</a:t>
            </a:r>
            <a:r>
              <a:rPr lang="en-US" sz="1900" dirty="0">
                <a:solidFill>
                  <a:schemeClr val="tx1"/>
                </a:solidFill>
              </a:rPr>
              <a:t> yang </a:t>
            </a:r>
            <a:r>
              <a:rPr lang="en-US" sz="1900" dirty="0" err="1">
                <a:solidFill>
                  <a:schemeClr val="tx1"/>
                </a:solidFill>
              </a:rPr>
              <a:t>penting</a:t>
            </a:r>
            <a:r>
              <a:rPr lang="en-US" sz="1900" dirty="0">
                <a:solidFill>
                  <a:schemeClr val="tx1"/>
                </a:solidFill>
              </a:rPr>
              <a:t>, dan </a:t>
            </a:r>
            <a:r>
              <a:rPr lang="en-US" sz="1900" dirty="0" err="1">
                <a:solidFill>
                  <a:schemeClr val="tx1"/>
                </a:solidFill>
              </a:rPr>
              <a:t>keluarga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menjadi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suatu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kesatuan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dengan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identitas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mereka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sendiri</a:t>
            </a:r>
            <a:r>
              <a:rPr lang="en-US" sz="19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71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What Influences Today’s Varied Paths To </a:t>
            </a:r>
            <a:r>
              <a:rPr lang="en-US" sz="3200" dirty="0" smtClean="0">
                <a:solidFill>
                  <a:schemeClr val="tx1"/>
                </a:solidFill>
              </a:rPr>
              <a:t>Adulthood,  and </a:t>
            </a:r>
            <a:r>
              <a:rPr lang="en-US" sz="3200" dirty="0">
                <a:solidFill>
                  <a:schemeClr val="tx1"/>
                </a:solidFill>
              </a:rPr>
              <a:t>How Do Emerging Adults Develop </a:t>
            </a:r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dirty="0">
                <a:solidFill>
                  <a:schemeClr val="tx1"/>
                </a:solidFill>
              </a:rPr>
              <a:t>Sense o</a:t>
            </a:r>
            <a:r>
              <a:rPr lang="en-US" sz="3200" dirty="0" smtClean="0">
                <a:solidFill>
                  <a:schemeClr val="tx1"/>
                </a:solidFill>
              </a:rPr>
              <a:t>f </a:t>
            </a:r>
            <a:r>
              <a:rPr lang="en-US" sz="3200" dirty="0">
                <a:solidFill>
                  <a:schemeClr val="tx1"/>
                </a:solidFill>
              </a:rPr>
              <a:t>Adult Identity </a:t>
            </a:r>
            <a:r>
              <a:rPr lang="en-US" sz="3200" dirty="0" smtClean="0">
                <a:solidFill>
                  <a:schemeClr val="tx1"/>
                </a:solidFill>
              </a:rPr>
              <a:t>and an </a:t>
            </a:r>
            <a:r>
              <a:rPr lang="en-US" sz="3200" dirty="0">
                <a:solidFill>
                  <a:schemeClr val="tx1"/>
                </a:solidFill>
              </a:rPr>
              <a:t>Autonomous Relationship With Their Parents?</a:t>
            </a:r>
          </a:p>
        </p:txBody>
      </p:sp>
    </p:spTree>
    <p:extLst>
      <p:ext uri="{BB962C8B-B14F-4D97-AF65-F5344CB8AC3E}">
        <p14:creationId xmlns:p14="http://schemas.microsoft.com/office/powerpoint/2010/main" val="242332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Varied </a:t>
            </a:r>
            <a:r>
              <a:rPr lang="en-US" sz="4000" dirty="0" smtClean="0"/>
              <a:t>Paths </a:t>
            </a:r>
            <a:r>
              <a:rPr lang="en-US" sz="4000" dirty="0"/>
              <a:t>To Adulthood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Perjalanan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variasi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lalu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Sebelum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1960 an, orang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Amerika</a:t>
            </a:r>
            <a:r>
              <a:rPr lang="en-US" dirty="0">
                <a:solidFill>
                  <a:schemeClr val="tx1"/>
                </a:solidFill>
              </a:rPr>
              <a:t> Selatan </a:t>
            </a:r>
            <a:r>
              <a:rPr lang="en-US" dirty="0" err="1">
                <a:solidFill>
                  <a:schemeClr val="tx1"/>
                </a:solidFill>
              </a:rPr>
              <a:t>tipikal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menyelesaikan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studi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pergi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menikah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1990 an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1 banding 4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tahap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mengikuti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7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Influences On Paths To Adulthood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Perjalanan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 Gender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kemampuan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Akademik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Sikap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studi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Ekspektasi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remaja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Meningkatnya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sosialnya</a:t>
            </a:r>
            <a:endParaRPr lang="en-US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/>
                </a:solidFill>
              </a:rPr>
              <a:t>Menunda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 smtClean="0">
                <a:solidFill>
                  <a:schemeClr val="tx1"/>
                </a:solidFill>
              </a:rPr>
              <a:t>tua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Dan </a:t>
            </a:r>
            <a:r>
              <a:rPr lang="en-US" dirty="0" err="1">
                <a:solidFill>
                  <a:schemeClr val="tx1"/>
                </a:solidFill>
              </a:rPr>
              <a:t>keputusan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kunci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kesuksesan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9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Identity Development In Emerging Adulthood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1.Recentering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Recentering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diusulkan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proses yang </a:t>
            </a:r>
            <a:r>
              <a:rPr lang="en-US" dirty="0" err="1">
                <a:solidFill>
                  <a:schemeClr val="tx1"/>
                </a:solidFill>
              </a:rPr>
              <a:t>menggaris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bawahi</a:t>
            </a:r>
            <a:r>
              <a:rPr lang="en-US" dirty="0">
                <a:solidFill>
                  <a:schemeClr val="tx1"/>
                </a:solidFill>
              </a:rPr>
              <a:t> status orang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Recentering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tahap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kekuatan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tanggung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pengambilan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keputusan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2.The Contemporary Moratorium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fregmentasi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pasca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industri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menawarkan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sedikit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bimbingan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sedikit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tumbuh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3.Racial/Ethnic Identity Exploration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Eksplorasi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Identitas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berbeda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etnis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Kebanyakan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minoritas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sebayanya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4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Influences Relationship With Their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Walaupun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kecil</a:t>
            </a:r>
            <a:r>
              <a:rPr lang="en-US" dirty="0">
                <a:solidFill>
                  <a:schemeClr val="tx1"/>
                </a:solidFill>
              </a:rPr>
              <a:t> , orang </a:t>
            </a:r>
            <a:r>
              <a:rPr lang="en-US" dirty="0" err="1">
                <a:solidFill>
                  <a:schemeClr val="tx1"/>
                </a:solidFill>
              </a:rPr>
              <a:t>dewasa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terkadang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sosok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tua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. </a:t>
            </a:r>
          </a:p>
          <a:p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contoh</a:t>
            </a:r>
            <a:r>
              <a:rPr lang="en-US" dirty="0">
                <a:solidFill>
                  <a:schemeClr val="tx1"/>
                </a:solidFill>
              </a:rPr>
              <a:t> : (di </a:t>
            </a:r>
            <a:r>
              <a:rPr lang="en-US" dirty="0" err="1">
                <a:solidFill>
                  <a:schemeClr val="tx1"/>
                </a:solidFill>
              </a:rPr>
              <a:t>halaman</a:t>
            </a:r>
            <a:r>
              <a:rPr lang="en-US" dirty="0">
                <a:solidFill>
                  <a:schemeClr val="tx1"/>
                </a:solidFill>
              </a:rPr>
              <a:t> 455)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2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</a:rPr>
              <a:t>Does Personality Change During Adulthood, </a:t>
            </a:r>
            <a:r>
              <a:rPr lang="en-US" sz="3600" dirty="0" smtClean="0">
                <a:solidFill>
                  <a:schemeClr val="tx1"/>
                </a:solidFill>
              </a:rPr>
              <a:t>and </a:t>
            </a:r>
            <a:r>
              <a:rPr lang="en-US" sz="3600" dirty="0">
                <a:solidFill>
                  <a:schemeClr val="tx1"/>
                </a:solidFill>
              </a:rPr>
              <a:t>if So,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2907328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Does Personality Primarily Show Stability Or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Jawabannya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tergantung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mengukur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</a:rPr>
              <a:t>Ada 4 </a:t>
            </a:r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“Adulthood  Psychosocial Development”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yang di </a:t>
            </a:r>
            <a:r>
              <a:rPr lang="en-US" dirty="0" err="1">
                <a:solidFill>
                  <a:schemeClr val="tx1"/>
                </a:solidFill>
              </a:rPr>
              <a:t>wakili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: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Normative </a:t>
            </a:r>
            <a:r>
              <a:rPr lang="en-US" dirty="0">
                <a:solidFill>
                  <a:schemeClr val="tx1"/>
                </a:solidFill>
              </a:rPr>
              <a:t>Stage Models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Timing Of Events Models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Trait </a:t>
            </a:r>
            <a:r>
              <a:rPr lang="en-US" dirty="0">
                <a:solidFill>
                  <a:schemeClr val="tx1"/>
                </a:solidFill>
              </a:rPr>
              <a:t>Models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Typological </a:t>
            </a:r>
            <a:r>
              <a:rPr lang="en-US" dirty="0">
                <a:solidFill>
                  <a:schemeClr val="tx1"/>
                </a:solidFill>
              </a:rPr>
              <a:t>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2956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2094</Words>
  <Application>Microsoft Office PowerPoint</Application>
  <PresentationFormat>Widescreen</PresentationFormat>
  <Paragraphs>146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Gill Sans MT</vt:lpstr>
      <vt:lpstr>Impact</vt:lpstr>
      <vt:lpstr>Wingdings</vt:lpstr>
      <vt:lpstr>Badge</vt:lpstr>
      <vt:lpstr>Psychosocial Development In Emerging And Young Adulthood</vt:lpstr>
      <vt:lpstr>PowerPoint Presentation</vt:lpstr>
      <vt:lpstr>PowerPoint Presentation</vt:lpstr>
      <vt:lpstr>Varied Paths To Adulthood</vt:lpstr>
      <vt:lpstr>Influences On Paths To Adulthood</vt:lpstr>
      <vt:lpstr>Identity Development In Emerging Adulthood</vt:lpstr>
      <vt:lpstr>Influences Relationship With Their Parents</vt:lpstr>
      <vt:lpstr>PowerPoint Presentation</vt:lpstr>
      <vt:lpstr>Does Personality Primarily Show Stability Or Change?</vt:lpstr>
      <vt:lpstr>Foundations of intimate relationship</vt:lpstr>
      <vt:lpstr>Intimacy in young adulthood</vt:lpstr>
      <vt:lpstr>Marital and nonmarital lifestyle</vt:lpstr>
      <vt:lpstr>SINGLE LIfe</vt:lpstr>
      <vt:lpstr>Gay and lesbian relationships</vt:lpstr>
      <vt:lpstr>cohabitation</vt:lpstr>
      <vt:lpstr>marriage</vt:lpstr>
      <vt:lpstr>PowerPoint Presentation</vt:lpstr>
      <vt:lpstr>PowerPoint Presentation</vt:lpstr>
      <vt:lpstr>PowerPoint Presentation</vt:lpstr>
      <vt:lpstr>parenthood</vt:lpstr>
      <vt:lpstr>PowerPoint Presentation</vt:lpstr>
      <vt:lpstr>PowerPoint Presentation</vt:lpstr>
      <vt:lpstr>PowerPoint Presentation</vt:lpstr>
      <vt:lpstr>When marriage ends</vt:lpstr>
      <vt:lpstr>PowerPoint Presentation</vt:lpstr>
      <vt:lpstr>Remarriage and stepparenthood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Athiyya Rahmani Afiya Tasya</dc:creator>
  <cp:lastModifiedBy>Gita Soerjoatmodjo</cp:lastModifiedBy>
  <cp:revision>12</cp:revision>
  <dcterms:created xsi:type="dcterms:W3CDTF">2019-09-22T11:42:31Z</dcterms:created>
  <dcterms:modified xsi:type="dcterms:W3CDTF">2019-12-02T05:54:04Z</dcterms:modified>
</cp:coreProperties>
</file>