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4" r:id="rId5"/>
    <p:sldId id="259" r:id="rId6"/>
    <p:sldId id="266" r:id="rId7"/>
    <p:sldId id="260" r:id="rId8"/>
    <p:sldId id="261" r:id="rId9"/>
    <p:sldId id="262" r:id="rId10"/>
    <p:sldId id="263" r:id="rId11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572" y="-2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D8110-61E0-4F49-AAE0-DEE95EADFB18}" type="datetimeFigureOut">
              <a:rPr lang="id-ID" smtClean="0"/>
              <a:pPr/>
              <a:t>11/03/2016</a:t>
            </a:fld>
            <a:endParaRPr lang="id-ID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48ABF-C68E-4A28-9ECE-02C972A9187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D8110-61E0-4F49-AAE0-DEE95EADFB18}" type="datetimeFigureOut">
              <a:rPr lang="id-ID" smtClean="0"/>
              <a:pPr/>
              <a:t>11/03/2016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48ABF-C68E-4A28-9ECE-02C972A9187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D8110-61E0-4F49-AAE0-DEE95EADFB18}" type="datetimeFigureOut">
              <a:rPr lang="id-ID" smtClean="0"/>
              <a:pPr/>
              <a:t>11/03/2016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48ABF-C68E-4A28-9ECE-02C972A9187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D8110-61E0-4F49-AAE0-DEE95EADFB18}" type="datetimeFigureOut">
              <a:rPr lang="id-ID" smtClean="0"/>
              <a:pPr/>
              <a:t>11/03/2016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48ABF-C68E-4A28-9ECE-02C972A9187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D8110-61E0-4F49-AAE0-DEE95EADFB18}" type="datetimeFigureOut">
              <a:rPr lang="id-ID" smtClean="0"/>
              <a:pPr/>
              <a:t>11/03/2016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48ABF-C68E-4A28-9ECE-02C972A9187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D8110-61E0-4F49-AAE0-DEE95EADFB18}" type="datetimeFigureOut">
              <a:rPr lang="id-ID" smtClean="0"/>
              <a:pPr/>
              <a:t>11/03/2016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48ABF-C68E-4A28-9ECE-02C972A9187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D8110-61E0-4F49-AAE0-DEE95EADFB18}" type="datetimeFigureOut">
              <a:rPr lang="id-ID" smtClean="0"/>
              <a:pPr/>
              <a:t>11/03/2016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48ABF-C68E-4A28-9ECE-02C972A9187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D8110-61E0-4F49-AAE0-DEE95EADFB18}" type="datetimeFigureOut">
              <a:rPr lang="id-ID" smtClean="0"/>
              <a:pPr/>
              <a:t>11/03/2016</a:t>
            </a:fld>
            <a:endParaRPr lang="id-ID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C48ABF-C68E-4A28-9ECE-02C972A91878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D8110-61E0-4F49-AAE0-DEE95EADFB18}" type="datetimeFigureOut">
              <a:rPr lang="id-ID" smtClean="0"/>
              <a:pPr/>
              <a:t>11/03/2016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48ABF-C68E-4A28-9ECE-02C972A9187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D8110-61E0-4F49-AAE0-DEE95EADFB18}" type="datetimeFigureOut">
              <a:rPr lang="id-ID" smtClean="0"/>
              <a:pPr/>
              <a:t>11/03/2016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38C48ABF-C68E-4A28-9ECE-02C972A9187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4A0D8110-61E0-4F49-AAE0-DEE95EADFB18}" type="datetimeFigureOut">
              <a:rPr lang="id-ID" smtClean="0"/>
              <a:pPr/>
              <a:t>11/03/2016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48ABF-C68E-4A28-9ECE-02C972A9187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4A0D8110-61E0-4F49-AAE0-DEE95EADFB18}" type="datetimeFigureOut">
              <a:rPr lang="id-ID" smtClean="0"/>
              <a:pPr/>
              <a:t>11/03/2016</a:t>
            </a:fld>
            <a:endParaRPr lang="id-ID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38C48ABF-C68E-4A28-9ECE-02C972A91878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8596" y="2071678"/>
            <a:ext cx="6480048" cy="2301240"/>
          </a:xfrm>
        </p:spPr>
        <p:txBody>
          <a:bodyPr/>
          <a:lstStyle/>
          <a:p>
            <a:r>
              <a:rPr lang="id-ID" dirty="0" smtClean="0"/>
              <a:t>The Recruiting Interview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24" y="4714884"/>
            <a:ext cx="6480048" cy="1752600"/>
          </a:xfrm>
        </p:spPr>
        <p:txBody>
          <a:bodyPr/>
          <a:lstStyle/>
          <a:p>
            <a:r>
              <a:rPr lang="id-ID" dirty="0" smtClean="0"/>
              <a:t>Irma Prilisiana Paskahwati</a:t>
            </a:r>
          </a:p>
          <a:p>
            <a:endParaRPr lang="id-ID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mir-s3-cdn-cf.behance.net/project_modules/disp/fcc6ad8389499.5602b8c3efb8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571480"/>
            <a:ext cx="6357982" cy="508638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Where to Find Good Applicants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id-ID" dirty="0" smtClean="0"/>
          </a:p>
          <a:p>
            <a:r>
              <a:rPr lang="id-ID" dirty="0" smtClean="0"/>
              <a:t>Social networking</a:t>
            </a:r>
          </a:p>
          <a:p>
            <a:r>
              <a:rPr lang="id-ID" dirty="0" smtClean="0"/>
              <a:t>Job Fair</a:t>
            </a:r>
          </a:p>
          <a:p>
            <a:r>
              <a:rPr lang="id-ID" dirty="0" smtClean="0"/>
              <a:t>Website/internet</a:t>
            </a:r>
          </a:p>
          <a:p>
            <a:r>
              <a:rPr lang="id-ID" dirty="0" smtClean="0"/>
              <a:t>Dll...</a:t>
            </a:r>
          </a:p>
          <a:p>
            <a:endParaRPr lang="id-ID" dirty="0"/>
          </a:p>
        </p:txBody>
      </p:sp>
      <p:pic>
        <p:nvPicPr>
          <p:cNvPr id="23554" name="Picture 2" descr="http://arlingtonanswers.com/wp-content/uploads/2010/08/jfsm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86512" y="3429000"/>
            <a:ext cx="2381250" cy="2905125"/>
          </a:xfrm>
          <a:prstGeom prst="rect">
            <a:avLst/>
          </a:prstGeom>
          <a:noFill/>
        </p:spPr>
      </p:pic>
      <p:pic>
        <p:nvPicPr>
          <p:cNvPr id="23556" name="Picture 4" descr="Image result for social networki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14678" y="4500570"/>
            <a:ext cx="2466975" cy="1847851"/>
          </a:xfrm>
          <a:prstGeom prst="rect">
            <a:avLst/>
          </a:prstGeom>
          <a:noFill/>
        </p:spPr>
      </p:pic>
      <p:pic>
        <p:nvPicPr>
          <p:cNvPr id="23558" name="Picture 6" descr="http://www.tech-coffee.net/wp-content/uploads/2014/09/Websit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5447" y="4500570"/>
            <a:ext cx="2307566" cy="18578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Preparing the Recruiting Effort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d-ID" dirty="0" smtClean="0"/>
              <a:t>EEO (Equal Employment Opportunity) Laws</a:t>
            </a:r>
          </a:p>
          <a:p>
            <a:pPr marL="355600" indent="0">
              <a:buNone/>
            </a:pPr>
            <a:r>
              <a:rPr lang="id-ID" dirty="0" smtClean="0">
                <a:sym typeface="Wingdings" pitchFamily="2" charset="2"/>
              </a:rPr>
              <a:t>Sebuah hukum yang menyatakan bahwa 	setiap orang memiliki 	kesempatan 	yang sama dalam bekerja tanpa 	memandang SARA.</a:t>
            </a:r>
          </a:p>
          <a:p>
            <a:pPr>
              <a:buNone/>
            </a:pPr>
            <a:endParaRPr lang="id-ID" dirty="0" smtClean="0">
              <a:sym typeface="Wingdings" pitchFamily="2" charset="2"/>
            </a:endParaRPr>
          </a:p>
          <a:p>
            <a:pPr>
              <a:buNone/>
            </a:pPr>
            <a:endParaRPr lang="id-ID" dirty="0" smtClean="0">
              <a:sym typeface="Wingdings" pitchFamily="2" charset="2"/>
            </a:endParaRPr>
          </a:p>
          <a:p>
            <a:pPr>
              <a:buNone/>
            </a:pPr>
            <a:endParaRPr lang="id-ID" dirty="0" smtClean="0">
              <a:sym typeface="Wingdings" pitchFamily="2" charset="2"/>
            </a:endParaRPr>
          </a:p>
          <a:p>
            <a:pPr algn="ctr">
              <a:buNone/>
            </a:pPr>
            <a:r>
              <a:rPr lang="id-ID" dirty="0" smtClean="0">
                <a:sym typeface="Wingdings" pitchFamily="2" charset="2"/>
              </a:rPr>
              <a:t>Bona Fide Occupational Qualifications (BFOQs)</a:t>
            </a:r>
            <a:endParaRPr lang="id-ID" dirty="0" smtClean="0"/>
          </a:p>
        </p:txBody>
      </p:sp>
      <p:cxnSp>
        <p:nvCxnSpPr>
          <p:cNvPr id="5" name="Straight Arrow Connector 4"/>
          <p:cNvCxnSpPr/>
          <p:nvPr/>
        </p:nvCxnSpPr>
        <p:spPr>
          <a:xfrm rot="5400000">
            <a:off x="3786976" y="4356900"/>
            <a:ext cx="999338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Preparing the Recruiting Effort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Developing an Applicant </a:t>
            </a:r>
            <a:r>
              <a:rPr lang="id-ID" dirty="0" smtClean="0"/>
              <a:t>Profile</a:t>
            </a:r>
          </a:p>
          <a:p>
            <a:r>
              <a:rPr lang="id-ID" dirty="0" smtClean="0"/>
              <a:t>Assessing What Applicants Want.</a:t>
            </a:r>
          </a:p>
          <a:p>
            <a:pPr>
              <a:buNone/>
            </a:pPr>
            <a:r>
              <a:rPr lang="id-ID" dirty="0" smtClean="0">
                <a:sym typeface="Wingdings" pitchFamily="2" charset="2"/>
              </a:rPr>
              <a:t>	harus mengerti tujuan dari pelamar.</a:t>
            </a:r>
          </a:p>
          <a:p>
            <a:pPr marL="1077913" indent="-354013">
              <a:buFont typeface="Wingdings" pitchFamily="2" charset="2"/>
              <a:buChar char="ü"/>
            </a:pPr>
            <a:r>
              <a:rPr lang="id-ID" dirty="0" smtClean="0">
                <a:sym typeface="Wingdings" pitchFamily="2" charset="2"/>
              </a:rPr>
              <a:t>Apa yang pelamar inginkan pada posisi dan karier?</a:t>
            </a:r>
          </a:p>
          <a:p>
            <a:pPr marL="1077913" indent="-354013">
              <a:buFont typeface="Wingdings" pitchFamily="2" charset="2"/>
              <a:buChar char="ü"/>
            </a:pPr>
            <a:r>
              <a:rPr lang="id-ID" dirty="0" smtClean="0"/>
              <a:t>Apa yang pelamar inginkan dalam wawancara?</a:t>
            </a:r>
          </a:p>
          <a:p>
            <a:endParaRPr lang="id-ID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Obtaining and Reviewing Information on Applicants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d-ID" dirty="0" smtClean="0"/>
          </a:p>
          <a:p>
            <a:r>
              <a:rPr lang="id-ID" dirty="0" smtClean="0"/>
              <a:t>Application Forms</a:t>
            </a:r>
          </a:p>
          <a:p>
            <a:pPr lvl="1"/>
            <a:r>
              <a:rPr lang="id-ID" dirty="0" smtClean="0"/>
              <a:t>Design formulir aplikasi harus sesuai dengan hukum EEO.</a:t>
            </a:r>
          </a:p>
          <a:p>
            <a:r>
              <a:rPr lang="id-ID" dirty="0" smtClean="0"/>
              <a:t>Resumes</a:t>
            </a:r>
          </a:p>
          <a:p>
            <a:pPr lvl="1"/>
            <a:r>
              <a:rPr lang="id-ID" dirty="0" smtClean="0"/>
              <a:t>Tinjau resume dari pelamar secara hati-hati.</a:t>
            </a:r>
          </a:p>
          <a:p>
            <a:r>
              <a:rPr lang="id-ID" dirty="0" smtClean="0"/>
              <a:t>Cover Letters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Obtaining and Reviewing Information on Applicants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857364"/>
            <a:ext cx="7467600" cy="4525963"/>
          </a:xfrm>
        </p:spPr>
        <p:txBody>
          <a:bodyPr>
            <a:normAutofit/>
          </a:bodyPr>
          <a:lstStyle/>
          <a:p>
            <a:r>
              <a:rPr lang="id-ID" dirty="0" smtClean="0"/>
              <a:t>Surat rekomendasi dan referensi</a:t>
            </a:r>
          </a:p>
          <a:p>
            <a:r>
              <a:rPr lang="id-ID" dirty="0" smtClean="0"/>
              <a:t>Tests</a:t>
            </a:r>
          </a:p>
          <a:p>
            <a:pPr lvl="1"/>
            <a:r>
              <a:rPr lang="id-ID" dirty="0" smtClean="0"/>
              <a:t>Basic skills test </a:t>
            </a:r>
            <a:r>
              <a:rPr lang="id-ID" dirty="0" smtClean="0">
                <a:sym typeface="Wingdings" pitchFamily="2" charset="2"/>
              </a:rPr>
              <a:t> kemampuan berhitung, membaca, dsb..</a:t>
            </a:r>
          </a:p>
          <a:p>
            <a:pPr lvl="1"/>
            <a:r>
              <a:rPr lang="id-ID" dirty="0" smtClean="0">
                <a:sym typeface="Wingdings" pitchFamily="2" charset="2"/>
              </a:rPr>
              <a:t>Tes kepribadian  </a:t>
            </a:r>
            <a:r>
              <a:rPr lang="id-ID" i="1" dirty="0" smtClean="0">
                <a:sym typeface="Wingdings" pitchFamily="2" charset="2"/>
              </a:rPr>
              <a:t>Myers-Briggs</a:t>
            </a:r>
            <a:r>
              <a:rPr lang="id-ID" dirty="0" smtClean="0">
                <a:sym typeface="Wingdings" pitchFamily="2" charset="2"/>
              </a:rPr>
              <a:t> dan </a:t>
            </a:r>
            <a:r>
              <a:rPr lang="id-ID" i="1" dirty="0" smtClean="0">
                <a:sym typeface="Wingdings" pitchFamily="2" charset="2"/>
              </a:rPr>
              <a:t>Wilson analogy.</a:t>
            </a:r>
            <a:endParaRPr lang="id-ID" i="1" dirty="0" smtClean="0"/>
          </a:p>
          <a:p>
            <a:r>
              <a:rPr lang="id-ID" dirty="0" smtClean="0"/>
              <a:t>Assessing Honesty</a:t>
            </a:r>
          </a:p>
          <a:p>
            <a:pPr lvl="1"/>
            <a:r>
              <a:rPr lang="id-ID" dirty="0" smtClean="0"/>
              <a:t>Test kejujuran</a:t>
            </a:r>
          </a:p>
          <a:p>
            <a:pPr lvl="1"/>
            <a:r>
              <a:rPr lang="id-ID" dirty="0" smtClean="0"/>
              <a:t>wawancara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Structuring the Review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Pembukaan</a:t>
            </a:r>
          </a:p>
          <a:p>
            <a:pPr lvl="1"/>
            <a:r>
              <a:rPr lang="id-ID" dirty="0" smtClean="0"/>
              <a:t>Membangun hubungan.</a:t>
            </a:r>
          </a:p>
          <a:p>
            <a:pPr lvl="1"/>
            <a:r>
              <a:rPr lang="id-ID" dirty="0" smtClean="0"/>
              <a:t>Orientasi.</a:t>
            </a:r>
          </a:p>
          <a:p>
            <a:pPr lvl="1"/>
            <a:r>
              <a:rPr lang="id-ID" dirty="0" smtClean="0"/>
              <a:t>Memulai dengan pertanyaan terbuka.</a:t>
            </a:r>
          </a:p>
          <a:p>
            <a:r>
              <a:rPr lang="id-ID" dirty="0" smtClean="0"/>
              <a:t>The Body of the Interview</a:t>
            </a:r>
          </a:p>
          <a:p>
            <a:pPr lvl="1"/>
            <a:r>
              <a:rPr lang="id-ID" dirty="0" smtClean="0"/>
              <a:t>Wawancara dengan struktur tinggi</a:t>
            </a:r>
          </a:p>
          <a:p>
            <a:pPr lvl="1"/>
            <a:r>
              <a:rPr lang="id-ID" dirty="0" smtClean="0"/>
              <a:t>Urutan pertanyaan</a:t>
            </a:r>
          </a:p>
          <a:p>
            <a:r>
              <a:rPr lang="id-ID" dirty="0" smtClean="0"/>
              <a:t>Menutup wawancara</a:t>
            </a:r>
          </a:p>
        </p:txBody>
      </p:sp>
      <p:sp>
        <p:nvSpPr>
          <p:cNvPr id="19458" name="AutoShape 2" descr="data:image/jpeg;base64,/9j/4AAQSkZJRgABAQAAAQABAAD/2wCEAAkGBxMSEhUTExMVFRUVFRgVFRUXFRUVFRcWFRUXFhUVFRUYHSggGBolHRcVITEhJSkrLi4uFx8zODMtNygtLisBCgoKDg0OGxAQGy0lHSUtLSstLS0tLSstLS0tLS0tLS0tLS0tLS0tLS0tLS0tLS0rLS0tLS0tLS0tLS0tLS0tLf/AABEIALcBFAMBIgACEQEDEQH/xAAcAAAABwEBAAAAAAAAAAAAAAAAAgMEBQYHAQj/xABCEAABAwEFBQYEAwcDAgcAAAABAAIDEQQFEiExBkFRYXETIoGRobEHMsHRQlLwFCMzYnKS4YKishXxJCVTc4Oj0v/EABkBAAMBAQEAAAAAAAAAAAAAAAABAgMEBf/EACMRAAICAQMEAwEAAAAAAAAAAAABAhEDEiExBDJBURMUImH/2gAMAwEAAhEDEQA/AMSLiiVQquIAVbJRKGc1yOop902QqgByH0R2y5pswE5BTtw3A60EbmVzdx5N+6mUlFWy4Y3N0jl2x4y3rmtA2Culs9pGId1memRoRRI3iIYIBY44gXuIcZBTE3DnQHiVcdidk4hhe8OrQGmJw9iiE1JWGTE4Sr0XgMETi9wo0gDFXJrWg0DhuFSc0L5u1lpiMbycLqEEagjMEI0t3twGNpeA4U/iPNBv1KcxQBjQxoo1oAA5DRaGJF3Lc7LLH2bKmpxEnUnIewCfbz4D0/ylCEmzf1PoafRAFS2qsdtfOwwF2CgphdhDXby7NXKzAgDEakAVPOmaKAjPNGuPBpPogCKjfqeOfnmnMCQYzJPLLHkuXH3HVPtI+97/AIrKWNeHEvzyGQAyqfspiJwcARoQCOhzCaXjckNowGVmLBmMyNdQaahSEUYFAMgPYLpRzMa2w95cs4zXZxmjWcLQgd2XRx4u9k0tBzTuz/IOdSmUpzSQxaBL2Ifu68ST6pu00aTyKdRCkbRyCGCGsmqLbLayFhc91BTLeT0G9EtdobG10jzRrRUrMbTdtpvWXtpXuiso/hsaS1zx+Y8G+6zyZNJpjxuZPW74iGMYIohvoXnM+G7zUFFt5bJH5Fjf5XMAHnqfBO59j4gzDV1OZxe6gLwukRPYWnMGnUafbyXP8v8ATqeGlwXS6viC0ksnaK6BzA6hy/KVarg2gs9oGCOTvjMscC13UA6josqtFja/DIwZ0DhzDaBw9fRS9mDS6GZlBXDQ6UJ0NR8prUV5jI738zM/hRqe9KnQdQo+7LSXtGL5hrXI+SkN4XQnaswaph0EEEhiMslCupC0HvIK0iGzxc9qSUnLZAdMk0fZSDw57lNDUkN11rSTQap2y7JCaAfrirNctzCPN2bvZROWnnk1xw18cEU26iMLScjm7LUnmtI2XhY1pdSjWCg60yVetFixK1XBI0WF7R8+INII1qRmPJcsv21Z3438cXQLsuvHMJDpnzzK0K7KjTQCirNyQ/YK0MeWCgotdMtNROVzjquQ+7YjOvJcNtdy8k3ieXbh5/4SjoSGhxGRFd29Zacy9j1Yn6FRbTwCENqAABHU+6ahw/QKMKHRHyZFyHx42PP2tvNJ2i01FAdSAelc02LUWiPsS4H8EQr5HgPP84a3LcpuCOjQoaiO2Zw0cfNTDJpdjnDUieogN/RQzbdIPxegSovJ28BdCzxMXhkLSHNKM0PRMf2rklf21tKZrZZoPyZPDNeCSGTB0TB2qevlDmAjQjJMRqtEZsXk+Q86D1T6QUFOSZOHyji4J5KUMEVjaaymd0cJ/hZvl5gfKzxPoClctBkAq5tPtL2doc3s3howjtajU5Cjd4yUpYbdjYHZGq4sjuVnfhVRryLThVnaOwdow4fmGY+oU5LbGONGuFeFc0zncsZHTFbUUfZy2lsgY45VIonAteAPjJoMRLTwqfo7CfNM9pIBHK2RuVTn1CRvM48RGhZj9KP9PZXE55KjZLktpfEx51pQ9Rr91ZI3VoRwr5rNdiLyL7E2pzb3T4ZH3WiXcasaf5W+3+V0Y3sc2RbjpBBArQgZPFSeqCWs4y8V1VZFHkEohCVSZVGQpBOWkclOWK9GkjEKKvIzHUUygpclwySh2lqdaOCkbna4nU0rWm6vFVSzWmituyt8Wdjx+0B2H+XSv8w1I6KPhrg1+zfcaLs1ZCQHkd0aczxU26yg7yhd1silaDC9rm/ynTw3JzRWlRDlq3GtnbQGnMDwyTy0yAtAG4AJCzjujnn55/VHonYqGbmlSd3UANaKPt47tOLmN8HPAPpVOSEWFHLW0F2gVcgfI6aUCRwa00AyIG7erJhTeSBoOQAJ1IAFeq5+oVxs6OnlUqI1r5A4Nxg1O9v2Uk+IjekDHQ4t4zTiJ5duWOCEZJ6jXPOSa0heydSuWXNGlsr26t8iClmmgpzHlXNOrVNUVC6PrwfBgs80RBrwPkuOqnbDmn8ObmjqVP1l7K+w/RwCkbR/KPZIx6pxbCm8Oq6UqVHO3bsdN+dg6lGvCXC088guQfxOjfdR+1EpbGC3UVPos8kqTZphjqkkQV5Xe2Ug0BI0O8KPvCsMWBmZzJPMp/ZgGNxklxIzNdONAoea3gurricAG76b1wt7HpqKu0Qdpt08bm0aHgmlHAZ8/wBFPLBewlxAd1zcnMJrQ8WngrFNYo3NzFQoqO7YmOLmtzKbaolRknd7ENfcHaRniMx4KHuuTEzCfmYHDnpXyOY8VbZrLrzVYddE0c2NjQWk94E0FN+aUWGSNkv8N5cRks4Jq493xAz9AVtcDaCg6eWX0WU/Dq4uytmMGrSHOp+XI92u8ZhavFoF1YuLOLKmpUw6JKcj0R0jaj3VojJ8HYcmhBJvfTLkgqomzyKSiEoxKIQqMgUXaIBdqgDrcSXjeeCQxlGDygRNXXe8kLg6NzmO4g/qq0W4fiJUYbQK7sbcj4t3+CyRknFOIJs1XIt1wekbBao5WB0bg5tNQffglysFuS/JYHYo3lp4bj1G9ans1tjHaAGyUjk60a7oTp0UuJan7J61DOMcX/8AFrnfQJzRIOzkbya4+ZaB9U4UlgDUjNqnATS0v7xWHUdpvg7gjwl7OzVNGPqU+hOSWBfkrO/0ccF20GjQF0otr3DkF0o5xGHVSNm+fo33KYQDNSFk1eeg9ExCVsdmiWdctJzRrMmA5snzPPQeib31FiZ4+6cWD5XHi4otrBLXdFnNWmXjlTTKgbM1hcKluI4gRmATQHu8N+SiLZMyLvVjdTeCGu/tKsFrYCOKiX2Vta0C4Gz1uUdslr7SPEAabqgj3RWtqU6xDDT9FdsUVXJVbDWkghYGtqUwdA4vaSAGg1xVFKaVVgv275hZZZLPG2SdjcTI3E5jfkNXUqQN9KVWTWfaaR5jbK8k4u/uAJyybuAzyWjxOjCOdX/TdrjsLY2YhqQc+pqpoBQGzNpxRBvTyyVgXTGtKo453qdgSFp/COJS6bzHvjkCVaIY3tLu8gk5XZlBWZnkwuRarlVyqQg4KMCkarmJAUOAUKpv2iHaIsNI5xowlTUPXcSLFQ+jtCfstpoG/mPooRrk8u0l0gCpMlo3zYWcvgGI1wgNB5VJ+ysirmwcdLNXi8+gA+6saUuS4dqDNUXaX949VKsUDI9cnUvZI6+nW7YtZtVJRaKMsWlVKNGQWmJflEZe5nQk7We8UrEMwm0xzK2RkKWUZp3Z3gNJ3lxTaztoKo+LcmIcxQtfWuvELMtq/igLLJLBBEHvjcWGR57lW6kNGZ37xotEZPhrnoQsj2B2UFutc1unbWATyGNp0lf2jtR+RuXU9CgC8/D+W3yxCe2SBrX5xQNY1tGn8bzrnqBXTXgLNa5e6QOGa7LLhFVG2+XuE8q/VD4BckXHhlxkbnFood7cj61TCSOhzSeyk37nxcf7ji+qkbSA7PevPe56S22GLOakrqe0OxO+Vor5fVRsmSThkL5GxjSuJ3RufvREeRS4LvckpJcTqcz9vDRZn8W9hCHG8LK3U/8AiIxQd7dM3xoCPHitIuOtT0T23QtkjfE/NkjXMcOTgQV26fBwuXkzj4VbRF7mQvqHUIocjkfsfRa0vKdiv2axTvoQZYpnCrhXvRuLDl4L0RsJtBLbbK2eaJsZd8uFxOIVIrQjLzKShp4G56uSyJq75ncgB5p0mRd8x5+yaJkNHuzQRa/rNBWZnkwopK6SiOKkqgFyKXLi4UADEhiXFyiQw+NdEiSK5VAqHBkUzs3QSBzlGXZYzK4gfhFfspey3FOcxlRXFPkibVUehtnoMFnjH8uL+7NSKitmC42SHFm7sxVQuz96Wt9reyVpwd6oLaBlPlof1VJ8lR4Lg40a48j7KBl0UzbHUjdzoPVQcpXF1L/SR29Ovyx7Y25KRTOyNyCXs1sjkLmse1xb8wBrRdMNkc83bHEW/ofZIQtqanQJ2xmRRMAGS0RAZxFEykfQpWR5GijLbaeJ04cN6oEOLzla2N7i4MBaC55IAa3e4k5AAVKprvitddla2CFs0jIxhBijbgoMsi97SeNaZo/xGvANu6b+ZnZj/W5o+pWC4Um6BI9RWS82WmKOdmLBK0PYHCjsJ0qErOwvGEDUeiqXwyv+O02SOIECaBjY3s3kN7rHjiCAOhqFe4IsP69E+RcFI2cjLQRwdT9eSmMNUmLP2VokZuf3x45n6+SfRNXnNU6PS5VoibSw6KR2au2jnyuGowtr1qT7JeGx438hmTyU0wClAKAZLbBDfUznzzpaUK2PXwS0hCr20G1Nnu/A+0Fwa84ataXYa6FwGdOif2G9oLUztLNMyVvFjq06jVp6rq8nL4PPm390E3zNCwUM0rHN/wDmDSXeZcVvVhc2BjImCjWNDQBwaKBUO/7oL7+s81O6LP2h5ujc5gH/ANjPJXmOPj4lALgnLFaS7M0puXZ24QR+s1G/t7GgADEeHNSNofijDtCKVHUApMfgZ0/VP8riT/W5BBB5PLkQlFLlyqk0DVXFyq6gAIIIIA45ERykygCbuVjmUeN/srhdl6HKoVYue1NLA1x0FFMwSM4reGyOWe73Ne2HtDnwuqe611G8sqlWNZxsRfbIH4JHUZKQAScg6hIJ4CgWhstLHCrXtcOIIPss57M2x7xEr0dRgHE+3/dQ5zKd3taqnT5AP93/AGCaQPGM1yDBjcdwaBUn0Xn5v1kpHoYlpx2TMcfdP9J9lCXDYYYnOfEDWmEkuJ4GlErddvfMDI7JpJDGjQNHHiU5ZQaUFT6net3L0ZqNckzZ34m1KJaH0GS5AKtcytMtRzGoUTZZHVljeQXsBwnfkK+IIWinVJmbhdteAtrtVDRV63XszHQ656cOaF9W8tBc3XQ/dO9mrpBidJPEKyOBaHDvBoFK0OldfJaGZnPxIvQmCOEGodIXf6W0p60WeKyfEK1B1sdG0gtiqzLTFiOMeFAPBVxjCSANSaDqcgpbsKNe+D904InT0/eSHJ35YwSAPEgnyWr2d9ddd6rmyt3CCzsZwaPbL0U/WgWiJZE7TNwujkG40PQ5j6pSE4qAZ10St8xmSB2VSKOHgd3hVcsbuyY0ChkIoTqByHFc08d5P4dUMqWP+koA2FneP3J5BRNovsgHAzOuRccvILtpYT8ziSkn2ZrRxPEroSo5ud2Zn8XJS+zNe4kudK0HhkDoNwWXWC1SQvEkT3RvGjmOLT0qNRyWpfGi0gRWeIb3ueejW4fd6ymilgjZvhlfdotpfLaXNd+zt7NsmENccfeIdTI6Dcr5LLUVNQ3cN5Wc/BWMOgmB07YGm40YNVpBAqXO8FS4A5ZI88TsiTQDgKqyQvbUtJHeyp00oq9G6uZyH0CUsE+N9c/5eVNEDHbzQkHdlqEE4tTauqN/P/C4kQeQKrqGFDCpLAuoBAhAwVQquFCqADEpNGqgQEAPrsLK0caKXfY2fMyUdCVV3GiUs8mehKuMvBlKF72W+CVwaZHOBwA9m0Z98igJPHNaNsnbsJa11O+wA1zGKmRzWY3VZ3OLS/Jrcw3nxKtcc9CM+S0lHVFpmMZaJJo0t4bmMLcyCcqVppolbxINkmwto4xuJpv7v2BVMu3bKIxtExo8VacxmWmlcz0Tq0bdxxsIjYXuOhccLfrVcGGDU2mj0ss04JpkvcFoBgb0TgXpBioZmAjdXIeOizaa+7RN3Q5gbuY3ut6aJSzF4yfHR3KhB8RourFhS7tzlz9Q2/xsbLFMKB2RHEHIgqo3xbXstrizXuAcCab/AAoktkLca9mTVjwaDg4Z/RLzMLrQ6WgpoOPdFK+J9ll1MVGqNuim53ZI3TsyC8yzioJxMjrkO9UY+J5KXtjs1F3K89oBU0AJIrlontpdmninrjYskNMqPPfxIu8Q3jMG5B5EoH/uCp/3YlXrPJhe135XB3kQVcvi63/zE84Yz6vH0VJKok9MXLbu1hjfiD8TQQ5ujqjXJStpflRebdnNsLVYaiFzS054JAXNB/M0Aggq12L4vS5Ceztd/NG4tP8Aa6vur1IijbLPm0pnZnUqTuyH1We2P4w2SlHRTt50Y4ejksPilYKAYpRx/dGvunaErL4zM1TW2W1oyFXHgFSbX8VLERRvbU3/ALvOniVXL5+J9WlllhLKinaSEF3UNFfU+CVlURHxOvXt7XhypC3Bka951HOz8lUCV17ySSTUkkknUk5klFKhjNP+EVrDIpamn7zP+wLRLI8yZ7t3BYhsVfbbM5+MEglrgAK1La93LjUeS3ZrnaYSDQVaRm0kaHmriDFy2uWjU/scOm4KMAPPyTmyTvDgQDluOiYiwxS4QBSvNBMf+ov/ADNbyAr6oJAeQs+K7iK7iQqoKB2nEIwkC5VFISAVqEUhIHJBshQAs08QgWN5ri4SmAYNbwr1KcwT0IoAEzqlYRmmmS0W+75hxTqS2YQq7ZJMNTuAr48F2S0l1OZW1nPp3HwjZJNJDJo81afyu1BCi7VZ5rO8sBrQVwnNr28W8R6hP7xZhtDSN4afQJ1ti8OhjeMnsdrvoRn65qWtmUpbpexndF7VOQ0zczfzLeI5aq9XZaGysBBqNx3g8Cs+2fDZZQXNG8ucMqimdeas+x9oIdLE6hLXa6VG4nwVQZGRIvOzlRM0bxU9e6c1borK05EKp7L5zdGu+g+qt4fRpPAE+inKk3TNMFqLaDXTZ2hpkFakuGuVAf8ACTmdmnNiygZ/TXzzTJ5zWaSSpG1tu2Y58ZYgLbG6vzWdlRwpJKK+P0VAcVcfitaWyW9xY9rw2ONtWkODS3FVppoQTWnNUtxSGAlFSlnhdI9rGAuc9wa1o1JJoAr5ZNjY4XM7Zhkka1rnwmTC0uIqRUNPy1FRXfqjxYJW6KNY7FJMcMUb5DwY1zz40GSWt902iD+NBLFzfG5o8yKFb3dsbY4m9yOBtMo2Uy6kAVPgn1nvaJzSx7Q5hFCMnNI5tdUFYrLudP19rs811XareLfsVdc7XNETYnEHDJGCzA46EgGhFd1FiV93XJZJ5IJRR8Zplo4ate072kUI6rSMkzGeNx5GdV1oRapzZYqlUQaR8EdmG2i1GeRtWWYBzQRkZXVwV40oXdcK1jaW68LjOJHhhIxsBIAJyxdCaeJTX4TXP+zXewkUdOTMf6XACP8A2gHxVpvGziWKRh/E0jx1B86KlsSyrxDIYdDvrVdMWWpr1p7Jld0vcAdkU+FDvVsEED3DefRcThldxQU0Ozy1hQwooJXT1UDDURTIAk3VKDY0gOOdVEol8KKWoCwsbkdym9iLjba7U2F9cJY8kjdRuR8yFH3vd0lnlfDICHMJGlMQ3OHEFADKqdWV4HimhXQU0xNWS8rRhGE/NmUjA7MckzZIeKUbJv4KtRnpLbbIsUjHbsAPoq1ft4do7CPlBTq8LyIjDAcyM+Q4KEDVU5eBY4eWS9xS4Y53bwyg/wBRopjZm0EWmN3/AKjMJ6tqPaihLLEW2Z7j+ORrR0aCT6qf2QhqASPlcS09RQj2Tj4Jn5NO2WcO2fyZ7kKz2p9In9KeeSqOzTJY8Uj4nUeBhAw4gK1q4E1zU/NeDS0NLZG1c2tWOpQHPMApTdsvGqjRYJBhYBwaB6LOtutthZKwxAPmI7xPyxgjKo3u30Vr2g2hjZA98R7WQDuRtzcXHIVHAanovPF6w2hznSSxy4nElznRvFSdTmFDZoiNLtevuknuXXu80UFSMe3FeHYWiKYioZI1xHFte96VWqMvOHtnuOJzpH90k90RuHdOueRB8AseKlrFtA+NgbSpbk19cw38vhuP+E/4G6dot9zvttttDw84IGOcx41FWmmFjsi45a6clbrHdNli/N4yvp/bWg8lWb0va1QWZjezY2SQMDMA7tXUFHDINfplpUp5s/cTIGmS1yl8j/nxP/dtzrQaVK55xpndina5v2XeyzsywtBA5kpt8R9jG3hZ2yxAMtMTe7XLEzUxuPDgd3QlM7FesBFInMLd2Agt8wrfct8Y2hrtRo7kjG6ZOZWjzjbNlbdDnJZJ2j83Zuc3+5oIRrBYyXBmjnENAOtXGgy6r0zdV6f+IkhqMOFrmU3EfOPY+akrTYYZKGSKN5BBBcxpII0IJGq6I7nHJVsK2OERxsjGjGNYOjWgfRdtD6MceRTCa7GYgWvlZXLC2V+HjWhK7K38BcS08TWo6qlZLorN4z9lNhDKhwDh4659QU6glBFaUPBPZrjbK/vzOcWVDRRgIFdKgZpZlwMH43dMlSewEdgcd9Oi6pYXS3j6IICzyKF1FQWZR1dXEECOroC4EYIA0X4MWIOtE0hHyRgeL3H/APK1e8Lhs1obhmhZIP5hUjodQs4+Db2tinJcAXSNAFc6Nb/krSm2jmqRLKLfPwbs8hJs8z4a/hcO0Z4aO9VT73+E1vhBdGGTgbmGjv7XUr5rbBayjC3kIpBbPLtssUkLsEsb43fle0tPrquWc556DNembxMVoYWTxMkadzgD5cFRrx+GVikNYnyQg/hBxt8MWY80qHdmOPdUknUpexWTGc8mjU8uS1aL4UWWmdomJ/pZTyU3dvw5sTaCR0kgH4a9mP8Abn6pqIm64MysVzzWxzIoY3FjMyQO60HTEdAaZ+K1O4diRAGPe8HD+BoyqOLjr5K6XfHDAwRxNaxg0AyHjxPMpdzo3DOngfsr3M6Ifsk6isubcjkapc2UVqx7geh+yVEcw/E09QPolQxpbbDj3DxUXPcse8N8BT1Cn+0k/FED/S77pu6Zrq/u35ZaZV4VQMpNs2Ys5riwvqfxta6nKpFaKGtWxFkd+CPwxM/4kLSDdjXEAkEnOgadOWeaSfcUZ0ofGiKQ7MntHw5gPyuI6PB9wUwHw5e17XNkqGuBwkBwNDWhNRTyK1+XZtu4HzTd+ywP4iPJGlBbKfeF3Pe4vD2ODjiDX1GHMECmlRSiz/aG6rdLIS4GRo+WjmUHHuVycNDlu4UWzvuJ8GjO2aTUihxMGpc1o+euXdqOPFKXds7Jhc5r3DGAWh0TWFh3mhrQnOu/mk42NSaRid1XLa7OO2f2kLBQhgBdJJ/TGN2XzuoOq0a4toGyMa5pIcMiDkQRqCOKm5tiJ3Ek2gOJz+Uk+dSkpdhpGir5m05kD3WcoGkMtc8B9n7YTaQ6tTRxd0wke5CuH/VVn1TZMoYw8uIDy1pbkOZyPQJyy/XYauY4GpGGhJoAM8sqeO5OFRVE5JanZemXkHZc0j3q1PgFSX7Qin4m+Br6JI7Qsd8zyDuqTT10WhlrSNCtD3fxG78nU3OG88ik/wDqwy4HMH3HUKjxbQsFe+KgVyOVE4ZebXAtDganEBUV6hD2Ki0y3PvPmgql2ruKCjWjX42YBRcKCCRIWqC4ggYdqMgggB3ZrDM5vaRuLRWmTqZjopW7r4tUIIdJKc8i14PnUrqClyaHSY8i+INpYf4jj/U1p9ip66tt559DEOWB9fsggrjuRJUiWbfMx+Z9P6WtPuUpHe4Jo6Z4/wBI+gQQVmbLHd9iLwHCRzgeZHopqz2UDXP1QQWhA9YGjcPJLteggkMP2qRkthrRraka50GenigglQxNlX1JrWuGgdQDfu16pzZrNo1xOQ3HIiu9BBSUh5FHhy3bhwFBl+uKLNZmPFHNBG7l0O5BBIojpLm3xzSM5Vxt8j91wWS0t0kif/Uwt9WoIJ2KhSLtx87GkcY3fR1E3tdvczVgFeJxHyBA9UEECeyI197vcaA5daf8fukXPcc606ffVcQSZK3QtCyozzKObO3gEEE0SxGSxs/KPJIm64jqxp8AuoJk0IS7PwO1jb5Je6Lps7H9m6Jha/5atBLXUzAOoBA8wgggaVPYWm2cc0kNk7u6oqacCV1BBc7xqztWSVH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19460" name="AutoShape 4" descr="data:image/jpeg;base64,/9j/4AAQSkZJRgABAQAAAQABAAD/2wCEAAkGBxMSEhUTExMVFRUVFRgVFRUXFRUVFRcWFRUXFhUVFRUYHSggGBolHRcVITEhJSkrLi4uFx8zODMtNygtLisBCgoKDg0OGxAQGy0lHSUtLSstLS0tLSstLS0tLS0tLS0tLS0tLS0tLS0tLS0tLS0rLS0tLS0tLS0tLS0tLS0tLf/AABEIALcBFAMBIgACEQEDEQH/xAAcAAAABwEBAAAAAAAAAAAAAAAAAgMEBQYHAQj/xABCEAABAwEFBQYEAwcDAgcAAAABAAIDEQQFEiExBkFRYXETIoGRobEHMsHRQlLwFCMzYnKS4YKishXxJCVTc4Oj0v/EABkBAAMBAQEAAAAAAAAAAAAAAAABAgMEBf/EACMRAAICAQMEAwEAAAAAAAAAAAABAhEDEiExBDJBURMUImH/2gAMAwEAAhEDEQA/AMSLiiVQquIAVbJRKGc1yOop902QqgByH0R2y5pswE5BTtw3A60EbmVzdx5N+6mUlFWy4Y3N0jl2x4y3rmtA2Culs9pGId1memRoRRI3iIYIBY44gXuIcZBTE3DnQHiVcdidk4hhe8OrQGmJw9iiE1JWGTE4Sr0XgMETi9wo0gDFXJrWg0DhuFSc0L5u1lpiMbycLqEEagjMEI0t3twGNpeA4U/iPNBv1KcxQBjQxoo1oAA5DRaGJF3Lc7LLH2bKmpxEnUnIewCfbz4D0/ylCEmzf1PoafRAFS2qsdtfOwwF2CgphdhDXby7NXKzAgDEakAVPOmaKAjPNGuPBpPogCKjfqeOfnmnMCQYzJPLLHkuXH3HVPtI+97/AIrKWNeHEvzyGQAyqfspiJwcARoQCOhzCaXjckNowGVmLBmMyNdQaahSEUYFAMgPYLpRzMa2w95cs4zXZxmjWcLQgd2XRx4u9k0tBzTuz/IOdSmUpzSQxaBL2Ifu68ST6pu00aTyKdRCkbRyCGCGsmqLbLayFhc91BTLeT0G9EtdobG10jzRrRUrMbTdtpvWXtpXuiso/hsaS1zx+Y8G+6zyZNJpjxuZPW74iGMYIohvoXnM+G7zUFFt5bJH5Fjf5XMAHnqfBO59j4gzDV1OZxe6gLwukRPYWnMGnUafbyXP8v8ATqeGlwXS6viC0ksnaK6BzA6hy/KVarg2gs9oGCOTvjMscC13UA6josqtFja/DIwZ0DhzDaBw9fRS9mDS6GZlBXDQ6UJ0NR8prUV5jI738zM/hRqe9KnQdQo+7LSXtGL5hrXI+SkN4XQnaswaph0EEEhiMslCupC0HvIK0iGzxc9qSUnLZAdMk0fZSDw57lNDUkN11rSTQap2y7JCaAfrirNctzCPN2bvZROWnnk1xw18cEU26iMLScjm7LUnmtI2XhY1pdSjWCg60yVetFixK1XBI0WF7R8+INII1qRmPJcsv21Z3438cXQLsuvHMJDpnzzK0K7KjTQCirNyQ/YK0MeWCgotdMtNROVzjquQ+7YjOvJcNtdy8k3ieXbh5/4SjoSGhxGRFd29Zacy9j1Yn6FRbTwCENqAABHU+6ahw/QKMKHRHyZFyHx42PP2tvNJ2i01FAdSAelc02LUWiPsS4H8EQr5HgPP84a3LcpuCOjQoaiO2Zw0cfNTDJpdjnDUieogN/RQzbdIPxegSovJ28BdCzxMXhkLSHNKM0PRMf2rklf21tKZrZZoPyZPDNeCSGTB0TB2qevlDmAjQjJMRqtEZsXk+Q86D1T6QUFOSZOHyji4J5KUMEVjaaymd0cJ/hZvl5gfKzxPoClctBkAq5tPtL2doc3s3howjtajU5Cjd4yUpYbdjYHZGq4sjuVnfhVRryLThVnaOwdow4fmGY+oU5LbGONGuFeFc0zncsZHTFbUUfZy2lsgY45VIonAteAPjJoMRLTwqfo7CfNM9pIBHK2RuVTn1CRvM48RGhZj9KP9PZXE55KjZLktpfEx51pQ9Rr91ZI3VoRwr5rNdiLyL7E2pzb3T4ZH3WiXcasaf5W+3+V0Y3sc2RbjpBBArQgZPFSeqCWs4y8V1VZFHkEohCVSZVGQpBOWkclOWK9GkjEKKvIzHUUygpclwySh2lqdaOCkbna4nU0rWm6vFVSzWmituyt8Wdjx+0B2H+XSv8w1I6KPhrg1+zfcaLs1ZCQHkd0aczxU26yg7yhd1silaDC9rm/ynTw3JzRWlRDlq3GtnbQGnMDwyTy0yAtAG4AJCzjujnn55/VHonYqGbmlSd3UANaKPt47tOLmN8HPAPpVOSEWFHLW0F2gVcgfI6aUCRwa00AyIG7erJhTeSBoOQAJ1IAFeq5+oVxs6OnlUqI1r5A4Nxg1O9v2Uk+IjekDHQ4t4zTiJ5duWOCEZJ6jXPOSa0heydSuWXNGlsr26t8iClmmgpzHlXNOrVNUVC6PrwfBgs80RBrwPkuOqnbDmn8ObmjqVP1l7K+w/RwCkbR/KPZIx6pxbCm8Oq6UqVHO3bsdN+dg6lGvCXC088guQfxOjfdR+1EpbGC3UVPos8kqTZphjqkkQV5Xe2Ug0BI0O8KPvCsMWBmZzJPMp/ZgGNxklxIzNdONAoea3gurricAG76b1wt7HpqKu0Qdpt08bm0aHgmlHAZ8/wBFPLBewlxAd1zcnMJrQ8WngrFNYo3NzFQoqO7YmOLmtzKbaolRknd7ENfcHaRniMx4KHuuTEzCfmYHDnpXyOY8VbZrLrzVYddE0c2NjQWk94E0FN+aUWGSNkv8N5cRks4Jq493xAz9AVtcDaCg6eWX0WU/Dq4uytmMGrSHOp+XI92u8ZhavFoF1YuLOLKmpUw6JKcj0R0jaj3VojJ8HYcmhBJvfTLkgqomzyKSiEoxKIQqMgUXaIBdqgDrcSXjeeCQxlGDygRNXXe8kLg6NzmO4g/qq0W4fiJUYbQK7sbcj4t3+CyRknFOIJs1XIt1wekbBao5WB0bg5tNQffglysFuS/JYHYo3lp4bj1G9ans1tjHaAGyUjk60a7oTp0UuJan7J61DOMcX/8AFrnfQJzRIOzkbya4+ZaB9U4UlgDUjNqnATS0v7xWHUdpvg7gjwl7OzVNGPqU+hOSWBfkrO/0ccF20GjQF0otr3DkF0o5xGHVSNm+fo33KYQDNSFk1eeg9ExCVsdmiWdctJzRrMmA5snzPPQeib31FiZ4+6cWD5XHi4otrBLXdFnNWmXjlTTKgbM1hcKluI4gRmATQHu8N+SiLZMyLvVjdTeCGu/tKsFrYCOKiX2Vta0C4Gz1uUdslr7SPEAabqgj3RWtqU6xDDT9FdsUVXJVbDWkghYGtqUwdA4vaSAGg1xVFKaVVgv275hZZZLPG2SdjcTI3E5jfkNXUqQN9KVWTWfaaR5jbK8k4u/uAJyybuAzyWjxOjCOdX/TdrjsLY2YhqQc+pqpoBQGzNpxRBvTyyVgXTGtKo453qdgSFp/COJS6bzHvjkCVaIY3tLu8gk5XZlBWZnkwuRarlVyqQg4KMCkarmJAUOAUKpv2iHaIsNI5xowlTUPXcSLFQ+jtCfstpoG/mPooRrk8u0l0gCpMlo3zYWcvgGI1wgNB5VJ+ysirmwcdLNXi8+gA+6saUuS4dqDNUXaX949VKsUDI9cnUvZI6+nW7YtZtVJRaKMsWlVKNGQWmJflEZe5nQk7We8UrEMwm0xzK2RkKWUZp3Z3gNJ3lxTaztoKo+LcmIcxQtfWuvELMtq/igLLJLBBEHvjcWGR57lW6kNGZ37xotEZPhrnoQsj2B2UFutc1unbWATyGNp0lf2jtR+RuXU9CgC8/D+W3yxCe2SBrX5xQNY1tGn8bzrnqBXTXgLNa5e6QOGa7LLhFVG2+XuE8q/VD4BckXHhlxkbnFood7cj61TCSOhzSeyk37nxcf7ji+qkbSA7PevPe56S22GLOakrqe0OxO+Vor5fVRsmSThkL5GxjSuJ3RufvREeRS4LvckpJcTqcz9vDRZn8W9hCHG8LK3U/8AiIxQd7dM3xoCPHitIuOtT0T23QtkjfE/NkjXMcOTgQV26fBwuXkzj4VbRF7mQvqHUIocjkfsfRa0vKdiv2axTvoQZYpnCrhXvRuLDl4L0RsJtBLbbK2eaJsZd8uFxOIVIrQjLzKShp4G56uSyJq75ncgB5p0mRd8x5+yaJkNHuzQRa/rNBWZnkwopK6SiOKkqgFyKXLi4UADEhiXFyiQw+NdEiSK5VAqHBkUzs3QSBzlGXZYzK4gfhFfspey3FOcxlRXFPkibVUehtnoMFnjH8uL+7NSKitmC42SHFm7sxVQuz96Wt9reyVpwd6oLaBlPlof1VJ8lR4Lg40a48j7KBl0UzbHUjdzoPVQcpXF1L/SR29Ovyx7Y25KRTOyNyCXs1sjkLmse1xb8wBrRdMNkc83bHEW/ofZIQtqanQJ2xmRRMAGS0RAZxFEykfQpWR5GijLbaeJ04cN6oEOLzla2N7i4MBaC55IAa3e4k5AAVKprvitddla2CFs0jIxhBijbgoMsi97SeNaZo/xGvANu6b+ZnZj/W5o+pWC4Um6BI9RWS82WmKOdmLBK0PYHCjsJ0qErOwvGEDUeiqXwyv+O02SOIECaBjY3s3kN7rHjiCAOhqFe4IsP69E+RcFI2cjLQRwdT9eSmMNUmLP2VokZuf3x45n6+SfRNXnNU6PS5VoibSw6KR2au2jnyuGowtr1qT7JeGx438hmTyU0wClAKAZLbBDfUznzzpaUK2PXwS0hCr20G1Nnu/A+0Fwa84ataXYa6FwGdOif2G9oLUztLNMyVvFjq06jVp6rq8nL4PPm390E3zNCwUM0rHN/wDmDSXeZcVvVhc2BjImCjWNDQBwaKBUO/7oL7+s81O6LP2h5ujc5gH/ANjPJXmOPj4lALgnLFaS7M0puXZ24QR+s1G/t7GgADEeHNSNofijDtCKVHUApMfgZ0/VP8riT/W5BBB5PLkQlFLlyqk0DVXFyq6gAIIIIA45ERykygCbuVjmUeN/srhdl6HKoVYue1NLA1x0FFMwSM4reGyOWe73Ne2HtDnwuqe611G8sqlWNZxsRfbIH4JHUZKQAScg6hIJ4CgWhstLHCrXtcOIIPss57M2x7xEr0dRgHE+3/dQ5zKd3taqnT5AP93/AGCaQPGM1yDBjcdwaBUn0Xn5v1kpHoYlpx2TMcfdP9J9lCXDYYYnOfEDWmEkuJ4GlErddvfMDI7JpJDGjQNHHiU5ZQaUFT6net3L0ZqNckzZ34m1KJaH0GS5AKtcytMtRzGoUTZZHVljeQXsBwnfkK+IIWinVJmbhdteAtrtVDRV63XszHQ656cOaF9W8tBc3XQ/dO9mrpBidJPEKyOBaHDvBoFK0OldfJaGZnPxIvQmCOEGodIXf6W0p60WeKyfEK1B1sdG0gtiqzLTFiOMeFAPBVxjCSANSaDqcgpbsKNe+D904InT0/eSHJ35YwSAPEgnyWr2d9ddd6rmyt3CCzsZwaPbL0U/WgWiJZE7TNwujkG40PQ5j6pSE4qAZ10St8xmSB2VSKOHgd3hVcsbuyY0ChkIoTqByHFc08d5P4dUMqWP+koA2FneP3J5BRNovsgHAzOuRccvILtpYT8ziSkn2ZrRxPEroSo5ud2Zn8XJS+zNe4kudK0HhkDoNwWXWC1SQvEkT3RvGjmOLT0qNRyWpfGi0gRWeIb3ueejW4fd6ymilgjZvhlfdotpfLaXNd+zt7NsmENccfeIdTI6Dcr5LLUVNQ3cN5Wc/BWMOgmB07YGm40YNVpBAqXO8FS4A5ZI88TsiTQDgKqyQvbUtJHeyp00oq9G6uZyH0CUsE+N9c/5eVNEDHbzQkHdlqEE4tTauqN/P/C4kQeQKrqGFDCpLAuoBAhAwVQquFCqADEpNGqgQEAPrsLK0caKXfY2fMyUdCVV3GiUs8mehKuMvBlKF72W+CVwaZHOBwA9m0Z98igJPHNaNsnbsJa11O+wA1zGKmRzWY3VZ3OLS/Jrcw3nxKtcc9CM+S0lHVFpmMZaJJo0t4bmMLcyCcqVppolbxINkmwto4xuJpv7v2BVMu3bKIxtExo8VacxmWmlcz0Tq0bdxxsIjYXuOhccLfrVcGGDU2mj0ss04JpkvcFoBgb0TgXpBioZmAjdXIeOizaa+7RN3Q5gbuY3ut6aJSzF4yfHR3KhB8RourFhS7tzlz9Q2/xsbLFMKB2RHEHIgqo3xbXstrizXuAcCab/AAoktkLca9mTVjwaDg4Z/RLzMLrQ6WgpoOPdFK+J9ll1MVGqNuim53ZI3TsyC8yzioJxMjrkO9UY+J5KXtjs1F3K89oBU0AJIrlontpdmninrjYskNMqPPfxIu8Q3jMG5B5EoH/uCp/3YlXrPJhe135XB3kQVcvi63/zE84Yz6vH0VJKok9MXLbu1hjfiD8TQQ5ujqjXJStpflRebdnNsLVYaiFzS054JAXNB/M0Aggq12L4vS5Ceztd/NG4tP8Aa6vur1IijbLPm0pnZnUqTuyH1We2P4w2SlHRTt50Y4ejksPilYKAYpRx/dGvunaErL4zM1TW2W1oyFXHgFSbX8VLERRvbU3/ALvOniVXL5+J9WlllhLKinaSEF3UNFfU+CVlURHxOvXt7XhypC3Bka951HOz8lUCV17ySSTUkkknUk5klFKhjNP+EVrDIpamn7zP+wLRLI8yZ7t3BYhsVfbbM5+MEglrgAK1La93LjUeS3ZrnaYSDQVaRm0kaHmriDFy2uWjU/scOm4KMAPPyTmyTvDgQDluOiYiwxS4QBSvNBMf+ov/ADNbyAr6oJAeQs+K7iK7iQqoKB2nEIwkC5VFISAVqEUhIHJBshQAs08QgWN5ri4SmAYNbwr1KcwT0IoAEzqlYRmmmS0W+75hxTqS2YQq7ZJMNTuAr48F2S0l1OZW1nPp3HwjZJNJDJo81afyu1BCi7VZ5rO8sBrQVwnNr28W8R6hP7xZhtDSN4afQJ1ti8OhjeMnsdrvoRn65qWtmUpbpexndF7VOQ0zczfzLeI5aq9XZaGysBBqNx3g8Cs+2fDZZQXNG8ucMqimdeas+x9oIdLE6hLXa6VG4nwVQZGRIvOzlRM0bxU9e6c1borK05EKp7L5zdGu+g+qt4fRpPAE+inKk3TNMFqLaDXTZ2hpkFakuGuVAf8ACTmdmnNiygZ/TXzzTJ5zWaSSpG1tu2Y58ZYgLbG6vzWdlRwpJKK+P0VAcVcfitaWyW9xY9rw2ONtWkODS3FVppoQTWnNUtxSGAlFSlnhdI9rGAuc9wa1o1JJoAr5ZNjY4XM7Zhkka1rnwmTC0uIqRUNPy1FRXfqjxYJW6KNY7FJMcMUb5DwY1zz40GSWt902iD+NBLFzfG5o8yKFb3dsbY4m9yOBtMo2Uy6kAVPgn1nvaJzSx7Q5hFCMnNI5tdUFYrLudP19rs811XareLfsVdc7XNETYnEHDJGCzA46EgGhFd1FiV93XJZJ5IJRR8Zplo4ate072kUI6rSMkzGeNx5GdV1oRapzZYqlUQaR8EdmG2i1GeRtWWYBzQRkZXVwV40oXdcK1jaW68LjOJHhhIxsBIAJyxdCaeJTX4TXP+zXewkUdOTMf6XACP8A2gHxVpvGziWKRh/E0jx1B86KlsSyrxDIYdDvrVdMWWpr1p7Jld0vcAdkU+FDvVsEED3DefRcThldxQU0Ozy1hQwooJXT1UDDURTIAk3VKDY0gOOdVEol8KKWoCwsbkdym9iLjba7U2F9cJY8kjdRuR8yFH3vd0lnlfDICHMJGlMQ3OHEFADKqdWV4HimhXQU0xNWS8rRhGE/NmUjA7MckzZIeKUbJv4KtRnpLbbIsUjHbsAPoq1ft4do7CPlBTq8LyIjDAcyM+Q4KEDVU5eBY4eWS9xS4Y53bwyg/wBRopjZm0EWmN3/AKjMJ6tqPaihLLEW2Z7j+ORrR0aCT6qf2QhqASPlcS09RQj2Tj4Jn5NO2WcO2fyZ7kKz2p9In9KeeSqOzTJY8Uj4nUeBhAw4gK1q4E1zU/NeDS0NLZG1c2tWOpQHPMApTdsvGqjRYJBhYBwaB6LOtutthZKwxAPmI7xPyxgjKo3u30Vr2g2hjZA98R7WQDuRtzcXHIVHAanovPF6w2hznSSxy4nElznRvFSdTmFDZoiNLtevuknuXXu80UFSMe3FeHYWiKYioZI1xHFte96VWqMvOHtnuOJzpH90k90RuHdOueRB8AseKlrFtA+NgbSpbk19cw38vhuP+E/4G6dot9zvttttDw84IGOcx41FWmmFjsi45a6clbrHdNli/N4yvp/bWg8lWb0va1QWZjezY2SQMDMA7tXUFHDINfplpUp5s/cTIGmS1yl8j/nxP/dtzrQaVK55xpndina5v2XeyzsywtBA5kpt8R9jG3hZ2yxAMtMTe7XLEzUxuPDgd3QlM7FesBFInMLd2Agt8wrfct8Y2hrtRo7kjG6ZOZWjzjbNlbdDnJZJ2j83Zuc3+5oIRrBYyXBmjnENAOtXGgy6r0zdV6f+IkhqMOFrmU3EfOPY+akrTYYZKGSKN5BBBcxpII0IJGq6I7nHJVsK2OERxsjGjGNYOjWgfRdtD6MceRTCa7GYgWvlZXLC2V+HjWhK7K38BcS08TWo6qlZLorN4z9lNhDKhwDh4659QU6glBFaUPBPZrjbK/vzOcWVDRRgIFdKgZpZlwMH43dMlSewEdgcd9Oi6pYXS3j6IICzyKF1FQWZR1dXEECOroC4EYIA0X4MWIOtE0hHyRgeL3H/APK1e8Lhs1obhmhZIP5hUjodQs4+Db2tinJcAXSNAFc6Nb/krSm2jmqRLKLfPwbs8hJs8z4a/hcO0Z4aO9VT73+E1vhBdGGTgbmGjv7XUr5rbBayjC3kIpBbPLtssUkLsEsb43fle0tPrquWc556DNembxMVoYWTxMkadzgD5cFRrx+GVikNYnyQg/hBxt8MWY80qHdmOPdUknUpexWTGc8mjU8uS1aL4UWWmdomJ/pZTyU3dvw5sTaCR0kgH4a9mP8Abn6pqIm64MysVzzWxzIoY3FjMyQO60HTEdAaZ+K1O4diRAGPe8HD+BoyqOLjr5K6XfHDAwRxNaxg0AyHjxPMpdzo3DOngfsr3M6Ifsk6isubcjkapc2UVqx7geh+yVEcw/E09QPolQxpbbDj3DxUXPcse8N8BT1Cn+0k/FED/S77pu6Zrq/u35ZaZV4VQMpNs2Ys5riwvqfxta6nKpFaKGtWxFkd+CPwxM/4kLSDdjXEAkEnOgadOWeaSfcUZ0ofGiKQ7MntHw5gPyuI6PB9wUwHw5e17XNkqGuBwkBwNDWhNRTyK1+XZtu4HzTd+ywP4iPJGlBbKfeF3Pe4vD2ODjiDX1GHMECmlRSiz/aG6rdLIS4GRo+WjmUHHuVycNDlu4UWzvuJ8GjO2aTUihxMGpc1o+euXdqOPFKXds7Jhc5r3DGAWh0TWFh3mhrQnOu/mk42NSaRid1XLa7OO2f2kLBQhgBdJJ/TGN2XzuoOq0a4toGyMa5pIcMiDkQRqCOKm5tiJ3Ek2gOJz+Uk+dSkpdhpGir5m05kD3WcoGkMtc8B9n7YTaQ6tTRxd0wke5CuH/VVn1TZMoYw8uIDy1pbkOZyPQJyy/XYauY4GpGGhJoAM8sqeO5OFRVE5JanZemXkHZc0j3q1PgFSX7Qin4m+Br6JI7Qsd8zyDuqTT10WhlrSNCtD3fxG78nU3OG88ik/wDqwy4HMH3HUKjxbQsFe+KgVyOVE4ZebXAtDganEBUV6hD2Ki0y3PvPmgql2ruKCjWjX42YBRcKCCRIWqC4ggYdqMgggB3ZrDM5vaRuLRWmTqZjopW7r4tUIIdJKc8i14PnUrqClyaHSY8i+INpYf4jj/U1p9ip66tt559DEOWB9fsggrjuRJUiWbfMx+Z9P6WtPuUpHe4Jo6Z4/wBI+gQQVmbLHd9iLwHCRzgeZHopqz2UDXP1QQWhA9YGjcPJLteggkMP2qRkthrRraka50GenigglQxNlX1JrWuGgdQDfu16pzZrNo1xOQ3HIiu9BBSUh5FHhy3bhwFBl+uKLNZmPFHNBG7l0O5BBIojpLm3xzSM5Vxt8j91wWS0t0kif/Uwt9WoIJ2KhSLtx87GkcY3fR1E3tdvczVgFeJxHyBA9UEECeyI197vcaA5daf8fukXPcc606ffVcQSZK3QtCyozzKObO3gEEE0SxGSxs/KPJIm64jqxp8AuoJk0IS7PwO1jb5Je6Lps7H9m6Jha/5atBLXUzAOoBA8wgggaVPYWm2cc0kNk7u6oqacCV1BBc7xqztWSVH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19462" name="AutoShape 6" descr="data:image/jpeg;base64,/9j/4AAQSkZJRgABAQAAAQABAAD/2wCEAAkGBxMSEhUTExMVFRUVFRgVFRUXFRUVFRcWFRUXFhUVFRUYHSggGBolHRcVITEhJSkrLi4uFx8zODMtNygtLisBCgoKDg0OGxAQGy0lHSUtLSstLS0tLSstLS0tLS0tLS0tLS0tLS0tLS0tLS0tLS0rLS0tLS0tLS0tLS0tLS0tLf/AABEIALcBFAMBIgACEQEDEQH/xAAcAAAABwEBAAAAAAAAAAAAAAAAAgMEBQYHAQj/xABCEAABAwEFBQYEAwcDAgcAAAABAAIDEQQFEiExBkFRYXETIoGRobEHMsHRQlLwFCMzYnKS4YKishXxJCVTc4Oj0v/EABkBAAMBAQEAAAAAAAAAAAAAAAABAgMEBf/EACMRAAICAQMEAwEAAAAAAAAAAAABAhEDEiExBDJBURMUImH/2gAMAwEAAhEDEQA/AMSLiiVQquIAVbJRKGc1yOop902QqgByH0R2y5pswE5BTtw3A60EbmVzdx5N+6mUlFWy4Y3N0jl2x4y3rmtA2Culs9pGId1memRoRRI3iIYIBY44gXuIcZBTE3DnQHiVcdidk4hhe8OrQGmJw9iiE1JWGTE4Sr0XgMETi9wo0gDFXJrWg0DhuFSc0L5u1lpiMbycLqEEagjMEI0t3twGNpeA4U/iPNBv1KcxQBjQxoo1oAA5DRaGJF3Lc7LLH2bKmpxEnUnIewCfbz4D0/ylCEmzf1PoafRAFS2qsdtfOwwF2CgphdhDXby7NXKzAgDEakAVPOmaKAjPNGuPBpPogCKjfqeOfnmnMCQYzJPLLHkuXH3HVPtI+97/AIrKWNeHEvzyGQAyqfspiJwcARoQCOhzCaXjckNowGVmLBmMyNdQaahSEUYFAMgPYLpRzMa2w95cs4zXZxmjWcLQgd2XRx4u9k0tBzTuz/IOdSmUpzSQxaBL2Ifu68ST6pu00aTyKdRCkbRyCGCGsmqLbLayFhc91BTLeT0G9EtdobG10jzRrRUrMbTdtpvWXtpXuiso/hsaS1zx+Y8G+6zyZNJpjxuZPW74iGMYIohvoXnM+G7zUFFt5bJH5Fjf5XMAHnqfBO59j4gzDV1OZxe6gLwukRPYWnMGnUafbyXP8v8ATqeGlwXS6viC0ksnaK6BzA6hy/KVarg2gs9oGCOTvjMscC13UA6josqtFja/DIwZ0DhzDaBw9fRS9mDS6GZlBXDQ6UJ0NR8prUV5jI738zM/hRqe9KnQdQo+7LSXtGL5hrXI+SkN4XQnaswaph0EEEhiMslCupC0HvIK0iGzxc9qSUnLZAdMk0fZSDw57lNDUkN11rSTQap2y7JCaAfrirNctzCPN2bvZROWnnk1xw18cEU26iMLScjm7LUnmtI2XhY1pdSjWCg60yVetFixK1XBI0WF7R8+INII1qRmPJcsv21Z3438cXQLsuvHMJDpnzzK0K7KjTQCirNyQ/YK0MeWCgotdMtNROVzjquQ+7YjOvJcNtdy8k3ieXbh5/4SjoSGhxGRFd29Zacy9j1Yn6FRbTwCENqAABHU+6ahw/QKMKHRHyZFyHx42PP2tvNJ2i01FAdSAelc02LUWiPsS4H8EQr5HgPP84a3LcpuCOjQoaiO2Zw0cfNTDJpdjnDUieogN/RQzbdIPxegSovJ28BdCzxMXhkLSHNKM0PRMf2rklf21tKZrZZoPyZPDNeCSGTB0TB2qevlDmAjQjJMRqtEZsXk+Q86D1T6QUFOSZOHyji4J5KUMEVjaaymd0cJ/hZvl5gfKzxPoClctBkAq5tPtL2doc3s3howjtajU5Cjd4yUpYbdjYHZGq4sjuVnfhVRryLThVnaOwdow4fmGY+oU5LbGONGuFeFc0zncsZHTFbUUfZy2lsgY45VIonAteAPjJoMRLTwqfo7CfNM9pIBHK2RuVTn1CRvM48RGhZj9KP9PZXE55KjZLktpfEx51pQ9Rr91ZI3VoRwr5rNdiLyL7E2pzb3T4ZH3WiXcasaf5W+3+V0Y3sc2RbjpBBArQgZPFSeqCWs4y8V1VZFHkEohCVSZVGQpBOWkclOWK9GkjEKKvIzHUUygpclwySh2lqdaOCkbna4nU0rWm6vFVSzWmituyt8Wdjx+0B2H+XSv8w1I6KPhrg1+zfcaLs1ZCQHkd0aczxU26yg7yhd1silaDC9rm/ynTw3JzRWlRDlq3GtnbQGnMDwyTy0yAtAG4AJCzjujnn55/VHonYqGbmlSd3UANaKPt47tOLmN8HPAPpVOSEWFHLW0F2gVcgfI6aUCRwa00AyIG7erJhTeSBoOQAJ1IAFeq5+oVxs6OnlUqI1r5A4Nxg1O9v2Uk+IjekDHQ4t4zTiJ5duWOCEZJ6jXPOSa0heydSuWXNGlsr26t8iClmmgpzHlXNOrVNUVC6PrwfBgs80RBrwPkuOqnbDmn8ObmjqVP1l7K+w/RwCkbR/KPZIx6pxbCm8Oq6UqVHO3bsdN+dg6lGvCXC088guQfxOjfdR+1EpbGC3UVPos8kqTZphjqkkQV5Xe2Ug0BI0O8KPvCsMWBmZzJPMp/ZgGNxklxIzNdONAoea3gurricAG76b1wt7HpqKu0Qdpt08bm0aHgmlHAZ8/wBFPLBewlxAd1zcnMJrQ8WngrFNYo3NzFQoqO7YmOLmtzKbaolRknd7ENfcHaRniMx4KHuuTEzCfmYHDnpXyOY8VbZrLrzVYddE0c2NjQWk94E0FN+aUWGSNkv8N5cRks4Jq493xAz9AVtcDaCg6eWX0WU/Dq4uytmMGrSHOp+XI92u8ZhavFoF1YuLOLKmpUw6JKcj0R0jaj3VojJ8HYcmhBJvfTLkgqomzyKSiEoxKIQqMgUXaIBdqgDrcSXjeeCQxlGDygRNXXe8kLg6NzmO4g/qq0W4fiJUYbQK7sbcj4t3+CyRknFOIJs1XIt1wekbBao5WB0bg5tNQffglysFuS/JYHYo3lp4bj1G9ans1tjHaAGyUjk60a7oTp0UuJan7J61DOMcX/8AFrnfQJzRIOzkbya4+ZaB9U4UlgDUjNqnATS0v7xWHUdpvg7gjwl7OzVNGPqU+hOSWBfkrO/0ccF20GjQF0otr3DkF0o5xGHVSNm+fo33KYQDNSFk1eeg9ExCVsdmiWdctJzRrMmA5snzPPQeib31FiZ4+6cWD5XHi4otrBLXdFnNWmXjlTTKgbM1hcKluI4gRmATQHu8N+SiLZMyLvVjdTeCGu/tKsFrYCOKiX2Vta0C4Gz1uUdslr7SPEAabqgj3RWtqU6xDDT9FdsUVXJVbDWkghYGtqUwdA4vaSAGg1xVFKaVVgv275hZZZLPG2SdjcTI3E5jfkNXUqQN9KVWTWfaaR5jbK8k4u/uAJyybuAzyWjxOjCOdX/TdrjsLY2YhqQc+pqpoBQGzNpxRBvTyyVgXTGtKo453qdgSFp/COJS6bzHvjkCVaIY3tLu8gk5XZlBWZnkwuRarlVyqQg4KMCkarmJAUOAUKpv2iHaIsNI5xowlTUPXcSLFQ+jtCfstpoG/mPooRrk8u0l0gCpMlo3zYWcvgGI1wgNB5VJ+ysirmwcdLNXi8+gA+6saUuS4dqDNUXaX949VKsUDI9cnUvZI6+nW7YtZtVJRaKMsWlVKNGQWmJflEZe5nQk7We8UrEMwm0xzK2RkKWUZp3Z3gNJ3lxTaztoKo+LcmIcxQtfWuvELMtq/igLLJLBBEHvjcWGR57lW6kNGZ37xotEZPhrnoQsj2B2UFutc1unbWATyGNp0lf2jtR+RuXU9CgC8/D+W3yxCe2SBrX5xQNY1tGn8bzrnqBXTXgLNa5e6QOGa7LLhFVG2+XuE8q/VD4BckXHhlxkbnFood7cj61TCSOhzSeyk37nxcf7ji+qkbSA7PevPe56S22GLOakrqe0OxO+Vor5fVRsmSThkL5GxjSuJ3RufvREeRS4LvckpJcTqcz9vDRZn8W9hCHG8LK3U/8AiIxQd7dM3xoCPHitIuOtT0T23QtkjfE/NkjXMcOTgQV26fBwuXkzj4VbRF7mQvqHUIocjkfsfRa0vKdiv2axTvoQZYpnCrhXvRuLDl4L0RsJtBLbbK2eaJsZd8uFxOIVIrQjLzKShp4G56uSyJq75ncgB5p0mRd8x5+yaJkNHuzQRa/rNBWZnkwopK6SiOKkqgFyKXLi4UADEhiXFyiQw+NdEiSK5VAqHBkUzs3QSBzlGXZYzK4gfhFfspey3FOcxlRXFPkibVUehtnoMFnjH8uL+7NSKitmC42SHFm7sxVQuz96Wt9reyVpwd6oLaBlPlof1VJ8lR4Lg40a48j7KBl0UzbHUjdzoPVQcpXF1L/SR29Ovyx7Y25KRTOyNyCXs1sjkLmse1xb8wBrRdMNkc83bHEW/ofZIQtqanQJ2xmRRMAGS0RAZxFEykfQpWR5GijLbaeJ04cN6oEOLzla2N7i4MBaC55IAa3e4k5AAVKprvitddla2CFs0jIxhBijbgoMsi97SeNaZo/xGvANu6b+ZnZj/W5o+pWC4Um6BI9RWS82WmKOdmLBK0PYHCjsJ0qErOwvGEDUeiqXwyv+O02SOIECaBjY3s3kN7rHjiCAOhqFe4IsP69E+RcFI2cjLQRwdT9eSmMNUmLP2VokZuf3x45n6+SfRNXnNU6PS5VoibSw6KR2au2jnyuGowtr1qT7JeGx438hmTyU0wClAKAZLbBDfUznzzpaUK2PXwS0hCr20G1Nnu/A+0Fwa84ataXYa6FwGdOif2G9oLUztLNMyVvFjq06jVp6rq8nL4PPm390E3zNCwUM0rHN/wDmDSXeZcVvVhc2BjImCjWNDQBwaKBUO/7oL7+s81O6LP2h5ujc5gH/ANjPJXmOPj4lALgnLFaS7M0puXZ24QR+s1G/t7GgADEeHNSNofijDtCKVHUApMfgZ0/VP8riT/W5BBB5PLkQlFLlyqk0DVXFyq6gAIIIIA45ERykygCbuVjmUeN/srhdl6HKoVYue1NLA1x0FFMwSM4reGyOWe73Ne2HtDnwuqe611G8sqlWNZxsRfbIH4JHUZKQAScg6hIJ4CgWhstLHCrXtcOIIPss57M2x7xEr0dRgHE+3/dQ5zKd3taqnT5AP93/AGCaQPGM1yDBjcdwaBUn0Xn5v1kpHoYlpx2TMcfdP9J9lCXDYYYnOfEDWmEkuJ4GlErddvfMDI7JpJDGjQNHHiU5ZQaUFT6net3L0ZqNckzZ34m1KJaH0GS5AKtcytMtRzGoUTZZHVljeQXsBwnfkK+IIWinVJmbhdteAtrtVDRV63XszHQ656cOaF9W8tBc3XQ/dO9mrpBidJPEKyOBaHDvBoFK0OldfJaGZnPxIvQmCOEGodIXf6W0p60WeKyfEK1B1sdG0gtiqzLTFiOMeFAPBVxjCSANSaDqcgpbsKNe+D904InT0/eSHJ35YwSAPEgnyWr2d9ddd6rmyt3CCzsZwaPbL0U/WgWiJZE7TNwujkG40PQ5j6pSE4qAZ10St8xmSB2VSKOHgd3hVcsbuyY0ChkIoTqByHFc08d5P4dUMqWP+koA2FneP3J5BRNovsgHAzOuRccvILtpYT8ziSkn2ZrRxPEroSo5ud2Zn8XJS+zNe4kudK0HhkDoNwWXWC1SQvEkT3RvGjmOLT0qNRyWpfGi0gRWeIb3ueejW4fd6ymilgjZvhlfdotpfLaXNd+zt7NsmENccfeIdTI6Dcr5LLUVNQ3cN5Wc/BWMOgmB07YGm40YNVpBAqXO8FS4A5ZI88TsiTQDgKqyQvbUtJHeyp00oq9G6uZyH0CUsE+N9c/5eVNEDHbzQkHdlqEE4tTauqN/P/C4kQeQKrqGFDCpLAuoBAhAwVQquFCqADEpNGqgQEAPrsLK0caKXfY2fMyUdCVV3GiUs8mehKuMvBlKF72W+CVwaZHOBwA9m0Z98igJPHNaNsnbsJa11O+wA1zGKmRzWY3VZ3OLS/Jrcw3nxKtcc9CM+S0lHVFpmMZaJJo0t4bmMLcyCcqVppolbxINkmwto4xuJpv7v2BVMu3bKIxtExo8VacxmWmlcz0Tq0bdxxsIjYXuOhccLfrVcGGDU2mj0ss04JpkvcFoBgb0TgXpBioZmAjdXIeOizaa+7RN3Q5gbuY3ut6aJSzF4yfHR3KhB8RourFhS7tzlz9Q2/xsbLFMKB2RHEHIgqo3xbXstrizXuAcCab/AAoktkLca9mTVjwaDg4Z/RLzMLrQ6WgpoOPdFK+J9ll1MVGqNuim53ZI3TsyC8yzioJxMjrkO9UY+J5KXtjs1F3K89oBU0AJIrlontpdmninrjYskNMqPPfxIu8Q3jMG5B5EoH/uCp/3YlXrPJhe135XB3kQVcvi63/zE84Yz6vH0VJKok9MXLbu1hjfiD8TQQ5ujqjXJStpflRebdnNsLVYaiFzS054JAXNB/M0Aggq12L4vS5Ceztd/NG4tP8Aa6vur1IijbLPm0pnZnUqTuyH1We2P4w2SlHRTt50Y4ejksPilYKAYpRx/dGvunaErL4zM1TW2W1oyFXHgFSbX8VLERRvbU3/ALvOniVXL5+J9WlllhLKinaSEF3UNFfU+CVlURHxOvXt7XhypC3Bka951HOz8lUCV17ySSTUkkknUk5klFKhjNP+EVrDIpamn7zP+wLRLI8yZ7t3BYhsVfbbM5+MEglrgAK1La93LjUeS3ZrnaYSDQVaRm0kaHmriDFy2uWjU/scOm4KMAPPyTmyTvDgQDluOiYiwxS4QBSvNBMf+ov/ADNbyAr6oJAeQs+K7iK7iQqoKB2nEIwkC5VFISAVqEUhIHJBshQAs08QgWN5ri4SmAYNbwr1KcwT0IoAEzqlYRmmmS0W+75hxTqS2YQq7ZJMNTuAr48F2S0l1OZW1nPp3HwjZJNJDJo81afyu1BCi7VZ5rO8sBrQVwnNr28W8R6hP7xZhtDSN4afQJ1ti8OhjeMnsdrvoRn65qWtmUpbpexndF7VOQ0zczfzLeI5aq9XZaGysBBqNx3g8Cs+2fDZZQXNG8ucMqimdeas+x9oIdLE6hLXa6VG4nwVQZGRIvOzlRM0bxU9e6c1borK05EKp7L5zdGu+g+qt4fRpPAE+inKk3TNMFqLaDXTZ2hpkFakuGuVAf8ACTmdmnNiygZ/TXzzTJ5zWaSSpG1tu2Y58ZYgLbG6vzWdlRwpJKK+P0VAcVcfitaWyW9xY9rw2ONtWkODS3FVppoQTWnNUtxSGAlFSlnhdI9rGAuc9wa1o1JJoAr5ZNjY4XM7Zhkka1rnwmTC0uIqRUNPy1FRXfqjxYJW6KNY7FJMcMUb5DwY1zz40GSWt902iD+NBLFzfG5o8yKFb3dsbY4m9yOBtMo2Uy6kAVPgn1nvaJzSx7Q5hFCMnNI5tdUFYrLudP19rs811XareLfsVdc7XNETYnEHDJGCzA46EgGhFd1FiV93XJZJ5IJRR8Zplo4ate072kUI6rSMkzGeNx5GdV1oRapzZYqlUQaR8EdmG2i1GeRtWWYBzQRkZXVwV40oXdcK1jaW68LjOJHhhIxsBIAJyxdCaeJTX4TXP+zXewkUdOTMf6XACP8A2gHxVpvGziWKRh/E0jx1B86KlsSyrxDIYdDvrVdMWWpr1p7Jld0vcAdkU+FDvVsEED3DefRcThldxQU0Ozy1hQwooJXT1UDDURTIAk3VKDY0gOOdVEol8KKWoCwsbkdym9iLjba7U2F9cJY8kjdRuR8yFH3vd0lnlfDICHMJGlMQ3OHEFADKqdWV4HimhXQU0xNWS8rRhGE/NmUjA7MckzZIeKUbJv4KtRnpLbbIsUjHbsAPoq1ft4do7CPlBTq8LyIjDAcyM+Q4KEDVU5eBY4eWS9xS4Y53bwyg/wBRopjZm0EWmN3/AKjMJ6tqPaihLLEW2Z7j+ORrR0aCT6qf2QhqASPlcS09RQj2Tj4Jn5NO2WcO2fyZ7kKz2p9In9KeeSqOzTJY8Uj4nUeBhAw4gK1q4E1zU/NeDS0NLZG1c2tWOpQHPMApTdsvGqjRYJBhYBwaB6LOtutthZKwxAPmI7xPyxgjKo3u30Vr2g2hjZA98R7WQDuRtzcXHIVHAanovPF6w2hznSSxy4nElznRvFSdTmFDZoiNLtevuknuXXu80UFSMe3FeHYWiKYioZI1xHFte96VWqMvOHtnuOJzpH90k90RuHdOueRB8AseKlrFtA+NgbSpbk19cw38vhuP+E/4G6dot9zvttttDw84IGOcx41FWmmFjsi45a6clbrHdNli/N4yvp/bWg8lWb0va1QWZjezY2SQMDMA7tXUFHDINfplpUp5s/cTIGmS1yl8j/nxP/dtzrQaVK55xpndina5v2XeyzsywtBA5kpt8R9jG3hZ2yxAMtMTe7XLEzUxuPDgd3QlM7FesBFInMLd2Agt8wrfct8Y2hrtRo7kjG6ZOZWjzjbNlbdDnJZJ2j83Zuc3+5oIRrBYyXBmjnENAOtXGgy6r0zdV6f+IkhqMOFrmU3EfOPY+akrTYYZKGSKN5BBBcxpII0IJGq6I7nHJVsK2OERxsjGjGNYOjWgfRdtD6MceRTCa7GYgWvlZXLC2V+HjWhK7K38BcS08TWo6qlZLorN4z9lNhDKhwDh4659QU6glBFaUPBPZrjbK/vzOcWVDRRgIFdKgZpZlwMH43dMlSewEdgcd9Oi6pYXS3j6IICzyKF1FQWZR1dXEECOroC4EYIA0X4MWIOtE0hHyRgeL3H/APK1e8Lhs1obhmhZIP5hUjodQs4+Db2tinJcAXSNAFc6Nb/krSm2jmqRLKLfPwbs8hJs8z4a/hcO0Z4aO9VT73+E1vhBdGGTgbmGjv7XUr5rbBayjC3kIpBbPLtssUkLsEsb43fle0tPrquWc556DNembxMVoYWTxMkadzgD5cFRrx+GVikNYnyQg/hBxt8MWY80qHdmOPdUknUpexWTGc8mjU8uS1aL4UWWmdomJ/pZTyU3dvw5sTaCR0kgH4a9mP8Abn6pqIm64MysVzzWxzIoY3FjMyQO60HTEdAaZ+K1O4diRAGPe8HD+BoyqOLjr5K6XfHDAwRxNaxg0AyHjxPMpdzo3DOngfsr3M6Ifsk6isubcjkapc2UVqx7geh+yVEcw/E09QPolQxpbbDj3DxUXPcse8N8BT1Cn+0k/FED/S77pu6Zrq/u35ZaZV4VQMpNs2Ys5riwvqfxta6nKpFaKGtWxFkd+CPwxM/4kLSDdjXEAkEnOgadOWeaSfcUZ0ofGiKQ7MntHw5gPyuI6PB9wUwHw5e17XNkqGuBwkBwNDWhNRTyK1+XZtu4HzTd+ywP4iPJGlBbKfeF3Pe4vD2ODjiDX1GHMECmlRSiz/aG6rdLIS4GRo+WjmUHHuVycNDlu4UWzvuJ8GjO2aTUihxMGpc1o+euXdqOPFKXds7Jhc5r3DGAWh0TWFh3mhrQnOu/mk42NSaRid1XLa7OO2f2kLBQhgBdJJ/TGN2XzuoOq0a4toGyMa5pIcMiDkQRqCOKm5tiJ3Ek2gOJz+Uk+dSkpdhpGir5m05kD3WcoGkMtc8B9n7YTaQ6tTRxd0wke5CuH/VVn1TZMoYw8uIDy1pbkOZyPQJyy/XYauY4GpGGhJoAM8sqeO5OFRVE5JanZemXkHZc0j3q1PgFSX7Qin4m+Br6JI7Qsd8zyDuqTT10WhlrSNCtD3fxG78nU3OG88ik/wDqwy4HMH3HUKjxbQsFe+KgVyOVE4ZebXAtDganEBUV6hD2Ki0y3PvPmgql2ruKCjWjX42YBRcKCCRIWqC4ggYdqMgggB3ZrDM5vaRuLRWmTqZjopW7r4tUIIdJKc8i14PnUrqClyaHSY8i+INpYf4jj/U1p9ip66tt559DEOWB9fsggrjuRJUiWbfMx+Z9P6WtPuUpHe4Jo6Z4/wBI+gQQVmbLHd9iLwHCRzgeZHopqz2UDXP1QQWhA9YGjcPJLteggkMP2qRkthrRraka50GenigglQxNlX1JrWuGgdQDfu16pzZrNo1xOQ3HIiu9BBSUh5FHhy3bhwFBl+uKLNZmPFHNBG7l0O5BBIojpLm3xzSM5Vxt8j91wWS0t0kif/Uwt9WoIJ2KhSLtx87GkcY3fR1E3tdvczVgFeJxHyBA9UEECeyI197vcaA5daf8fukXPcc606ffVcQSZK3QtCyozzKObO3gEEE0SxGSxs/KPJIm64jqxp8AuoJk0IS7PwO1jb5Je6Lps7H9m6Jha/5atBLXUzAOoBA8wgggaVPYWm2cc0kNk7u6oqacCV1BBc7xqztWSVH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pic>
        <p:nvPicPr>
          <p:cNvPr id="19464" name="Picture 8" descr="http://blogs.mccombs.utexas.edu/mpa-students/files/2013/10/job-interview-1g6012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91266" y="4898774"/>
            <a:ext cx="2952734" cy="19592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Conducting the Interview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Nontraditional Interviewing Approaches</a:t>
            </a:r>
          </a:p>
          <a:p>
            <a:r>
              <a:rPr lang="id-ID" dirty="0" smtClean="0"/>
              <a:t>Asking Questions</a:t>
            </a:r>
          </a:p>
          <a:p>
            <a:r>
              <a:rPr lang="id-ID" dirty="0" smtClean="0"/>
              <a:t>Common Question Pitfalls</a:t>
            </a:r>
          </a:p>
          <a:p>
            <a:r>
              <a:rPr lang="id-ID" dirty="0" smtClean="0"/>
              <a:t>Traditional Questions</a:t>
            </a:r>
          </a:p>
          <a:p>
            <a:r>
              <a:rPr lang="id-ID" dirty="0" smtClean="0"/>
              <a:t>Nondtraditional Questions</a:t>
            </a:r>
          </a:p>
          <a:p>
            <a:r>
              <a:rPr lang="id-ID" dirty="0" smtClean="0"/>
              <a:t>Closing Thoughts on Use of Questions</a:t>
            </a:r>
          </a:p>
          <a:p>
            <a:r>
              <a:rPr lang="id-ID" dirty="0" smtClean="0"/>
              <a:t>Giving Information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Evaluating the Interview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833</TotalTime>
  <Words>163</Words>
  <Application>Microsoft Office PowerPoint</Application>
  <PresentationFormat>On-screen Show (4:3)</PresentationFormat>
  <Paragraphs>54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Technic</vt:lpstr>
      <vt:lpstr>The Recruiting Interview</vt:lpstr>
      <vt:lpstr>Where to Find Good Applicants</vt:lpstr>
      <vt:lpstr>Preparing the Recruiting Effort</vt:lpstr>
      <vt:lpstr>Preparing the Recruiting Effort</vt:lpstr>
      <vt:lpstr>Obtaining and Reviewing Information on Applicants</vt:lpstr>
      <vt:lpstr>Obtaining and Reviewing Information on Applicants</vt:lpstr>
      <vt:lpstr>Structuring the Review</vt:lpstr>
      <vt:lpstr>Conducting the Interview</vt:lpstr>
      <vt:lpstr>Evaluating the Interview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Recruiting Interview</dc:title>
  <dc:creator>USER</dc:creator>
  <cp:lastModifiedBy>USER</cp:lastModifiedBy>
  <cp:revision>13</cp:revision>
  <dcterms:created xsi:type="dcterms:W3CDTF">2016-03-04T05:51:21Z</dcterms:created>
  <dcterms:modified xsi:type="dcterms:W3CDTF">2016-03-11T13:24:31Z</dcterms:modified>
</cp:coreProperties>
</file>