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9EC84-E8E5-4FCC-A631-E40C489E1D34}" type="datetimeFigureOut">
              <a:rPr lang="en-US"/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31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27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6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13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73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2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43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558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302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896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60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14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519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336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720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019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396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087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828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4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932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178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60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935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75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8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17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6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22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43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9D79F-7901-4AEB-A424-B12E4AFA6CA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3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Informational Interview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Thomas PW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Membuka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Bangun rapport dan bersiap-siap untuk bagian utama interview</a:t>
            </a:r>
          </a:p>
          <a:p>
            <a:r>
              <a:rPr lang="en-US" dirty="0"/>
              <a:t>Hormati interviewee</a:t>
            </a:r>
          </a:p>
          <a:p>
            <a:r>
              <a:rPr lang="en-US" dirty="0"/>
              <a:t>Jangan kaku, tapi juga jangan terlalu kasual.</a:t>
            </a:r>
          </a:p>
          <a:p>
            <a:r>
              <a:rPr lang="en-US" dirty="0"/>
              <a:t>Jelaskan 5w1h tentang interview kali ini.</a:t>
            </a:r>
          </a:p>
          <a:p>
            <a:r>
              <a:rPr lang="en-US" dirty="0"/>
              <a:t>Jangan langsung mengeluarkan catatan atau recorder</a:t>
            </a:r>
          </a:p>
          <a:p>
            <a:r>
              <a:rPr lang="en-US" dirty="0"/>
              <a:t>Icebreaker misalnya tentang hobi, sesuatu di ruang interviewee.</a:t>
            </a:r>
          </a:p>
          <a:p>
            <a:r>
              <a:rPr lang="en-US" dirty="0"/>
              <a:t>Nyatakan dengan hati-hati, posisi interviewee di isu yang dibahas.</a:t>
            </a:r>
          </a:p>
          <a:p>
            <a:r>
              <a:rPr lang="en-US" dirty="0"/>
              <a:t>Sesuaikan opening dengan interviewee.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58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Melakukan Interview – Memotivasi Interviewee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Interviewee mungkin lelah dengan interview, atau mungkin merasa interview membahayakan mereka, dll.</a:t>
            </a:r>
          </a:p>
          <a:p>
            <a:r>
              <a:rPr lang="en-US" dirty="0"/>
              <a:t>Di sisi lain, hati-hati dengan interviewee yang terlalu mau berbicara: mungkin cari perhatian, mungkin berusaha menjual ide, mungkin ada niat balas dendam</a:t>
            </a:r>
          </a:p>
          <a:p>
            <a:r>
              <a:rPr lang="en-US" dirty="0"/>
              <a:t>Ikuti golden rule. Rasa percaya penting dan vital untuk jenis interview ini. Kata "interview" bisa dihindari. "Dropping names" bisa meningkatkan rasa percaya.</a:t>
            </a:r>
          </a:p>
          <a:p>
            <a:r>
              <a:rPr lang="en-US" dirty="0"/>
              <a:t>Tunjukkan rasa tertarik dan antusias. Bersikaplah </a:t>
            </a:r>
            <a:r>
              <a:rPr lang="en-US" dirty="0" err="1"/>
              <a:t>netral</a:t>
            </a:r>
            <a:r>
              <a:rPr lang="en-US" dirty="0"/>
              <a:t>. Kendalikan interview tanpa menyela, tunggu pause. Tanya, jangan buat pernyataan. Gunakan body language untuk menunjukkan perhatian.</a:t>
            </a:r>
          </a:p>
        </p:txBody>
      </p:sp>
    </p:spTree>
    <p:extLst>
      <p:ext uri="{BB962C8B-B14F-4D97-AF65-F5344CB8AC3E}">
        <p14:creationId xmlns:p14="http://schemas.microsoft.com/office/powerpoint/2010/main" val="3477795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Melakukan Interview – Bertanya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Gunakan pertanyaan yang open-ended</a:t>
            </a:r>
          </a:p>
          <a:p>
            <a:pPr lvl="1"/>
            <a:r>
              <a:rPr lang="en-US" sz="2800" dirty="0"/>
              <a:t>Terutama di awal, mendorong interviewee untuk berkomunikasi</a:t>
            </a:r>
          </a:p>
          <a:p>
            <a:pPr lvl="1"/>
            <a:r>
              <a:rPr lang="en-US" sz="2800" dirty="0"/>
              <a:t>Kesempatan untuk mengobservasi interviewee</a:t>
            </a:r>
          </a:p>
          <a:p>
            <a:pPr lvl="1"/>
            <a:r>
              <a:rPr lang="en-US" sz="2800" dirty="0"/>
              <a:t>Lihat </a:t>
            </a:r>
            <a:r>
              <a:rPr lang="en-US" sz="2800" dirty="0" err="1"/>
              <a:t>respons</a:t>
            </a:r>
            <a:r>
              <a:rPr lang="en-US" sz="2800" dirty="0"/>
              <a:t> interviewee terhadap pertanyaan</a:t>
            </a:r>
          </a:p>
          <a:p>
            <a:r>
              <a:rPr lang="it-IT" dirty="0">
                <a:latin typeface="Calibri" charset="0"/>
              </a:rPr>
              <a:t>Buat interviewee menjadi bintang dari acara interview</a:t>
            </a:r>
            <a:endParaRPr lang="en-US" dirty="0">
              <a:latin typeface="Calibri" charset="0"/>
            </a:endParaRPr>
          </a:p>
          <a:p>
            <a:r>
              <a:rPr lang="en-US" dirty="0"/>
              <a:t>Jangan menginterupsi kecuali sangat melenceng, interviewee menghidari sebuah pertanyaan, atau menjawab tanpa berhenti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51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charset="0"/>
              </a:rPr>
              <a:t>Melakukan Interview - Bertanya</a:t>
            </a:r>
            <a:endParaRPr lang="en-US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Gunakan probing question</a:t>
            </a:r>
          </a:p>
          <a:p>
            <a:pPr lvl="1"/>
            <a:r>
              <a:rPr lang="en-US" sz="2800" dirty="0"/>
              <a:t>Silent/nudging probes: Anggukan, senyum, "uh huh" mendorong interviewee untuk memberi elaborasi</a:t>
            </a:r>
          </a:p>
          <a:p>
            <a:pPr lvl="1"/>
            <a:r>
              <a:rPr lang="en-US" sz="2800" dirty="0"/>
              <a:t>Informational probe: ketika ada informasi yang butuh penjelasan lebih lanjut</a:t>
            </a:r>
          </a:p>
          <a:p>
            <a:pPr lvl="1"/>
            <a:r>
              <a:rPr lang="en-US" sz="2800" dirty="0"/>
              <a:t>Restatement probe: ketika interviewee tidak menjawab pertanyaan yang ditanya</a:t>
            </a:r>
          </a:p>
          <a:p>
            <a:pPr lvl="1"/>
            <a:r>
              <a:rPr lang="en-US" sz="2800" dirty="0"/>
              <a:t>Reflective/mirror question: untuk mengklarifikasi jawaban</a:t>
            </a:r>
          </a:p>
          <a:p>
            <a:pPr lvl="1"/>
            <a:r>
              <a:rPr lang="en-US" sz="2800" dirty="0"/>
              <a:t>Clearinghouse probe: memastikan segala yang penting sudah terjawab</a:t>
            </a:r>
          </a:p>
          <a:p>
            <a:pPr lvl="1"/>
            <a:r>
              <a:rPr lang="en-US" sz="2800" dirty="0"/>
              <a:t>Metaphorical question: mendorong interviewee untuk menjawab secara menarik dan gampang dimengerti</a:t>
            </a:r>
          </a:p>
        </p:txBody>
      </p:sp>
    </p:spTree>
    <p:extLst>
      <p:ext uri="{BB962C8B-B14F-4D97-AF65-F5344CB8AC3E}">
        <p14:creationId xmlns:p14="http://schemas.microsoft.com/office/powerpoint/2010/main" val="465215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alibri" charset="0"/>
              </a:rPr>
              <a:t>Melakukan</a:t>
            </a:r>
            <a:r>
              <a:rPr lang="it-IT" dirty="0">
                <a:latin typeface="Calibri" charset="0"/>
              </a:rPr>
              <a:t> </a:t>
            </a:r>
            <a:r>
              <a:rPr lang="it-IT" dirty="0" err="1">
                <a:latin typeface="Calibri" charset="0"/>
              </a:rPr>
              <a:t>Interview</a:t>
            </a:r>
            <a:r>
              <a:rPr lang="it-IT" dirty="0">
                <a:latin typeface="Calibri" charset="0"/>
              </a:rPr>
              <a:t> – </a:t>
            </a:r>
            <a:r>
              <a:rPr lang="it-IT" dirty="0" err="1">
                <a:latin typeface="Calibri" charset="0"/>
              </a:rPr>
              <a:t>Pitfalls</a:t>
            </a:r>
            <a:endParaRPr lang="en-US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Bipolar trap</a:t>
            </a:r>
          </a:p>
          <a:p>
            <a:r>
              <a:rPr lang="en-US" dirty="0"/>
              <a:t>Tell me everything</a:t>
            </a:r>
          </a:p>
          <a:p>
            <a:r>
              <a:rPr lang="en-US" dirty="0"/>
              <a:t>Open to closed switch</a:t>
            </a:r>
          </a:p>
          <a:p>
            <a:r>
              <a:rPr lang="en-US" dirty="0"/>
              <a:t>Double-barreled</a:t>
            </a:r>
          </a:p>
          <a:p>
            <a:r>
              <a:rPr lang="en-US" dirty="0"/>
              <a:t>Leading push</a:t>
            </a:r>
          </a:p>
          <a:p>
            <a:r>
              <a:rPr lang="en-US" dirty="0"/>
              <a:t>Guessing game</a:t>
            </a:r>
          </a:p>
          <a:p>
            <a:r>
              <a:rPr lang="en-US" dirty="0">
                <a:latin typeface="Calibri" charset="0"/>
              </a:rPr>
              <a:t>Yes (no) response </a:t>
            </a:r>
          </a:p>
          <a:p>
            <a:r>
              <a:rPr lang="en-US" dirty="0">
                <a:latin typeface="Calibri" charset="0"/>
              </a:rPr>
              <a:t>Curious probe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alibri" charset="0"/>
              </a:rPr>
              <a:t>Quiz show</a:t>
            </a:r>
          </a:p>
          <a:p>
            <a:r>
              <a:rPr lang="en-US" dirty="0">
                <a:latin typeface="Calibri" charset="0"/>
              </a:rPr>
              <a:t>Don't ask, don't tell</a:t>
            </a:r>
          </a:p>
          <a:p>
            <a:r>
              <a:rPr lang="en-US" dirty="0">
                <a:latin typeface="Calibri" charset="0"/>
              </a:rPr>
              <a:t>Complexity vs simplicity</a:t>
            </a:r>
          </a:p>
          <a:p>
            <a:endParaRPr lang="en-US" dirty="0">
              <a:latin typeface="Calibri" charset="0"/>
            </a:endParaRPr>
          </a:p>
          <a:p>
            <a:pPr marL="0" indent="0">
              <a:buNone/>
            </a:pPr>
            <a:r>
              <a:rPr lang="en-US" dirty="0">
                <a:latin typeface="Calibri" charset="0"/>
              </a:rPr>
              <a:t>* Kesimpulan: pikir sebelum bertanya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465929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063" y="4493449"/>
            <a:ext cx="2743200" cy="205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75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taking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Kelebihan</a:t>
            </a:r>
          </a:p>
          <a:p>
            <a:pPr lvl="1"/>
            <a:r>
              <a:rPr lang="en-US" sz="2800" dirty="0"/>
              <a:t>Meningkatkan perhatian terhadap apa yang dibicarakan</a:t>
            </a:r>
          </a:p>
          <a:p>
            <a:pPr lvl="1"/>
            <a:r>
              <a:rPr lang="en-US" sz="2800" dirty="0"/>
              <a:t>Tidak perlu cemas low batt, space habis, dll</a:t>
            </a:r>
          </a:p>
          <a:p>
            <a:pPr lvl="1"/>
            <a:r>
              <a:rPr lang="en-US" sz="2800" dirty="0"/>
              <a:t>Mendengarkan recording makan waktu, dan </a:t>
            </a:r>
            <a:r>
              <a:rPr lang="en-US" sz="2800" dirty="0" err="1"/>
              <a:t>transrip</a:t>
            </a:r>
            <a:r>
              <a:rPr lang="en-US" sz="2800" dirty="0"/>
              <a:t> mahal</a:t>
            </a:r>
          </a:p>
        </p:txBody>
      </p:sp>
      <p:pic>
        <p:nvPicPr>
          <p:cNvPr id="5" name="Picture 4" descr="journo_interview.jpg_resized_460_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8748" y="4019287"/>
            <a:ext cx="5225876" cy="217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609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Note taking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latin typeface="Calibri" charset="0"/>
              </a:rPr>
              <a:t>Jaga komunikasi, jangan mencatat dengan mencolok </a:t>
            </a:r>
          </a:p>
          <a:p>
            <a:r>
              <a:rPr lang="en-US" dirty="0">
                <a:latin typeface="Calibri" charset="0"/>
              </a:rPr>
              <a:t>Jaga eye contact </a:t>
            </a:r>
          </a:p>
          <a:p>
            <a:r>
              <a:rPr lang="en-US" dirty="0">
                <a:latin typeface="Calibri" charset="0"/>
              </a:rPr>
              <a:t>Gunakan singkatan untuk mencatat dengan efisien </a:t>
            </a:r>
          </a:p>
          <a:p>
            <a:r>
              <a:rPr lang="en-US" dirty="0">
                <a:latin typeface="Calibri" charset="0"/>
              </a:rPr>
              <a:t>Hanya tulis yang penting</a:t>
            </a:r>
          </a:p>
          <a:p>
            <a:r>
              <a:rPr lang="en-US" dirty="0">
                <a:latin typeface="Calibri" charset="0"/>
              </a:rPr>
              <a:t>Jangan kasih sinyal bahwa sebuah point sangat penting</a:t>
            </a:r>
          </a:p>
          <a:p>
            <a:r>
              <a:rPr lang="en-US" dirty="0">
                <a:latin typeface="Calibri" charset="0"/>
              </a:rPr>
              <a:t>Ulur waktu kalau interviewee terlalu cepat berbicara</a:t>
            </a:r>
          </a:p>
          <a:p>
            <a:r>
              <a:rPr lang="en-US" dirty="0">
                <a:latin typeface="Calibri" charset="0"/>
              </a:rPr>
              <a:t>Kurangi kecemasan interviewee dengan menjelaskan mengapa notes penting, tunjukkan isi notes sesekali</a:t>
            </a:r>
          </a:p>
          <a:p>
            <a:r>
              <a:rPr lang="en-US" dirty="0">
                <a:latin typeface="Calibri" charset="0"/>
              </a:rPr>
              <a:t>Review notes segera setelah interview selesai</a:t>
            </a:r>
          </a:p>
        </p:txBody>
      </p:sp>
    </p:spTree>
    <p:extLst>
      <p:ext uri="{BB962C8B-B14F-4D97-AF65-F5344CB8AC3E}">
        <p14:creationId xmlns:p14="http://schemas.microsoft.com/office/powerpoint/2010/main" val="2720699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Kelebihan</a:t>
            </a:r>
          </a:p>
          <a:p>
            <a:pPr lvl="1"/>
            <a:r>
              <a:rPr lang="en-US" sz="2800" dirty="0"/>
              <a:t>Bisa konsentrasi pada interview, dan memikirkan probing</a:t>
            </a:r>
          </a:p>
          <a:p>
            <a:pPr lvl="1"/>
            <a:r>
              <a:rPr lang="en-US" sz="2800" dirty="0"/>
              <a:t>Bisa dengar atau melihat apa yang terjadi, setelah interview</a:t>
            </a:r>
          </a:p>
          <a:p>
            <a:pPr lvl="1"/>
            <a:r>
              <a:rPr lang="en-US" sz="2800" dirty="0"/>
              <a:t>Bisa merekam jawaban yang tidak terdengar saat itu</a:t>
            </a:r>
          </a:p>
          <a:p>
            <a:pPr lvl="1"/>
            <a:r>
              <a:rPr lang="en-US" sz="2800" dirty="0"/>
              <a:t>Bisa memberikan catatan yang akurat tentang isi interview</a:t>
            </a:r>
          </a:p>
          <a:p>
            <a:r>
              <a:rPr lang="en-US" dirty="0"/>
              <a:t>Kekurangan</a:t>
            </a:r>
          </a:p>
          <a:p>
            <a:pPr lvl="1"/>
            <a:r>
              <a:rPr lang="en-US" sz="2800" dirty="0"/>
              <a:t>Risiko malfunction</a:t>
            </a:r>
          </a:p>
          <a:p>
            <a:pPr lvl="1"/>
            <a:r>
              <a:rPr lang="en-US" sz="2800" dirty="0"/>
              <a:t>Interviewee merasa terganggu dengan adanya recorder</a:t>
            </a:r>
          </a:p>
          <a:p>
            <a:pPr lvl="1"/>
            <a:r>
              <a:rPr lang="en-US" sz="2800" dirty="0"/>
              <a:t>Rekaman yang permanen dan tidak bisa disangkal membuat interviewee merasa terancam dengan konsekuensi nantinya</a:t>
            </a:r>
          </a:p>
          <a:p>
            <a:pPr lvl="1"/>
            <a:r>
              <a:rPr lang="en-US" sz="2800" dirty="0"/>
              <a:t>Butuh waktu lama untuk review isi recorder</a:t>
            </a:r>
          </a:p>
        </p:txBody>
      </p:sp>
    </p:spTree>
    <p:extLst>
      <p:ext uri="{BB962C8B-B14F-4D97-AF65-F5344CB8AC3E}">
        <p14:creationId xmlns:p14="http://schemas.microsoft.com/office/powerpoint/2010/main" val="3581409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Recording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Jelaskan ke interviewee mengapa recorder digunakan, tawarkan mematikan recorder kalau perlu</a:t>
            </a:r>
          </a:p>
          <a:p>
            <a:r>
              <a:rPr lang="en-US" dirty="0"/>
              <a:t>Tes recorder sebelum dipakai, sedia cadangan baterai/memori</a:t>
            </a:r>
          </a:p>
          <a:p>
            <a:r>
              <a:rPr lang="en-US" dirty="0"/>
              <a:t>Kenali alat rekam sepenuhnya, gunakan untuk latihan dan simulasi</a:t>
            </a:r>
          </a:p>
          <a:p>
            <a:r>
              <a:rPr lang="en-US" dirty="0"/>
              <a:t>Pelajari hukumnya (bisa ilegal di tempat tertentu)</a:t>
            </a:r>
          </a:p>
          <a:p>
            <a:r>
              <a:rPr lang="en-US" dirty="0"/>
              <a:t>Minta ijin sebelum </a:t>
            </a:r>
            <a:r>
              <a:rPr lang="en-US" dirty="0" err="1"/>
              <a:t>merekam</a:t>
            </a:r>
            <a:endParaRPr lang="en-US" dirty="0"/>
          </a:p>
        </p:txBody>
      </p:sp>
      <p:pic>
        <p:nvPicPr>
          <p:cNvPr id="4" name="Picture 3" descr="reporter_record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1974" y="4111625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12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situasi yang sulit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Sanitized vs Real Setting</a:t>
            </a:r>
          </a:p>
          <a:p>
            <a:pPr lvl="1"/>
            <a:r>
              <a:rPr lang="en-US" sz="2800" dirty="0"/>
              <a:t>Di rumah, kantor vs di tempat pengeboman teroris</a:t>
            </a:r>
          </a:p>
          <a:p>
            <a:pPr lvl="1"/>
            <a:r>
              <a:rPr lang="en-US" sz="2800" dirty="0"/>
              <a:t>Tidak hanya </a:t>
            </a:r>
            <a:r>
              <a:rPr lang="en-US" sz="2800" dirty="0" err="1"/>
              <a:t>dengar</a:t>
            </a:r>
            <a:r>
              <a:rPr lang="en-US" sz="2800" dirty="0"/>
              <a:t> jawaban, tapi juga melihat dan merasakan</a:t>
            </a:r>
          </a:p>
          <a:p>
            <a:pPr lvl="1"/>
            <a:r>
              <a:rPr lang="en-US" sz="2800" dirty="0"/>
              <a:t>Siap-siap untuk bertemu penderitaan, ledakan emosi, tempat kotor, ancaman keselamatan, dll</a:t>
            </a:r>
          </a:p>
          <a:p>
            <a:r>
              <a:rPr lang="en-US" dirty="0"/>
              <a:t>Press conference, group interview</a:t>
            </a:r>
          </a:p>
          <a:p>
            <a:pPr lvl="1"/>
            <a:r>
              <a:rPr lang="en-US" sz="2800" dirty="0" err="1"/>
              <a:t>Interviewee</a:t>
            </a:r>
            <a:r>
              <a:rPr lang="en-US" sz="2800" dirty="0"/>
              <a:t> yang menyatakan kapan, di mana</a:t>
            </a:r>
          </a:p>
          <a:p>
            <a:pPr lvl="1"/>
            <a:r>
              <a:rPr lang="en-US" sz="2800" dirty="0"/>
              <a:t>Kalau hubungan dengan interviewee baik, interviewee bisa dipilih untuk bertanya. Kebalikannya, bisa dihindari.</a:t>
            </a:r>
          </a:p>
          <a:p>
            <a:pPr lvl="1"/>
            <a:r>
              <a:rPr lang="en-US" sz="2800" dirty="0"/>
              <a:t>Double-barrel mungkin terpaksa digunakan</a:t>
            </a:r>
          </a:p>
        </p:txBody>
      </p:sp>
    </p:spTree>
    <p:extLst>
      <p:ext uri="{BB962C8B-B14F-4D97-AF65-F5344CB8AC3E}">
        <p14:creationId xmlns:p14="http://schemas.microsoft.com/office/powerpoint/2010/main" val="385770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Informational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Tujuan: memperoleh informasi yang </a:t>
            </a:r>
            <a:r>
              <a:rPr lang="en-US" dirty="0" err="1"/>
              <a:t>relevan</a:t>
            </a:r>
            <a:r>
              <a:rPr lang="en-US" dirty="0"/>
              <a:t> dan tepat waktu, seakurat dan selengkap mungkin, dalam waktu yang sesingkat mungkin.</a:t>
            </a:r>
          </a:p>
          <a:p>
            <a:r>
              <a:rPr lang="en-US" dirty="0"/>
              <a:t>Persiapan untuk interview</a:t>
            </a:r>
          </a:p>
          <a:p>
            <a:pPr lvl="1"/>
            <a:r>
              <a:rPr lang="en-US" dirty="0">
                <a:latin typeface="Calibri" charset="0"/>
              </a:rPr>
              <a:t>Menentukan tujuan</a:t>
            </a:r>
          </a:p>
          <a:p>
            <a:pPr lvl="1"/>
            <a:r>
              <a:rPr lang="en-US" dirty="0">
                <a:latin typeface="Calibri"/>
              </a:rPr>
              <a:t>Melakukan research tentang topik</a:t>
            </a:r>
            <a:endParaRPr lang="en-US" dirty="0">
              <a:latin typeface="Calibri Light" charset="0"/>
            </a:endParaRPr>
          </a:p>
          <a:p>
            <a:pPr lvl="1"/>
            <a:r>
              <a:rPr lang="en-US" dirty="0">
                <a:latin typeface="Calibri" charset="0"/>
              </a:rPr>
              <a:t>Mentstruktur interview</a:t>
            </a:r>
          </a:p>
          <a:p>
            <a:endParaRPr lang="en-US" dirty="0"/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4187" y="3074870"/>
            <a:ext cx="4730726" cy="313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29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situasi yang sulit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Broadcast interview</a:t>
            </a:r>
          </a:p>
          <a:p>
            <a:pPr lvl="1"/>
            <a:r>
              <a:rPr lang="en-US" sz="2800" dirty="0"/>
              <a:t>Bisa membuat gugup, tampil di depan penonton dan kamera</a:t>
            </a:r>
          </a:p>
          <a:p>
            <a:pPr lvl="1"/>
            <a:r>
              <a:rPr lang="en-US" sz="2800" dirty="0"/>
              <a:t>Biasakan diri dengan setting fisik, termasuk kursi, alat rekaman, teknisi, format dan </a:t>
            </a:r>
            <a:r>
              <a:rPr lang="en-US" sz="2800" dirty="0" err="1"/>
              <a:t>tujan</a:t>
            </a:r>
            <a:r>
              <a:rPr lang="en-US" sz="2800" dirty="0"/>
              <a:t> dari program acara.</a:t>
            </a:r>
          </a:p>
          <a:p>
            <a:pPr lvl="1"/>
            <a:r>
              <a:rPr lang="en-US" sz="2800" dirty="0"/>
              <a:t>Posisikan mikrofon ~20cm dari mulut interviewee, di samping</a:t>
            </a:r>
          </a:p>
          <a:p>
            <a:pPr lvl="1"/>
            <a:r>
              <a:rPr lang="en-US" sz="2800" dirty="0"/>
              <a:t>Nudging dengan anggukan, jangan bunyi</a:t>
            </a:r>
          </a:p>
          <a:p>
            <a:pPr lvl="1"/>
            <a:r>
              <a:rPr lang="en-US" sz="2800" dirty="0"/>
              <a:t>Deadline sempit, pertanyaan harus to the point</a:t>
            </a:r>
          </a:p>
          <a:p>
            <a:pPr lvl="1"/>
            <a:r>
              <a:rPr lang="en-US" sz="2800" dirty="0"/>
              <a:t>Pertanyaan spontan menghasilkan jawaban spontan</a:t>
            </a:r>
          </a:p>
        </p:txBody>
      </p:sp>
    </p:spTree>
    <p:extLst>
      <p:ext uri="{BB962C8B-B14F-4D97-AF65-F5344CB8AC3E}">
        <p14:creationId xmlns:p14="http://schemas.microsoft.com/office/powerpoint/2010/main" val="1884406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situasi yang sulit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 err="1"/>
              <a:t>Videoconference</a:t>
            </a:r>
            <a:r>
              <a:rPr lang="en-US" sz="3200" dirty="0"/>
              <a:t> interview</a:t>
            </a:r>
          </a:p>
          <a:p>
            <a:pPr lvl="1"/>
            <a:r>
              <a:rPr lang="en-US" sz="3200" dirty="0"/>
              <a:t>Antisipasi delay bunyi, tunggu sebentar</a:t>
            </a:r>
          </a:p>
          <a:p>
            <a:pPr lvl="1"/>
            <a:r>
              <a:rPr lang="en-US" sz="3200" dirty="0"/>
              <a:t>Lihat ke kamera</a:t>
            </a:r>
          </a:p>
          <a:p>
            <a:pPr lvl="1"/>
            <a:r>
              <a:rPr lang="en-US" sz="3200" dirty="0"/>
              <a:t>Fokus ke interviewer/interviewee</a:t>
            </a:r>
          </a:p>
          <a:p>
            <a:pPr lvl="1"/>
            <a:r>
              <a:rPr lang="en-US" sz="3200" dirty="0"/>
              <a:t>Jangan terlalu bergerak atau kaku</a:t>
            </a:r>
          </a:p>
          <a:p>
            <a:pPr lvl="1"/>
            <a:r>
              <a:rPr lang="en-US" sz="3200" dirty="0"/>
              <a:t>Bicara dengan natural</a:t>
            </a:r>
          </a:p>
          <a:p>
            <a:pPr lvl="1"/>
            <a:r>
              <a:rPr lang="en-US" sz="3200" dirty="0"/>
              <a:t>Tunjukkan semangat dan antusiasme</a:t>
            </a:r>
          </a:p>
        </p:txBody>
      </p:sp>
    </p:spTree>
    <p:extLst>
      <p:ext uri="{BB962C8B-B14F-4D97-AF65-F5344CB8AC3E}">
        <p14:creationId xmlns:p14="http://schemas.microsoft.com/office/powerpoint/2010/main" val="4125496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Dengan interviewee yang sulit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Interviewee yang emosional</a:t>
            </a:r>
          </a:p>
          <a:p>
            <a:pPr lvl="1"/>
            <a:r>
              <a:rPr lang="en-US" sz="2800" dirty="0"/>
              <a:t>Lebih baik diam daripada bicara, beri interviewee waktu</a:t>
            </a:r>
          </a:p>
          <a:p>
            <a:pPr lvl="1"/>
            <a:r>
              <a:rPr lang="en-US" sz="2800" dirty="0"/>
              <a:t>Golden rule.</a:t>
            </a:r>
          </a:p>
          <a:p>
            <a:pPr lvl="1"/>
            <a:r>
              <a:rPr lang="en-US" sz="2800" dirty="0"/>
              <a:t>Hindari pertanyaan yang insensitive, hanya tanya pertanyaan yang perlu.</a:t>
            </a:r>
          </a:p>
          <a:p>
            <a:r>
              <a:rPr lang="en-US" dirty="0"/>
              <a:t>Interviewee yang hostile</a:t>
            </a:r>
          </a:p>
          <a:p>
            <a:pPr lvl="1"/>
            <a:r>
              <a:rPr lang="en-US" sz="2800" dirty="0"/>
              <a:t>Interviewee mungkin marah, depresi, merasa tidak berdaya, takut</a:t>
            </a:r>
          </a:p>
          <a:p>
            <a:pPr lvl="1"/>
            <a:r>
              <a:rPr lang="en-US" sz="2800" dirty="0"/>
              <a:t>Hati-hati pilih kata, gunakan pertanyaan yang netral,open-ended</a:t>
            </a:r>
          </a:p>
          <a:p>
            <a:pPr lvl="1"/>
            <a:r>
              <a:rPr lang="en-US" sz="2800" dirty="0"/>
              <a:t>Hormati personal space, jangan tampak mengancam</a:t>
            </a:r>
          </a:p>
        </p:txBody>
      </p:sp>
    </p:spTree>
    <p:extLst>
      <p:ext uri="{BB962C8B-B14F-4D97-AF65-F5344CB8AC3E}">
        <p14:creationId xmlns:p14="http://schemas.microsoft.com/office/powerpoint/2010/main" val="13060516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Dengan interviewee yang sulit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Interviewee yang pendiam</a:t>
            </a:r>
          </a:p>
          <a:p>
            <a:pPr lvl="1"/>
            <a:r>
              <a:rPr lang="en-US" sz="2800" dirty="0"/>
              <a:t>Cari tahu mengapa</a:t>
            </a:r>
          </a:p>
          <a:p>
            <a:pPr lvl="1"/>
            <a:r>
              <a:rPr lang="en-US" sz="2800" dirty="0"/>
              <a:t>Buka percakapan, tanya pertanyaan mudah</a:t>
            </a:r>
          </a:p>
          <a:p>
            <a:pPr lvl="1"/>
            <a:r>
              <a:rPr lang="en-US" sz="2800" dirty="0"/>
              <a:t>Gaya percakapan lebih informal</a:t>
            </a:r>
          </a:p>
          <a:p>
            <a:pPr lvl="1"/>
            <a:r>
              <a:rPr lang="en-US" sz="2800" dirty="0"/>
              <a:t>Gunakan pertanyaan tertutup kalau perlu</a:t>
            </a:r>
          </a:p>
          <a:p>
            <a:r>
              <a:rPr lang="en-US" dirty="0"/>
              <a:t>Interviewee yang banyak bicara</a:t>
            </a:r>
          </a:p>
          <a:p>
            <a:pPr lvl="1"/>
            <a:r>
              <a:rPr lang="en-US" sz="2800" dirty="0"/>
              <a:t>Gunakan pertanyaan yang tertutup dan terarah</a:t>
            </a:r>
          </a:p>
          <a:p>
            <a:pPr lvl="1"/>
            <a:r>
              <a:rPr lang="en-US" sz="2800" dirty="0"/>
              <a:t>Gunyakan sinyal nonverbal</a:t>
            </a:r>
          </a:p>
        </p:txBody>
      </p:sp>
    </p:spTree>
    <p:extLst>
      <p:ext uri="{BB962C8B-B14F-4D97-AF65-F5344CB8AC3E}">
        <p14:creationId xmlns:p14="http://schemas.microsoft.com/office/powerpoint/2010/main" val="2085919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Dengan interviewee yang sulit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Interviewee yang suka menghindar</a:t>
            </a:r>
          </a:p>
          <a:p>
            <a:pPr lvl="1"/>
            <a:r>
              <a:rPr lang="en-US" sz="2800" dirty="0"/>
              <a:t>Misalnya membalikkan pertanyaan, menjawab yang tidak ditanya</a:t>
            </a:r>
          </a:p>
          <a:p>
            <a:pPr lvl="1"/>
            <a:r>
              <a:rPr lang="en-US" sz="2800" dirty="0"/>
              <a:t>Ulang pertanyaan, atau kembali ke pertanyaan setelahnya</a:t>
            </a:r>
          </a:p>
          <a:p>
            <a:pPr lvl="1"/>
            <a:r>
              <a:rPr lang="en-US" sz="2800" dirty="0"/>
              <a:t>Gunakan pertanyaan yang mengarahkan, kalau terpaksa</a:t>
            </a:r>
          </a:p>
          <a:p>
            <a:pPr lvl="1"/>
            <a:r>
              <a:rPr lang="en-US" sz="2800" dirty="0"/>
              <a:t>Hati-hati dengan ketidakjujuran ("sejujurnya, ----")</a:t>
            </a:r>
          </a:p>
          <a:p>
            <a:r>
              <a:rPr lang="en-US" dirty="0"/>
              <a:t>Interviewee yang bingung</a:t>
            </a:r>
          </a:p>
          <a:p>
            <a:pPr lvl="1"/>
            <a:r>
              <a:rPr lang="en-US" sz="2800" dirty="0"/>
              <a:t>Parafrase pertanyaan. Hati-hati dengan reaksi nonverbal.</a:t>
            </a:r>
          </a:p>
          <a:p>
            <a:r>
              <a:rPr lang="en-US" dirty="0"/>
              <a:t>Interviewee yang berbeda</a:t>
            </a:r>
          </a:p>
          <a:p>
            <a:pPr lvl="1"/>
            <a:r>
              <a:rPr lang="en-US" sz="2800" dirty="0"/>
              <a:t>Sesuaikan pertanyaan dan struktur interview </a:t>
            </a:r>
          </a:p>
        </p:txBody>
      </p:sp>
    </p:spTree>
    <p:extLst>
      <p:ext uri="{BB962C8B-B14F-4D97-AF65-F5344CB8AC3E}">
        <p14:creationId xmlns:p14="http://schemas.microsoft.com/office/powerpoint/2010/main" val="21864225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Menutup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Tutup interview ketika cukup informasi, atau waktu habis</a:t>
            </a:r>
          </a:p>
          <a:p>
            <a:r>
              <a:rPr lang="en-US" dirty="0"/>
              <a:t>Kalau interviewee tidak mau perpanjang waktu, tutup interview dengan positif dan coba buat appointment lagi</a:t>
            </a:r>
          </a:p>
          <a:p>
            <a:r>
              <a:rPr lang="en-US" dirty="0"/>
              <a:t>Buat penutup sebuah dialog, bukan monolog</a:t>
            </a:r>
          </a:p>
          <a:p>
            <a:r>
              <a:rPr lang="en-US" dirty="0"/>
              <a:t>Interview belum berakhir sampai satu belah pihak menghilang:</a:t>
            </a:r>
          </a:p>
          <a:p>
            <a:pPr lvl="1"/>
            <a:r>
              <a:rPr lang="en-US" sz="2800" dirty="0"/>
              <a:t>Interviewee bisa lebih longgar ketika merasa interview hampir berakhir</a:t>
            </a:r>
          </a:p>
          <a:p>
            <a:pPr lvl="1"/>
            <a:r>
              <a:rPr lang="en-US" sz="2800" dirty="0"/>
              <a:t>tetap observasi dan dengarkan interviewee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97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Menyiapkan laporan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Review informasi untuk memastikan informasi sudah  cukup</a:t>
            </a:r>
          </a:p>
          <a:p>
            <a:r>
              <a:rPr lang="en-US" dirty="0"/>
              <a:t>Cross-check dengan sumber lain bila curiga informasi tidak akurat</a:t>
            </a:r>
          </a:p>
          <a:p>
            <a:r>
              <a:rPr lang="en-US" dirty="0"/>
              <a:t>Editing: filter yang bisa </a:t>
            </a:r>
            <a:r>
              <a:rPr lang="en-US" dirty="0" err="1"/>
              <a:t>difilter</a:t>
            </a:r>
            <a:endParaRPr lang="en-US" dirty="0"/>
          </a:p>
          <a:p>
            <a:r>
              <a:rPr lang="en-US" dirty="0"/>
              <a:t>Ingat bagian mana yang "off the record"</a:t>
            </a:r>
          </a:p>
          <a:p>
            <a:r>
              <a:rPr lang="en-US" dirty="0"/>
              <a:t>Hati-hati dengan asumsi-asumsi, dan maksimalkan akurasi di setiap fakta dan interpretasi</a:t>
            </a:r>
          </a:p>
          <a:p>
            <a:r>
              <a:rPr lang="en-US" dirty="0"/>
              <a:t>Pastikan pertanyaan dan jawaban dilaporkan di konteks yang tepat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219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Menjadi interviewee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Kerjakan PR</a:t>
            </a:r>
          </a:p>
          <a:p>
            <a:pPr lvl="1"/>
            <a:r>
              <a:rPr lang="en-US" sz="2800" dirty="0"/>
              <a:t>Review tentang topik yang dibahas</a:t>
            </a:r>
          </a:p>
          <a:p>
            <a:pPr lvl="1"/>
            <a:r>
              <a:rPr lang="en-US" sz="2800" dirty="0"/>
              <a:t>Pahami kebijakan &amp; keterlibatan organisasi, dan otoritas yang dimiliki untuk bicara atas nama organisasi</a:t>
            </a:r>
          </a:p>
          <a:p>
            <a:pPr lvl="1"/>
            <a:r>
              <a:rPr lang="en-US" sz="2800" dirty="0"/>
              <a:t>Pelajari interviewer: latar belakang, sikap, keahlian</a:t>
            </a:r>
          </a:p>
          <a:p>
            <a:pPr lvl="1"/>
            <a:r>
              <a:rPr lang="en-US" sz="2800" dirty="0"/>
              <a:t>Apabila wawancara mulai tiba-tiba, pastikan identitas interviewer dan bagaimana hasil interview akan digunakan</a:t>
            </a:r>
          </a:p>
          <a:p>
            <a:r>
              <a:rPr lang="en-US" dirty="0"/>
              <a:t>Pahami hubungan interviewee-interviewer</a:t>
            </a:r>
          </a:p>
        </p:txBody>
      </p:sp>
    </p:spTree>
    <p:extLst>
      <p:ext uri="{BB962C8B-B14F-4D97-AF65-F5344CB8AC3E}">
        <p14:creationId xmlns:p14="http://schemas.microsoft.com/office/powerpoint/2010/main" val="3499434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Menjadi interviewee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alibri" charset="0"/>
              </a:rPr>
              <a:t>Pikirkan situasi interview: situasi dan setting, demands</a:t>
            </a:r>
          </a:p>
          <a:p>
            <a:pPr lvl="1"/>
            <a:r>
              <a:rPr lang="en-US" sz="2800" dirty="0">
                <a:latin typeface="Calibri" charset="0"/>
              </a:rPr>
              <a:t>Tentukan ground rules</a:t>
            </a:r>
          </a:p>
          <a:p>
            <a:pPr lvl="1"/>
            <a:r>
              <a:rPr lang="en-US" sz="2800" dirty="0">
                <a:latin typeface="Calibri" charset="0"/>
              </a:rPr>
              <a:t>Mungkin bisa meminta daftar pertanyaan sebelum interview</a:t>
            </a:r>
          </a:p>
          <a:p>
            <a:r>
              <a:rPr lang="en-US" dirty="0">
                <a:latin typeface="Calibri" charset="0"/>
              </a:rPr>
              <a:t>Mengantisipasi pertanyaan</a:t>
            </a:r>
          </a:p>
          <a:p>
            <a:pPr lvl="1"/>
            <a:r>
              <a:rPr lang="en-US" sz="2800" dirty="0">
                <a:latin typeface="Calibri" charset="0"/>
              </a:rPr>
              <a:t>Siapkan jawaban, pikirkan informasi apa yang rahasia</a:t>
            </a:r>
          </a:p>
          <a:p>
            <a:pPr lvl="1"/>
            <a:r>
              <a:rPr lang="en-US" sz="2800" dirty="0">
                <a:latin typeface="Calibri" charset="0"/>
              </a:rPr>
              <a:t>Siapkan bukti untuk mendukung jawaban</a:t>
            </a:r>
          </a:p>
          <a:p>
            <a:pPr lvl="1"/>
            <a:r>
              <a:rPr lang="en-US" sz="2800" dirty="0">
                <a:latin typeface="Calibri" charset="0"/>
              </a:rPr>
              <a:t>Cari bantuan untuk menghadapi interviewer berpengalaman</a:t>
            </a:r>
          </a:p>
        </p:txBody>
      </p:sp>
    </p:spTree>
    <p:extLst>
      <p:ext uri="{BB962C8B-B14F-4D97-AF65-F5344CB8AC3E}">
        <p14:creationId xmlns:p14="http://schemas.microsoft.com/office/powerpoint/2010/main" val="3440519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Mendengarkan pertanyaan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Dengarkan, dan pikir sebelum menjawab</a:t>
            </a:r>
          </a:p>
          <a:p>
            <a:r>
              <a:rPr lang="en-US" dirty="0"/>
              <a:t>Sabar: dengarkan pertanyaan sampai selesai</a:t>
            </a:r>
          </a:p>
          <a:p>
            <a:r>
              <a:rPr lang="en-US" dirty="0"/>
              <a:t>Fokus pada pertanyaan yang sedang ditanya</a:t>
            </a:r>
          </a:p>
          <a:p>
            <a:r>
              <a:rPr lang="en-US" dirty="0"/>
              <a:t>Konsentrasi baik pada interviewer dan pertanyaan</a:t>
            </a:r>
          </a:p>
          <a:p>
            <a:r>
              <a:rPr lang="en-US" dirty="0"/>
              <a:t>Jangan terlalu cepat menyimpulkan bahwa sebuah pertanyaan tidak </a:t>
            </a:r>
            <a:r>
              <a:rPr lang="en-US" dirty="0" err="1"/>
              <a:t>relevan</a:t>
            </a:r>
            <a:r>
              <a:rPr lang="en-US" dirty="0"/>
              <a:t> atau konyol</a:t>
            </a:r>
          </a:p>
        </p:txBody>
      </p:sp>
    </p:spTree>
    <p:extLst>
      <p:ext uri="{BB962C8B-B14F-4D97-AF65-F5344CB8AC3E}">
        <p14:creationId xmlns:p14="http://schemas.microsoft.com/office/powerpoint/2010/main" val="763369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Menentukan tujuan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alibri" charset="0"/>
              </a:rPr>
              <a:t>Informasi jenis apa yang diinginkan? (Fakta? Opini? Kesaksian?)</a:t>
            </a:r>
          </a:p>
          <a:p>
            <a:r>
              <a:rPr lang="en-US" dirty="0">
                <a:latin typeface="Calibri" charset="0"/>
              </a:rPr>
              <a:t>Tujuan yang jelas penting untuk menentukan panjang interview, siapa yang diinterview, kapan dan di mana interview dilakukan.</a:t>
            </a:r>
          </a:p>
          <a:p>
            <a:r>
              <a:rPr lang="en-US" dirty="0"/>
              <a:t>Tujuan dapat dibatasi oleh </a:t>
            </a:r>
            <a:r>
              <a:rPr lang="en-US" b="1" dirty="0"/>
              <a:t>situasi</a:t>
            </a:r>
            <a:r>
              <a:rPr lang="en-US" dirty="0"/>
              <a:t>: misalnya di konferensi pers, jumlah dan tipe pertanyaan, informasi yang diberikan dapat dibatasi. Faktor situasional juga dapat menentukan seberapa mendesaknya kebutuhan untuk interview, dan pertanyaan mana yang etis dan legal</a:t>
            </a:r>
          </a:p>
          <a:p>
            <a:r>
              <a:rPr lang="en-US" b="1" dirty="0"/>
              <a:t>Produk </a:t>
            </a:r>
            <a:r>
              <a:rPr lang="en-US" dirty="0"/>
              <a:t>hasil interview (laporan berita di TV? Laporan investigatif?) menentukan jumlah interview, panjang interview, narasumber, </a:t>
            </a:r>
            <a:r>
              <a:rPr lang="en-US" dirty="0" err="1"/>
              <a:t>dst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70073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Menjawab secara strategis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Hindari sikap defensive atau hostile</a:t>
            </a:r>
          </a:p>
          <a:p>
            <a:r>
              <a:rPr lang="en-US" dirty="0"/>
              <a:t>Berbagi kontrol atas interview</a:t>
            </a:r>
          </a:p>
          <a:p>
            <a:r>
              <a:rPr lang="en-US" dirty="0"/>
              <a:t>Jelaskan tindakan yang diambil</a:t>
            </a:r>
          </a:p>
          <a:p>
            <a:r>
              <a:rPr lang="en-US" dirty="0"/>
              <a:t>Manfaatkan pitfall, hindari jebakan</a:t>
            </a:r>
          </a:p>
          <a:p>
            <a:r>
              <a:rPr lang="en-US" dirty="0"/>
              <a:t>Berikan contoh, analogi untuk mendukung jawaban</a:t>
            </a:r>
          </a:p>
          <a:p>
            <a:r>
              <a:rPr lang="en-US" dirty="0"/>
              <a:t>Buka jawaban secara positif</a:t>
            </a:r>
          </a:p>
        </p:txBody>
      </p:sp>
    </p:spTree>
    <p:extLst>
      <p:ext uri="{BB962C8B-B14F-4D97-AF65-F5344CB8AC3E}">
        <p14:creationId xmlns:p14="http://schemas.microsoft.com/office/powerpoint/2010/main" val="380774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Melakukan research tentang topik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Menentukan informasi mana yang bisa diperoleh dari sumber lain.</a:t>
            </a:r>
          </a:p>
          <a:p>
            <a:r>
              <a:rPr lang="en-US" dirty="0"/>
              <a:t>Hasil research dapat menunjukkan bagian mana dari topik yang belum terjawab dan perlu ditanya.</a:t>
            </a:r>
          </a:p>
          <a:p>
            <a:r>
              <a:rPr lang="en-US" dirty="0"/>
              <a:t>Tidak semua informasi akurat dan jujur: harus kritis dan </a:t>
            </a:r>
            <a:r>
              <a:rPr lang="en-US" dirty="0" err="1"/>
              <a:t>perseptif</a:t>
            </a:r>
            <a:r>
              <a:rPr lang="en-US" dirty="0"/>
              <a:t> terhadap informasi yang ditemukan (apalagi di internet).</a:t>
            </a:r>
          </a:p>
          <a:p>
            <a:r>
              <a:rPr lang="en-US" dirty="0"/>
              <a:t>Dengan melakukan research terlebih dahulu, kredibilitas interviewer meningkat di mata interviewee.</a:t>
            </a:r>
          </a:p>
          <a:p>
            <a:r>
              <a:rPr lang="en-US" dirty="0"/>
              <a:t>Memotivasi interviewee untuk menjawab dengan jujur dan mendalam.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57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Mentsruktur</a:t>
            </a:r>
            <a:r>
              <a:rPr lang="en-US" dirty="0"/>
              <a:t>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Interview guide: 5W1H, garis besar, kata-kata kunci.</a:t>
            </a:r>
          </a:p>
          <a:p>
            <a:pPr lvl="1"/>
            <a:r>
              <a:rPr lang="en-US" sz="2800" dirty="0"/>
              <a:t>Urutan kronologis untuk cerita atau kejadian</a:t>
            </a:r>
          </a:p>
          <a:p>
            <a:pPr lvl="1"/>
            <a:r>
              <a:rPr lang="en-US" sz="2800" dirty="0"/>
              <a:t>Urutan logis seperti sebab-akibat atau masalah-solusi untuk menghadapi masalah atau krisis.</a:t>
            </a:r>
          </a:p>
          <a:p>
            <a:pPr lvl="1"/>
            <a:r>
              <a:rPr lang="en-US" sz="2800" dirty="0"/>
              <a:t>Urutan ruang untuk tempat</a:t>
            </a:r>
          </a:p>
          <a:p>
            <a:r>
              <a:rPr lang="en-US" dirty="0"/>
              <a:t>Untuk interview yang panjang, butuh interview schedule</a:t>
            </a:r>
          </a:p>
          <a:p>
            <a:pPr lvl="1"/>
            <a:r>
              <a:rPr lang="en-US" sz="2800" dirty="0"/>
              <a:t>Daftar pertanyaan utama, dan probing questions.</a:t>
            </a:r>
          </a:p>
          <a:p>
            <a:pPr lvl="1"/>
            <a:r>
              <a:rPr lang="en-US" sz="2800" dirty="0"/>
              <a:t>Fleksibel, pertanyaan bisa ditambah atau dikurangi</a:t>
            </a:r>
          </a:p>
          <a:p>
            <a:pPr lvl="1"/>
            <a:r>
              <a:rPr lang="en-US" sz="2800" dirty="0"/>
              <a:t>Mencegah lupa arah ketika jalur pembicaraan menyimpang</a:t>
            </a:r>
          </a:p>
        </p:txBody>
      </p:sp>
    </p:spTree>
    <p:extLst>
      <p:ext uri="{BB962C8B-B14F-4D97-AF65-F5344CB8AC3E}">
        <p14:creationId xmlns:p14="http://schemas.microsoft.com/office/powerpoint/2010/main" val="419236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Memilih interviewee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Level of information: pastikan interviewee punya informasi yang dibutuhkan. Cari </a:t>
            </a:r>
            <a:r>
              <a:rPr lang="en-US" b="1" dirty="0"/>
              <a:t>key informant</a:t>
            </a:r>
            <a:r>
              <a:rPr lang="en-US" dirty="0"/>
              <a:t> yang bisa membantu memberi informasi, menentukan dan mengkontak interviewee, dan meminta interviewee bekerja sama.</a:t>
            </a:r>
          </a:p>
          <a:p>
            <a:r>
              <a:rPr lang="en-US" dirty="0"/>
              <a:t>Availability: lokasi fisik, jumlah waktu </a:t>
            </a:r>
            <a:r>
              <a:rPr lang="en-US" dirty="0" err="1"/>
              <a:t>luang</a:t>
            </a:r>
            <a:r>
              <a:rPr lang="en-US" dirty="0"/>
              <a:t> untuk interview, dan kapan tersedianya. Pertimbangkan menggunakan telepon, videoconference atau e-mail sebelum menyerah. Gunakan key informant. Datangi interviewee, bukan sebaliknya.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21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Memilih interviewee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latin typeface="Calibri" charset="0"/>
              </a:rPr>
              <a:t>Willingness: interviewee mungkin tidak percaya terhadap pihak interviewer, takut membahayakan diri sendiri, buang-buang waktu.</a:t>
            </a:r>
          </a:p>
          <a:p>
            <a:pPr lvl="1"/>
            <a:r>
              <a:rPr lang="en-US" sz="2800" dirty="0">
                <a:latin typeface="Calibri" charset="0"/>
              </a:rPr>
              <a:t>Yakinkan interviewee bahwa interviewer bisa dipercaya dalam hal kerahasiaan, akurasi, dan keadilan dalam melaporkan.</a:t>
            </a:r>
          </a:p>
          <a:p>
            <a:pPr lvl="1"/>
            <a:r>
              <a:rPr lang="en-US" sz="2800" dirty="0">
                <a:latin typeface="Calibri" charset="0"/>
              </a:rPr>
              <a:t>Yakinkan interviewee bahwa mereka pun lebih diuntungkan apabila mereka mau bicara. Bisa sedikit dipaksa, tapi jangan mengancam</a:t>
            </a:r>
            <a:r>
              <a:rPr lang="en-US" dirty="0">
                <a:latin typeface="Calibri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Calibri"/>
              </a:rPr>
              <a:t>Ability: kemampuan interviewee untuk menyampaikan informasi dengan bebas dan akurat (lansia? Shock? Pelupa?)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Calibri"/>
              </a:rPr>
              <a:t>Kenali interviewee sebelumnya: sifat, reputasi, bias, kemampuan menghindari pertanyaan, menjawab dengan rancu.</a:t>
            </a:r>
          </a:p>
        </p:txBody>
      </p:sp>
    </p:spTree>
    <p:extLst>
      <p:ext uri="{BB962C8B-B14F-4D97-AF65-F5344CB8AC3E}">
        <p14:creationId xmlns:p14="http://schemas.microsoft.com/office/powerpoint/2010/main" val="2242452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charset="0"/>
              </a:rPr>
              <a:t>Memilih interviewer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Trait utama: curiosity</a:t>
            </a:r>
          </a:p>
          <a:p>
            <a:r>
              <a:rPr lang="en-US" dirty="0"/>
              <a:t>Selain itu, interviewer harus ramah, sopan, </a:t>
            </a:r>
            <a:br>
              <a:rPr lang="en-US" dirty="0"/>
            </a:br>
            <a:r>
              <a:rPr lang="en-US" dirty="0"/>
              <a:t>teratur, observant, sabar, persistent, dan skillful.</a:t>
            </a:r>
          </a:p>
          <a:p>
            <a:r>
              <a:rPr lang="en-US" dirty="0"/>
              <a:t>Kemiripan dengan interviewee dapat mempermudah interview</a:t>
            </a:r>
          </a:p>
        </p:txBody>
      </p:sp>
    </p:spTree>
    <p:extLst>
      <p:ext uri="{BB962C8B-B14F-4D97-AF65-F5344CB8AC3E}">
        <p14:creationId xmlns:p14="http://schemas.microsoft.com/office/powerpoint/2010/main" val="110963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Memilih interviewer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Status interviewer</a:t>
            </a:r>
          </a:p>
          <a:p>
            <a:pPr lvl="1"/>
            <a:r>
              <a:rPr lang="en-US" sz="2800" dirty="0"/>
              <a:t>Di bawah interviewee</a:t>
            </a:r>
          </a:p>
          <a:p>
            <a:pPr lvl="2"/>
            <a:r>
              <a:rPr lang="en-US" sz="2800" dirty="0"/>
              <a:t>Interviewer tidak harus seorang expert, interviewee lebih bebas bicara, tidak merasa terancam, dan mungkin mau membantu interviewer</a:t>
            </a:r>
          </a:p>
          <a:p>
            <a:pPr lvl="1"/>
            <a:r>
              <a:rPr lang="en-US" sz="2800" dirty="0"/>
              <a:t>Di atas interviewee</a:t>
            </a:r>
          </a:p>
          <a:p>
            <a:pPr lvl="2"/>
            <a:r>
              <a:rPr lang="en-US" sz="2800" dirty="0"/>
              <a:t>Interviewer punya kontrol, bisa memberi reward ke interviewee, interviewee termotivasi untuk menyenangkan interviewer dan merasa terhormat untuk ditanya</a:t>
            </a:r>
          </a:p>
          <a:p>
            <a:pPr lvl="1"/>
            <a:r>
              <a:rPr lang="en-US" sz="2800" dirty="0"/>
              <a:t>Sejajar dengan interviewee</a:t>
            </a:r>
          </a:p>
          <a:p>
            <a:pPr lvl="2"/>
            <a:r>
              <a:rPr lang="en-US" sz="2800" dirty="0"/>
              <a:t>Rapport lebih baik, empati lebih tinggi, tekanan dan halangan komunikasi lebih rendah</a:t>
            </a:r>
          </a:p>
        </p:txBody>
      </p:sp>
    </p:spTree>
    <p:extLst>
      <p:ext uri="{BB962C8B-B14F-4D97-AF65-F5344CB8AC3E}">
        <p14:creationId xmlns:p14="http://schemas.microsoft.com/office/powerpoint/2010/main" val="4036252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Informational Interview</vt:lpstr>
      <vt:lpstr>Informational Interview</vt:lpstr>
      <vt:lpstr>Menentukan tujuan</vt:lpstr>
      <vt:lpstr>Melakukan research tentang topik</vt:lpstr>
      <vt:lpstr>Mentsruktur Interview</vt:lpstr>
      <vt:lpstr>Memilih interviewee</vt:lpstr>
      <vt:lpstr>Memilih interviewee</vt:lpstr>
      <vt:lpstr>Memilih interviewer </vt:lpstr>
      <vt:lpstr>Memilih interviewer</vt:lpstr>
      <vt:lpstr>Membuka interview</vt:lpstr>
      <vt:lpstr>Melakukan Interview – Memotivasi Interviewee </vt:lpstr>
      <vt:lpstr>Melakukan Interview – Bertanya</vt:lpstr>
      <vt:lpstr>Melakukan Interview - Bertanya</vt:lpstr>
      <vt:lpstr>Melakukan Interview – Pitfalls</vt:lpstr>
      <vt:lpstr>Note taking</vt:lpstr>
      <vt:lpstr>Note taking </vt:lpstr>
      <vt:lpstr>Recording</vt:lpstr>
      <vt:lpstr>Recording </vt:lpstr>
      <vt:lpstr>Di situasi yang sulit</vt:lpstr>
      <vt:lpstr>Di situasi yang sulit</vt:lpstr>
      <vt:lpstr>Di situasi yang sulit</vt:lpstr>
      <vt:lpstr>Dengan interviewee yang sulit</vt:lpstr>
      <vt:lpstr>Dengan interviewee yang sulit </vt:lpstr>
      <vt:lpstr>Dengan interviewee yang sulit  </vt:lpstr>
      <vt:lpstr>Menutup Interview</vt:lpstr>
      <vt:lpstr>Menyiapkan laporan</vt:lpstr>
      <vt:lpstr>Menjadi interviewee</vt:lpstr>
      <vt:lpstr>Menjadi interviewee</vt:lpstr>
      <vt:lpstr>Mendengarkan pertanyaan</vt:lpstr>
      <vt:lpstr>Menjawab secara strategis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Informational Interview</dc:title>
  <dc:creator/>
  <cp:lastModifiedBy/>
  <cp:revision>2</cp:revision>
  <dcterms:created xsi:type="dcterms:W3CDTF">2012-07-27T01:16:44Z</dcterms:created>
  <dcterms:modified xsi:type="dcterms:W3CDTF">2016-02-19T17:59:05Z</dcterms:modified>
</cp:coreProperties>
</file>