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69" r:id="rId2"/>
    <p:sldId id="257" r:id="rId3"/>
    <p:sldId id="260" r:id="rId4"/>
    <p:sldId id="259" r:id="rId5"/>
    <p:sldId id="258" r:id="rId6"/>
    <p:sldId id="256" r:id="rId7"/>
    <p:sldId id="272" r:id="rId8"/>
    <p:sldId id="273" r:id="rId9"/>
    <p:sldId id="274" r:id="rId10"/>
    <p:sldId id="275" r:id="rId11"/>
    <p:sldId id="276" r:id="rId12"/>
    <p:sldId id="277" r:id="rId13"/>
    <p:sldId id="261" r:id="rId14"/>
    <p:sldId id="262" r:id="rId15"/>
    <p:sldId id="264" r:id="rId16"/>
    <p:sldId id="266" r:id="rId17"/>
    <p:sldId id="268"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633" autoAdjust="0"/>
  </p:normalViewPr>
  <p:slideViewPr>
    <p:cSldViewPr>
      <p:cViewPr>
        <p:scale>
          <a:sx n="47" d="100"/>
          <a:sy n="47" d="100"/>
        </p:scale>
        <p:origin x="-102" y="-4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FE037B-7E39-434E-98AC-F1A9FE2CE9D8}" type="datetimeFigureOut">
              <a:rPr lang="en-US" smtClean="0"/>
              <a:pPr/>
              <a:t>3/5/2018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65B929-92A1-4236-B748-108A519259A9}" type="slidenum">
              <a:rPr lang="en-US" smtClean="0"/>
              <a:pPr/>
              <a:t>‹#›</a:t>
            </a:fld>
            <a:endParaRPr lang="en-US"/>
          </a:p>
        </p:txBody>
      </p:sp>
    </p:spTree>
    <p:extLst>
      <p:ext uri="{BB962C8B-B14F-4D97-AF65-F5344CB8AC3E}">
        <p14:creationId xmlns:p14="http://schemas.microsoft.com/office/powerpoint/2010/main" val="767252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baseline="0" noProof="0" dirty="0" smtClean="0"/>
              <a:t>- Sumber : contohnya seperti </a:t>
            </a:r>
            <a:r>
              <a:rPr lang="id-ID" sz="1200" kern="1200" noProof="0" dirty="0" smtClean="0">
                <a:solidFill>
                  <a:schemeClr val="tx1"/>
                </a:solidFill>
                <a:latin typeface="+mn-lt"/>
                <a:ea typeface="+mn-ea"/>
                <a:cs typeface="+mn-cs"/>
              </a:rPr>
              <a:t>Internet, e-mail, wawancara, surat, pamflet, kuesioner, survei, studi yang tidak dipublikasikan, laporan, surat kabar, majalah berkala, jurnal profesional, dan dokumen pemerintah.</a:t>
            </a:r>
            <a:endParaRPr lang="id-ID" baseline="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id-ID" baseline="0" noProof="0" dirty="0" smtClean="0"/>
              <a:t>- Jenis Bukti : </a:t>
            </a:r>
            <a:r>
              <a:rPr lang="id-ID" sz="1200" kern="1200" noProof="0" dirty="0" smtClean="0">
                <a:solidFill>
                  <a:schemeClr val="tx1"/>
                </a:solidFill>
                <a:latin typeface="+mn-lt"/>
                <a:ea typeface="+mn-ea"/>
                <a:cs typeface="+mn-cs"/>
              </a:rPr>
              <a:t>Cari berbagai bukti untuk mendukung kebutuhan dan proposal. Kumpulkan contoh-contoh baik faktual maupun hipotetis, yang bisa menggambarkan poin Anda. Orang menyukai cerita bagus yang membuat masalah tampak nyata. Kumpulkan statistik di bidang yang relevan seperti inflasi, tingkat pertumbuhan, biaya, tunjangan, pertanggungan asuransi, keuntungan dan kerugian, sebab dan akibat. Kumpulkan pernyataan dari otoritas yang diakui mengenai topik serta testimonial dari mereka yang telah bergabung, hadir, dibeli, ditandatangani, atau dipercayai. Carilah perbandingan dan perbedaan antara situasi, proposal, produk, dan layanan. Temukan definisi yang jelas dan mendukung untuk istilah dan konsep utama.</a:t>
            </a:r>
          </a:p>
        </p:txBody>
      </p:sp>
      <p:sp>
        <p:nvSpPr>
          <p:cNvPr id="4" name="Slide Number Placeholder 3"/>
          <p:cNvSpPr>
            <a:spLocks noGrp="1"/>
          </p:cNvSpPr>
          <p:nvPr>
            <p:ph type="sldNum" sz="quarter" idx="10"/>
          </p:nvPr>
        </p:nvSpPr>
        <p:spPr/>
        <p:txBody>
          <a:bodyPr/>
          <a:lstStyle/>
          <a:p>
            <a:fld id="{ED65B929-92A1-4236-B748-108A519259A9}"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C847B29-38C4-4DA1-BC52-1B3C71481945}" type="datetimeFigureOut">
              <a:rPr lang="en-US" smtClean="0"/>
              <a:pPr/>
              <a:t>3/5/2018</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AB460D03-C7F9-4C23-91C5-BF1454095F5D}"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C847B29-38C4-4DA1-BC52-1B3C71481945}" type="datetimeFigureOut">
              <a:rPr lang="en-US" smtClean="0"/>
              <a:pPr/>
              <a:t>3/5/2018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460D03-C7F9-4C23-91C5-BF1454095F5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C847B29-38C4-4DA1-BC52-1B3C71481945}" type="datetimeFigureOut">
              <a:rPr lang="en-US" smtClean="0"/>
              <a:pPr/>
              <a:t>3/5/2018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460D03-C7F9-4C23-91C5-BF1454095F5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C847B29-38C4-4DA1-BC52-1B3C71481945}" type="datetimeFigureOut">
              <a:rPr lang="en-US" smtClean="0"/>
              <a:pPr/>
              <a:t>3/5/2018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460D03-C7F9-4C23-91C5-BF1454095F5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C847B29-38C4-4DA1-BC52-1B3C71481945}" type="datetimeFigureOut">
              <a:rPr lang="en-US" smtClean="0"/>
              <a:pPr/>
              <a:t>3/5/2018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B460D03-C7F9-4C23-91C5-BF1454095F5D}"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C847B29-38C4-4DA1-BC52-1B3C71481945}" type="datetimeFigureOut">
              <a:rPr lang="en-US" smtClean="0"/>
              <a:pPr/>
              <a:t>3/5/2018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B460D03-C7F9-4C23-91C5-BF1454095F5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C847B29-38C4-4DA1-BC52-1B3C71481945}" type="datetimeFigureOut">
              <a:rPr lang="en-US" smtClean="0"/>
              <a:pPr/>
              <a:t>3/5/2018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B460D03-C7F9-4C23-91C5-BF1454095F5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C847B29-38C4-4DA1-BC52-1B3C71481945}" type="datetimeFigureOut">
              <a:rPr lang="en-US" smtClean="0"/>
              <a:pPr/>
              <a:t>3/5/2018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B460D03-C7F9-4C23-91C5-BF1454095F5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C847B29-38C4-4DA1-BC52-1B3C71481945}" type="datetimeFigureOut">
              <a:rPr lang="en-US" smtClean="0"/>
              <a:pPr/>
              <a:t>3/5/2018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B460D03-C7F9-4C23-91C5-BF1454095F5D}"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C847B29-38C4-4DA1-BC52-1B3C71481945}" type="datetimeFigureOut">
              <a:rPr lang="en-US" smtClean="0"/>
              <a:pPr/>
              <a:t>3/5/2018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B460D03-C7F9-4C23-91C5-BF1454095F5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C847B29-38C4-4DA1-BC52-1B3C71481945}" type="datetimeFigureOut">
              <a:rPr lang="en-US" smtClean="0"/>
              <a:pPr/>
              <a:t>3/5/2018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B460D03-C7F9-4C23-91C5-BF1454095F5D}"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C847B29-38C4-4DA1-BC52-1B3C71481945}" type="datetimeFigureOut">
              <a:rPr lang="en-US" smtClean="0"/>
              <a:pPr/>
              <a:t>3/5/2018</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B460D03-C7F9-4C23-91C5-BF1454095F5D}"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67136" y="188640"/>
            <a:ext cx="7776864" cy="1470025"/>
          </a:xfrm>
        </p:spPr>
        <p:txBody>
          <a:bodyPr/>
          <a:lstStyle/>
          <a:p>
            <a:r>
              <a:rPr lang="en-US" dirty="0" smtClean="0"/>
              <a:t>The Persuasive Interview: The 			   Persuader</a:t>
            </a:r>
            <a:endParaRPr lang="en-US" dirty="0"/>
          </a:p>
        </p:txBody>
      </p:sp>
      <p:sp>
        <p:nvSpPr>
          <p:cNvPr id="5" name="Subtitle 4"/>
          <p:cNvSpPr>
            <a:spLocks noGrp="1"/>
          </p:cNvSpPr>
          <p:nvPr>
            <p:ph type="subTitle" idx="1"/>
          </p:nvPr>
        </p:nvSpPr>
        <p:spPr>
          <a:xfrm>
            <a:off x="3275856" y="5105400"/>
            <a:ext cx="3240360" cy="1752600"/>
          </a:xfrm>
        </p:spPr>
        <p:txBody>
          <a:bodyPr>
            <a:normAutofit/>
          </a:bodyPr>
          <a:lstStyle/>
          <a:p>
            <a:pPr>
              <a:buFontTx/>
              <a:buChar char="-"/>
            </a:pPr>
            <a:r>
              <a:rPr lang="id-ID" dirty="0" smtClean="0"/>
              <a:t>Clara Triana Saragih</a:t>
            </a:r>
          </a:p>
          <a:p>
            <a:pPr>
              <a:buFontTx/>
              <a:buChar char="-"/>
            </a:pPr>
            <a:r>
              <a:rPr lang="id-ID" dirty="0" smtClean="0"/>
              <a:t> Diana Novitasari</a:t>
            </a:r>
          </a:p>
          <a:p>
            <a:pPr>
              <a:buFontTx/>
              <a:buChar char="-"/>
            </a:pPr>
            <a:r>
              <a:rPr lang="id-ID" dirty="0" smtClean="0"/>
              <a:t> Nindy</a:t>
            </a:r>
            <a:endParaRPr lang="id-ID" dirty="0"/>
          </a:p>
        </p:txBody>
      </p:sp>
      <p:pic>
        <p:nvPicPr>
          <p:cNvPr id="7" name="Picture 6" descr="wawancara.png"/>
          <p:cNvPicPr>
            <a:picLocks noChangeAspect="1"/>
          </p:cNvPicPr>
          <p:nvPr/>
        </p:nvPicPr>
        <p:blipFill>
          <a:blip r:embed="rId2" cstate="print"/>
          <a:stretch>
            <a:fillRect/>
          </a:stretch>
        </p:blipFill>
        <p:spPr>
          <a:xfrm>
            <a:off x="1187624" y="1988840"/>
            <a:ext cx="6840759" cy="2736304"/>
          </a:xfrm>
          <a:prstGeom prst="rect">
            <a:avLst/>
          </a:prstGeom>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7808" y="188640"/>
            <a:ext cx="8146680" cy="6669360"/>
          </a:xfrm>
        </p:spPr>
        <p:txBody>
          <a:bodyPr>
            <a:normAutofit fontScale="77500" lnSpcReduction="20000"/>
          </a:bodyPr>
          <a:lstStyle/>
          <a:p>
            <a:pPr algn="just"/>
            <a:r>
              <a:rPr lang="id-ID" sz="3600" dirty="0" smtClean="0"/>
              <a:t>Using Question Strategically</a:t>
            </a:r>
          </a:p>
          <a:p>
            <a:pPr marL="0" indent="0" algn="just">
              <a:buNone/>
            </a:pPr>
            <a:endParaRPr lang="id-ID" sz="3600" dirty="0" smtClean="0"/>
          </a:p>
          <a:p>
            <a:pPr marL="0" indent="0" algn="just">
              <a:buNone/>
            </a:pPr>
            <a:r>
              <a:rPr lang="id-ID" dirty="0" smtClean="0"/>
              <a:t>   1. Information Gathering Questions</a:t>
            </a:r>
          </a:p>
          <a:p>
            <a:pPr marL="542925" indent="-542925" algn="just">
              <a:buNone/>
            </a:pPr>
            <a:r>
              <a:rPr lang="id-ID" dirty="0" smtClean="0"/>
              <a:t>      </a:t>
            </a:r>
            <a:r>
              <a:rPr lang="en-US" dirty="0" smtClean="0"/>
              <a:t> </a:t>
            </a:r>
            <a:r>
              <a:rPr lang="id-ID" dirty="0" smtClean="0"/>
              <a:t> Interviewer  dapat menggunakan beberapa pertanyaan </a:t>
            </a:r>
            <a:r>
              <a:rPr lang="en-US" dirty="0" smtClean="0"/>
              <a:t>     </a:t>
            </a:r>
            <a:r>
              <a:rPr lang="id-ID" dirty="0" smtClean="0"/>
              <a:t>untuk mengetahui latar  belakang, kebutuhan, keinginan, nilai-nilai, kepercayaan, dan sikap yang dimiliki interviewee</a:t>
            </a:r>
          </a:p>
          <a:p>
            <a:pPr marL="0" indent="0" algn="just">
              <a:buNone/>
            </a:pPr>
            <a:r>
              <a:rPr lang="id-ID" dirty="0" smtClean="0"/>
              <a:t>    2. Verification Questions</a:t>
            </a:r>
          </a:p>
          <a:p>
            <a:pPr marL="620713" indent="0" algn="just">
              <a:buNone/>
            </a:pPr>
            <a:r>
              <a:rPr lang="en-US" dirty="0" smtClean="0"/>
              <a:t>M</a:t>
            </a:r>
            <a:r>
              <a:rPr lang="id-ID" dirty="0" smtClean="0"/>
              <a:t>emiliki 1 fungsi penting dalam wawancara persuasi. Pertama, untuk memeriksa keakuratan asumsi, kesan, dan informasi yang telah dikumpulkan interviewer sebelum dan selama wawancara. Kedua, untuk meng#erifikasi bahwa inter#iewee mengerti apa yang intervierwer katakan dan untuk mendapatkan bukti yang signifikan.</a:t>
            </a:r>
          </a:p>
          <a:p>
            <a:pPr marL="0" indent="0" algn="just">
              <a:buNone/>
            </a:pPr>
            <a:r>
              <a:rPr lang="id-ID" dirty="0" smtClean="0"/>
              <a:t>    3. Encouraging Interaction Questions</a:t>
            </a:r>
          </a:p>
          <a:p>
            <a:pPr marL="620713" indent="0" algn="just">
              <a:buNone/>
            </a:pPr>
            <a:r>
              <a:rPr lang="id-ID" dirty="0" smtClean="0"/>
              <a:t>Pertanyaan perhatian dan minat berfungsi untuk menjaga intreviewee tetap setia dan menyadari apa yang interviewer katakan.</a:t>
            </a:r>
          </a:p>
        </p:txBody>
      </p:sp>
    </p:spTree>
    <p:extLst>
      <p:ext uri="{BB962C8B-B14F-4D97-AF65-F5344CB8AC3E}">
        <p14:creationId xmlns:p14="http://schemas.microsoft.com/office/powerpoint/2010/main" val="515934790"/>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257300" y="764704"/>
            <a:ext cx="7886700" cy="5339836"/>
          </a:xfrm>
        </p:spPr>
        <p:txBody>
          <a:bodyPr>
            <a:normAutofit fontScale="92500" lnSpcReduction="10000"/>
          </a:bodyPr>
          <a:lstStyle/>
          <a:p>
            <a:pPr marL="0" indent="0">
              <a:buNone/>
            </a:pPr>
            <a:r>
              <a:rPr lang="id-ID" dirty="0" smtClean="0"/>
              <a:t>4. Attention and internet Questions</a:t>
            </a:r>
          </a:p>
          <a:p>
            <a:pPr marL="357188" indent="-357188">
              <a:buNone/>
            </a:pPr>
            <a:r>
              <a:rPr lang="id-ID" dirty="0" smtClean="0"/>
              <a:t>    Gunakan pertanyaan untuk mendapatkan persetujuan kecil yang mengarah pada persetujuan lebih besar.</a:t>
            </a:r>
          </a:p>
          <a:p>
            <a:pPr marL="0" indent="0">
              <a:buNone/>
            </a:pPr>
            <a:r>
              <a:rPr lang="id-ID" dirty="0" smtClean="0"/>
              <a:t>5. Agreement Questions</a:t>
            </a:r>
          </a:p>
          <a:p>
            <a:pPr marL="357188" indent="0">
              <a:buNone/>
            </a:pPr>
            <a:r>
              <a:rPr lang="id-ID" dirty="0" smtClean="0"/>
              <a:t>Gunakan pertanyaan untuk mendapatkan persetujuan kecil yang mengarah pada persetujuan lebih besar.</a:t>
            </a:r>
          </a:p>
          <a:p>
            <a:pPr marL="0" indent="0">
              <a:buNone/>
            </a:pPr>
            <a:r>
              <a:rPr lang="id-ID" dirty="0" smtClean="0"/>
              <a:t>6. Objection Questions</a:t>
            </a:r>
          </a:p>
          <a:p>
            <a:pPr marL="357188" indent="-357188">
              <a:buNone/>
            </a:pPr>
            <a:r>
              <a:rPr lang="id-ID" dirty="0" smtClean="0"/>
              <a:t>    Gunakan pertanyaan penyangkalan untuk merespon dengan bijaksana suatu penyangkalan.</a:t>
            </a:r>
          </a:p>
          <a:p>
            <a:pPr marL="0" indent="0">
              <a:buNone/>
            </a:pPr>
            <a:endParaRPr lang="id-ID" dirty="0"/>
          </a:p>
        </p:txBody>
      </p:sp>
    </p:spTree>
    <p:extLst>
      <p:ext uri="{BB962C8B-B14F-4D97-AF65-F5344CB8AC3E}">
        <p14:creationId xmlns:p14="http://schemas.microsoft.com/office/powerpoint/2010/main" val="297239610"/>
      </p:ext>
    </p:extLst>
  </p:cSld>
  <p:clrMapOvr>
    <a:masterClrMapping/>
  </p:clrMapOvr>
  <p:transition>
    <p:strips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476672"/>
            <a:ext cx="6408712" cy="1143000"/>
          </a:xfrm>
        </p:spPr>
        <p:txBody>
          <a:bodyPr/>
          <a:lstStyle/>
          <a:p>
            <a:r>
              <a:rPr lang="en-US" dirty="0" smtClean="0"/>
              <a:t>Adapting to the Interviewee</a:t>
            </a:r>
            <a:endParaRPr lang="en-US" dirty="0"/>
          </a:p>
        </p:txBody>
      </p:sp>
      <p:sp>
        <p:nvSpPr>
          <p:cNvPr id="3" name="Content Placeholder 2"/>
          <p:cNvSpPr>
            <a:spLocks noGrp="1"/>
          </p:cNvSpPr>
          <p:nvPr>
            <p:ph idx="1"/>
          </p:nvPr>
        </p:nvSpPr>
        <p:spPr>
          <a:xfrm>
            <a:off x="914400" y="2276872"/>
            <a:ext cx="8229600" cy="3773016"/>
          </a:xfrm>
        </p:spPr>
        <p:txBody>
          <a:bodyPr/>
          <a:lstStyle/>
          <a:p>
            <a:r>
              <a:rPr lang="id-ID" dirty="0" smtClean="0"/>
              <a:t>Indecisive, Uninterested Interview</a:t>
            </a:r>
          </a:p>
          <a:p>
            <a:r>
              <a:rPr lang="id-ID" dirty="0" smtClean="0"/>
              <a:t>Hostile Interview</a:t>
            </a:r>
          </a:p>
          <a:p>
            <a:r>
              <a:rPr lang="id-ID" dirty="0" smtClean="0"/>
              <a:t>Close-Minded and Authoritarian Interviewees</a:t>
            </a:r>
          </a:p>
          <a:p>
            <a:r>
              <a:rPr lang="id-ID" dirty="0" smtClean="0"/>
              <a:t>Sceptical Intterviewees</a:t>
            </a:r>
          </a:p>
          <a:p>
            <a:r>
              <a:rPr lang="id-ID" dirty="0" smtClean="0"/>
              <a:t>Shopping Around Interviewees</a:t>
            </a:r>
          </a:p>
          <a:p>
            <a:r>
              <a:rPr lang="id-ID" dirty="0" smtClean="0"/>
              <a:t>Intellegent, Educated Interviewees</a:t>
            </a:r>
          </a:p>
        </p:txBody>
      </p:sp>
    </p:spTree>
    <p:extLst>
      <p:ext uri="{BB962C8B-B14F-4D97-AF65-F5344CB8AC3E}">
        <p14:creationId xmlns:p14="http://schemas.microsoft.com/office/powerpoint/2010/main" val="2588858646"/>
      </p:ext>
    </p:extLst>
  </p:cSld>
  <p:clrMapOvr>
    <a:masterClrMapping/>
  </p:clrMapOvr>
  <p:transition>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627784" y="260648"/>
            <a:ext cx="4680520" cy="1035546"/>
          </a:xfrm>
        </p:spPr>
        <p:txBody>
          <a:bodyPr/>
          <a:lstStyle/>
          <a:p>
            <a:r>
              <a:rPr lang="en-US" dirty="0" smtClean="0"/>
              <a:t>Establishing Criteria</a:t>
            </a:r>
            <a:endParaRPr lang="en-US" dirty="0"/>
          </a:p>
        </p:txBody>
      </p:sp>
      <p:sp>
        <p:nvSpPr>
          <p:cNvPr id="5" name="Subtitle 4"/>
          <p:cNvSpPr>
            <a:spLocks noGrp="1"/>
          </p:cNvSpPr>
          <p:nvPr>
            <p:ph type="subTitle" idx="1"/>
          </p:nvPr>
        </p:nvSpPr>
        <p:spPr>
          <a:xfrm>
            <a:off x="1115616" y="4221088"/>
            <a:ext cx="8028384" cy="2376264"/>
          </a:xfrm>
        </p:spPr>
        <p:txBody>
          <a:bodyPr>
            <a:normAutofit/>
          </a:bodyPr>
          <a:lstStyle/>
          <a:p>
            <a:r>
              <a:rPr lang="id-ID" dirty="0" smtClean="0"/>
              <a:t>Mulailah dengan tahap solusi untuk membuat kriteria, Seperti Persyaratan, standar, peraturan, norma, dan prinsip. Menetapkan satu kriteria dengan responden untuk mengevaluasi semua solusi yang mungkin untuk kebutuhan yang sudah anda setujui</a:t>
            </a:r>
            <a:endParaRPr lang="id-ID" dirty="0"/>
          </a:p>
        </p:txBody>
      </p:sp>
      <p:pic>
        <p:nvPicPr>
          <p:cNvPr id="6" name="Picture 5" descr="berbagai makanan.jpg"/>
          <p:cNvPicPr>
            <a:picLocks noChangeAspect="1"/>
          </p:cNvPicPr>
          <p:nvPr/>
        </p:nvPicPr>
        <p:blipFill>
          <a:blip r:embed="rId2" cstate="print"/>
          <a:stretch>
            <a:fillRect/>
          </a:stretch>
        </p:blipFill>
        <p:spPr>
          <a:xfrm>
            <a:off x="3059832" y="1484784"/>
            <a:ext cx="3825775" cy="2436093"/>
          </a:xfrm>
          <a:prstGeom prst="rect">
            <a:avLst/>
          </a:prstGeom>
          <a:ln>
            <a:noFill/>
          </a:ln>
          <a:effectLst>
            <a:softEdge rad="112500"/>
          </a:effectLst>
        </p:spPr>
      </p:pic>
    </p:spTree>
  </p:cSld>
  <p:clrMapOvr>
    <a:masterClrMapping/>
  </p:clrMapOvr>
  <p:transition>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195736" y="260648"/>
            <a:ext cx="5616624" cy="1035546"/>
          </a:xfrm>
        </p:spPr>
        <p:txBody>
          <a:bodyPr>
            <a:normAutofit fontScale="90000"/>
          </a:bodyPr>
          <a:lstStyle/>
          <a:p>
            <a:r>
              <a:rPr lang="en-US" dirty="0" smtClean="0"/>
              <a:t>Considering the Solution</a:t>
            </a:r>
            <a:endParaRPr lang="en-US" dirty="0"/>
          </a:p>
        </p:txBody>
      </p:sp>
      <p:sp>
        <p:nvSpPr>
          <p:cNvPr id="5" name="Subtitle 4"/>
          <p:cNvSpPr>
            <a:spLocks noGrp="1"/>
          </p:cNvSpPr>
          <p:nvPr>
            <p:ph type="subTitle" idx="1"/>
          </p:nvPr>
        </p:nvSpPr>
        <p:spPr>
          <a:xfrm>
            <a:off x="1043608" y="3933056"/>
            <a:ext cx="7776864" cy="2711152"/>
          </a:xfrm>
        </p:spPr>
        <p:txBody>
          <a:bodyPr>
            <a:normAutofit lnSpcReduction="10000"/>
          </a:bodyPr>
          <a:lstStyle/>
          <a:p>
            <a:r>
              <a:rPr lang="id-ID" dirty="0" smtClean="0"/>
              <a:t>Jelaskan solusi secara rinci dan gunakan alat bantu visual. Kemudian bantu respon untuk membuat keputusan yang terbaik bagi mereka dengan menggunakan pertanyaan dan keterlibatan secara aktif. Lalu gunakan pengulangan untuk meningkatkan pemahaman, memori bantuan, mendapatkan dan mempertahankan perhatian, serta membuat responden menyadari hal yang paling penting.</a:t>
            </a:r>
            <a:endParaRPr lang="id-ID" dirty="0"/>
          </a:p>
        </p:txBody>
      </p:sp>
      <p:pic>
        <p:nvPicPr>
          <p:cNvPr id="6" name="Picture 5" descr="alat bantu visual.jpg"/>
          <p:cNvPicPr>
            <a:picLocks noChangeAspect="1"/>
          </p:cNvPicPr>
          <p:nvPr/>
        </p:nvPicPr>
        <p:blipFill>
          <a:blip r:embed="rId2" cstate="print"/>
          <a:stretch>
            <a:fillRect/>
          </a:stretch>
        </p:blipFill>
        <p:spPr>
          <a:xfrm>
            <a:off x="2987824" y="1340768"/>
            <a:ext cx="3672408" cy="2232248"/>
          </a:xfrm>
          <a:prstGeom prst="rect">
            <a:avLst/>
          </a:prstGeom>
          <a:ln>
            <a:noFill/>
          </a:ln>
          <a:effectLst>
            <a:softEdge rad="112500"/>
          </a:effectLst>
        </p:spPr>
      </p:pic>
    </p:spTree>
  </p:cSld>
  <p:clrMapOvr>
    <a:masterClrMapping/>
  </p:clrMapOvr>
  <p:transition>
    <p:check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87624" y="260648"/>
            <a:ext cx="5400600" cy="675506"/>
          </a:xfrm>
        </p:spPr>
        <p:txBody>
          <a:bodyPr>
            <a:normAutofit fontScale="90000"/>
          </a:bodyPr>
          <a:lstStyle/>
          <a:p>
            <a:r>
              <a:rPr lang="en-US" dirty="0" smtClean="0"/>
              <a:t>Minimize the Objection</a:t>
            </a:r>
            <a:endParaRPr lang="en-US" dirty="0"/>
          </a:p>
        </p:txBody>
      </p:sp>
      <p:sp>
        <p:nvSpPr>
          <p:cNvPr id="5" name="Subtitle 4"/>
          <p:cNvSpPr>
            <a:spLocks noGrp="1"/>
          </p:cNvSpPr>
          <p:nvPr>
            <p:ph type="subTitle" idx="1"/>
          </p:nvPr>
        </p:nvSpPr>
        <p:spPr>
          <a:xfrm>
            <a:off x="1043608" y="1412776"/>
            <a:ext cx="5400600" cy="1752600"/>
          </a:xfrm>
        </p:spPr>
        <p:txBody>
          <a:bodyPr>
            <a:normAutofit/>
          </a:bodyPr>
          <a:lstStyle/>
          <a:p>
            <a:r>
              <a:rPr lang="id-ID" dirty="0" smtClean="0"/>
              <a:t>Untuk meminimalkan penolakan, harus diberikan bukti yang kuat untuk mengurangi pentingnya penolakan dari responden</a:t>
            </a:r>
            <a:endParaRPr lang="id-ID" dirty="0"/>
          </a:p>
        </p:txBody>
      </p:sp>
      <p:sp>
        <p:nvSpPr>
          <p:cNvPr id="6" name="Title 3"/>
          <p:cNvSpPr txBox="1">
            <a:spLocks/>
          </p:cNvSpPr>
          <p:nvPr/>
        </p:nvSpPr>
        <p:spPr>
          <a:xfrm>
            <a:off x="3059832" y="3645024"/>
            <a:ext cx="5832648" cy="81952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mj-lt"/>
                <a:ea typeface="+mj-ea"/>
                <a:cs typeface="+mj-cs"/>
              </a:rPr>
              <a:t>Capitalize on the Objection</a:t>
            </a:r>
            <a:endParaRPr kumimoji="0" lang="en-US"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Subtitle 4"/>
          <p:cNvSpPr txBox="1">
            <a:spLocks/>
          </p:cNvSpPr>
          <p:nvPr/>
        </p:nvSpPr>
        <p:spPr>
          <a:xfrm>
            <a:off x="4067944" y="4797152"/>
            <a:ext cx="4752528" cy="1752600"/>
          </a:xfrm>
          <a:prstGeom prst="rect">
            <a:avLst/>
          </a:prstGeom>
        </p:spPr>
        <p:txBody>
          <a:bodyPr vert="horz" lIns="91440" tIns="45720" rIns="91440" bIns="45720" rtlCol="0">
            <a:normAutofit fontScale="925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id-ID" sz="3200" b="0" i="0" u="none" strike="noStrike" kern="1200" cap="none" spc="0" normalizeH="0" baseline="0" dirty="0" smtClean="0">
                <a:ln>
                  <a:noFill/>
                </a:ln>
                <a:solidFill>
                  <a:schemeClr val="tx1">
                    <a:tint val="75000"/>
                  </a:schemeClr>
                </a:solidFill>
                <a:effectLst/>
                <a:uLnTx/>
                <a:uFillTx/>
                <a:latin typeface="+mn-lt"/>
                <a:ea typeface="+mn-ea"/>
                <a:cs typeface="+mn-cs"/>
              </a:rPr>
              <a:t>Memanfaatkan penolakan dengan menggunakan klarifikasi, memberikan bukti lebih lanjut atau mengisolasi.</a:t>
            </a:r>
            <a:endParaRPr kumimoji="0" lang="id-ID" sz="3200" b="0" i="0" u="none" strike="noStrike" kern="1200" cap="none" spc="0" normalizeH="0" baseline="0" dirty="0">
              <a:ln>
                <a:noFill/>
              </a:ln>
              <a:solidFill>
                <a:schemeClr val="tx1">
                  <a:tint val="75000"/>
                </a:schemeClr>
              </a:solidFill>
              <a:effectLst/>
              <a:uLnTx/>
              <a:uFillTx/>
              <a:latin typeface="+mn-lt"/>
              <a:ea typeface="+mn-ea"/>
              <a:cs typeface="+mn-cs"/>
            </a:endParaRPr>
          </a:p>
        </p:txBody>
      </p:sp>
    </p:spTree>
  </p:cSld>
  <p:clrMapOvr>
    <a:masterClrMapping/>
  </p:clrMapOvr>
  <p:transition>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15616" y="332656"/>
            <a:ext cx="4392488" cy="747514"/>
          </a:xfrm>
        </p:spPr>
        <p:txBody>
          <a:bodyPr/>
          <a:lstStyle/>
          <a:p>
            <a:r>
              <a:rPr lang="en-US" dirty="0" smtClean="0"/>
              <a:t>Deny an Objection</a:t>
            </a:r>
            <a:endParaRPr lang="en-US" dirty="0"/>
          </a:p>
        </p:txBody>
      </p:sp>
      <p:sp>
        <p:nvSpPr>
          <p:cNvPr id="5" name="Subtitle 4"/>
          <p:cNvSpPr>
            <a:spLocks noGrp="1"/>
          </p:cNvSpPr>
          <p:nvPr>
            <p:ph type="subTitle" idx="1"/>
          </p:nvPr>
        </p:nvSpPr>
        <p:spPr>
          <a:xfrm>
            <a:off x="1187624" y="1340768"/>
            <a:ext cx="5400600" cy="1368152"/>
          </a:xfrm>
        </p:spPr>
        <p:txBody>
          <a:bodyPr>
            <a:normAutofit/>
          </a:bodyPr>
          <a:lstStyle/>
          <a:p>
            <a:r>
              <a:rPr lang="id-ID" dirty="0" smtClean="0"/>
              <a:t>Penolakan secara langsung atau tidak langsung menawarkan informasi baru atau lebih akurat</a:t>
            </a:r>
            <a:endParaRPr lang="id-ID" dirty="0"/>
          </a:p>
        </p:txBody>
      </p:sp>
      <p:sp>
        <p:nvSpPr>
          <p:cNvPr id="6" name="Title 3"/>
          <p:cNvSpPr txBox="1">
            <a:spLocks/>
          </p:cNvSpPr>
          <p:nvPr/>
        </p:nvSpPr>
        <p:spPr>
          <a:xfrm>
            <a:off x="3707904" y="3717032"/>
            <a:ext cx="5256584" cy="89153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Confirm an Objection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Subtitle 4"/>
          <p:cNvSpPr txBox="1">
            <a:spLocks/>
          </p:cNvSpPr>
          <p:nvPr/>
        </p:nvSpPr>
        <p:spPr>
          <a:xfrm>
            <a:off x="3851920" y="4797152"/>
            <a:ext cx="4928592" cy="1752600"/>
          </a:xfrm>
          <a:prstGeom prst="rect">
            <a:avLst/>
          </a:prstGeom>
        </p:spPr>
        <p:txBody>
          <a:bodyPr vert="horz" lIns="91440" tIns="45720" rIns="91440" bIns="45720" rtlCol="0">
            <a:normAutofit fontScale="850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id-ID" sz="3200" b="0" i="0" u="none" strike="noStrike" kern="1200" cap="none" spc="0" normalizeH="0" baseline="0" dirty="0" smtClean="0">
                <a:ln>
                  <a:noFill/>
                </a:ln>
                <a:solidFill>
                  <a:schemeClr val="tx1">
                    <a:tint val="75000"/>
                  </a:schemeClr>
                </a:solidFill>
                <a:effectLst/>
                <a:uLnTx/>
                <a:uFillTx/>
                <a:latin typeface="+mn-lt"/>
                <a:ea typeface="+mn-ea"/>
                <a:cs typeface="+mn-cs"/>
              </a:rPr>
              <a:t>Konfirmasi penolakan dengan menyetujui responden. Lebih baik jujur dan mengakui masalah daripada mempertahankannya.</a:t>
            </a:r>
            <a:endParaRPr kumimoji="0" lang="id-ID" sz="3200" b="0" i="0" u="none" strike="noStrike" kern="1200" cap="none" spc="0" normalizeH="0" baseline="0" dirty="0">
              <a:ln>
                <a:noFill/>
              </a:ln>
              <a:solidFill>
                <a:schemeClr val="tx1">
                  <a:tint val="75000"/>
                </a:schemeClr>
              </a:solidFill>
              <a:effectLst/>
              <a:uLnTx/>
              <a:uFillTx/>
              <a:latin typeface="+mn-lt"/>
              <a:ea typeface="+mn-ea"/>
              <a:cs typeface="+mn-cs"/>
            </a:endParaRPr>
          </a:p>
        </p:txBody>
      </p:sp>
    </p:spTree>
  </p:cSld>
  <p:clrMapOvr>
    <a:masterClrMapping/>
  </p:clrMapOvr>
  <p:transition>
    <p:cover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339752" y="692696"/>
            <a:ext cx="5112568" cy="747514"/>
          </a:xfrm>
        </p:spPr>
        <p:txBody>
          <a:bodyPr/>
          <a:lstStyle/>
          <a:p>
            <a:r>
              <a:rPr lang="en-US" dirty="0" smtClean="0"/>
              <a:t>Closing the Interview</a:t>
            </a:r>
            <a:endParaRPr lang="en-US" dirty="0"/>
          </a:p>
        </p:txBody>
      </p:sp>
      <p:sp>
        <p:nvSpPr>
          <p:cNvPr id="5" name="Subtitle 4"/>
          <p:cNvSpPr>
            <a:spLocks noGrp="1"/>
          </p:cNvSpPr>
          <p:nvPr>
            <p:ph type="subTitle" idx="1"/>
          </p:nvPr>
        </p:nvSpPr>
        <p:spPr>
          <a:xfrm>
            <a:off x="2267744" y="4437112"/>
            <a:ext cx="5760640" cy="1703040"/>
          </a:xfrm>
        </p:spPr>
        <p:txBody>
          <a:bodyPr>
            <a:noAutofit/>
          </a:bodyPr>
          <a:lstStyle/>
          <a:p>
            <a:pPr>
              <a:buFont typeface="Wingdings" pitchFamily="2" charset="2"/>
              <a:buChar char="ü"/>
            </a:pPr>
            <a:r>
              <a:rPr lang="en-US" sz="4000" dirty="0" smtClean="0"/>
              <a:t> Trial Closing</a:t>
            </a:r>
          </a:p>
          <a:p>
            <a:pPr>
              <a:buFont typeface="Wingdings" pitchFamily="2" charset="2"/>
              <a:buChar char="ü"/>
            </a:pPr>
            <a:r>
              <a:rPr lang="en-US" sz="4000" dirty="0" smtClean="0"/>
              <a:t> Contract or Agreement</a:t>
            </a:r>
          </a:p>
          <a:p>
            <a:pPr>
              <a:buFont typeface="Wingdings" pitchFamily="2" charset="2"/>
              <a:buChar char="ü"/>
            </a:pPr>
            <a:r>
              <a:rPr lang="en-US" sz="4000" dirty="0" smtClean="0"/>
              <a:t> Leave-Taking</a:t>
            </a:r>
            <a:endParaRPr lang="en-US" sz="4000" dirty="0"/>
          </a:p>
        </p:txBody>
      </p:sp>
      <p:pic>
        <p:nvPicPr>
          <p:cNvPr id="6" name="Picture 5" descr="jabat tangan.jpg"/>
          <p:cNvPicPr>
            <a:picLocks noChangeAspect="1"/>
          </p:cNvPicPr>
          <p:nvPr/>
        </p:nvPicPr>
        <p:blipFill>
          <a:blip r:embed="rId2" cstate="print"/>
          <a:stretch>
            <a:fillRect/>
          </a:stretch>
        </p:blipFill>
        <p:spPr>
          <a:xfrm>
            <a:off x="2987824" y="1628800"/>
            <a:ext cx="3960439" cy="2442567"/>
          </a:xfrm>
          <a:prstGeom prst="rect">
            <a:avLst/>
          </a:prstGeom>
          <a:ln>
            <a:noFill/>
          </a:ln>
          <a:effectLst>
            <a:softEdge rad="112500"/>
          </a:effectLst>
        </p:spPr>
      </p:pic>
    </p:spTree>
  </p:cSld>
  <p:clrMapOvr>
    <a:masterClrMapping/>
  </p:clrMapOvr>
  <p:transition>
    <p:cover dir="l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anks.jpg"/>
          <p:cNvPicPr>
            <a:picLocks noGrp="1" noChangeAspect="1"/>
          </p:cNvPicPr>
          <p:nvPr>
            <p:ph idx="1"/>
          </p:nvPr>
        </p:nvPicPr>
        <p:blipFill>
          <a:blip r:embed="rId2" cstate="print"/>
          <a:stretch>
            <a:fillRect/>
          </a:stretch>
        </p:blipFill>
        <p:spPr>
          <a:xfrm>
            <a:off x="1475656" y="1340768"/>
            <a:ext cx="6192688" cy="4392488"/>
          </a:xfrm>
          <a:prstGeom prst="rect">
            <a:avLst/>
          </a:prstGeom>
          <a:ln>
            <a:noFill/>
          </a:ln>
          <a:effectLst>
            <a:softEdge rad="112500"/>
          </a:effectLst>
        </p:spPr>
      </p:pic>
    </p:spTree>
  </p:cSld>
  <p:clrMapOvr>
    <a:masterClrMapping/>
  </p:clrMapOvr>
  <p:transition>
    <p:blind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411760" y="260648"/>
            <a:ext cx="5544616" cy="1035546"/>
          </a:xfrm>
        </p:spPr>
        <p:txBody>
          <a:bodyPr>
            <a:normAutofit fontScale="90000"/>
          </a:bodyPr>
          <a:lstStyle/>
          <a:p>
            <a:r>
              <a:rPr lang="en-US" dirty="0" smtClean="0"/>
              <a:t>The Ethics of Persuasion</a:t>
            </a:r>
            <a:endParaRPr lang="en-US" dirty="0"/>
          </a:p>
        </p:txBody>
      </p:sp>
      <p:sp>
        <p:nvSpPr>
          <p:cNvPr id="5" name="Subtitle 4"/>
          <p:cNvSpPr>
            <a:spLocks noGrp="1"/>
          </p:cNvSpPr>
          <p:nvPr>
            <p:ph type="subTitle" idx="1"/>
          </p:nvPr>
        </p:nvSpPr>
        <p:spPr>
          <a:xfrm>
            <a:off x="1259632" y="4653136"/>
            <a:ext cx="7560840" cy="2016224"/>
          </a:xfrm>
        </p:spPr>
        <p:txBody>
          <a:bodyPr>
            <a:normAutofit/>
          </a:bodyPr>
          <a:lstStyle/>
          <a:p>
            <a:r>
              <a:rPr lang="id-ID" dirty="0" smtClean="0"/>
              <a:t>Jika pewawancara ingin menjadi pembujuk yang sukses, orang yang diwawancarai atau narasumber harus melihat etika dan persuasi pewawancara</a:t>
            </a:r>
            <a:endParaRPr lang="id-ID" dirty="0"/>
          </a:p>
        </p:txBody>
      </p:sp>
      <p:pic>
        <p:nvPicPr>
          <p:cNvPr id="6" name="Picture 5" descr="etika wawancara.jpg"/>
          <p:cNvPicPr>
            <a:picLocks noChangeAspect="1"/>
          </p:cNvPicPr>
          <p:nvPr/>
        </p:nvPicPr>
        <p:blipFill>
          <a:blip r:embed="rId2" cstate="print"/>
          <a:stretch>
            <a:fillRect/>
          </a:stretch>
        </p:blipFill>
        <p:spPr>
          <a:xfrm>
            <a:off x="2771800" y="1556792"/>
            <a:ext cx="4320480" cy="2736304"/>
          </a:xfrm>
          <a:prstGeom prst="rect">
            <a:avLst/>
          </a:prstGeom>
          <a:ln>
            <a:noFill/>
          </a:ln>
          <a:effectLst>
            <a:softEdge rad="112500"/>
          </a:effectLst>
        </p:spPr>
      </p:pic>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35696" y="692696"/>
            <a:ext cx="5976664" cy="747514"/>
          </a:xfrm>
        </p:spPr>
        <p:txBody>
          <a:bodyPr/>
          <a:lstStyle/>
          <a:p>
            <a:r>
              <a:rPr lang="en-US" dirty="0" smtClean="0"/>
              <a:t>Selecting the Interviewee</a:t>
            </a:r>
            <a:endParaRPr lang="en-US" dirty="0"/>
          </a:p>
        </p:txBody>
      </p:sp>
      <p:sp>
        <p:nvSpPr>
          <p:cNvPr id="5" name="Subtitle 4"/>
          <p:cNvSpPr>
            <a:spLocks noGrp="1"/>
          </p:cNvSpPr>
          <p:nvPr>
            <p:ph type="subTitle" idx="1"/>
          </p:nvPr>
        </p:nvSpPr>
        <p:spPr>
          <a:xfrm>
            <a:off x="1547664" y="4365104"/>
            <a:ext cx="6840760" cy="2063080"/>
          </a:xfrm>
        </p:spPr>
        <p:txBody>
          <a:bodyPr>
            <a:normAutofit/>
          </a:bodyPr>
          <a:lstStyle/>
          <a:p>
            <a:r>
              <a:rPr lang="id-ID" dirty="0" smtClean="0"/>
              <a:t>Pewawancara sering menghadapi situasi persuasi dimana orang yang diwawancarai atau narasumber di tentukan sebelum melakukan wawancara</a:t>
            </a:r>
            <a:endParaRPr lang="id-ID" dirty="0"/>
          </a:p>
        </p:txBody>
      </p:sp>
      <p:pic>
        <p:nvPicPr>
          <p:cNvPr id="6" name="Picture 5" descr="mewawancarai keluarga terdekat.jpg"/>
          <p:cNvPicPr>
            <a:picLocks noChangeAspect="1"/>
          </p:cNvPicPr>
          <p:nvPr/>
        </p:nvPicPr>
        <p:blipFill>
          <a:blip r:embed="rId2" cstate="print"/>
          <a:stretch>
            <a:fillRect/>
          </a:stretch>
        </p:blipFill>
        <p:spPr>
          <a:xfrm>
            <a:off x="2627784" y="1556792"/>
            <a:ext cx="4392488" cy="2448272"/>
          </a:xfrm>
          <a:prstGeom prst="rect">
            <a:avLst/>
          </a:prstGeom>
          <a:ln>
            <a:noFill/>
          </a:ln>
          <a:effectLst>
            <a:softEdge rad="112500"/>
          </a:effectLst>
        </p:spPr>
      </p:pic>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35696" y="548680"/>
            <a:ext cx="6408712" cy="821953"/>
          </a:xfrm>
        </p:spPr>
        <p:txBody>
          <a:bodyPr/>
          <a:lstStyle/>
          <a:p>
            <a:r>
              <a:rPr lang="en-US" dirty="0" smtClean="0"/>
              <a:t>Analyzing the Interviewee</a:t>
            </a:r>
            <a:endParaRPr lang="en-US" dirty="0"/>
          </a:p>
        </p:txBody>
      </p:sp>
      <p:sp>
        <p:nvSpPr>
          <p:cNvPr id="5" name="Subtitle 4"/>
          <p:cNvSpPr>
            <a:spLocks noGrp="1"/>
          </p:cNvSpPr>
          <p:nvPr>
            <p:ph type="subTitle" idx="1"/>
          </p:nvPr>
        </p:nvSpPr>
        <p:spPr>
          <a:xfrm>
            <a:off x="1007096" y="1916832"/>
            <a:ext cx="8136904" cy="2592288"/>
          </a:xfrm>
        </p:spPr>
        <p:txBody>
          <a:bodyPr>
            <a:normAutofit/>
          </a:bodyPr>
          <a:lstStyle/>
          <a:p>
            <a:pPr>
              <a:buFont typeface="Wingdings" pitchFamily="2" charset="2"/>
              <a:buChar char="ü"/>
            </a:pPr>
            <a:r>
              <a:rPr lang="en-US" dirty="0" smtClean="0"/>
              <a:t> The Interviewee’s Physical and Mental Characteristic</a:t>
            </a:r>
          </a:p>
          <a:p>
            <a:pPr>
              <a:buFont typeface="Wingdings" pitchFamily="2" charset="2"/>
              <a:buChar char="ü"/>
            </a:pPr>
            <a:r>
              <a:rPr lang="en-US" dirty="0"/>
              <a:t> </a:t>
            </a:r>
            <a:r>
              <a:rPr lang="en-US" dirty="0" smtClean="0"/>
              <a:t>Socioeconomic Background</a:t>
            </a:r>
          </a:p>
          <a:p>
            <a:pPr>
              <a:buFont typeface="Wingdings" pitchFamily="2" charset="2"/>
              <a:buChar char="ü"/>
            </a:pPr>
            <a:r>
              <a:rPr lang="en-US" dirty="0"/>
              <a:t> </a:t>
            </a:r>
            <a:r>
              <a:rPr lang="en-US" dirty="0" smtClean="0"/>
              <a:t>Culture</a:t>
            </a:r>
          </a:p>
          <a:p>
            <a:pPr>
              <a:buFont typeface="Wingdings" pitchFamily="2" charset="2"/>
              <a:buChar char="ü"/>
            </a:pPr>
            <a:r>
              <a:rPr lang="en-US" dirty="0"/>
              <a:t> </a:t>
            </a:r>
            <a:r>
              <a:rPr lang="en-US" dirty="0" smtClean="0"/>
              <a:t>Value/Beliefs/Attitudes</a:t>
            </a:r>
          </a:p>
          <a:p>
            <a:pPr>
              <a:buFont typeface="Wingdings" pitchFamily="2" charset="2"/>
              <a:buChar char="ü"/>
            </a:pPr>
            <a:r>
              <a:rPr lang="en-US" dirty="0" smtClean="0"/>
              <a:t> Emotions</a:t>
            </a:r>
            <a:endParaRPr lang="en-US" dirty="0"/>
          </a:p>
        </p:txBody>
      </p:sp>
      <p:pic>
        <p:nvPicPr>
          <p:cNvPr id="6" name="Picture 5" descr="menganalisis.jpg"/>
          <p:cNvPicPr>
            <a:picLocks noChangeAspect="1"/>
          </p:cNvPicPr>
          <p:nvPr/>
        </p:nvPicPr>
        <p:blipFill>
          <a:blip r:embed="rId2" cstate="print"/>
          <a:stretch>
            <a:fillRect/>
          </a:stretch>
        </p:blipFill>
        <p:spPr>
          <a:xfrm>
            <a:off x="1331640" y="4581128"/>
            <a:ext cx="2600325" cy="2060848"/>
          </a:xfrm>
          <a:prstGeom prst="rect">
            <a:avLst/>
          </a:prstGeom>
          <a:ln>
            <a:noFill/>
          </a:ln>
          <a:effectLst>
            <a:softEdge rad="112500"/>
          </a:effectLst>
        </p:spPr>
      </p:pic>
      <p:pic>
        <p:nvPicPr>
          <p:cNvPr id="7" name="Picture 6" descr="orang yang diwawancarai.jpg"/>
          <p:cNvPicPr>
            <a:picLocks noChangeAspect="1"/>
          </p:cNvPicPr>
          <p:nvPr/>
        </p:nvPicPr>
        <p:blipFill>
          <a:blip r:embed="rId3" cstate="print"/>
          <a:stretch>
            <a:fillRect/>
          </a:stretch>
        </p:blipFill>
        <p:spPr>
          <a:xfrm>
            <a:off x="6156176" y="4581128"/>
            <a:ext cx="2705100" cy="1988840"/>
          </a:xfrm>
          <a:prstGeom prst="rect">
            <a:avLst/>
          </a:prstGeom>
          <a:ln>
            <a:noFill/>
          </a:ln>
          <a:effectLst>
            <a:softEdge rad="112500"/>
          </a:effectLst>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67744" y="548680"/>
            <a:ext cx="5184576" cy="1035546"/>
          </a:xfrm>
        </p:spPr>
        <p:txBody>
          <a:bodyPr>
            <a:normAutofit fontScale="90000"/>
          </a:bodyPr>
          <a:lstStyle/>
          <a:p>
            <a:r>
              <a:rPr lang="en-US" dirty="0" smtClean="0"/>
              <a:t>Analyzing the Situation</a:t>
            </a:r>
            <a:endParaRPr lang="en-US" dirty="0"/>
          </a:p>
        </p:txBody>
      </p:sp>
      <p:sp>
        <p:nvSpPr>
          <p:cNvPr id="5" name="Subtitle 4"/>
          <p:cNvSpPr>
            <a:spLocks noGrp="1"/>
          </p:cNvSpPr>
          <p:nvPr>
            <p:ph type="subTitle" idx="1"/>
          </p:nvPr>
        </p:nvSpPr>
        <p:spPr>
          <a:xfrm>
            <a:off x="1691680" y="2708920"/>
            <a:ext cx="3096344" cy="3528392"/>
          </a:xfrm>
        </p:spPr>
        <p:txBody>
          <a:bodyPr>
            <a:normAutofit/>
          </a:bodyPr>
          <a:lstStyle/>
          <a:p>
            <a:pPr>
              <a:buFont typeface="Wingdings" pitchFamily="2" charset="2"/>
              <a:buChar char="ü"/>
            </a:pPr>
            <a:r>
              <a:rPr lang="en-US" dirty="0" smtClean="0"/>
              <a:t> Atmosphere</a:t>
            </a:r>
          </a:p>
          <a:p>
            <a:endParaRPr lang="en-US" dirty="0" smtClean="0"/>
          </a:p>
          <a:p>
            <a:pPr>
              <a:buFont typeface="Wingdings" pitchFamily="2" charset="2"/>
              <a:buChar char="ü"/>
            </a:pPr>
            <a:r>
              <a:rPr lang="en-US" dirty="0"/>
              <a:t> </a:t>
            </a:r>
            <a:r>
              <a:rPr lang="en-US" dirty="0" smtClean="0"/>
              <a:t>Timing</a:t>
            </a:r>
          </a:p>
          <a:p>
            <a:endParaRPr lang="en-US" dirty="0" smtClean="0"/>
          </a:p>
          <a:p>
            <a:pPr>
              <a:buFont typeface="Wingdings" pitchFamily="2" charset="2"/>
              <a:buChar char="ü"/>
            </a:pPr>
            <a:r>
              <a:rPr lang="en-US" dirty="0"/>
              <a:t> </a:t>
            </a:r>
            <a:r>
              <a:rPr lang="en-US" dirty="0" smtClean="0"/>
              <a:t>Physical Setting</a:t>
            </a:r>
          </a:p>
          <a:p>
            <a:endParaRPr lang="en-US" dirty="0" smtClean="0"/>
          </a:p>
          <a:p>
            <a:pPr>
              <a:buFont typeface="Wingdings" pitchFamily="2" charset="2"/>
              <a:buChar char="ü"/>
            </a:pPr>
            <a:r>
              <a:rPr lang="en-US" dirty="0" smtClean="0"/>
              <a:t>Outside Forces</a:t>
            </a:r>
            <a:endParaRPr lang="en-US" dirty="0"/>
          </a:p>
        </p:txBody>
      </p:sp>
      <p:pic>
        <p:nvPicPr>
          <p:cNvPr id="6" name="Picture 5" descr="situasi analisis.jpg"/>
          <p:cNvPicPr>
            <a:picLocks noChangeAspect="1"/>
          </p:cNvPicPr>
          <p:nvPr/>
        </p:nvPicPr>
        <p:blipFill>
          <a:blip r:embed="rId2" cstate="print"/>
          <a:srcRect l="10182" t="22917" r="13456" b="29167"/>
          <a:stretch>
            <a:fillRect/>
          </a:stretch>
        </p:blipFill>
        <p:spPr>
          <a:xfrm>
            <a:off x="5436096" y="2780928"/>
            <a:ext cx="3024336" cy="2952328"/>
          </a:xfrm>
          <a:prstGeom prst="rect">
            <a:avLst/>
          </a:prstGeom>
          <a:ln>
            <a:noFill/>
          </a:ln>
          <a:effectLst>
            <a:softEdge rad="112500"/>
          </a:effectLst>
        </p:spPr>
      </p:pic>
    </p:spTree>
  </p:cSld>
  <p:clrMapOvr>
    <a:masterClrMapping/>
  </p:clrMapOvr>
  <p:transition>
    <p:spli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95736" y="476672"/>
            <a:ext cx="5688632" cy="963538"/>
          </a:xfrm>
        </p:spPr>
        <p:txBody>
          <a:bodyPr/>
          <a:lstStyle/>
          <a:p>
            <a:r>
              <a:rPr lang="en-US" dirty="0" smtClean="0"/>
              <a:t>Researching the Issue</a:t>
            </a:r>
            <a:endParaRPr lang="en-US" dirty="0"/>
          </a:p>
        </p:txBody>
      </p:sp>
      <p:sp>
        <p:nvSpPr>
          <p:cNvPr id="3" name="Subtitle 2"/>
          <p:cNvSpPr>
            <a:spLocks noGrp="1"/>
          </p:cNvSpPr>
          <p:nvPr>
            <p:ph type="subTitle" idx="1"/>
          </p:nvPr>
        </p:nvSpPr>
        <p:spPr>
          <a:xfrm>
            <a:off x="971600" y="4293096"/>
            <a:ext cx="8172400" cy="2232248"/>
          </a:xfrm>
        </p:spPr>
        <p:txBody>
          <a:bodyPr>
            <a:normAutofit/>
          </a:bodyPr>
          <a:lstStyle/>
          <a:p>
            <a:r>
              <a:rPr lang="id-ID" dirty="0" smtClean="0"/>
              <a:t>Jadilah orang yang paling tahu informasi dan paling beribawa dalam setiap wawancara. Selidiki semua aspek topik, termasuk kejadian yang mungkin menyebabkan masalah, alasan dan penolakan, bukti di semua sisi masalah, dan solusi yang mungkin terjadi</a:t>
            </a:r>
            <a:r>
              <a:rPr lang="en-US" dirty="0" smtClean="0"/>
              <a:t>.</a:t>
            </a:r>
            <a:endParaRPr lang="id-ID" dirty="0"/>
          </a:p>
        </p:txBody>
      </p:sp>
      <p:pic>
        <p:nvPicPr>
          <p:cNvPr id="4" name="Picture 3" descr="mencari.png"/>
          <p:cNvPicPr>
            <a:picLocks noChangeAspect="1"/>
          </p:cNvPicPr>
          <p:nvPr/>
        </p:nvPicPr>
        <p:blipFill>
          <a:blip r:embed="rId3" cstate="print"/>
          <a:stretch>
            <a:fillRect/>
          </a:stretch>
        </p:blipFill>
        <p:spPr>
          <a:xfrm>
            <a:off x="2915816" y="1844824"/>
            <a:ext cx="3577580" cy="2088232"/>
          </a:xfrm>
          <a:prstGeom prst="rect">
            <a:avLst/>
          </a:prstGeom>
          <a:ln>
            <a:noFill/>
          </a:ln>
          <a:effectLst>
            <a:softEdge rad="112500"/>
          </a:effectLst>
        </p:spPr>
      </p:pic>
    </p:spTree>
  </p:cSld>
  <p:clrMapOvr>
    <a:masterClrMapping/>
  </p:clrMapOvr>
  <p:transition>
    <p:blinds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692696"/>
            <a:ext cx="5224624" cy="1143000"/>
          </a:xfrm>
        </p:spPr>
        <p:txBody>
          <a:bodyPr/>
          <a:lstStyle/>
          <a:p>
            <a:r>
              <a:rPr lang="en-US" dirty="0" smtClean="0"/>
              <a:t>Planning the Interview</a:t>
            </a:r>
            <a:endParaRPr lang="en-US" dirty="0"/>
          </a:p>
        </p:txBody>
      </p:sp>
      <p:sp>
        <p:nvSpPr>
          <p:cNvPr id="3" name="Content Placeholder 2"/>
          <p:cNvSpPr>
            <a:spLocks noGrp="1"/>
          </p:cNvSpPr>
          <p:nvPr>
            <p:ph idx="1"/>
          </p:nvPr>
        </p:nvSpPr>
        <p:spPr>
          <a:xfrm>
            <a:off x="1259632" y="2636912"/>
            <a:ext cx="7632848" cy="3845024"/>
          </a:xfrm>
        </p:spPr>
        <p:txBody>
          <a:bodyPr>
            <a:normAutofit/>
          </a:bodyPr>
          <a:lstStyle/>
          <a:p>
            <a:r>
              <a:rPr lang="id-ID" dirty="0" smtClean="0"/>
              <a:t>Determining Your Purpose</a:t>
            </a:r>
          </a:p>
          <a:p>
            <a:pPr marL="0" indent="0">
              <a:buNone/>
            </a:pPr>
            <a:r>
              <a:rPr lang="id-ID" dirty="0" smtClean="0"/>
              <a:t>   Bersikap realistis dan tidak menyerah</a:t>
            </a:r>
          </a:p>
          <a:p>
            <a:pPr marL="0" indent="0">
              <a:buNone/>
            </a:pPr>
            <a:endParaRPr lang="id-ID" dirty="0" smtClean="0"/>
          </a:p>
          <a:p>
            <a:r>
              <a:rPr lang="id-ID" dirty="0" smtClean="0"/>
              <a:t>Selecting Main Points</a:t>
            </a:r>
          </a:p>
          <a:p>
            <a:pPr marL="263525" indent="0">
              <a:buNone/>
            </a:pPr>
            <a:r>
              <a:rPr lang="id-ID" dirty="0" smtClean="0"/>
              <a:t> Jangan mengandalkan alasan tunggal untuk wawancara</a:t>
            </a:r>
          </a:p>
          <a:p>
            <a:pPr marL="0" indent="0">
              <a:buNone/>
            </a:pPr>
            <a:endParaRPr lang="id-ID" dirty="0" smtClean="0"/>
          </a:p>
          <a:p>
            <a:pPr marL="0" indent="0">
              <a:buNone/>
            </a:pPr>
            <a:endParaRPr lang="id-ID" dirty="0"/>
          </a:p>
        </p:txBody>
      </p:sp>
    </p:spTree>
    <p:extLst>
      <p:ext uri="{BB962C8B-B14F-4D97-AF65-F5344CB8AC3E}">
        <p14:creationId xmlns:p14="http://schemas.microsoft.com/office/powerpoint/2010/main" val="1545760149"/>
      </p:ext>
    </p:extLst>
  </p:cSld>
  <p:clrMapOvr>
    <a:masterClrMapping/>
  </p:clrMapOvr>
  <p:transition>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5776" y="620688"/>
            <a:ext cx="4879454" cy="507072"/>
          </a:xfrm>
        </p:spPr>
        <p:txBody>
          <a:bodyPr>
            <a:normAutofit fontScale="90000"/>
          </a:bodyPr>
          <a:lstStyle/>
          <a:p>
            <a:r>
              <a:rPr lang="en-US" dirty="0" smtClean="0"/>
              <a:t>Planning the Interview</a:t>
            </a:r>
            <a:endParaRPr lang="en-US" dirty="0"/>
          </a:p>
        </p:txBody>
      </p:sp>
      <p:sp>
        <p:nvSpPr>
          <p:cNvPr id="3" name="Content Placeholder 2"/>
          <p:cNvSpPr>
            <a:spLocks noGrp="1"/>
          </p:cNvSpPr>
          <p:nvPr>
            <p:ph idx="1"/>
          </p:nvPr>
        </p:nvSpPr>
        <p:spPr>
          <a:xfrm>
            <a:off x="1115616" y="1772816"/>
            <a:ext cx="7668344" cy="4645034"/>
          </a:xfrm>
        </p:spPr>
        <p:txBody>
          <a:bodyPr>
            <a:normAutofit lnSpcReduction="10000"/>
          </a:bodyPr>
          <a:lstStyle/>
          <a:p>
            <a:r>
              <a:rPr lang="id-ID" sz="2400" dirty="0" smtClean="0"/>
              <a:t>Developing Main Points</a:t>
            </a:r>
          </a:p>
          <a:p>
            <a:pPr marL="0" indent="0">
              <a:buNone/>
            </a:pPr>
            <a:r>
              <a:rPr lang="id-ID" sz="2400" dirty="0" smtClean="0"/>
              <a:t>   Mengembangkan alasan utama agar dapat diterima oleh responden</a:t>
            </a:r>
          </a:p>
          <a:p>
            <a:pPr marL="0" indent="0">
              <a:buNone/>
            </a:pPr>
            <a:endParaRPr lang="id-ID" sz="2400" dirty="0" smtClean="0"/>
          </a:p>
          <a:p>
            <a:r>
              <a:rPr lang="id-ID" sz="2400" dirty="0" smtClean="0"/>
              <a:t>Selecting Strategies</a:t>
            </a:r>
          </a:p>
          <a:p>
            <a:pPr marL="0" indent="0">
              <a:buNone/>
            </a:pPr>
            <a:r>
              <a:rPr lang="id-ID" sz="2400" dirty="0" smtClean="0"/>
              <a:t>   Ada beberapa strategi dalam </a:t>
            </a:r>
            <a:r>
              <a:rPr lang="id-ID" sz="2400" i="1" dirty="0" smtClean="0"/>
              <a:t>planning the interview, </a:t>
            </a:r>
            <a:r>
              <a:rPr lang="id-ID" sz="2400" dirty="0" smtClean="0"/>
              <a:t>yaitu:</a:t>
            </a:r>
          </a:p>
          <a:p>
            <a:pPr marL="0" indent="0">
              <a:buNone/>
            </a:pPr>
            <a:r>
              <a:rPr lang="id-ID" sz="2400" dirty="0" smtClean="0"/>
              <a:t>   1. Identification Theory</a:t>
            </a:r>
          </a:p>
          <a:p>
            <a:pPr marL="0" indent="0">
              <a:buNone/>
            </a:pPr>
            <a:r>
              <a:rPr lang="id-ID" sz="2400" dirty="0" smtClean="0"/>
              <a:t>   2. Balance or Concistency Theory</a:t>
            </a:r>
          </a:p>
          <a:p>
            <a:pPr marL="0" indent="0">
              <a:buNone/>
            </a:pPr>
            <a:r>
              <a:rPr lang="id-ID" sz="2400" dirty="0" smtClean="0"/>
              <a:t>   3. Inoculation Theory</a:t>
            </a:r>
          </a:p>
          <a:p>
            <a:pPr marL="0" indent="0">
              <a:buNone/>
            </a:pPr>
            <a:r>
              <a:rPr lang="id-ID" sz="2400" dirty="0" smtClean="0"/>
              <a:t>   4. Induced Compliance Theory</a:t>
            </a:r>
          </a:p>
          <a:p>
            <a:pPr marL="0" indent="0">
              <a:buNone/>
            </a:pPr>
            <a:r>
              <a:rPr lang="id-ID" sz="2400" dirty="0" smtClean="0"/>
              <a:t>   5. Psychological Reactance Theory</a:t>
            </a:r>
            <a:endParaRPr lang="id-ID" sz="2400" dirty="0"/>
          </a:p>
        </p:txBody>
      </p:sp>
    </p:spTree>
    <p:extLst>
      <p:ext uri="{BB962C8B-B14F-4D97-AF65-F5344CB8AC3E}">
        <p14:creationId xmlns:p14="http://schemas.microsoft.com/office/powerpoint/2010/main" val="4174590396"/>
      </p:ext>
    </p:extLst>
  </p:cSld>
  <p:clrMapOvr>
    <a:masterClrMapping/>
  </p:clrMapOvr>
  <p:transition>
    <p:check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548680"/>
            <a:ext cx="6160728" cy="1143000"/>
          </a:xfrm>
        </p:spPr>
        <p:txBody>
          <a:bodyPr/>
          <a:lstStyle/>
          <a:p>
            <a:r>
              <a:rPr lang="en-US" dirty="0" smtClean="0"/>
              <a:t>Conducting the Interview</a:t>
            </a:r>
            <a:endParaRPr lang="en-US" dirty="0"/>
          </a:p>
        </p:txBody>
      </p:sp>
      <p:sp>
        <p:nvSpPr>
          <p:cNvPr id="3" name="Content Placeholder 2"/>
          <p:cNvSpPr>
            <a:spLocks noGrp="1"/>
          </p:cNvSpPr>
          <p:nvPr>
            <p:ph idx="1"/>
          </p:nvPr>
        </p:nvSpPr>
        <p:spPr>
          <a:xfrm>
            <a:off x="914400" y="2060848"/>
            <a:ext cx="8229600" cy="4525963"/>
          </a:xfrm>
        </p:spPr>
        <p:txBody>
          <a:bodyPr/>
          <a:lstStyle/>
          <a:p>
            <a:r>
              <a:rPr lang="id-ID" dirty="0" smtClean="0"/>
              <a:t>Opening the Interview</a:t>
            </a:r>
          </a:p>
          <a:p>
            <a:pPr marL="357188" indent="0">
              <a:buNone/>
            </a:pPr>
            <a:r>
              <a:rPr lang="id-ID" sz="2400" dirty="0" smtClean="0"/>
              <a:t>Pembukaan wawancara dilakukan dengan cara yang menarik perhatian dan membuat responden untuk berpartisipasi dalam wawancara tersebut.</a:t>
            </a:r>
          </a:p>
          <a:p>
            <a:pPr marL="0" indent="0">
              <a:buNone/>
            </a:pPr>
            <a:endParaRPr lang="id-ID" sz="2400" dirty="0" smtClean="0"/>
          </a:p>
          <a:p>
            <a:r>
              <a:rPr lang="id-ID" dirty="0" smtClean="0"/>
              <a:t>Creating a Need or Desire</a:t>
            </a:r>
          </a:p>
          <a:p>
            <a:pPr marL="0" indent="0">
              <a:buNone/>
            </a:pPr>
            <a:r>
              <a:rPr lang="id-ID" dirty="0" smtClean="0"/>
              <a:t>   1. </a:t>
            </a:r>
            <a:r>
              <a:rPr lang="id-ID" sz="2400" dirty="0" smtClean="0"/>
              <a:t>Mengembangkan poin secara menyeluruh</a:t>
            </a:r>
          </a:p>
          <a:p>
            <a:pPr marL="0" indent="0">
              <a:buNone/>
            </a:pPr>
            <a:r>
              <a:rPr lang="id-ID" sz="2400" dirty="0" smtClean="0"/>
              <a:t>    2. Mendorong interaksi keterlibatan responden</a:t>
            </a:r>
            <a:endParaRPr lang="id-ID" sz="2400" dirty="0"/>
          </a:p>
        </p:txBody>
      </p:sp>
    </p:spTree>
    <p:extLst>
      <p:ext uri="{BB962C8B-B14F-4D97-AF65-F5344CB8AC3E}">
        <p14:creationId xmlns:p14="http://schemas.microsoft.com/office/powerpoint/2010/main" val="1630826503"/>
      </p:ext>
    </p:extLst>
  </p:cSld>
  <p:clrMapOvr>
    <a:masterClrMapping/>
  </p:clrMapOvr>
  <p:transition>
    <p:wheel spokes="2"/>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485</TotalTime>
  <Words>762</Words>
  <Application>Microsoft Office PowerPoint</Application>
  <PresentationFormat>On-screen Show (4:3)</PresentationFormat>
  <Paragraphs>88</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Solstice</vt:lpstr>
      <vt:lpstr>The Persuasive Interview: The       Persuader</vt:lpstr>
      <vt:lpstr>The Ethics of Persuasion</vt:lpstr>
      <vt:lpstr>Selecting the Interviewee</vt:lpstr>
      <vt:lpstr>Analyzing the Interviewee</vt:lpstr>
      <vt:lpstr>Analyzing the Situation</vt:lpstr>
      <vt:lpstr>Researching the Issue</vt:lpstr>
      <vt:lpstr>Planning the Interview</vt:lpstr>
      <vt:lpstr>Planning the Interview</vt:lpstr>
      <vt:lpstr>Conducting the Interview</vt:lpstr>
      <vt:lpstr>PowerPoint Presentation</vt:lpstr>
      <vt:lpstr>PowerPoint Presentation</vt:lpstr>
      <vt:lpstr>Adapting to the Interviewee</vt:lpstr>
      <vt:lpstr>Establishing Criteria</vt:lpstr>
      <vt:lpstr>Considering the Solution</vt:lpstr>
      <vt:lpstr>Minimize the Objection</vt:lpstr>
      <vt:lpstr>Deny an Objection</vt:lpstr>
      <vt:lpstr>Closing the Interview</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ismail - [2010]</cp:lastModifiedBy>
  <cp:revision>28</cp:revision>
  <dcterms:created xsi:type="dcterms:W3CDTF">2018-03-02T09:14:44Z</dcterms:created>
  <dcterms:modified xsi:type="dcterms:W3CDTF">2018-03-05T15:15:18Z</dcterms:modified>
</cp:coreProperties>
</file>