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75" r:id="rId2"/>
    <p:sldId id="277" r:id="rId3"/>
    <p:sldId id="278" r:id="rId4"/>
    <p:sldId id="279" r:id="rId5"/>
    <p:sldId id="280" r:id="rId6"/>
    <p:sldId id="281" r:id="rId7"/>
    <p:sldId id="282" r:id="rId8"/>
    <p:sldId id="283" r:id="rId9"/>
    <p:sldId id="284" r:id="rId10"/>
    <p:sldId id="285" r:id="rId11"/>
    <p:sldId id="286" r:id="rId12"/>
    <p:sldId id="270" r:id="rId13"/>
    <p:sldId id="271" r:id="rId14"/>
    <p:sldId id="272" r:id="rId15"/>
    <p:sldId id="273" r:id="rId16"/>
    <p:sldId id="274" r:id="rId17"/>
    <p:sldId id="256" r:id="rId18"/>
    <p:sldId id="257" r:id="rId19"/>
    <p:sldId id="258" r:id="rId20"/>
    <p:sldId id="259" r:id="rId21"/>
    <p:sldId id="260" r:id="rId22"/>
    <p:sldId id="261" r:id="rId23"/>
    <p:sldId id="262" r:id="rId24"/>
    <p:sldId id="263" r:id="rId25"/>
    <p:sldId id="264" r:id="rId26"/>
    <p:sldId id="265" r:id="rId27"/>
    <p:sldId id="266" r:id="rId28"/>
    <p:sldId id="267" r:id="rId29"/>
    <p:sldId id="268" r:id="rId30"/>
    <p:sldId id="269" r:id="rId3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608AA9-0964-44B1-AD33-2C7F5826EDB1}" type="doc">
      <dgm:prSet loTypeId="urn:microsoft.com/office/officeart/2005/8/layout/matrix2" loCatId="matrix" qsTypeId="urn:microsoft.com/office/officeart/2005/8/quickstyle/simple1" qsCatId="simple" csTypeId="urn:microsoft.com/office/officeart/2005/8/colors/accent5_2" csCatId="accent5" phldr="1"/>
      <dgm:spPr/>
      <dgm:t>
        <a:bodyPr/>
        <a:lstStyle/>
        <a:p>
          <a:endParaRPr lang="id-ID"/>
        </a:p>
      </dgm:t>
    </dgm:pt>
    <dgm:pt modelId="{95F24F65-0AB0-4AFE-B01D-2CF2EEF9A36B}">
      <dgm:prSet phldrT="[Text]"/>
      <dgm:spPr/>
      <dgm:t>
        <a:bodyPr/>
        <a:lstStyle/>
        <a:p>
          <a:r>
            <a:rPr lang="id-ID" b="1" dirty="0" smtClean="0"/>
            <a:t>Don’t give a person a reason or opportunity to hang up</a:t>
          </a:r>
          <a:endParaRPr lang="id-ID" b="1" dirty="0"/>
        </a:p>
      </dgm:t>
    </dgm:pt>
    <dgm:pt modelId="{30502ED8-B632-49D9-8BD7-76D07BA3327B}" type="parTrans" cxnId="{8FD26375-C974-401A-B9AE-E3C7E4A43D05}">
      <dgm:prSet/>
      <dgm:spPr/>
      <dgm:t>
        <a:bodyPr/>
        <a:lstStyle/>
        <a:p>
          <a:endParaRPr lang="id-ID"/>
        </a:p>
      </dgm:t>
    </dgm:pt>
    <dgm:pt modelId="{F0FDC30F-2099-4445-8E48-83815D3C7924}" type="sibTrans" cxnId="{8FD26375-C974-401A-B9AE-E3C7E4A43D05}">
      <dgm:prSet/>
      <dgm:spPr/>
      <dgm:t>
        <a:bodyPr/>
        <a:lstStyle/>
        <a:p>
          <a:endParaRPr lang="id-ID"/>
        </a:p>
      </dgm:t>
    </dgm:pt>
    <dgm:pt modelId="{1B8A7EFD-8EBE-4331-9D0C-8DABA4492A5C}">
      <dgm:prSet phldrT="[Text]"/>
      <dgm:spPr/>
      <dgm:t>
        <a:bodyPr/>
        <a:lstStyle/>
        <a:p>
          <a:r>
            <a:rPr lang="id-ID" b="1" dirty="0" smtClean="0"/>
            <a:t>Listen Carefully and Actively</a:t>
          </a:r>
          <a:endParaRPr lang="id-ID" b="1" dirty="0"/>
        </a:p>
      </dgm:t>
    </dgm:pt>
    <dgm:pt modelId="{FF5F3884-2FDC-4153-A8A3-277847F14253}" type="parTrans" cxnId="{B7FAD2F3-2EFC-48A5-B7A6-6F395BCF9878}">
      <dgm:prSet/>
      <dgm:spPr/>
      <dgm:t>
        <a:bodyPr/>
        <a:lstStyle/>
        <a:p>
          <a:endParaRPr lang="id-ID"/>
        </a:p>
      </dgm:t>
    </dgm:pt>
    <dgm:pt modelId="{B6F9E2CC-4082-4984-BE1E-B7637BC5514C}" type="sibTrans" cxnId="{B7FAD2F3-2EFC-48A5-B7A6-6F395BCF9878}">
      <dgm:prSet/>
      <dgm:spPr/>
      <dgm:t>
        <a:bodyPr/>
        <a:lstStyle/>
        <a:p>
          <a:endParaRPr lang="id-ID"/>
        </a:p>
      </dgm:t>
    </dgm:pt>
    <dgm:pt modelId="{EAD8F4E9-4588-471F-8C05-A5F3361225A2}">
      <dgm:prSet phldrT="[Text]"/>
      <dgm:spPr/>
      <dgm:t>
        <a:bodyPr/>
        <a:lstStyle/>
        <a:p>
          <a:r>
            <a:rPr lang="id-ID" b="1" dirty="0" smtClean="0"/>
            <a:t>Use your voice effectively</a:t>
          </a:r>
          <a:endParaRPr lang="id-ID" b="1" dirty="0"/>
        </a:p>
      </dgm:t>
    </dgm:pt>
    <dgm:pt modelId="{92222A51-E02E-4F7F-AEC0-2E60E715A338}" type="parTrans" cxnId="{41A2CC07-33C1-4ABC-9E0F-1BE59CFB5FF1}">
      <dgm:prSet/>
      <dgm:spPr/>
      <dgm:t>
        <a:bodyPr/>
        <a:lstStyle/>
        <a:p>
          <a:endParaRPr lang="id-ID"/>
        </a:p>
      </dgm:t>
    </dgm:pt>
    <dgm:pt modelId="{E1C23EB5-4C16-43DA-BF6E-CB243D1EB495}" type="sibTrans" cxnId="{41A2CC07-33C1-4ABC-9E0F-1BE59CFB5FF1}">
      <dgm:prSet/>
      <dgm:spPr/>
      <dgm:t>
        <a:bodyPr/>
        <a:lstStyle/>
        <a:p>
          <a:endParaRPr lang="id-ID"/>
        </a:p>
      </dgm:t>
    </dgm:pt>
    <dgm:pt modelId="{35089804-226B-499D-A3F3-8336C7E92DA2}">
      <dgm:prSet phldrT="[Text]"/>
      <dgm:spPr/>
      <dgm:t>
        <a:bodyPr/>
        <a:lstStyle/>
        <a:p>
          <a:r>
            <a:rPr lang="id-ID" b="1" dirty="0" smtClean="0"/>
            <a:t>Use a computer-assisted telephone interview system</a:t>
          </a:r>
          <a:endParaRPr lang="id-ID" b="1" dirty="0"/>
        </a:p>
      </dgm:t>
    </dgm:pt>
    <dgm:pt modelId="{E9236D48-18A1-45A8-BEED-054E60E71F3E}" type="parTrans" cxnId="{24FA13EE-A18F-4912-A2BA-D4CBF441024C}">
      <dgm:prSet/>
      <dgm:spPr/>
      <dgm:t>
        <a:bodyPr/>
        <a:lstStyle/>
        <a:p>
          <a:endParaRPr lang="id-ID"/>
        </a:p>
      </dgm:t>
    </dgm:pt>
    <dgm:pt modelId="{F9B3F93B-7BBF-42F7-AAE9-680B786DF378}" type="sibTrans" cxnId="{24FA13EE-A18F-4912-A2BA-D4CBF441024C}">
      <dgm:prSet/>
      <dgm:spPr/>
      <dgm:t>
        <a:bodyPr/>
        <a:lstStyle/>
        <a:p>
          <a:endParaRPr lang="id-ID"/>
        </a:p>
      </dgm:t>
    </dgm:pt>
    <dgm:pt modelId="{FB62E97A-22F2-421E-AD52-05F3B3E0B2DE}" type="pres">
      <dgm:prSet presAssocID="{64608AA9-0964-44B1-AD33-2C7F5826EDB1}" presName="matrix" presStyleCnt="0">
        <dgm:presLayoutVars>
          <dgm:chMax val="1"/>
          <dgm:dir/>
          <dgm:resizeHandles val="exact"/>
        </dgm:presLayoutVars>
      </dgm:prSet>
      <dgm:spPr/>
      <dgm:t>
        <a:bodyPr/>
        <a:lstStyle/>
        <a:p>
          <a:endParaRPr lang="id-ID"/>
        </a:p>
      </dgm:t>
    </dgm:pt>
    <dgm:pt modelId="{75D5027C-8102-4BF4-829A-604F1A02F3A6}" type="pres">
      <dgm:prSet presAssocID="{64608AA9-0964-44B1-AD33-2C7F5826EDB1}" presName="axisShape" presStyleLbl="bgShp" presStyleIdx="0" presStyleCnt="1"/>
      <dgm:spPr/>
    </dgm:pt>
    <dgm:pt modelId="{F6AF172A-52DC-44DB-89AE-9BC402C7569C}" type="pres">
      <dgm:prSet presAssocID="{64608AA9-0964-44B1-AD33-2C7F5826EDB1}" presName="rect1" presStyleLbl="node1" presStyleIdx="0" presStyleCnt="4">
        <dgm:presLayoutVars>
          <dgm:chMax val="0"/>
          <dgm:chPref val="0"/>
          <dgm:bulletEnabled val="1"/>
        </dgm:presLayoutVars>
      </dgm:prSet>
      <dgm:spPr/>
      <dgm:t>
        <a:bodyPr/>
        <a:lstStyle/>
        <a:p>
          <a:endParaRPr lang="id-ID"/>
        </a:p>
      </dgm:t>
    </dgm:pt>
    <dgm:pt modelId="{331F7C63-DD50-4C0E-BD4C-CD6F092DAB17}" type="pres">
      <dgm:prSet presAssocID="{64608AA9-0964-44B1-AD33-2C7F5826EDB1}" presName="rect2" presStyleLbl="node1" presStyleIdx="1" presStyleCnt="4">
        <dgm:presLayoutVars>
          <dgm:chMax val="0"/>
          <dgm:chPref val="0"/>
          <dgm:bulletEnabled val="1"/>
        </dgm:presLayoutVars>
      </dgm:prSet>
      <dgm:spPr/>
      <dgm:t>
        <a:bodyPr/>
        <a:lstStyle/>
        <a:p>
          <a:endParaRPr lang="id-ID"/>
        </a:p>
      </dgm:t>
    </dgm:pt>
    <dgm:pt modelId="{863A6341-C1F3-4A79-9990-468149027CAD}" type="pres">
      <dgm:prSet presAssocID="{64608AA9-0964-44B1-AD33-2C7F5826EDB1}" presName="rect3" presStyleLbl="node1" presStyleIdx="2" presStyleCnt="4">
        <dgm:presLayoutVars>
          <dgm:chMax val="0"/>
          <dgm:chPref val="0"/>
          <dgm:bulletEnabled val="1"/>
        </dgm:presLayoutVars>
      </dgm:prSet>
      <dgm:spPr/>
      <dgm:t>
        <a:bodyPr/>
        <a:lstStyle/>
        <a:p>
          <a:endParaRPr lang="id-ID"/>
        </a:p>
      </dgm:t>
    </dgm:pt>
    <dgm:pt modelId="{40B186DF-B76F-4158-A465-5B401F199556}" type="pres">
      <dgm:prSet presAssocID="{64608AA9-0964-44B1-AD33-2C7F5826EDB1}" presName="rect4" presStyleLbl="node1" presStyleIdx="3" presStyleCnt="4">
        <dgm:presLayoutVars>
          <dgm:chMax val="0"/>
          <dgm:chPref val="0"/>
          <dgm:bulletEnabled val="1"/>
        </dgm:presLayoutVars>
      </dgm:prSet>
      <dgm:spPr/>
      <dgm:t>
        <a:bodyPr/>
        <a:lstStyle/>
        <a:p>
          <a:endParaRPr lang="id-ID"/>
        </a:p>
      </dgm:t>
    </dgm:pt>
  </dgm:ptLst>
  <dgm:cxnLst>
    <dgm:cxn modelId="{F364699C-DE9A-49F7-9BF3-B989C7BE99AF}" type="presOf" srcId="{35089804-226B-499D-A3F3-8336C7E92DA2}" destId="{40B186DF-B76F-4158-A465-5B401F199556}" srcOrd="0" destOrd="0" presId="urn:microsoft.com/office/officeart/2005/8/layout/matrix2"/>
    <dgm:cxn modelId="{24FA13EE-A18F-4912-A2BA-D4CBF441024C}" srcId="{64608AA9-0964-44B1-AD33-2C7F5826EDB1}" destId="{35089804-226B-499D-A3F3-8336C7E92DA2}" srcOrd="3" destOrd="0" parTransId="{E9236D48-18A1-45A8-BEED-054E60E71F3E}" sibTransId="{F9B3F93B-7BBF-42F7-AAE9-680B786DF378}"/>
    <dgm:cxn modelId="{6E315A6F-735C-4524-8768-A9A7A670F2AF}" type="presOf" srcId="{95F24F65-0AB0-4AFE-B01D-2CF2EEF9A36B}" destId="{F6AF172A-52DC-44DB-89AE-9BC402C7569C}" srcOrd="0" destOrd="0" presId="urn:microsoft.com/office/officeart/2005/8/layout/matrix2"/>
    <dgm:cxn modelId="{F927AF09-B3AF-4008-8BC5-2D9491564707}" type="presOf" srcId="{64608AA9-0964-44B1-AD33-2C7F5826EDB1}" destId="{FB62E97A-22F2-421E-AD52-05F3B3E0B2DE}" srcOrd="0" destOrd="0" presId="urn:microsoft.com/office/officeart/2005/8/layout/matrix2"/>
    <dgm:cxn modelId="{86B2D4D1-A547-4F8F-9CBF-BE165C511BFB}" type="presOf" srcId="{EAD8F4E9-4588-471F-8C05-A5F3361225A2}" destId="{863A6341-C1F3-4A79-9990-468149027CAD}" srcOrd="0" destOrd="0" presId="urn:microsoft.com/office/officeart/2005/8/layout/matrix2"/>
    <dgm:cxn modelId="{41A2CC07-33C1-4ABC-9E0F-1BE59CFB5FF1}" srcId="{64608AA9-0964-44B1-AD33-2C7F5826EDB1}" destId="{EAD8F4E9-4588-471F-8C05-A5F3361225A2}" srcOrd="2" destOrd="0" parTransId="{92222A51-E02E-4F7F-AEC0-2E60E715A338}" sibTransId="{E1C23EB5-4C16-43DA-BF6E-CB243D1EB495}"/>
    <dgm:cxn modelId="{FD164AAC-6EEC-4FF2-9B8A-F64325BD2ADD}" type="presOf" srcId="{1B8A7EFD-8EBE-4331-9D0C-8DABA4492A5C}" destId="{331F7C63-DD50-4C0E-BD4C-CD6F092DAB17}" srcOrd="0" destOrd="0" presId="urn:microsoft.com/office/officeart/2005/8/layout/matrix2"/>
    <dgm:cxn modelId="{8FD26375-C974-401A-B9AE-E3C7E4A43D05}" srcId="{64608AA9-0964-44B1-AD33-2C7F5826EDB1}" destId="{95F24F65-0AB0-4AFE-B01D-2CF2EEF9A36B}" srcOrd="0" destOrd="0" parTransId="{30502ED8-B632-49D9-8BD7-76D07BA3327B}" sibTransId="{F0FDC30F-2099-4445-8E48-83815D3C7924}"/>
    <dgm:cxn modelId="{B7FAD2F3-2EFC-48A5-B7A6-6F395BCF9878}" srcId="{64608AA9-0964-44B1-AD33-2C7F5826EDB1}" destId="{1B8A7EFD-8EBE-4331-9D0C-8DABA4492A5C}" srcOrd="1" destOrd="0" parTransId="{FF5F3884-2FDC-4153-A8A3-277847F14253}" sibTransId="{B6F9E2CC-4082-4984-BE1E-B7637BC5514C}"/>
    <dgm:cxn modelId="{6C90BC14-2415-4339-B5CC-736426096F7C}" type="presParOf" srcId="{FB62E97A-22F2-421E-AD52-05F3B3E0B2DE}" destId="{75D5027C-8102-4BF4-829A-604F1A02F3A6}" srcOrd="0" destOrd="0" presId="urn:microsoft.com/office/officeart/2005/8/layout/matrix2"/>
    <dgm:cxn modelId="{DAD1F998-2FD8-4E44-A205-3F048BA2C71F}" type="presParOf" srcId="{FB62E97A-22F2-421E-AD52-05F3B3E0B2DE}" destId="{F6AF172A-52DC-44DB-89AE-9BC402C7569C}" srcOrd="1" destOrd="0" presId="urn:microsoft.com/office/officeart/2005/8/layout/matrix2"/>
    <dgm:cxn modelId="{DCF17299-CC85-4E1F-A39B-D1C442DDF901}" type="presParOf" srcId="{FB62E97A-22F2-421E-AD52-05F3B3E0B2DE}" destId="{331F7C63-DD50-4C0E-BD4C-CD6F092DAB17}" srcOrd="2" destOrd="0" presId="urn:microsoft.com/office/officeart/2005/8/layout/matrix2"/>
    <dgm:cxn modelId="{3D30AE21-BABB-4FEF-8BCD-697E7BE92D24}" type="presParOf" srcId="{FB62E97A-22F2-421E-AD52-05F3B3E0B2DE}" destId="{863A6341-C1F3-4A79-9990-468149027CAD}" srcOrd="3" destOrd="0" presId="urn:microsoft.com/office/officeart/2005/8/layout/matrix2"/>
    <dgm:cxn modelId="{230B0206-4FF2-47BE-A7B3-3209377F789A}" type="presParOf" srcId="{FB62E97A-22F2-421E-AD52-05F3B3E0B2DE}" destId="{40B186DF-B76F-4158-A465-5B401F199556}"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DE5CF1-D354-4595-B8D4-4F9071CB42D4}" type="doc">
      <dgm:prSet loTypeId="urn:microsoft.com/office/officeart/2005/8/layout/venn1" loCatId="relationship" qsTypeId="urn:microsoft.com/office/officeart/2005/8/quickstyle/simple1" qsCatId="simple" csTypeId="urn:microsoft.com/office/officeart/2005/8/colors/accent1_2" csCatId="accent1" phldr="1"/>
      <dgm:spPr/>
    </dgm:pt>
    <dgm:pt modelId="{436BDCC5-54E2-4BCC-A052-E83C3341D89D}">
      <dgm:prSet phldrT="[Text]"/>
      <dgm:spPr/>
      <dgm:t>
        <a:bodyPr/>
        <a:lstStyle/>
        <a:p>
          <a:r>
            <a:rPr lang="id-ID" b="1" dirty="0" smtClean="0"/>
            <a:t>Lebih fleksibel dalam segi waktu dan tempat </a:t>
          </a:r>
          <a:endParaRPr lang="id-ID" b="1" dirty="0"/>
        </a:p>
      </dgm:t>
    </dgm:pt>
    <dgm:pt modelId="{A8755A3A-6DE9-44BD-9CFA-BB15BCCFBD21}" type="parTrans" cxnId="{CEF6EDA0-2D70-41FA-ADC3-048E56D2492B}">
      <dgm:prSet/>
      <dgm:spPr/>
      <dgm:t>
        <a:bodyPr/>
        <a:lstStyle/>
        <a:p>
          <a:endParaRPr lang="id-ID"/>
        </a:p>
      </dgm:t>
    </dgm:pt>
    <dgm:pt modelId="{68E4D10F-8362-4195-89AA-A2E6D3E3DEE1}" type="sibTrans" cxnId="{CEF6EDA0-2D70-41FA-ADC3-048E56D2492B}">
      <dgm:prSet/>
      <dgm:spPr/>
      <dgm:t>
        <a:bodyPr/>
        <a:lstStyle/>
        <a:p>
          <a:endParaRPr lang="id-ID"/>
        </a:p>
      </dgm:t>
    </dgm:pt>
    <dgm:pt modelId="{27F36FD9-4D93-4770-8B30-BD6BB77430E8}">
      <dgm:prSet phldrT="[Text]"/>
      <dgm:spPr/>
      <dgm:t>
        <a:bodyPr/>
        <a:lstStyle/>
        <a:p>
          <a:r>
            <a:rPr lang="id-ID" b="1" dirty="0" smtClean="0"/>
            <a:t>Responden cenderung memberikan jawaban yang jujur akibat efek dari anonimitas.</a:t>
          </a:r>
          <a:endParaRPr lang="id-ID" b="1" dirty="0"/>
        </a:p>
      </dgm:t>
    </dgm:pt>
    <dgm:pt modelId="{1C693509-3FDB-41F9-AE63-70C977FF42D7}" type="parTrans" cxnId="{013B4170-0135-4226-868B-31F38C873228}">
      <dgm:prSet/>
      <dgm:spPr/>
      <dgm:t>
        <a:bodyPr/>
        <a:lstStyle/>
        <a:p>
          <a:endParaRPr lang="id-ID"/>
        </a:p>
      </dgm:t>
    </dgm:pt>
    <dgm:pt modelId="{BC416F75-7187-46A1-90C1-B47AF0363B26}" type="sibTrans" cxnId="{013B4170-0135-4226-868B-31F38C873228}">
      <dgm:prSet/>
      <dgm:spPr/>
      <dgm:t>
        <a:bodyPr/>
        <a:lstStyle/>
        <a:p>
          <a:endParaRPr lang="id-ID"/>
        </a:p>
      </dgm:t>
    </dgm:pt>
    <dgm:pt modelId="{30B0DBBA-108F-4008-A69E-C980CAF9F3BE}">
      <dgm:prSet phldrT="[Text]"/>
      <dgm:spPr/>
      <dgm:t>
        <a:bodyPr/>
        <a:lstStyle/>
        <a:p>
          <a:r>
            <a:rPr lang="id-ID" b="1" dirty="0" smtClean="0"/>
            <a:t>Mudah menjangkau responden yang berdomisili jauh dari tempat tinggal </a:t>
          </a:r>
          <a:r>
            <a:rPr lang="id-ID" b="1" i="1" dirty="0" smtClean="0"/>
            <a:t>interviewer </a:t>
          </a:r>
          <a:endParaRPr lang="id-ID" b="1" dirty="0"/>
        </a:p>
      </dgm:t>
    </dgm:pt>
    <dgm:pt modelId="{FC08A277-91A1-4E97-9502-1DFE7DB47570}" type="parTrans" cxnId="{BF06D6C7-D05C-43EA-9E1D-3CB2AAF9C1FB}">
      <dgm:prSet/>
      <dgm:spPr/>
      <dgm:t>
        <a:bodyPr/>
        <a:lstStyle/>
        <a:p>
          <a:endParaRPr lang="id-ID"/>
        </a:p>
      </dgm:t>
    </dgm:pt>
    <dgm:pt modelId="{0D8773E9-A2B8-434D-BCA4-8CCD3DC2289C}" type="sibTrans" cxnId="{BF06D6C7-D05C-43EA-9E1D-3CB2AAF9C1FB}">
      <dgm:prSet/>
      <dgm:spPr/>
      <dgm:t>
        <a:bodyPr/>
        <a:lstStyle/>
        <a:p>
          <a:endParaRPr lang="id-ID"/>
        </a:p>
      </dgm:t>
    </dgm:pt>
    <dgm:pt modelId="{40A637B1-9125-4FF5-8C21-824B7994CADF}" type="pres">
      <dgm:prSet presAssocID="{87DE5CF1-D354-4595-B8D4-4F9071CB42D4}" presName="compositeShape" presStyleCnt="0">
        <dgm:presLayoutVars>
          <dgm:chMax val="7"/>
          <dgm:dir/>
          <dgm:resizeHandles val="exact"/>
        </dgm:presLayoutVars>
      </dgm:prSet>
      <dgm:spPr/>
    </dgm:pt>
    <dgm:pt modelId="{56D7C806-0777-4E71-916B-865A38C20D2B}" type="pres">
      <dgm:prSet presAssocID="{436BDCC5-54E2-4BCC-A052-E83C3341D89D}" presName="circ1" presStyleLbl="vennNode1" presStyleIdx="0" presStyleCnt="3"/>
      <dgm:spPr/>
      <dgm:t>
        <a:bodyPr/>
        <a:lstStyle/>
        <a:p>
          <a:endParaRPr lang="id-ID"/>
        </a:p>
      </dgm:t>
    </dgm:pt>
    <dgm:pt modelId="{D5D40F39-8E71-4AB1-85D2-CA55F3B9E996}" type="pres">
      <dgm:prSet presAssocID="{436BDCC5-54E2-4BCC-A052-E83C3341D89D}" presName="circ1Tx" presStyleLbl="revTx" presStyleIdx="0" presStyleCnt="0">
        <dgm:presLayoutVars>
          <dgm:chMax val="0"/>
          <dgm:chPref val="0"/>
          <dgm:bulletEnabled val="1"/>
        </dgm:presLayoutVars>
      </dgm:prSet>
      <dgm:spPr/>
      <dgm:t>
        <a:bodyPr/>
        <a:lstStyle/>
        <a:p>
          <a:endParaRPr lang="id-ID"/>
        </a:p>
      </dgm:t>
    </dgm:pt>
    <dgm:pt modelId="{76872829-42EE-44B6-AFBF-B6D129BA0897}" type="pres">
      <dgm:prSet presAssocID="{27F36FD9-4D93-4770-8B30-BD6BB77430E8}" presName="circ2" presStyleLbl="vennNode1" presStyleIdx="1" presStyleCnt="3"/>
      <dgm:spPr/>
      <dgm:t>
        <a:bodyPr/>
        <a:lstStyle/>
        <a:p>
          <a:endParaRPr lang="id-ID"/>
        </a:p>
      </dgm:t>
    </dgm:pt>
    <dgm:pt modelId="{A81DDC5D-A7C4-4CE2-80B2-52E4B615F2BA}" type="pres">
      <dgm:prSet presAssocID="{27F36FD9-4D93-4770-8B30-BD6BB77430E8}" presName="circ2Tx" presStyleLbl="revTx" presStyleIdx="0" presStyleCnt="0">
        <dgm:presLayoutVars>
          <dgm:chMax val="0"/>
          <dgm:chPref val="0"/>
          <dgm:bulletEnabled val="1"/>
        </dgm:presLayoutVars>
      </dgm:prSet>
      <dgm:spPr/>
      <dgm:t>
        <a:bodyPr/>
        <a:lstStyle/>
        <a:p>
          <a:endParaRPr lang="id-ID"/>
        </a:p>
      </dgm:t>
    </dgm:pt>
    <dgm:pt modelId="{15ADAF59-C22C-49F0-A41D-244030DDEC71}" type="pres">
      <dgm:prSet presAssocID="{30B0DBBA-108F-4008-A69E-C980CAF9F3BE}" presName="circ3" presStyleLbl="vennNode1" presStyleIdx="2" presStyleCnt="3"/>
      <dgm:spPr/>
      <dgm:t>
        <a:bodyPr/>
        <a:lstStyle/>
        <a:p>
          <a:endParaRPr lang="id-ID"/>
        </a:p>
      </dgm:t>
    </dgm:pt>
    <dgm:pt modelId="{11873731-A2B9-4B3D-A1A1-74196B124BA1}" type="pres">
      <dgm:prSet presAssocID="{30B0DBBA-108F-4008-A69E-C980CAF9F3BE}" presName="circ3Tx" presStyleLbl="revTx" presStyleIdx="0" presStyleCnt="0">
        <dgm:presLayoutVars>
          <dgm:chMax val="0"/>
          <dgm:chPref val="0"/>
          <dgm:bulletEnabled val="1"/>
        </dgm:presLayoutVars>
      </dgm:prSet>
      <dgm:spPr/>
      <dgm:t>
        <a:bodyPr/>
        <a:lstStyle/>
        <a:p>
          <a:endParaRPr lang="id-ID"/>
        </a:p>
      </dgm:t>
    </dgm:pt>
  </dgm:ptLst>
  <dgm:cxnLst>
    <dgm:cxn modelId="{6D6DD171-95AD-4602-A27C-D96C2FC336B4}" type="presOf" srcId="{30B0DBBA-108F-4008-A69E-C980CAF9F3BE}" destId="{11873731-A2B9-4B3D-A1A1-74196B124BA1}" srcOrd="1" destOrd="0" presId="urn:microsoft.com/office/officeart/2005/8/layout/venn1"/>
    <dgm:cxn modelId="{065A7A80-AA96-4DEF-AFC2-78937793EA1B}" type="presOf" srcId="{436BDCC5-54E2-4BCC-A052-E83C3341D89D}" destId="{D5D40F39-8E71-4AB1-85D2-CA55F3B9E996}" srcOrd="1" destOrd="0" presId="urn:microsoft.com/office/officeart/2005/8/layout/venn1"/>
    <dgm:cxn modelId="{141B1D77-7ABC-49A4-9F10-2E333AC8EFDB}" type="presOf" srcId="{436BDCC5-54E2-4BCC-A052-E83C3341D89D}" destId="{56D7C806-0777-4E71-916B-865A38C20D2B}" srcOrd="0" destOrd="0" presId="urn:microsoft.com/office/officeart/2005/8/layout/venn1"/>
    <dgm:cxn modelId="{013B4170-0135-4226-868B-31F38C873228}" srcId="{87DE5CF1-D354-4595-B8D4-4F9071CB42D4}" destId="{27F36FD9-4D93-4770-8B30-BD6BB77430E8}" srcOrd="1" destOrd="0" parTransId="{1C693509-3FDB-41F9-AE63-70C977FF42D7}" sibTransId="{BC416F75-7187-46A1-90C1-B47AF0363B26}"/>
    <dgm:cxn modelId="{BBBCDACA-12AB-4958-A0BB-978950C95DD8}" type="presOf" srcId="{87DE5CF1-D354-4595-B8D4-4F9071CB42D4}" destId="{40A637B1-9125-4FF5-8C21-824B7994CADF}" srcOrd="0" destOrd="0" presId="urn:microsoft.com/office/officeart/2005/8/layout/venn1"/>
    <dgm:cxn modelId="{A31ED84B-1A23-4B33-A7F2-A71FDDADE6E3}" type="presOf" srcId="{27F36FD9-4D93-4770-8B30-BD6BB77430E8}" destId="{76872829-42EE-44B6-AFBF-B6D129BA0897}" srcOrd="0" destOrd="0" presId="urn:microsoft.com/office/officeart/2005/8/layout/venn1"/>
    <dgm:cxn modelId="{4C31AEB1-6CA4-4D3D-BA00-707C29A2B29D}" type="presOf" srcId="{30B0DBBA-108F-4008-A69E-C980CAF9F3BE}" destId="{15ADAF59-C22C-49F0-A41D-244030DDEC71}" srcOrd="0" destOrd="0" presId="urn:microsoft.com/office/officeart/2005/8/layout/venn1"/>
    <dgm:cxn modelId="{351E601A-1DF3-4878-8E7D-ED313350E88C}" type="presOf" srcId="{27F36FD9-4D93-4770-8B30-BD6BB77430E8}" destId="{A81DDC5D-A7C4-4CE2-80B2-52E4B615F2BA}" srcOrd="1" destOrd="0" presId="urn:microsoft.com/office/officeart/2005/8/layout/venn1"/>
    <dgm:cxn modelId="{CEF6EDA0-2D70-41FA-ADC3-048E56D2492B}" srcId="{87DE5CF1-D354-4595-B8D4-4F9071CB42D4}" destId="{436BDCC5-54E2-4BCC-A052-E83C3341D89D}" srcOrd="0" destOrd="0" parTransId="{A8755A3A-6DE9-44BD-9CFA-BB15BCCFBD21}" sibTransId="{68E4D10F-8362-4195-89AA-A2E6D3E3DEE1}"/>
    <dgm:cxn modelId="{BF06D6C7-D05C-43EA-9E1D-3CB2AAF9C1FB}" srcId="{87DE5CF1-D354-4595-B8D4-4F9071CB42D4}" destId="{30B0DBBA-108F-4008-A69E-C980CAF9F3BE}" srcOrd="2" destOrd="0" parTransId="{FC08A277-91A1-4E97-9502-1DFE7DB47570}" sibTransId="{0D8773E9-A2B8-434D-BCA4-8CCD3DC2289C}"/>
    <dgm:cxn modelId="{3C7BDF49-1432-4141-BFB8-AB21A4057BC2}" type="presParOf" srcId="{40A637B1-9125-4FF5-8C21-824B7994CADF}" destId="{56D7C806-0777-4E71-916B-865A38C20D2B}" srcOrd="0" destOrd="0" presId="urn:microsoft.com/office/officeart/2005/8/layout/venn1"/>
    <dgm:cxn modelId="{4D7673A1-9841-4162-9EE0-89405926B171}" type="presParOf" srcId="{40A637B1-9125-4FF5-8C21-824B7994CADF}" destId="{D5D40F39-8E71-4AB1-85D2-CA55F3B9E996}" srcOrd="1" destOrd="0" presId="urn:microsoft.com/office/officeart/2005/8/layout/venn1"/>
    <dgm:cxn modelId="{8DACD590-9A80-4BEB-B860-3CA175F7B853}" type="presParOf" srcId="{40A637B1-9125-4FF5-8C21-824B7994CADF}" destId="{76872829-42EE-44B6-AFBF-B6D129BA0897}" srcOrd="2" destOrd="0" presId="urn:microsoft.com/office/officeart/2005/8/layout/venn1"/>
    <dgm:cxn modelId="{8854D1AD-BE81-49D4-B5A6-DB8DE8AC7725}" type="presParOf" srcId="{40A637B1-9125-4FF5-8C21-824B7994CADF}" destId="{A81DDC5D-A7C4-4CE2-80B2-52E4B615F2BA}" srcOrd="3" destOrd="0" presId="urn:microsoft.com/office/officeart/2005/8/layout/venn1"/>
    <dgm:cxn modelId="{C407CB43-CFC5-4104-8FAF-9E5F3D5FA43A}" type="presParOf" srcId="{40A637B1-9125-4FF5-8C21-824B7994CADF}" destId="{15ADAF59-C22C-49F0-A41D-244030DDEC71}" srcOrd="4" destOrd="0" presId="urn:microsoft.com/office/officeart/2005/8/layout/venn1"/>
    <dgm:cxn modelId="{AE653C11-9B0D-4479-87F9-0F27EACAB9E3}" type="presParOf" srcId="{40A637B1-9125-4FF5-8C21-824B7994CADF}" destId="{11873731-A2B9-4B3D-A1A1-74196B124BA1}"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521F62-F598-4C10-8CBE-642F831191DF}" type="doc">
      <dgm:prSet loTypeId="urn:microsoft.com/office/officeart/2005/8/layout/matrix3" loCatId="matrix" qsTypeId="urn:microsoft.com/office/officeart/2005/8/quickstyle/simple1" qsCatId="simple" csTypeId="urn:microsoft.com/office/officeart/2005/8/colors/colorful4" csCatId="colorful" phldr="1"/>
      <dgm:spPr/>
      <dgm:t>
        <a:bodyPr/>
        <a:lstStyle/>
        <a:p>
          <a:endParaRPr lang="id-ID"/>
        </a:p>
      </dgm:t>
    </dgm:pt>
    <dgm:pt modelId="{2F59B6CB-A8D7-4E10-97D2-36C9ED1A4EDB}">
      <dgm:prSet phldrT="[Text]"/>
      <dgm:spPr/>
      <dgm:t>
        <a:bodyPr/>
        <a:lstStyle/>
        <a:p>
          <a:r>
            <a:rPr lang="id-ID" dirty="0" smtClean="0"/>
            <a:t>Be selecitve</a:t>
          </a:r>
          <a:endParaRPr lang="id-ID" dirty="0"/>
        </a:p>
      </dgm:t>
    </dgm:pt>
    <dgm:pt modelId="{84A3756D-2885-4A0C-A455-1CCFDB1ACDE9}" type="parTrans" cxnId="{AF861C8B-E8FB-4213-8B80-ADE9A5CAEBCD}">
      <dgm:prSet/>
      <dgm:spPr/>
      <dgm:t>
        <a:bodyPr/>
        <a:lstStyle/>
        <a:p>
          <a:endParaRPr lang="id-ID"/>
        </a:p>
      </dgm:t>
    </dgm:pt>
    <dgm:pt modelId="{0DD5865B-CF86-419B-929B-AA669EDB468A}" type="sibTrans" cxnId="{AF861C8B-E8FB-4213-8B80-ADE9A5CAEBCD}">
      <dgm:prSet/>
      <dgm:spPr/>
      <dgm:t>
        <a:bodyPr/>
        <a:lstStyle/>
        <a:p>
          <a:endParaRPr lang="id-ID"/>
        </a:p>
      </dgm:t>
    </dgm:pt>
    <dgm:pt modelId="{BB5BA7ED-8D98-4695-A765-5C31AC3966B6}">
      <dgm:prSet phldrT="[Text]"/>
      <dgm:spPr/>
      <dgm:t>
        <a:bodyPr/>
        <a:lstStyle/>
        <a:p>
          <a:r>
            <a:rPr lang="id-ID" dirty="0" smtClean="0"/>
            <a:t>Capitalize on the potential of data</a:t>
          </a:r>
          <a:endParaRPr lang="id-ID" dirty="0"/>
        </a:p>
      </dgm:t>
    </dgm:pt>
    <dgm:pt modelId="{B41E6532-DCF4-497D-8448-D8E7A7CC2251}" type="parTrans" cxnId="{E511C1D2-6519-42BC-8C83-1AFE6F41A3E5}">
      <dgm:prSet/>
      <dgm:spPr/>
      <dgm:t>
        <a:bodyPr/>
        <a:lstStyle/>
        <a:p>
          <a:endParaRPr lang="id-ID"/>
        </a:p>
      </dgm:t>
    </dgm:pt>
    <dgm:pt modelId="{6DD797A9-8096-4B09-89CF-8C3CD4EB98E8}" type="sibTrans" cxnId="{E511C1D2-6519-42BC-8C83-1AFE6F41A3E5}">
      <dgm:prSet/>
      <dgm:spPr/>
      <dgm:t>
        <a:bodyPr/>
        <a:lstStyle/>
        <a:p>
          <a:endParaRPr lang="id-ID"/>
        </a:p>
      </dgm:t>
    </dgm:pt>
    <dgm:pt modelId="{FAB2A355-EEF2-45BB-BB4B-221AFE163FCE}">
      <dgm:prSet phldrT="[Text]"/>
      <dgm:spPr/>
      <dgm:t>
        <a:bodyPr/>
        <a:lstStyle/>
        <a:p>
          <a:r>
            <a:rPr lang="id-ID" dirty="0" smtClean="0"/>
            <a:t>Dig for the gold</a:t>
          </a:r>
          <a:endParaRPr lang="id-ID" dirty="0"/>
        </a:p>
      </dgm:t>
    </dgm:pt>
    <dgm:pt modelId="{B5715458-FD29-4AF3-9787-D143C84F24C2}" type="parTrans" cxnId="{2093D2E2-165A-4AA8-A160-B7952C80E201}">
      <dgm:prSet/>
      <dgm:spPr/>
      <dgm:t>
        <a:bodyPr/>
        <a:lstStyle/>
        <a:p>
          <a:endParaRPr lang="id-ID"/>
        </a:p>
      </dgm:t>
    </dgm:pt>
    <dgm:pt modelId="{231C1C1E-0B28-4E7E-91E5-94B34B2AA51F}" type="sibTrans" cxnId="{2093D2E2-165A-4AA8-A160-B7952C80E201}">
      <dgm:prSet/>
      <dgm:spPr/>
      <dgm:t>
        <a:bodyPr/>
        <a:lstStyle/>
        <a:p>
          <a:endParaRPr lang="id-ID"/>
        </a:p>
      </dgm:t>
    </dgm:pt>
    <dgm:pt modelId="{A64A4D4E-393C-4964-883A-EBB452B6628F}">
      <dgm:prSet phldrT="[Text]"/>
      <dgm:spPr/>
      <dgm:t>
        <a:bodyPr/>
        <a:lstStyle/>
        <a:p>
          <a:r>
            <a:rPr lang="id-ID" dirty="0" smtClean="0"/>
            <a:t>Look for what is missing</a:t>
          </a:r>
          <a:endParaRPr lang="id-ID" dirty="0"/>
        </a:p>
      </dgm:t>
    </dgm:pt>
    <dgm:pt modelId="{F6FAD3CD-7B92-40E3-A5D7-B6CDD45A8451}" type="parTrans" cxnId="{8184012C-5BB8-42E0-87F6-B2141B5F80A7}">
      <dgm:prSet/>
      <dgm:spPr/>
      <dgm:t>
        <a:bodyPr/>
        <a:lstStyle/>
        <a:p>
          <a:endParaRPr lang="id-ID"/>
        </a:p>
      </dgm:t>
    </dgm:pt>
    <dgm:pt modelId="{D32EEC8E-F6F0-481C-9E25-25D42862325E}" type="sibTrans" cxnId="{8184012C-5BB8-42E0-87F6-B2141B5F80A7}">
      <dgm:prSet/>
      <dgm:spPr/>
      <dgm:t>
        <a:bodyPr/>
        <a:lstStyle/>
        <a:p>
          <a:endParaRPr lang="id-ID"/>
        </a:p>
      </dgm:t>
    </dgm:pt>
    <dgm:pt modelId="{1D56D252-FBFB-46D1-9653-71DE7DC46244}" type="pres">
      <dgm:prSet presAssocID="{BA521F62-F598-4C10-8CBE-642F831191DF}" presName="matrix" presStyleCnt="0">
        <dgm:presLayoutVars>
          <dgm:chMax val="1"/>
          <dgm:dir/>
          <dgm:resizeHandles val="exact"/>
        </dgm:presLayoutVars>
      </dgm:prSet>
      <dgm:spPr/>
      <dgm:t>
        <a:bodyPr/>
        <a:lstStyle/>
        <a:p>
          <a:endParaRPr lang="id-ID"/>
        </a:p>
      </dgm:t>
    </dgm:pt>
    <dgm:pt modelId="{E980F11B-7A86-495C-8660-4DE1340D484E}" type="pres">
      <dgm:prSet presAssocID="{BA521F62-F598-4C10-8CBE-642F831191DF}" presName="diamond" presStyleLbl="bgShp" presStyleIdx="0" presStyleCnt="1"/>
      <dgm:spPr/>
    </dgm:pt>
    <dgm:pt modelId="{C0088EDC-D5B2-475B-8B30-BE8035470241}" type="pres">
      <dgm:prSet presAssocID="{BA521F62-F598-4C10-8CBE-642F831191DF}" presName="quad1" presStyleLbl="node1" presStyleIdx="0" presStyleCnt="4">
        <dgm:presLayoutVars>
          <dgm:chMax val="0"/>
          <dgm:chPref val="0"/>
          <dgm:bulletEnabled val="1"/>
        </dgm:presLayoutVars>
      </dgm:prSet>
      <dgm:spPr/>
      <dgm:t>
        <a:bodyPr/>
        <a:lstStyle/>
        <a:p>
          <a:endParaRPr lang="id-ID"/>
        </a:p>
      </dgm:t>
    </dgm:pt>
    <dgm:pt modelId="{0DD88C2A-82E5-47FC-B6F6-BFBB06DA07C6}" type="pres">
      <dgm:prSet presAssocID="{BA521F62-F598-4C10-8CBE-642F831191DF}" presName="quad2" presStyleLbl="node1" presStyleIdx="1" presStyleCnt="4">
        <dgm:presLayoutVars>
          <dgm:chMax val="0"/>
          <dgm:chPref val="0"/>
          <dgm:bulletEnabled val="1"/>
        </dgm:presLayoutVars>
      </dgm:prSet>
      <dgm:spPr/>
      <dgm:t>
        <a:bodyPr/>
        <a:lstStyle/>
        <a:p>
          <a:endParaRPr lang="id-ID"/>
        </a:p>
      </dgm:t>
    </dgm:pt>
    <dgm:pt modelId="{795944B5-1786-4E47-B7E8-C199E764A365}" type="pres">
      <dgm:prSet presAssocID="{BA521F62-F598-4C10-8CBE-642F831191DF}" presName="quad3" presStyleLbl="node1" presStyleIdx="2" presStyleCnt="4">
        <dgm:presLayoutVars>
          <dgm:chMax val="0"/>
          <dgm:chPref val="0"/>
          <dgm:bulletEnabled val="1"/>
        </dgm:presLayoutVars>
      </dgm:prSet>
      <dgm:spPr/>
      <dgm:t>
        <a:bodyPr/>
        <a:lstStyle/>
        <a:p>
          <a:endParaRPr lang="id-ID"/>
        </a:p>
      </dgm:t>
    </dgm:pt>
    <dgm:pt modelId="{98EAE0AC-5B3B-46E8-8A86-BE1C3E4D4C70}" type="pres">
      <dgm:prSet presAssocID="{BA521F62-F598-4C10-8CBE-642F831191DF}" presName="quad4" presStyleLbl="node1" presStyleIdx="3" presStyleCnt="4">
        <dgm:presLayoutVars>
          <dgm:chMax val="0"/>
          <dgm:chPref val="0"/>
          <dgm:bulletEnabled val="1"/>
        </dgm:presLayoutVars>
      </dgm:prSet>
      <dgm:spPr/>
      <dgm:t>
        <a:bodyPr/>
        <a:lstStyle/>
        <a:p>
          <a:endParaRPr lang="id-ID"/>
        </a:p>
      </dgm:t>
    </dgm:pt>
  </dgm:ptLst>
  <dgm:cxnLst>
    <dgm:cxn modelId="{8184012C-5BB8-42E0-87F6-B2141B5F80A7}" srcId="{BA521F62-F598-4C10-8CBE-642F831191DF}" destId="{A64A4D4E-393C-4964-883A-EBB452B6628F}" srcOrd="3" destOrd="0" parTransId="{F6FAD3CD-7B92-40E3-A5D7-B6CDD45A8451}" sibTransId="{D32EEC8E-F6F0-481C-9E25-25D42862325E}"/>
    <dgm:cxn modelId="{777D02DE-58C3-46B6-BFA7-29B9B53BB7E2}" type="presOf" srcId="{BA521F62-F598-4C10-8CBE-642F831191DF}" destId="{1D56D252-FBFB-46D1-9653-71DE7DC46244}" srcOrd="0" destOrd="0" presId="urn:microsoft.com/office/officeart/2005/8/layout/matrix3"/>
    <dgm:cxn modelId="{AF861C8B-E8FB-4213-8B80-ADE9A5CAEBCD}" srcId="{BA521F62-F598-4C10-8CBE-642F831191DF}" destId="{2F59B6CB-A8D7-4E10-97D2-36C9ED1A4EDB}" srcOrd="0" destOrd="0" parTransId="{84A3756D-2885-4A0C-A455-1CCFDB1ACDE9}" sibTransId="{0DD5865B-CF86-419B-929B-AA669EDB468A}"/>
    <dgm:cxn modelId="{C890E97D-C709-4780-8113-98A75C08A3E3}" type="presOf" srcId="{BB5BA7ED-8D98-4695-A765-5C31AC3966B6}" destId="{0DD88C2A-82E5-47FC-B6F6-BFBB06DA07C6}" srcOrd="0" destOrd="0" presId="urn:microsoft.com/office/officeart/2005/8/layout/matrix3"/>
    <dgm:cxn modelId="{2DF5B93B-40AA-4143-AAFE-239ED23E59EF}" type="presOf" srcId="{2F59B6CB-A8D7-4E10-97D2-36C9ED1A4EDB}" destId="{C0088EDC-D5B2-475B-8B30-BE8035470241}" srcOrd="0" destOrd="0" presId="urn:microsoft.com/office/officeart/2005/8/layout/matrix3"/>
    <dgm:cxn modelId="{2093D2E2-165A-4AA8-A160-B7952C80E201}" srcId="{BA521F62-F598-4C10-8CBE-642F831191DF}" destId="{FAB2A355-EEF2-45BB-BB4B-221AFE163FCE}" srcOrd="2" destOrd="0" parTransId="{B5715458-FD29-4AF3-9787-D143C84F24C2}" sibTransId="{231C1C1E-0B28-4E7E-91E5-94B34B2AA51F}"/>
    <dgm:cxn modelId="{E511C1D2-6519-42BC-8C83-1AFE6F41A3E5}" srcId="{BA521F62-F598-4C10-8CBE-642F831191DF}" destId="{BB5BA7ED-8D98-4695-A765-5C31AC3966B6}" srcOrd="1" destOrd="0" parTransId="{B41E6532-DCF4-497D-8448-D8E7A7CC2251}" sibTransId="{6DD797A9-8096-4B09-89CF-8C3CD4EB98E8}"/>
    <dgm:cxn modelId="{6EF6739F-5B6C-414F-A871-474D1B9CD6F9}" type="presOf" srcId="{A64A4D4E-393C-4964-883A-EBB452B6628F}" destId="{98EAE0AC-5B3B-46E8-8A86-BE1C3E4D4C70}" srcOrd="0" destOrd="0" presId="urn:microsoft.com/office/officeart/2005/8/layout/matrix3"/>
    <dgm:cxn modelId="{FD1EF791-127B-4F2C-984B-199E16E527D5}" type="presOf" srcId="{FAB2A355-EEF2-45BB-BB4B-221AFE163FCE}" destId="{795944B5-1786-4E47-B7E8-C199E764A365}" srcOrd="0" destOrd="0" presId="urn:microsoft.com/office/officeart/2005/8/layout/matrix3"/>
    <dgm:cxn modelId="{381FF0B7-24C1-484C-B88B-D1A45A97CE53}" type="presParOf" srcId="{1D56D252-FBFB-46D1-9653-71DE7DC46244}" destId="{E980F11B-7A86-495C-8660-4DE1340D484E}" srcOrd="0" destOrd="0" presId="urn:microsoft.com/office/officeart/2005/8/layout/matrix3"/>
    <dgm:cxn modelId="{33BBC677-5DF6-4EAA-8BE6-35F748DA5323}" type="presParOf" srcId="{1D56D252-FBFB-46D1-9653-71DE7DC46244}" destId="{C0088EDC-D5B2-475B-8B30-BE8035470241}" srcOrd="1" destOrd="0" presId="urn:microsoft.com/office/officeart/2005/8/layout/matrix3"/>
    <dgm:cxn modelId="{332109DE-5A89-44FB-B993-194C9D6770A2}" type="presParOf" srcId="{1D56D252-FBFB-46D1-9653-71DE7DC46244}" destId="{0DD88C2A-82E5-47FC-B6F6-BFBB06DA07C6}" srcOrd="2" destOrd="0" presId="urn:microsoft.com/office/officeart/2005/8/layout/matrix3"/>
    <dgm:cxn modelId="{F48C0420-C45D-44C8-9554-284D8DF9B544}" type="presParOf" srcId="{1D56D252-FBFB-46D1-9653-71DE7DC46244}" destId="{795944B5-1786-4E47-B7E8-C199E764A365}" srcOrd="3" destOrd="0" presId="urn:microsoft.com/office/officeart/2005/8/layout/matrix3"/>
    <dgm:cxn modelId="{D3F4C063-24E1-4788-97B3-7DBD287895FB}" type="presParOf" srcId="{1D56D252-FBFB-46D1-9653-71DE7DC46244}" destId="{98EAE0AC-5B3B-46E8-8A86-BE1C3E4D4C70}"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F521BC-D09D-4E74-909C-052438720431}"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id-ID"/>
        </a:p>
      </dgm:t>
    </dgm:pt>
    <dgm:pt modelId="{BA0D506E-AFCC-43E1-94CE-03A40EEC1B00}">
      <dgm:prSet phldrT="[Text]"/>
      <dgm:spPr/>
      <dgm:t>
        <a:bodyPr/>
        <a:lstStyle/>
        <a:p>
          <a:r>
            <a:rPr lang="id-ID" b="1" dirty="0" smtClean="0"/>
            <a:t>The Identity of the interviewer</a:t>
          </a:r>
          <a:endParaRPr lang="id-ID" b="1" dirty="0"/>
        </a:p>
      </dgm:t>
    </dgm:pt>
    <dgm:pt modelId="{72240D0F-B621-4334-B428-EC95DC546056}" type="parTrans" cxnId="{CF262A9A-0BD8-473F-99F7-F9C26972D98D}">
      <dgm:prSet/>
      <dgm:spPr/>
      <dgm:t>
        <a:bodyPr/>
        <a:lstStyle/>
        <a:p>
          <a:endParaRPr lang="id-ID" b="1"/>
        </a:p>
      </dgm:t>
    </dgm:pt>
    <dgm:pt modelId="{77E414DE-7507-4425-A6F8-DA5CE2011672}" type="sibTrans" cxnId="{CF262A9A-0BD8-473F-99F7-F9C26972D98D}">
      <dgm:prSet/>
      <dgm:spPr/>
      <dgm:t>
        <a:bodyPr/>
        <a:lstStyle/>
        <a:p>
          <a:endParaRPr lang="id-ID" b="1"/>
        </a:p>
      </dgm:t>
    </dgm:pt>
    <dgm:pt modelId="{A14179AB-5C8E-4472-BECE-AB04F9D9724F}">
      <dgm:prSet phldrT="[Text]"/>
      <dgm:spPr/>
      <dgm:t>
        <a:bodyPr/>
        <a:lstStyle/>
        <a:p>
          <a:r>
            <a:rPr lang="id-ID" b="1" dirty="0" smtClean="0"/>
            <a:t>The interviewer’s credentials</a:t>
          </a:r>
          <a:endParaRPr lang="id-ID" b="1" dirty="0"/>
        </a:p>
      </dgm:t>
    </dgm:pt>
    <dgm:pt modelId="{3A6FD6E3-7073-43A0-B415-30E8DF6D289D}" type="parTrans" cxnId="{C303D5D4-A796-4216-92D2-DEE5C3E46605}">
      <dgm:prSet/>
      <dgm:spPr/>
      <dgm:t>
        <a:bodyPr/>
        <a:lstStyle/>
        <a:p>
          <a:endParaRPr lang="id-ID" b="1"/>
        </a:p>
      </dgm:t>
    </dgm:pt>
    <dgm:pt modelId="{FB0D57B6-8E29-48C0-9D10-8813E41F214E}" type="sibTrans" cxnId="{C303D5D4-A796-4216-92D2-DEE5C3E46605}">
      <dgm:prSet/>
      <dgm:spPr/>
      <dgm:t>
        <a:bodyPr/>
        <a:lstStyle/>
        <a:p>
          <a:endParaRPr lang="id-ID" b="1"/>
        </a:p>
      </dgm:t>
    </dgm:pt>
    <dgm:pt modelId="{FF08C5CE-9D1A-46EA-BB77-BFB09BF60375}">
      <dgm:prSet phldrT="[Text]"/>
      <dgm:spPr/>
      <dgm:t>
        <a:bodyPr/>
        <a:lstStyle/>
        <a:p>
          <a:r>
            <a:rPr lang="id-ID" b="1" dirty="0" smtClean="0"/>
            <a:t>The organization sponsoring the survey</a:t>
          </a:r>
          <a:endParaRPr lang="id-ID" b="1" dirty="0"/>
        </a:p>
      </dgm:t>
    </dgm:pt>
    <dgm:pt modelId="{0A86CECD-BA3E-43A3-B92A-1B2855747B3B}" type="parTrans" cxnId="{5AA566EE-D983-4BC6-88A7-01721E5AF55D}">
      <dgm:prSet/>
      <dgm:spPr/>
      <dgm:t>
        <a:bodyPr/>
        <a:lstStyle/>
        <a:p>
          <a:endParaRPr lang="id-ID" b="1"/>
        </a:p>
      </dgm:t>
    </dgm:pt>
    <dgm:pt modelId="{7FBDC23F-3FA3-4E14-B7D0-D0DCBB052506}" type="sibTrans" cxnId="{5AA566EE-D983-4BC6-88A7-01721E5AF55D}">
      <dgm:prSet/>
      <dgm:spPr/>
      <dgm:t>
        <a:bodyPr/>
        <a:lstStyle/>
        <a:p>
          <a:endParaRPr lang="id-ID" b="1"/>
        </a:p>
      </dgm:t>
    </dgm:pt>
    <dgm:pt modelId="{5B664BF2-5F0C-4788-A167-B0A5F791D548}">
      <dgm:prSet phldrT="[Text]"/>
      <dgm:spPr/>
      <dgm:t>
        <a:bodyPr/>
        <a:lstStyle/>
        <a:p>
          <a:r>
            <a:rPr lang="id-ID" b="1" dirty="0" smtClean="0"/>
            <a:t>The purpose of the survey</a:t>
          </a:r>
          <a:endParaRPr lang="id-ID" b="1" dirty="0"/>
        </a:p>
      </dgm:t>
    </dgm:pt>
    <dgm:pt modelId="{03DDC92F-369E-4412-90D3-3206215C868D}" type="parTrans" cxnId="{A3BDD4BF-5A08-42D9-942D-717292FF762E}">
      <dgm:prSet/>
      <dgm:spPr/>
      <dgm:t>
        <a:bodyPr/>
        <a:lstStyle/>
        <a:p>
          <a:endParaRPr lang="id-ID" b="1"/>
        </a:p>
      </dgm:t>
    </dgm:pt>
    <dgm:pt modelId="{6215F1B3-EC07-4C8D-9423-08EE186A1AD3}" type="sibTrans" cxnId="{A3BDD4BF-5A08-42D9-942D-717292FF762E}">
      <dgm:prSet/>
      <dgm:spPr/>
      <dgm:t>
        <a:bodyPr/>
        <a:lstStyle/>
        <a:p>
          <a:endParaRPr lang="id-ID" b="1"/>
        </a:p>
      </dgm:t>
    </dgm:pt>
    <dgm:pt modelId="{1A338482-1445-4CF9-9D9A-43B66C2FD50C}" type="pres">
      <dgm:prSet presAssocID="{EBF521BC-D09D-4E74-909C-052438720431}" presName="Name0" presStyleCnt="0">
        <dgm:presLayoutVars>
          <dgm:dir/>
          <dgm:resizeHandles val="exact"/>
        </dgm:presLayoutVars>
      </dgm:prSet>
      <dgm:spPr/>
      <dgm:t>
        <a:bodyPr/>
        <a:lstStyle/>
        <a:p>
          <a:endParaRPr lang="id-ID"/>
        </a:p>
      </dgm:t>
    </dgm:pt>
    <dgm:pt modelId="{DB347167-9705-4D29-9C73-8E66EA8DAF46}" type="pres">
      <dgm:prSet presAssocID="{BA0D506E-AFCC-43E1-94CE-03A40EEC1B00}" presName="Name5" presStyleLbl="vennNode1" presStyleIdx="0" presStyleCnt="4">
        <dgm:presLayoutVars>
          <dgm:bulletEnabled val="1"/>
        </dgm:presLayoutVars>
      </dgm:prSet>
      <dgm:spPr/>
      <dgm:t>
        <a:bodyPr/>
        <a:lstStyle/>
        <a:p>
          <a:endParaRPr lang="id-ID"/>
        </a:p>
      </dgm:t>
    </dgm:pt>
    <dgm:pt modelId="{C611FF20-9BDA-4A4E-9CFF-C87E882BBBF8}" type="pres">
      <dgm:prSet presAssocID="{77E414DE-7507-4425-A6F8-DA5CE2011672}" presName="space" presStyleCnt="0"/>
      <dgm:spPr/>
    </dgm:pt>
    <dgm:pt modelId="{BBBBDB4B-6C62-42CB-B8C8-A00D5FA0DC26}" type="pres">
      <dgm:prSet presAssocID="{A14179AB-5C8E-4472-BECE-AB04F9D9724F}" presName="Name5" presStyleLbl="vennNode1" presStyleIdx="1" presStyleCnt="4">
        <dgm:presLayoutVars>
          <dgm:bulletEnabled val="1"/>
        </dgm:presLayoutVars>
      </dgm:prSet>
      <dgm:spPr/>
      <dgm:t>
        <a:bodyPr/>
        <a:lstStyle/>
        <a:p>
          <a:endParaRPr lang="id-ID"/>
        </a:p>
      </dgm:t>
    </dgm:pt>
    <dgm:pt modelId="{20CE1114-F212-4416-B73D-DBC68935131E}" type="pres">
      <dgm:prSet presAssocID="{FB0D57B6-8E29-48C0-9D10-8813E41F214E}" presName="space" presStyleCnt="0"/>
      <dgm:spPr/>
    </dgm:pt>
    <dgm:pt modelId="{DECF2794-FAC8-49BB-8F8C-701D5DFA2B9B}" type="pres">
      <dgm:prSet presAssocID="{FF08C5CE-9D1A-46EA-BB77-BFB09BF60375}" presName="Name5" presStyleLbl="vennNode1" presStyleIdx="2" presStyleCnt="4">
        <dgm:presLayoutVars>
          <dgm:bulletEnabled val="1"/>
        </dgm:presLayoutVars>
      </dgm:prSet>
      <dgm:spPr/>
      <dgm:t>
        <a:bodyPr/>
        <a:lstStyle/>
        <a:p>
          <a:endParaRPr lang="id-ID"/>
        </a:p>
      </dgm:t>
    </dgm:pt>
    <dgm:pt modelId="{3E55DB36-5D24-4F60-AA68-723E1FDED1B7}" type="pres">
      <dgm:prSet presAssocID="{7FBDC23F-3FA3-4E14-B7D0-D0DCBB052506}" presName="space" presStyleCnt="0"/>
      <dgm:spPr/>
    </dgm:pt>
    <dgm:pt modelId="{EDECB051-D109-4DD4-92F0-D99543F1E1E9}" type="pres">
      <dgm:prSet presAssocID="{5B664BF2-5F0C-4788-A167-B0A5F791D548}" presName="Name5" presStyleLbl="vennNode1" presStyleIdx="3" presStyleCnt="4">
        <dgm:presLayoutVars>
          <dgm:bulletEnabled val="1"/>
        </dgm:presLayoutVars>
      </dgm:prSet>
      <dgm:spPr/>
      <dgm:t>
        <a:bodyPr/>
        <a:lstStyle/>
        <a:p>
          <a:endParaRPr lang="id-ID"/>
        </a:p>
      </dgm:t>
    </dgm:pt>
  </dgm:ptLst>
  <dgm:cxnLst>
    <dgm:cxn modelId="{C303D5D4-A796-4216-92D2-DEE5C3E46605}" srcId="{EBF521BC-D09D-4E74-909C-052438720431}" destId="{A14179AB-5C8E-4472-BECE-AB04F9D9724F}" srcOrd="1" destOrd="0" parTransId="{3A6FD6E3-7073-43A0-B415-30E8DF6D289D}" sibTransId="{FB0D57B6-8E29-48C0-9D10-8813E41F214E}"/>
    <dgm:cxn modelId="{ABC70278-DF97-49CC-8A4A-2748B9281997}" type="presOf" srcId="{BA0D506E-AFCC-43E1-94CE-03A40EEC1B00}" destId="{DB347167-9705-4D29-9C73-8E66EA8DAF46}" srcOrd="0" destOrd="0" presId="urn:microsoft.com/office/officeart/2005/8/layout/venn3"/>
    <dgm:cxn modelId="{5AA566EE-D983-4BC6-88A7-01721E5AF55D}" srcId="{EBF521BC-D09D-4E74-909C-052438720431}" destId="{FF08C5CE-9D1A-46EA-BB77-BFB09BF60375}" srcOrd="2" destOrd="0" parTransId="{0A86CECD-BA3E-43A3-B92A-1B2855747B3B}" sibTransId="{7FBDC23F-3FA3-4E14-B7D0-D0DCBB052506}"/>
    <dgm:cxn modelId="{8145893B-E532-43A4-BC4B-487C13717BFC}" type="presOf" srcId="{FF08C5CE-9D1A-46EA-BB77-BFB09BF60375}" destId="{DECF2794-FAC8-49BB-8F8C-701D5DFA2B9B}" srcOrd="0" destOrd="0" presId="urn:microsoft.com/office/officeart/2005/8/layout/venn3"/>
    <dgm:cxn modelId="{99ADBA6F-C8CD-46EC-B2D7-059B89ACCCA6}" type="presOf" srcId="{5B664BF2-5F0C-4788-A167-B0A5F791D548}" destId="{EDECB051-D109-4DD4-92F0-D99543F1E1E9}" srcOrd="0" destOrd="0" presId="urn:microsoft.com/office/officeart/2005/8/layout/venn3"/>
    <dgm:cxn modelId="{0DC395FA-42B9-4E15-824C-858B3709F508}" type="presOf" srcId="{A14179AB-5C8E-4472-BECE-AB04F9D9724F}" destId="{BBBBDB4B-6C62-42CB-B8C8-A00D5FA0DC26}" srcOrd="0" destOrd="0" presId="urn:microsoft.com/office/officeart/2005/8/layout/venn3"/>
    <dgm:cxn modelId="{F1A425FF-E941-4710-AD0E-18EC661694EC}" type="presOf" srcId="{EBF521BC-D09D-4E74-909C-052438720431}" destId="{1A338482-1445-4CF9-9D9A-43B66C2FD50C}" srcOrd="0" destOrd="0" presId="urn:microsoft.com/office/officeart/2005/8/layout/venn3"/>
    <dgm:cxn modelId="{CF262A9A-0BD8-473F-99F7-F9C26972D98D}" srcId="{EBF521BC-D09D-4E74-909C-052438720431}" destId="{BA0D506E-AFCC-43E1-94CE-03A40EEC1B00}" srcOrd="0" destOrd="0" parTransId="{72240D0F-B621-4334-B428-EC95DC546056}" sibTransId="{77E414DE-7507-4425-A6F8-DA5CE2011672}"/>
    <dgm:cxn modelId="{A3BDD4BF-5A08-42D9-942D-717292FF762E}" srcId="{EBF521BC-D09D-4E74-909C-052438720431}" destId="{5B664BF2-5F0C-4788-A167-B0A5F791D548}" srcOrd="3" destOrd="0" parTransId="{03DDC92F-369E-4412-90D3-3206215C868D}" sibTransId="{6215F1B3-EC07-4C8D-9423-08EE186A1AD3}"/>
    <dgm:cxn modelId="{C4731419-556A-40F9-B048-94626607E895}" type="presParOf" srcId="{1A338482-1445-4CF9-9D9A-43B66C2FD50C}" destId="{DB347167-9705-4D29-9C73-8E66EA8DAF46}" srcOrd="0" destOrd="0" presId="urn:microsoft.com/office/officeart/2005/8/layout/venn3"/>
    <dgm:cxn modelId="{699FA474-7B4C-42AF-8842-E6D76D161917}" type="presParOf" srcId="{1A338482-1445-4CF9-9D9A-43B66C2FD50C}" destId="{C611FF20-9BDA-4A4E-9CFF-C87E882BBBF8}" srcOrd="1" destOrd="0" presId="urn:microsoft.com/office/officeart/2005/8/layout/venn3"/>
    <dgm:cxn modelId="{4F9C98F8-74AE-4244-A920-5FA3C9C4B74A}" type="presParOf" srcId="{1A338482-1445-4CF9-9D9A-43B66C2FD50C}" destId="{BBBBDB4B-6C62-42CB-B8C8-A00D5FA0DC26}" srcOrd="2" destOrd="0" presId="urn:microsoft.com/office/officeart/2005/8/layout/venn3"/>
    <dgm:cxn modelId="{01BF9A35-61FB-4523-9E88-097E2A3DB6D5}" type="presParOf" srcId="{1A338482-1445-4CF9-9D9A-43B66C2FD50C}" destId="{20CE1114-F212-4416-B73D-DBC68935131E}" srcOrd="3" destOrd="0" presId="urn:microsoft.com/office/officeart/2005/8/layout/venn3"/>
    <dgm:cxn modelId="{432CC6D6-3B6E-42D7-8FDF-4E0F7838227D}" type="presParOf" srcId="{1A338482-1445-4CF9-9D9A-43B66C2FD50C}" destId="{DECF2794-FAC8-49BB-8F8C-701D5DFA2B9B}" srcOrd="4" destOrd="0" presId="urn:microsoft.com/office/officeart/2005/8/layout/venn3"/>
    <dgm:cxn modelId="{EB7FF32F-38A9-46B4-9F74-245F5F9FA6EB}" type="presParOf" srcId="{1A338482-1445-4CF9-9D9A-43B66C2FD50C}" destId="{3E55DB36-5D24-4F60-AA68-723E1FDED1B7}" srcOrd="5" destOrd="0" presId="urn:microsoft.com/office/officeart/2005/8/layout/venn3"/>
    <dgm:cxn modelId="{5F584BC7-97F8-4EA1-815D-D2D61C5248F7}" type="presParOf" srcId="{1A338482-1445-4CF9-9D9A-43B66C2FD50C}" destId="{EDECB051-D109-4DD4-92F0-D99543F1E1E9}"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0CE7CA-F29C-41E1-B620-4D0B0594E012}"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id-ID"/>
        </a:p>
      </dgm:t>
    </dgm:pt>
    <dgm:pt modelId="{FBD45454-48B9-4FCD-870D-68737970110A}">
      <dgm:prSet phldrT="[Text]"/>
      <dgm:spPr/>
      <dgm:t>
        <a:bodyPr/>
        <a:lstStyle/>
        <a:p>
          <a:r>
            <a:rPr lang="id-ID" b="1" dirty="0" smtClean="0"/>
            <a:t>Why and how you were selected to participate</a:t>
          </a:r>
          <a:endParaRPr lang="id-ID" b="1" dirty="0"/>
        </a:p>
      </dgm:t>
    </dgm:pt>
    <dgm:pt modelId="{FC4EE997-4E80-4647-8088-8A146FE110BC}" type="parTrans" cxnId="{36386F48-EB24-41F4-83E5-9AD92CC500C8}">
      <dgm:prSet/>
      <dgm:spPr/>
      <dgm:t>
        <a:bodyPr/>
        <a:lstStyle/>
        <a:p>
          <a:endParaRPr lang="id-ID" b="1"/>
        </a:p>
      </dgm:t>
    </dgm:pt>
    <dgm:pt modelId="{7A20F8A4-42A9-4DBD-BBDF-92A8191171C0}" type="sibTrans" cxnId="{36386F48-EB24-41F4-83E5-9AD92CC500C8}">
      <dgm:prSet/>
      <dgm:spPr/>
      <dgm:t>
        <a:bodyPr/>
        <a:lstStyle/>
        <a:p>
          <a:endParaRPr lang="id-ID" b="1"/>
        </a:p>
      </dgm:t>
    </dgm:pt>
    <dgm:pt modelId="{36CE55C1-C39F-41B8-841D-C8CC1900BD48}">
      <dgm:prSet phldrT="[Text]"/>
      <dgm:spPr/>
      <dgm:t>
        <a:bodyPr/>
        <a:lstStyle/>
        <a:p>
          <a:r>
            <a:rPr lang="id-ID" b="1" dirty="0" smtClean="0"/>
            <a:t>The length of interview</a:t>
          </a:r>
          <a:endParaRPr lang="id-ID" b="1" dirty="0"/>
        </a:p>
      </dgm:t>
    </dgm:pt>
    <dgm:pt modelId="{1BAB7C54-9D3C-4DE0-A336-803B2747C99B}" type="parTrans" cxnId="{3AC2F786-E9E5-42DA-9F43-89C3F3111426}">
      <dgm:prSet/>
      <dgm:spPr/>
      <dgm:t>
        <a:bodyPr/>
        <a:lstStyle/>
        <a:p>
          <a:endParaRPr lang="id-ID" b="1"/>
        </a:p>
      </dgm:t>
    </dgm:pt>
    <dgm:pt modelId="{0E3D4C86-C695-4252-8BA7-C1BEBA849DDB}" type="sibTrans" cxnId="{3AC2F786-E9E5-42DA-9F43-89C3F3111426}">
      <dgm:prSet/>
      <dgm:spPr/>
      <dgm:t>
        <a:bodyPr/>
        <a:lstStyle/>
        <a:p>
          <a:endParaRPr lang="id-ID" b="1"/>
        </a:p>
      </dgm:t>
    </dgm:pt>
    <dgm:pt modelId="{F7C5C900-0FDF-4835-A30C-C090CF3D1E62}">
      <dgm:prSet phldrT="[Text]"/>
      <dgm:spPr/>
      <dgm:t>
        <a:bodyPr/>
        <a:lstStyle/>
        <a:p>
          <a:r>
            <a:rPr lang="id-ID" b="1" dirty="0" smtClean="0"/>
            <a:t>How the information you give will be used</a:t>
          </a:r>
          <a:endParaRPr lang="id-ID" b="1" dirty="0"/>
        </a:p>
      </dgm:t>
    </dgm:pt>
    <dgm:pt modelId="{492E1D33-01EA-4EA7-A6B3-91D167AFF03E}" type="parTrans" cxnId="{0199769A-805C-49EB-B74D-668CA203E884}">
      <dgm:prSet/>
      <dgm:spPr/>
      <dgm:t>
        <a:bodyPr/>
        <a:lstStyle/>
        <a:p>
          <a:endParaRPr lang="id-ID" b="1"/>
        </a:p>
      </dgm:t>
    </dgm:pt>
    <dgm:pt modelId="{51F0A73B-BB65-476B-B817-986879519503}" type="sibTrans" cxnId="{0199769A-805C-49EB-B74D-668CA203E884}">
      <dgm:prSet/>
      <dgm:spPr/>
      <dgm:t>
        <a:bodyPr/>
        <a:lstStyle/>
        <a:p>
          <a:endParaRPr lang="id-ID" b="1"/>
        </a:p>
      </dgm:t>
    </dgm:pt>
    <dgm:pt modelId="{21C136A2-6710-4CB5-802D-870C6BAA66F3}">
      <dgm:prSet phldrT="[Text]"/>
      <dgm:spPr/>
      <dgm:t>
        <a:bodyPr/>
        <a:lstStyle/>
        <a:p>
          <a:r>
            <a:rPr lang="id-ID" b="1" dirty="0" smtClean="0"/>
            <a:t>The confidentiality of your answer and your identity</a:t>
          </a:r>
          <a:endParaRPr lang="id-ID" b="1" dirty="0"/>
        </a:p>
      </dgm:t>
    </dgm:pt>
    <dgm:pt modelId="{1C1AFAAC-22F5-40DC-BCF2-B727B9AFD979}" type="parTrans" cxnId="{14161321-C453-4E4A-86C5-41D03A10840B}">
      <dgm:prSet/>
      <dgm:spPr/>
      <dgm:t>
        <a:bodyPr/>
        <a:lstStyle/>
        <a:p>
          <a:endParaRPr lang="id-ID" b="1"/>
        </a:p>
      </dgm:t>
    </dgm:pt>
    <dgm:pt modelId="{28F9C200-29A8-4E64-9A78-B26ACAE99F30}" type="sibTrans" cxnId="{14161321-C453-4E4A-86C5-41D03A10840B}">
      <dgm:prSet/>
      <dgm:spPr/>
      <dgm:t>
        <a:bodyPr/>
        <a:lstStyle/>
        <a:p>
          <a:endParaRPr lang="id-ID" b="1"/>
        </a:p>
      </dgm:t>
    </dgm:pt>
    <dgm:pt modelId="{FD210C03-A071-412A-B0F5-EED935A629BB}" type="pres">
      <dgm:prSet presAssocID="{3E0CE7CA-F29C-41E1-B620-4D0B0594E012}" presName="Name0" presStyleCnt="0">
        <dgm:presLayoutVars>
          <dgm:dir/>
          <dgm:resizeHandles val="exact"/>
        </dgm:presLayoutVars>
      </dgm:prSet>
      <dgm:spPr/>
      <dgm:t>
        <a:bodyPr/>
        <a:lstStyle/>
        <a:p>
          <a:endParaRPr lang="id-ID"/>
        </a:p>
      </dgm:t>
    </dgm:pt>
    <dgm:pt modelId="{A49813CF-6178-44BB-9974-7E1225DEEDFF}" type="pres">
      <dgm:prSet presAssocID="{FBD45454-48B9-4FCD-870D-68737970110A}" presName="Name5" presStyleLbl="vennNode1" presStyleIdx="0" presStyleCnt="4">
        <dgm:presLayoutVars>
          <dgm:bulletEnabled val="1"/>
        </dgm:presLayoutVars>
      </dgm:prSet>
      <dgm:spPr/>
      <dgm:t>
        <a:bodyPr/>
        <a:lstStyle/>
        <a:p>
          <a:endParaRPr lang="id-ID"/>
        </a:p>
      </dgm:t>
    </dgm:pt>
    <dgm:pt modelId="{55594AF5-8BAA-4066-8FC8-AE396ADBDC17}" type="pres">
      <dgm:prSet presAssocID="{7A20F8A4-42A9-4DBD-BBDF-92A8191171C0}" presName="space" presStyleCnt="0"/>
      <dgm:spPr/>
    </dgm:pt>
    <dgm:pt modelId="{6861C39B-0838-450A-A07B-BCF56F0BD874}" type="pres">
      <dgm:prSet presAssocID="{36CE55C1-C39F-41B8-841D-C8CC1900BD48}" presName="Name5" presStyleLbl="vennNode1" presStyleIdx="1" presStyleCnt="4">
        <dgm:presLayoutVars>
          <dgm:bulletEnabled val="1"/>
        </dgm:presLayoutVars>
      </dgm:prSet>
      <dgm:spPr/>
      <dgm:t>
        <a:bodyPr/>
        <a:lstStyle/>
        <a:p>
          <a:endParaRPr lang="id-ID"/>
        </a:p>
      </dgm:t>
    </dgm:pt>
    <dgm:pt modelId="{51E4BE0B-58EB-4227-9B66-B634CCAE6A0F}" type="pres">
      <dgm:prSet presAssocID="{0E3D4C86-C695-4252-8BA7-C1BEBA849DDB}" presName="space" presStyleCnt="0"/>
      <dgm:spPr/>
    </dgm:pt>
    <dgm:pt modelId="{EB46959D-E860-436C-BCF6-724CB82A8FE8}" type="pres">
      <dgm:prSet presAssocID="{F7C5C900-0FDF-4835-A30C-C090CF3D1E62}" presName="Name5" presStyleLbl="vennNode1" presStyleIdx="2" presStyleCnt="4">
        <dgm:presLayoutVars>
          <dgm:bulletEnabled val="1"/>
        </dgm:presLayoutVars>
      </dgm:prSet>
      <dgm:spPr/>
      <dgm:t>
        <a:bodyPr/>
        <a:lstStyle/>
        <a:p>
          <a:endParaRPr lang="id-ID"/>
        </a:p>
      </dgm:t>
    </dgm:pt>
    <dgm:pt modelId="{5F6B7904-13DA-4BC9-AD07-92C0B1C91DC9}" type="pres">
      <dgm:prSet presAssocID="{51F0A73B-BB65-476B-B817-986879519503}" presName="space" presStyleCnt="0"/>
      <dgm:spPr/>
    </dgm:pt>
    <dgm:pt modelId="{06F98DA6-5FC7-49F0-A19D-D8FB1461B5B2}" type="pres">
      <dgm:prSet presAssocID="{21C136A2-6710-4CB5-802D-870C6BAA66F3}" presName="Name5" presStyleLbl="vennNode1" presStyleIdx="3" presStyleCnt="4">
        <dgm:presLayoutVars>
          <dgm:bulletEnabled val="1"/>
        </dgm:presLayoutVars>
      </dgm:prSet>
      <dgm:spPr/>
      <dgm:t>
        <a:bodyPr/>
        <a:lstStyle/>
        <a:p>
          <a:endParaRPr lang="id-ID"/>
        </a:p>
      </dgm:t>
    </dgm:pt>
  </dgm:ptLst>
  <dgm:cxnLst>
    <dgm:cxn modelId="{E7645EAC-4FCF-4244-AA4F-7FEA5605A4E2}" type="presOf" srcId="{3E0CE7CA-F29C-41E1-B620-4D0B0594E012}" destId="{FD210C03-A071-412A-B0F5-EED935A629BB}" srcOrd="0" destOrd="0" presId="urn:microsoft.com/office/officeart/2005/8/layout/venn3"/>
    <dgm:cxn modelId="{3AC2F786-E9E5-42DA-9F43-89C3F3111426}" srcId="{3E0CE7CA-F29C-41E1-B620-4D0B0594E012}" destId="{36CE55C1-C39F-41B8-841D-C8CC1900BD48}" srcOrd="1" destOrd="0" parTransId="{1BAB7C54-9D3C-4DE0-A336-803B2747C99B}" sibTransId="{0E3D4C86-C695-4252-8BA7-C1BEBA849DDB}"/>
    <dgm:cxn modelId="{D652C5EC-BF69-4A5B-81B9-A06AF0B79CCE}" type="presOf" srcId="{FBD45454-48B9-4FCD-870D-68737970110A}" destId="{A49813CF-6178-44BB-9974-7E1225DEEDFF}" srcOrd="0" destOrd="0" presId="urn:microsoft.com/office/officeart/2005/8/layout/venn3"/>
    <dgm:cxn modelId="{0199769A-805C-49EB-B74D-668CA203E884}" srcId="{3E0CE7CA-F29C-41E1-B620-4D0B0594E012}" destId="{F7C5C900-0FDF-4835-A30C-C090CF3D1E62}" srcOrd="2" destOrd="0" parTransId="{492E1D33-01EA-4EA7-A6B3-91D167AFF03E}" sibTransId="{51F0A73B-BB65-476B-B817-986879519503}"/>
    <dgm:cxn modelId="{E9321B2A-7167-4AAB-8A9F-460F5E6F2D53}" type="presOf" srcId="{F7C5C900-0FDF-4835-A30C-C090CF3D1E62}" destId="{EB46959D-E860-436C-BCF6-724CB82A8FE8}" srcOrd="0" destOrd="0" presId="urn:microsoft.com/office/officeart/2005/8/layout/venn3"/>
    <dgm:cxn modelId="{14161321-C453-4E4A-86C5-41D03A10840B}" srcId="{3E0CE7CA-F29C-41E1-B620-4D0B0594E012}" destId="{21C136A2-6710-4CB5-802D-870C6BAA66F3}" srcOrd="3" destOrd="0" parTransId="{1C1AFAAC-22F5-40DC-BCF2-B727B9AFD979}" sibTransId="{28F9C200-29A8-4E64-9A78-B26ACAE99F30}"/>
    <dgm:cxn modelId="{3086E02F-DC92-48F1-BDB8-552B1A97B2DC}" type="presOf" srcId="{36CE55C1-C39F-41B8-841D-C8CC1900BD48}" destId="{6861C39B-0838-450A-A07B-BCF56F0BD874}" srcOrd="0" destOrd="0" presId="urn:microsoft.com/office/officeart/2005/8/layout/venn3"/>
    <dgm:cxn modelId="{61DD85D3-0F3F-4D34-9326-20747A78BD6A}" type="presOf" srcId="{21C136A2-6710-4CB5-802D-870C6BAA66F3}" destId="{06F98DA6-5FC7-49F0-A19D-D8FB1461B5B2}" srcOrd="0" destOrd="0" presId="urn:microsoft.com/office/officeart/2005/8/layout/venn3"/>
    <dgm:cxn modelId="{36386F48-EB24-41F4-83E5-9AD92CC500C8}" srcId="{3E0CE7CA-F29C-41E1-B620-4D0B0594E012}" destId="{FBD45454-48B9-4FCD-870D-68737970110A}" srcOrd="0" destOrd="0" parTransId="{FC4EE997-4E80-4647-8088-8A146FE110BC}" sibTransId="{7A20F8A4-42A9-4DBD-BBDF-92A8191171C0}"/>
    <dgm:cxn modelId="{638605AE-20BC-456B-A1EE-0B268CDD36E0}" type="presParOf" srcId="{FD210C03-A071-412A-B0F5-EED935A629BB}" destId="{A49813CF-6178-44BB-9974-7E1225DEEDFF}" srcOrd="0" destOrd="0" presId="urn:microsoft.com/office/officeart/2005/8/layout/venn3"/>
    <dgm:cxn modelId="{11393FD5-9F59-4503-B8D7-BBB330FDF889}" type="presParOf" srcId="{FD210C03-A071-412A-B0F5-EED935A629BB}" destId="{55594AF5-8BAA-4066-8FC8-AE396ADBDC17}" srcOrd="1" destOrd="0" presId="urn:microsoft.com/office/officeart/2005/8/layout/venn3"/>
    <dgm:cxn modelId="{7D1B0FCB-8685-4C83-B372-DC5FC33AD67E}" type="presParOf" srcId="{FD210C03-A071-412A-B0F5-EED935A629BB}" destId="{6861C39B-0838-450A-A07B-BCF56F0BD874}" srcOrd="2" destOrd="0" presId="urn:microsoft.com/office/officeart/2005/8/layout/venn3"/>
    <dgm:cxn modelId="{6E2D851D-1C49-4C59-846C-8EF0558AEAEA}" type="presParOf" srcId="{FD210C03-A071-412A-B0F5-EED935A629BB}" destId="{51E4BE0B-58EB-4227-9B66-B634CCAE6A0F}" srcOrd="3" destOrd="0" presId="urn:microsoft.com/office/officeart/2005/8/layout/venn3"/>
    <dgm:cxn modelId="{96D9B313-D0E0-4B6C-9617-9C9292EEF048}" type="presParOf" srcId="{FD210C03-A071-412A-B0F5-EED935A629BB}" destId="{EB46959D-E860-436C-BCF6-724CB82A8FE8}" srcOrd="4" destOrd="0" presId="urn:microsoft.com/office/officeart/2005/8/layout/venn3"/>
    <dgm:cxn modelId="{0A0909A0-B53A-42B9-AC01-A537C90C15B1}" type="presParOf" srcId="{FD210C03-A071-412A-B0F5-EED935A629BB}" destId="{5F6B7904-13DA-4BC9-AD07-92C0B1C91DC9}" srcOrd="5" destOrd="0" presId="urn:microsoft.com/office/officeart/2005/8/layout/venn3"/>
    <dgm:cxn modelId="{E92DD915-0A30-46EE-AE3B-D25B08510C20}" type="presParOf" srcId="{FD210C03-A071-412A-B0F5-EED935A629BB}" destId="{06F98DA6-5FC7-49F0-A19D-D8FB1461B5B2}" srcOrd="6" destOrd="0" presId="urn:microsoft.com/office/officeart/2005/8/layout/ven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F2F034-1396-480E-B567-4634447B3F0B}" type="doc">
      <dgm:prSet loTypeId="urn:microsoft.com/office/officeart/2009/layout/ReverseList" loCatId="relationship" qsTypeId="urn:microsoft.com/office/officeart/2005/8/quickstyle/simple1" qsCatId="simple" csTypeId="urn:microsoft.com/office/officeart/2005/8/colors/colorful5" csCatId="colorful" phldr="1"/>
      <dgm:spPr/>
      <dgm:t>
        <a:bodyPr/>
        <a:lstStyle/>
        <a:p>
          <a:endParaRPr lang="id-ID"/>
        </a:p>
      </dgm:t>
    </dgm:pt>
    <dgm:pt modelId="{050B2FDD-AE76-4AF1-9FFB-FB7DF661CF9B}">
      <dgm:prSet phldrT="[Text]"/>
      <dgm:spPr/>
      <dgm:t>
        <a:bodyPr/>
        <a:lstStyle/>
        <a:p>
          <a:pPr algn="l"/>
          <a:endParaRPr lang="id-ID" b="1" dirty="0" smtClean="0"/>
        </a:p>
        <a:p>
          <a:pPr algn="l"/>
          <a:endParaRPr lang="id-ID" b="1" dirty="0" smtClean="0"/>
        </a:p>
        <a:p>
          <a:pPr algn="ctr"/>
          <a:r>
            <a:rPr lang="id-ID" b="1" dirty="0" smtClean="0"/>
            <a:t>Listen Perceptively</a:t>
          </a:r>
          <a:endParaRPr lang="id-ID" b="1" dirty="0"/>
        </a:p>
      </dgm:t>
    </dgm:pt>
    <dgm:pt modelId="{7D04AD5B-786F-4B97-B3DC-F9A268342A78}" type="parTrans" cxnId="{F735D399-A353-45E1-981E-380005A7CBA2}">
      <dgm:prSet/>
      <dgm:spPr/>
      <dgm:t>
        <a:bodyPr/>
        <a:lstStyle/>
        <a:p>
          <a:endParaRPr lang="id-ID" b="1"/>
        </a:p>
      </dgm:t>
    </dgm:pt>
    <dgm:pt modelId="{80ED8A2E-3C2B-4404-97D8-B5E65387521D}" type="sibTrans" cxnId="{F735D399-A353-45E1-981E-380005A7CBA2}">
      <dgm:prSet/>
      <dgm:spPr/>
      <dgm:t>
        <a:bodyPr/>
        <a:lstStyle/>
        <a:p>
          <a:endParaRPr lang="id-ID" b="1"/>
        </a:p>
      </dgm:t>
    </dgm:pt>
    <dgm:pt modelId="{9CCF20DB-4D5D-494A-A5E9-BEDC1C92C458}">
      <dgm:prSet phldrT="[Text]"/>
      <dgm:spPr/>
      <dgm:t>
        <a:bodyPr/>
        <a:lstStyle/>
        <a:p>
          <a:pPr algn="l"/>
          <a:endParaRPr lang="id-ID" b="1" dirty="0" smtClean="0"/>
        </a:p>
        <a:p>
          <a:pPr algn="ctr"/>
          <a:endParaRPr lang="id-ID" b="1" dirty="0" smtClean="0"/>
        </a:p>
        <a:p>
          <a:pPr algn="ctr"/>
          <a:r>
            <a:rPr lang="id-ID" b="1" dirty="0" smtClean="0"/>
            <a:t>Think Before Answering</a:t>
          </a:r>
          <a:endParaRPr lang="id-ID" b="1" dirty="0"/>
        </a:p>
      </dgm:t>
    </dgm:pt>
    <dgm:pt modelId="{812A4C99-9D8A-44C6-A1FE-5A8EBEB75F2B}" type="parTrans" cxnId="{B2152170-D024-4933-95B3-83BF337E05C1}">
      <dgm:prSet/>
      <dgm:spPr/>
      <dgm:t>
        <a:bodyPr/>
        <a:lstStyle/>
        <a:p>
          <a:endParaRPr lang="id-ID" b="1"/>
        </a:p>
      </dgm:t>
    </dgm:pt>
    <dgm:pt modelId="{414D275E-CA72-4087-BBBF-D95A9E654966}" type="sibTrans" cxnId="{B2152170-D024-4933-95B3-83BF337E05C1}">
      <dgm:prSet/>
      <dgm:spPr/>
      <dgm:t>
        <a:bodyPr/>
        <a:lstStyle/>
        <a:p>
          <a:endParaRPr lang="id-ID" b="1"/>
        </a:p>
      </dgm:t>
    </dgm:pt>
    <dgm:pt modelId="{AEC4D7BB-C206-4E63-93FA-9F381EE0C7C3}" type="pres">
      <dgm:prSet presAssocID="{45F2F034-1396-480E-B567-4634447B3F0B}" presName="Name0" presStyleCnt="0">
        <dgm:presLayoutVars>
          <dgm:chMax val="2"/>
          <dgm:chPref val="2"/>
          <dgm:animLvl val="lvl"/>
        </dgm:presLayoutVars>
      </dgm:prSet>
      <dgm:spPr/>
      <dgm:t>
        <a:bodyPr/>
        <a:lstStyle/>
        <a:p>
          <a:endParaRPr lang="id-ID"/>
        </a:p>
      </dgm:t>
    </dgm:pt>
    <dgm:pt modelId="{70012264-5FE6-45F7-A9D5-58126300517A}" type="pres">
      <dgm:prSet presAssocID="{45F2F034-1396-480E-B567-4634447B3F0B}" presName="LeftText" presStyleLbl="revTx" presStyleIdx="0" presStyleCnt="0">
        <dgm:presLayoutVars>
          <dgm:bulletEnabled val="1"/>
        </dgm:presLayoutVars>
      </dgm:prSet>
      <dgm:spPr/>
      <dgm:t>
        <a:bodyPr/>
        <a:lstStyle/>
        <a:p>
          <a:endParaRPr lang="id-ID"/>
        </a:p>
      </dgm:t>
    </dgm:pt>
    <dgm:pt modelId="{591E3DDB-7387-4630-ABE5-DE735A1D1BD2}" type="pres">
      <dgm:prSet presAssocID="{45F2F034-1396-480E-B567-4634447B3F0B}" presName="LeftNode" presStyleLbl="bgImgPlace1" presStyleIdx="0" presStyleCnt="2">
        <dgm:presLayoutVars>
          <dgm:chMax val="2"/>
          <dgm:chPref val="2"/>
        </dgm:presLayoutVars>
      </dgm:prSet>
      <dgm:spPr/>
      <dgm:t>
        <a:bodyPr/>
        <a:lstStyle/>
        <a:p>
          <a:endParaRPr lang="id-ID"/>
        </a:p>
      </dgm:t>
    </dgm:pt>
    <dgm:pt modelId="{8016F63B-A8F5-43BE-8467-0B9A361CAE01}" type="pres">
      <dgm:prSet presAssocID="{45F2F034-1396-480E-B567-4634447B3F0B}" presName="RightText" presStyleLbl="revTx" presStyleIdx="0" presStyleCnt="0">
        <dgm:presLayoutVars>
          <dgm:bulletEnabled val="1"/>
        </dgm:presLayoutVars>
      </dgm:prSet>
      <dgm:spPr/>
      <dgm:t>
        <a:bodyPr/>
        <a:lstStyle/>
        <a:p>
          <a:endParaRPr lang="id-ID"/>
        </a:p>
      </dgm:t>
    </dgm:pt>
    <dgm:pt modelId="{CC7AD5B9-3F35-4742-8B34-599CFB7CD633}" type="pres">
      <dgm:prSet presAssocID="{45F2F034-1396-480E-B567-4634447B3F0B}" presName="RightNode" presStyleLbl="bgImgPlace1" presStyleIdx="1" presStyleCnt="2">
        <dgm:presLayoutVars>
          <dgm:chMax val="0"/>
          <dgm:chPref val="0"/>
        </dgm:presLayoutVars>
      </dgm:prSet>
      <dgm:spPr/>
      <dgm:t>
        <a:bodyPr/>
        <a:lstStyle/>
        <a:p>
          <a:endParaRPr lang="id-ID"/>
        </a:p>
      </dgm:t>
    </dgm:pt>
    <dgm:pt modelId="{89AC6EC5-0D24-4146-88DF-9F1E29F52162}" type="pres">
      <dgm:prSet presAssocID="{45F2F034-1396-480E-B567-4634447B3F0B}" presName="TopArrow" presStyleLbl="node1" presStyleIdx="0" presStyleCnt="2"/>
      <dgm:spPr/>
    </dgm:pt>
    <dgm:pt modelId="{94956157-0F27-4E15-9F86-88961AF7643B}" type="pres">
      <dgm:prSet presAssocID="{45F2F034-1396-480E-B567-4634447B3F0B}" presName="BottomArrow" presStyleLbl="node1" presStyleIdx="1" presStyleCnt="2"/>
      <dgm:spPr/>
    </dgm:pt>
  </dgm:ptLst>
  <dgm:cxnLst>
    <dgm:cxn modelId="{B2152170-D024-4933-95B3-83BF337E05C1}" srcId="{45F2F034-1396-480E-B567-4634447B3F0B}" destId="{9CCF20DB-4D5D-494A-A5E9-BEDC1C92C458}" srcOrd="1" destOrd="0" parTransId="{812A4C99-9D8A-44C6-A1FE-5A8EBEB75F2B}" sibTransId="{414D275E-CA72-4087-BBBF-D95A9E654966}"/>
    <dgm:cxn modelId="{15AC5AAF-4F57-4CA8-ACB0-850722874543}" type="presOf" srcId="{9CCF20DB-4D5D-494A-A5E9-BEDC1C92C458}" destId="{8016F63B-A8F5-43BE-8467-0B9A361CAE01}" srcOrd="0" destOrd="0" presId="urn:microsoft.com/office/officeart/2009/layout/ReverseList"/>
    <dgm:cxn modelId="{92800027-C805-4BC3-8774-6ECF6FC3ED5C}" type="presOf" srcId="{45F2F034-1396-480E-B567-4634447B3F0B}" destId="{AEC4D7BB-C206-4E63-93FA-9F381EE0C7C3}" srcOrd="0" destOrd="0" presId="urn:microsoft.com/office/officeart/2009/layout/ReverseList"/>
    <dgm:cxn modelId="{15621DDD-C585-4CF2-B50D-3D88D552B879}" type="presOf" srcId="{9CCF20DB-4D5D-494A-A5E9-BEDC1C92C458}" destId="{CC7AD5B9-3F35-4742-8B34-599CFB7CD633}" srcOrd="1" destOrd="0" presId="urn:microsoft.com/office/officeart/2009/layout/ReverseList"/>
    <dgm:cxn modelId="{A9A45170-D967-4D0A-8706-D57C6F950AE6}" type="presOf" srcId="{050B2FDD-AE76-4AF1-9FFB-FB7DF661CF9B}" destId="{591E3DDB-7387-4630-ABE5-DE735A1D1BD2}" srcOrd="1" destOrd="0" presId="urn:microsoft.com/office/officeart/2009/layout/ReverseList"/>
    <dgm:cxn modelId="{F735D399-A353-45E1-981E-380005A7CBA2}" srcId="{45F2F034-1396-480E-B567-4634447B3F0B}" destId="{050B2FDD-AE76-4AF1-9FFB-FB7DF661CF9B}" srcOrd="0" destOrd="0" parTransId="{7D04AD5B-786F-4B97-B3DC-F9A268342A78}" sibTransId="{80ED8A2E-3C2B-4404-97D8-B5E65387521D}"/>
    <dgm:cxn modelId="{2CC5E8FF-245B-4B9E-BE83-2591074D1EE3}" type="presOf" srcId="{050B2FDD-AE76-4AF1-9FFB-FB7DF661CF9B}" destId="{70012264-5FE6-45F7-A9D5-58126300517A}" srcOrd="0" destOrd="0" presId="urn:microsoft.com/office/officeart/2009/layout/ReverseList"/>
    <dgm:cxn modelId="{4909DC04-7B21-466F-9CC1-4654F25BD945}" type="presParOf" srcId="{AEC4D7BB-C206-4E63-93FA-9F381EE0C7C3}" destId="{70012264-5FE6-45F7-A9D5-58126300517A}" srcOrd="0" destOrd="0" presId="urn:microsoft.com/office/officeart/2009/layout/ReverseList"/>
    <dgm:cxn modelId="{AE9E99B3-1BF5-4325-A3CA-DBDCE31301AC}" type="presParOf" srcId="{AEC4D7BB-C206-4E63-93FA-9F381EE0C7C3}" destId="{591E3DDB-7387-4630-ABE5-DE735A1D1BD2}" srcOrd="1" destOrd="0" presId="urn:microsoft.com/office/officeart/2009/layout/ReverseList"/>
    <dgm:cxn modelId="{EC382692-A877-4E14-B015-D951BDF66B65}" type="presParOf" srcId="{AEC4D7BB-C206-4E63-93FA-9F381EE0C7C3}" destId="{8016F63B-A8F5-43BE-8467-0B9A361CAE01}" srcOrd="2" destOrd="0" presId="urn:microsoft.com/office/officeart/2009/layout/ReverseList"/>
    <dgm:cxn modelId="{29194AFA-8352-4E44-805D-E3E53A408B20}" type="presParOf" srcId="{AEC4D7BB-C206-4E63-93FA-9F381EE0C7C3}" destId="{CC7AD5B9-3F35-4742-8B34-599CFB7CD633}" srcOrd="3" destOrd="0" presId="urn:microsoft.com/office/officeart/2009/layout/ReverseList"/>
    <dgm:cxn modelId="{590977B4-626F-4468-A5AA-E5A49BEBD77C}" type="presParOf" srcId="{AEC4D7BB-C206-4E63-93FA-9F381EE0C7C3}" destId="{89AC6EC5-0D24-4146-88DF-9F1E29F52162}" srcOrd="4" destOrd="0" presId="urn:microsoft.com/office/officeart/2009/layout/ReverseList"/>
    <dgm:cxn modelId="{5A3EADBA-FE91-46DA-B6D4-4C4A89721732}" type="presParOf" srcId="{AEC4D7BB-C206-4E63-93FA-9F381EE0C7C3}" destId="{94956157-0F27-4E15-9F86-88961AF7643B}"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D5027C-8102-4BF4-829A-604F1A02F3A6}">
      <dsp:nvSpPr>
        <dsp:cNvPr id="0" name=""/>
        <dsp:cNvSpPr/>
      </dsp:nvSpPr>
      <dsp:spPr>
        <a:xfrm>
          <a:off x="1409700" y="0"/>
          <a:ext cx="4800600" cy="4800600"/>
        </a:xfrm>
        <a:prstGeom prst="quadArrow">
          <a:avLst>
            <a:gd name="adj1" fmla="val 2000"/>
            <a:gd name="adj2" fmla="val 4000"/>
            <a:gd name="adj3" fmla="val 5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AF172A-52DC-44DB-89AE-9BC402C7569C}">
      <dsp:nvSpPr>
        <dsp:cNvPr id="0" name=""/>
        <dsp:cNvSpPr/>
      </dsp:nvSpPr>
      <dsp:spPr>
        <a:xfrm>
          <a:off x="1721739" y="312039"/>
          <a:ext cx="1920240" cy="192024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d-ID" sz="1800" b="1" kern="1200" dirty="0" smtClean="0"/>
            <a:t>Don’t give a person a reason or opportunity to hang up</a:t>
          </a:r>
          <a:endParaRPr lang="id-ID" sz="1800" b="1" kern="1200" dirty="0"/>
        </a:p>
      </dsp:txBody>
      <dsp:txXfrm>
        <a:off x="1815477" y="405777"/>
        <a:ext cx="1732764" cy="1732764"/>
      </dsp:txXfrm>
    </dsp:sp>
    <dsp:sp modelId="{331F7C63-DD50-4C0E-BD4C-CD6F092DAB17}">
      <dsp:nvSpPr>
        <dsp:cNvPr id="0" name=""/>
        <dsp:cNvSpPr/>
      </dsp:nvSpPr>
      <dsp:spPr>
        <a:xfrm>
          <a:off x="3978021" y="312039"/>
          <a:ext cx="1920240" cy="192024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d-ID" sz="1800" b="1" kern="1200" dirty="0" smtClean="0"/>
            <a:t>Listen Carefully and Actively</a:t>
          </a:r>
          <a:endParaRPr lang="id-ID" sz="1800" b="1" kern="1200" dirty="0"/>
        </a:p>
      </dsp:txBody>
      <dsp:txXfrm>
        <a:off x="4071759" y="405777"/>
        <a:ext cx="1732764" cy="1732764"/>
      </dsp:txXfrm>
    </dsp:sp>
    <dsp:sp modelId="{863A6341-C1F3-4A79-9990-468149027CAD}">
      <dsp:nvSpPr>
        <dsp:cNvPr id="0" name=""/>
        <dsp:cNvSpPr/>
      </dsp:nvSpPr>
      <dsp:spPr>
        <a:xfrm>
          <a:off x="1721739" y="2568320"/>
          <a:ext cx="1920240" cy="192024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d-ID" sz="1800" b="1" kern="1200" dirty="0" smtClean="0"/>
            <a:t>Use your voice effectively</a:t>
          </a:r>
          <a:endParaRPr lang="id-ID" sz="1800" b="1" kern="1200" dirty="0"/>
        </a:p>
      </dsp:txBody>
      <dsp:txXfrm>
        <a:off x="1815477" y="2662058"/>
        <a:ext cx="1732764" cy="1732764"/>
      </dsp:txXfrm>
    </dsp:sp>
    <dsp:sp modelId="{40B186DF-B76F-4158-A465-5B401F199556}">
      <dsp:nvSpPr>
        <dsp:cNvPr id="0" name=""/>
        <dsp:cNvSpPr/>
      </dsp:nvSpPr>
      <dsp:spPr>
        <a:xfrm>
          <a:off x="3978021" y="2568320"/>
          <a:ext cx="1920240" cy="192024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d-ID" sz="1800" b="1" kern="1200" dirty="0" smtClean="0"/>
            <a:t>Use a computer-assisted telephone interview system</a:t>
          </a:r>
          <a:endParaRPr lang="id-ID" sz="1800" b="1" kern="1200" dirty="0"/>
        </a:p>
      </dsp:txBody>
      <dsp:txXfrm>
        <a:off x="4071759" y="2662058"/>
        <a:ext cx="1732764" cy="17327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D7C806-0777-4E71-916B-865A38C20D2B}">
      <dsp:nvSpPr>
        <dsp:cNvPr id="0" name=""/>
        <dsp:cNvSpPr/>
      </dsp:nvSpPr>
      <dsp:spPr>
        <a:xfrm>
          <a:off x="2432855" y="49505"/>
          <a:ext cx="2376264" cy="237626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id-ID" sz="1400" b="1" kern="1200" dirty="0" smtClean="0"/>
            <a:t>Lebih fleksibel dalam segi waktu dan tempat </a:t>
          </a:r>
          <a:endParaRPr lang="id-ID" sz="1400" b="1" kern="1200" dirty="0"/>
        </a:p>
      </dsp:txBody>
      <dsp:txXfrm>
        <a:off x="2749691" y="465351"/>
        <a:ext cx="1742593" cy="1069318"/>
      </dsp:txXfrm>
    </dsp:sp>
    <dsp:sp modelId="{76872829-42EE-44B6-AFBF-B6D129BA0897}">
      <dsp:nvSpPr>
        <dsp:cNvPr id="0" name=""/>
        <dsp:cNvSpPr/>
      </dsp:nvSpPr>
      <dsp:spPr>
        <a:xfrm>
          <a:off x="3290291" y="1534670"/>
          <a:ext cx="2376264" cy="237626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id-ID" sz="1400" b="1" kern="1200" dirty="0" smtClean="0"/>
            <a:t>Responden cenderung memberikan jawaban yang jujur akibat efek dari anonimitas.</a:t>
          </a:r>
          <a:endParaRPr lang="id-ID" sz="1400" b="1" kern="1200" dirty="0"/>
        </a:p>
      </dsp:txBody>
      <dsp:txXfrm>
        <a:off x="4017032" y="2148538"/>
        <a:ext cx="1425758" cy="1306945"/>
      </dsp:txXfrm>
    </dsp:sp>
    <dsp:sp modelId="{15ADAF59-C22C-49F0-A41D-244030DDEC71}">
      <dsp:nvSpPr>
        <dsp:cNvPr id="0" name=""/>
        <dsp:cNvSpPr/>
      </dsp:nvSpPr>
      <dsp:spPr>
        <a:xfrm>
          <a:off x="1575420" y="1534670"/>
          <a:ext cx="2376264" cy="237626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id-ID" sz="1400" b="1" kern="1200" dirty="0" smtClean="0"/>
            <a:t>Mudah menjangkau responden yang berdomisili jauh dari tempat tinggal </a:t>
          </a:r>
          <a:r>
            <a:rPr lang="id-ID" sz="1400" b="1" i="1" kern="1200" dirty="0" smtClean="0"/>
            <a:t>interviewer </a:t>
          </a:r>
          <a:endParaRPr lang="id-ID" sz="1400" b="1" kern="1200" dirty="0"/>
        </a:p>
      </dsp:txBody>
      <dsp:txXfrm>
        <a:off x="1799185" y="2148538"/>
        <a:ext cx="1425758" cy="13069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80F11B-7A86-495C-8660-4DE1340D484E}">
      <dsp:nvSpPr>
        <dsp:cNvPr id="0" name=""/>
        <dsp:cNvSpPr/>
      </dsp:nvSpPr>
      <dsp:spPr>
        <a:xfrm>
          <a:off x="1409700" y="0"/>
          <a:ext cx="4800600" cy="4800600"/>
        </a:xfrm>
        <a:prstGeom prst="diamond">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088EDC-D5B2-475B-8B30-BE8035470241}">
      <dsp:nvSpPr>
        <dsp:cNvPr id="0" name=""/>
        <dsp:cNvSpPr/>
      </dsp:nvSpPr>
      <dsp:spPr>
        <a:xfrm>
          <a:off x="1865757" y="456056"/>
          <a:ext cx="1872234" cy="187223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id-ID" sz="2600" kern="1200" dirty="0" smtClean="0"/>
            <a:t>Be selecitve</a:t>
          </a:r>
          <a:endParaRPr lang="id-ID" sz="2600" kern="1200" dirty="0"/>
        </a:p>
      </dsp:txBody>
      <dsp:txXfrm>
        <a:off x="1957152" y="547451"/>
        <a:ext cx="1689444" cy="1689444"/>
      </dsp:txXfrm>
    </dsp:sp>
    <dsp:sp modelId="{0DD88C2A-82E5-47FC-B6F6-BFBB06DA07C6}">
      <dsp:nvSpPr>
        <dsp:cNvPr id="0" name=""/>
        <dsp:cNvSpPr/>
      </dsp:nvSpPr>
      <dsp:spPr>
        <a:xfrm>
          <a:off x="3882008" y="456056"/>
          <a:ext cx="1872234" cy="1872234"/>
        </a:xfrm>
        <a:prstGeom prst="roundRect">
          <a:avLst/>
        </a:prstGeom>
        <a:solidFill>
          <a:schemeClr val="accent4">
            <a:hueOff val="-2345525"/>
            <a:satOff val="14079"/>
            <a:lumOff val="-124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id-ID" sz="2600" kern="1200" dirty="0" smtClean="0"/>
            <a:t>Capitalize on the potential of data</a:t>
          </a:r>
          <a:endParaRPr lang="id-ID" sz="2600" kern="1200" dirty="0"/>
        </a:p>
      </dsp:txBody>
      <dsp:txXfrm>
        <a:off x="3973403" y="547451"/>
        <a:ext cx="1689444" cy="1689444"/>
      </dsp:txXfrm>
    </dsp:sp>
    <dsp:sp modelId="{795944B5-1786-4E47-B7E8-C199E764A365}">
      <dsp:nvSpPr>
        <dsp:cNvPr id="0" name=""/>
        <dsp:cNvSpPr/>
      </dsp:nvSpPr>
      <dsp:spPr>
        <a:xfrm>
          <a:off x="1865757" y="2472308"/>
          <a:ext cx="1872234" cy="1872234"/>
        </a:xfrm>
        <a:prstGeom prst="roundRect">
          <a:avLst/>
        </a:prstGeom>
        <a:solidFill>
          <a:schemeClr val="accent4">
            <a:hueOff val="-4691050"/>
            <a:satOff val="28159"/>
            <a:lumOff val="-248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id-ID" sz="2600" kern="1200" dirty="0" smtClean="0"/>
            <a:t>Dig for the gold</a:t>
          </a:r>
          <a:endParaRPr lang="id-ID" sz="2600" kern="1200" dirty="0"/>
        </a:p>
      </dsp:txBody>
      <dsp:txXfrm>
        <a:off x="1957152" y="2563703"/>
        <a:ext cx="1689444" cy="1689444"/>
      </dsp:txXfrm>
    </dsp:sp>
    <dsp:sp modelId="{98EAE0AC-5B3B-46E8-8A86-BE1C3E4D4C70}">
      <dsp:nvSpPr>
        <dsp:cNvPr id="0" name=""/>
        <dsp:cNvSpPr/>
      </dsp:nvSpPr>
      <dsp:spPr>
        <a:xfrm>
          <a:off x="3882008" y="2472308"/>
          <a:ext cx="1872234" cy="1872234"/>
        </a:xfrm>
        <a:prstGeom prst="roundRect">
          <a:avLst/>
        </a:prstGeom>
        <a:solidFill>
          <a:schemeClr val="accent4">
            <a:hueOff val="-7036575"/>
            <a:satOff val="42238"/>
            <a:lumOff val="-3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id-ID" sz="2600" kern="1200" dirty="0" smtClean="0"/>
            <a:t>Look for what is missing</a:t>
          </a:r>
          <a:endParaRPr lang="id-ID" sz="2600" kern="1200" dirty="0"/>
        </a:p>
      </dsp:txBody>
      <dsp:txXfrm>
        <a:off x="3973403" y="2563703"/>
        <a:ext cx="1689444" cy="16894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47167-9705-4D29-9C73-8E66EA8DAF46}">
      <dsp:nvSpPr>
        <dsp:cNvPr id="0" name=""/>
        <dsp:cNvSpPr/>
      </dsp:nvSpPr>
      <dsp:spPr>
        <a:xfrm>
          <a:off x="1849" y="634558"/>
          <a:ext cx="1855827" cy="18558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2132" tIns="20320" rIns="102132" bIns="20320" numCol="1" spcCol="1270" anchor="ctr" anchorCtr="0">
          <a:noAutofit/>
        </a:bodyPr>
        <a:lstStyle/>
        <a:p>
          <a:pPr lvl="0" algn="ctr" defTabSz="711200">
            <a:lnSpc>
              <a:spcPct val="90000"/>
            </a:lnSpc>
            <a:spcBef>
              <a:spcPct val="0"/>
            </a:spcBef>
            <a:spcAft>
              <a:spcPct val="35000"/>
            </a:spcAft>
          </a:pPr>
          <a:r>
            <a:rPr lang="id-ID" sz="1600" b="1" kern="1200" dirty="0" smtClean="0"/>
            <a:t>The Identity of the interviewer</a:t>
          </a:r>
          <a:endParaRPr lang="id-ID" sz="1600" b="1" kern="1200" dirty="0"/>
        </a:p>
      </dsp:txBody>
      <dsp:txXfrm>
        <a:off x="273629" y="906338"/>
        <a:ext cx="1312267" cy="1312267"/>
      </dsp:txXfrm>
    </dsp:sp>
    <dsp:sp modelId="{BBBBDB4B-6C62-42CB-B8C8-A00D5FA0DC26}">
      <dsp:nvSpPr>
        <dsp:cNvPr id="0" name=""/>
        <dsp:cNvSpPr/>
      </dsp:nvSpPr>
      <dsp:spPr>
        <a:xfrm>
          <a:off x="1486511" y="634558"/>
          <a:ext cx="1855827" cy="18558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2132" tIns="20320" rIns="102132" bIns="20320" numCol="1" spcCol="1270" anchor="ctr" anchorCtr="0">
          <a:noAutofit/>
        </a:bodyPr>
        <a:lstStyle/>
        <a:p>
          <a:pPr lvl="0" algn="ctr" defTabSz="711200">
            <a:lnSpc>
              <a:spcPct val="90000"/>
            </a:lnSpc>
            <a:spcBef>
              <a:spcPct val="0"/>
            </a:spcBef>
            <a:spcAft>
              <a:spcPct val="35000"/>
            </a:spcAft>
          </a:pPr>
          <a:r>
            <a:rPr lang="id-ID" sz="1600" b="1" kern="1200" dirty="0" smtClean="0"/>
            <a:t>The interviewer’s credentials</a:t>
          </a:r>
          <a:endParaRPr lang="id-ID" sz="1600" b="1" kern="1200" dirty="0"/>
        </a:p>
      </dsp:txBody>
      <dsp:txXfrm>
        <a:off x="1758291" y="906338"/>
        <a:ext cx="1312267" cy="1312267"/>
      </dsp:txXfrm>
    </dsp:sp>
    <dsp:sp modelId="{DECF2794-FAC8-49BB-8F8C-701D5DFA2B9B}">
      <dsp:nvSpPr>
        <dsp:cNvPr id="0" name=""/>
        <dsp:cNvSpPr/>
      </dsp:nvSpPr>
      <dsp:spPr>
        <a:xfrm>
          <a:off x="2971173" y="634558"/>
          <a:ext cx="1855827" cy="18558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2132" tIns="20320" rIns="102132" bIns="20320" numCol="1" spcCol="1270" anchor="ctr" anchorCtr="0">
          <a:noAutofit/>
        </a:bodyPr>
        <a:lstStyle/>
        <a:p>
          <a:pPr lvl="0" algn="ctr" defTabSz="711200">
            <a:lnSpc>
              <a:spcPct val="90000"/>
            </a:lnSpc>
            <a:spcBef>
              <a:spcPct val="0"/>
            </a:spcBef>
            <a:spcAft>
              <a:spcPct val="35000"/>
            </a:spcAft>
          </a:pPr>
          <a:r>
            <a:rPr lang="id-ID" sz="1600" b="1" kern="1200" dirty="0" smtClean="0"/>
            <a:t>The organization sponsoring the survey</a:t>
          </a:r>
          <a:endParaRPr lang="id-ID" sz="1600" b="1" kern="1200" dirty="0"/>
        </a:p>
      </dsp:txBody>
      <dsp:txXfrm>
        <a:off x="3242953" y="906338"/>
        <a:ext cx="1312267" cy="1312267"/>
      </dsp:txXfrm>
    </dsp:sp>
    <dsp:sp modelId="{EDECB051-D109-4DD4-92F0-D99543F1E1E9}">
      <dsp:nvSpPr>
        <dsp:cNvPr id="0" name=""/>
        <dsp:cNvSpPr/>
      </dsp:nvSpPr>
      <dsp:spPr>
        <a:xfrm>
          <a:off x="4455835" y="634558"/>
          <a:ext cx="1855827" cy="18558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2132" tIns="20320" rIns="102132" bIns="20320" numCol="1" spcCol="1270" anchor="ctr" anchorCtr="0">
          <a:noAutofit/>
        </a:bodyPr>
        <a:lstStyle/>
        <a:p>
          <a:pPr lvl="0" algn="ctr" defTabSz="711200">
            <a:lnSpc>
              <a:spcPct val="90000"/>
            </a:lnSpc>
            <a:spcBef>
              <a:spcPct val="0"/>
            </a:spcBef>
            <a:spcAft>
              <a:spcPct val="35000"/>
            </a:spcAft>
          </a:pPr>
          <a:r>
            <a:rPr lang="id-ID" sz="1600" b="1" kern="1200" dirty="0" smtClean="0"/>
            <a:t>The purpose of the survey</a:t>
          </a:r>
          <a:endParaRPr lang="id-ID" sz="1600" b="1" kern="1200" dirty="0"/>
        </a:p>
      </dsp:txBody>
      <dsp:txXfrm>
        <a:off x="4727615" y="906338"/>
        <a:ext cx="1312267" cy="13122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813CF-6178-44BB-9974-7E1225DEEDFF}">
      <dsp:nvSpPr>
        <dsp:cNvPr id="0" name=""/>
        <dsp:cNvSpPr/>
      </dsp:nvSpPr>
      <dsp:spPr>
        <a:xfrm>
          <a:off x="1845" y="484595"/>
          <a:ext cx="1852061" cy="185206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1925" tIns="17780" rIns="101925" bIns="17780" numCol="1" spcCol="1270" anchor="ctr" anchorCtr="0">
          <a:noAutofit/>
        </a:bodyPr>
        <a:lstStyle/>
        <a:p>
          <a:pPr lvl="0" algn="ctr" defTabSz="622300">
            <a:lnSpc>
              <a:spcPct val="90000"/>
            </a:lnSpc>
            <a:spcBef>
              <a:spcPct val="0"/>
            </a:spcBef>
            <a:spcAft>
              <a:spcPct val="35000"/>
            </a:spcAft>
          </a:pPr>
          <a:r>
            <a:rPr lang="id-ID" sz="1400" b="1" kern="1200" dirty="0" smtClean="0"/>
            <a:t>Why and how you were selected to participate</a:t>
          </a:r>
          <a:endParaRPr lang="id-ID" sz="1400" b="1" kern="1200" dirty="0"/>
        </a:p>
      </dsp:txBody>
      <dsp:txXfrm>
        <a:off x="273073" y="755823"/>
        <a:ext cx="1309605" cy="1309605"/>
      </dsp:txXfrm>
    </dsp:sp>
    <dsp:sp modelId="{6861C39B-0838-450A-A07B-BCF56F0BD874}">
      <dsp:nvSpPr>
        <dsp:cNvPr id="0" name=""/>
        <dsp:cNvSpPr/>
      </dsp:nvSpPr>
      <dsp:spPr>
        <a:xfrm>
          <a:off x="1483494" y="484595"/>
          <a:ext cx="1852061" cy="185206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1925" tIns="17780" rIns="101925" bIns="17780" numCol="1" spcCol="1270" anchor="ctr" anchorCtr="0">
          <a:noAutofit/>
        </a:bodyPr>
        <a:lstStyle/>
        <a:p>
          <a:pPr lvl="0" algn="ctr" defTabSz="622300">
            <a:lnSpc>
              <a:spcPct val="90000"/>
            </a:lnSpc>
            <a:spcBef>
              <a:spcPct val="0"/>
            </a:spcBef>
            <a:spcAft>
              <a:spcPct val="35000"/>
            </a:spcAft>
          </a:pPr>
          <a:r>
            <a:rPr lang="id-ID" sz="1400" b="1" kern="1200" dirty="0" smtClean="0"/>
            <a:t>The length of interview</a:t>
          </a:r>
          <a:endParaRPr lang="id-ID" sz="1400" b="1" kern="1200" dirty="0"/>
        </a:p>
      </dsp:txBody>
      <dsp:txXfrm>
        <a:off x="1754722" y="755823"/>
        <a:ext cx="1309605" cy="1309605"/>
      </dsp:txXfrm>
    </dsp:sp>
    <dsp:sp modelId="{EB46959D-E860-436C-BCF6-724CB82A8FE8}">
      <dsp:nvSpPr>
        <dsp:cNvPr id="0" name=""/>
        <dsp:cNvSpPr/>
      </dsp:nvSpPr>
      <dsp:spPr>
        <a:xfrm>
          <a:off x="2965143" y="484595"/>
          <a:ext cx="1852061" cy="185206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1925" tIns="17780" rIns="101925" bIns="17780" numCol="1" spcCol="1270" anchor="ctr" anchorCtr="0">
          <a:noAutofit/>
        </a:bodyPr>
        <a:lstStyle/>
        <a:p>
          <a:pPr lvl="0" algn="ctr" defTabSz="622300">
            <a:lnSpc>
              <a:spcPct val="90000"/>
            </a:lnSpc>
            <a:spcBef>
              <a:spcPct val="0"/>
            </a:spcBef>
            <a:spcAft>
              <a:spcPct val="35000"/>
            </a:spcAft>
          </a:pPr>
          <a:r>
            <a:rPr lang="id-ID" sz="1400" b="1" kern="1200" dirty="0" smtClean="0"/>
            <a:t>How the information you give will be used</a:t>
          </a:r>
          <a:endParaRPr lang="id-ID" sz="1400" b="1" kern="1200" dirty="0"/>
        </a:p>
      </dsp:txBody>
      <dsp:txXfrm>
        <a:off x="3236371" y="755823"/>
        <a:ext cx="1309605" cy="1309605"/>
      </dsp:txXfrm>
    </dsp:sp>
    <dsp:sp modelId="{06F98DA6-5FC7-49F0-A19D-D8FB1461B5B2}">
      <dsp:nvSpPr>
        <dsp:cNvPr id="0" name=""/>
        <dsp:cNvSpPr/>
      </dsp:nvSpPr>
      <dsp:spPr>
        <a:xfrm>
          <a:off x="4446792" y="484595"/>
          <a:ext cx="1852061" cy="1852061"/>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1925" tIns="17780" rIns="101925" bIns="17780" numCol="1" spcCol="1270" anchor="ctr" anchorCtr="0">
          <a:noAutofit/>
        </a:bodyPr>
        <a:lstStyle/>
        <a:p>
          <a:pPr lvl="0" algn="ctr" defTabSz="622300">
            <a:lnSpc>
              <a:spcPct val="90000"/>
            </a:lnSpc>
            <a:spcBef>
              <a:spcPct val="0"/>
            </a:spcBef>
            <a:spcAft>
              <a:spcPct val="35000"/>
            </a:spcAft>
          </a:pPr>
          <a:r>
            <a:rPr lang="id-ID" sz="1400" b="1" kern="1200" dirty="0" smtClean="0"/>
            <a:t>The confidentiality of your answer and your identity</a:t>
          </a:r>
          <a:endParaRPr lang="id-ID" sz="1400" b="1" kern="1200" dirty="0"/>
        </a:p>
      </dsp:txBody>
      <dsp:txXfrm>
        <a:off x="4718020" y="755823"/>
        <a:ext cx="1309605" cy="13096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1E3DDB-7387-4630-ABE5-DE735A1D1BD2}">
      <dsp:nvSpPr>
        <dsp:cNvPr id="0" name=""/>
        <dsp:cNvSpPr/>
      </dsp:nvSpPr>
      <dsp:spPr>
        <a:xfrm rot="16200000">
          <a:off x="1280996" y="1457510"/>
          <a:ext cx="3086305" cy="1886059"/>
        </a:xfrm>
        <a:prstGeom prst="round2SameRect">
          <a:avLst>
            <a:gd name="adj1" fmla="val 16670"/>
            <a:gd name="adj2" fmla="val 0"/>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52400" rIns="137160" bIns="152400" numCol="1" spcCol="1270" anchor="t" anchorCtr="0">
          <a:noAutofit/>
        </a:bodyPr>
        <a:lstStyle/>
        <a:p>
          <a:pPr lvl="0" algn="l" defTabSz="1066800">
            <a:lnSpc>
              <a:spcPct val="90000"/>
            </a:lnSpc>
            <a:spcBef>
              <a:spcPct val="0"/>
            </a:spcBef>
            <a:spcAft>
              <a:spcPct val="35000"/>
            </a:spcAft>
          </a:pPr>
          <a:endParaRPr lang="id-ID" sz="2400" b="1" kern="1200" dirty="0" smtClean="0"/>
        </a:p>
        <a:p>
          <a:pPr lvl="0" algn="l" defTabSz="1066800">
            <a:lnSpc>
              <a:spcPct val="90000"/>
            </a:lnSpc>
            <a:spcBef>
              <a:spcPct val="0"/>
            </a:spcBef>
            <a:spcAft>
              <a:spcPct val="35000"/>
            </a:spcAft>
          </a:pPr>
          <a:endParaRPr lang="id-ID" sz="2400" b="1" kern="1200" dirty="0" smtClean="0"/>
        </a:p>
        <a:p>
          <a:pPr lvl="0" algn="ctr" defTabSz="1066800">
            <a:lnSpc>
              <a:spcPct val="90000"/>
            </a:lnSpc>
            <a:spcBef>
              <a:spcPct val="0"/>
            </a:spcBef>
            <a:spcAft>
              <a:spcPct val="35000"/>
            </a:spcAft>
          </a:pPr>
          <a:r>
            <a:rPr lang="id-ID" sz="2400" b="1" kern="1200" dirty="0" smtClean="0"/>
            <a:t>Listen Perceptively</a:t>
          </a:r>
          <a:endParaRPr lang="id-ID" sz="2400" b="1" kern="1200" dirty="0"/>
        </a:p>
      </dsp:txBody>
      <dsp:txXfrm rot="5400000">
        <a:off x="1973205" y="949473"/>
        <a:ext cx="1793973" cy="2902133"/>
      </dsp:txXfrm>
    </dsp:sp>
    <dsp:sp modelId="{CC7AD5B9-3F35-4742-8B34-599CFB7CD633}">
      <dsp:nvSpPr>
        <dsp:cNvPr id="0" name=""/>
        <dsp:cNvSpPr/>
      </dsp:nvSpPr>
      <dsp:spPr>
        <a:xfrm rot="5400000">
          <a:off x="3252698" y="1457510"/>
          <a:ext cx="3086305" cy="1886059"/>
        </a:xfrm>
        <a:prstGeom prst="round2SameRect">
          <a:avLst>
            <a:gd name="adj1" fmla="val 16670"/>
            <a:gd name="adj2" fmla="val 0"/>
          </a:avLst>
        </a:prstGeom>
        <a:solidFill>
          <a:schemeClr val="accent5">
            <a:tint val="50000"/>
            <a:hueOff val="21408"/>
            <a:satOff val="-24566"/>
            <a:lumOff val="104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52400" rIns="91440" bIns="152400" numCol="1" spcCol="1270" anchor="t" anchorCtr="0">
          <a:noAutofit/>
        </a:bodyPr>
        <a:lstStyle/>
        <a:p>
          <a:pPr lvl="0" algn="l" defTabSz="1066800">
            <a:lnSpc>
              <a:spcPct val="90000"/>
            </a:lnSpc>
            <a:spcBef>
              <a:spcPct val="0"/>
            </a:spcBef>
            <a:spcAft>
              <a:spcPct val="35000"/>
            </a:spcAft>
          </a:pPr>
          <a:endParaRPr lang="id-ID" sz="2400" b="1" kern="1200" dirty="0" smtClean="0"/>
        </a:p>
        <a:p>
          <a:pPr lvl="0" algn="ctr" defTabSz="1066800">
            <a:lnSpc>
              <a:spcPct val="90000"/>
            </a:lnSpc>
            <a:spcBef>
              <a:spcPct val="0"/>
            </a:spcBef>
            <a:spcAft>
              <a:spcPct val="35000"/>
            </a:spcAft>
          </a:pPr>
          <a:endParaRPr lang="id-ID" sz="2400" b="1" kern="1200" dirty="0" smtClean="0"/>
        </a:p>
        <a:p>
          <a:pPr lvl="0" algn="ctr" defTabSz="1066800">
            <a:lnSpc>
              <a:spcPct val="90000"/>
            </a:lnSpc>
            <a:spcBef>
              <a:spcPct val="0"/>
            </a:spcBef>
            <a:spcAft>
              <a:spcPct val="35000"/>
            </a:spcAft>
          </a:pPr>
          <a:r>
            <a:rPr lang="id-ID" sz="2400" b="1" kern="1200" dirty="0" smtClean="0"/>
            <a:t>Think Before Answering</a:t>
          </a:r>
          <a:endParaRPr lang="id-ID" sz="2400" b="1" kern="1200" dirty="0"/>
        </a:p>
      </dsp:txBody>
      <dsp:txXfrm rot="-5400000">
        <a:off x="3852821" y="949473"/>
        <a:ext cx="1793973" cy="2902133"/>
      </dsp:txXfrm>
    </dsp:sp>
    <dsp:sp modelId="{89AC6EC5-0D24-4146-88DF-9F1E29F52162}">
      <dsp:nvSpPr>
        <dsp:cNvPr id="0" name=""/>
        <dsp:cNvSpPr/>
      </dsp:nvSpPr>
      <dsp:spPr>
        <a:xfrm>
          <a:off x="2823955" y="0"/>
          <a:ext cx="1971702" cy="1971606"/>
        </a:xfrm>
        <a:prstGeom prst="circularArrow">
          <a:avLst>
            <a:gd name="adj1" fmla="val 12500"/>
            <a:gd name="adj2" fmla="val 1142322"/>
            <a:gd name="adj3" fmla="val 20457678"/>
            <a:gd name="adj4" fmla="val 10800000"/>
            <a:gd name="adj5" fmla="val 125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956157-0F27-4E15-9F86-88961AF7643B}">
      <dsp:nvSpPr>
        <dsp:cNvPr id="0" name=""/>
        <dsp:cNvSpPr/>
      </dsp:nvSpPr>
      <dsp:spPr>
        <a:xfrm rot="10800000">
          <a:off x="2823955" y="2828993"/>
          <a:ext cx="1971702" cy="1971606"/>
        </a:xfrm>
        <a:prstGeom prst="circularArrow">
          <a:avLst>
            <a:gd name="adj1" fmla="val 12500"/>
            <a:gd name="adj2" fmla="val 1142322"/>
            <a:gd name="adj3" fmla="val 20457678"/>
            <a:gd name="adj4" fmla="val 10800000"/>
            <a:gd name="adj5" fmla="val 12500"/>
          </a:avLst>
        </a:prstGeom>
        <a:solidFill>
          <a:schemeClr val="accent5">
            <a:hueOff val="-150635"/>
            <a:satOff val="-28901"/>
            <a:lumOff val="41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A22A19-B88A-4EFA-91E7-9EFC4D2DE8AC}" type="datetimeFigureOut">
              <a:rPr lang="id-ID" smtClean="0"/>
              <a:t>13/02/2018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A952E5-0623-4246-AAF2-4C5E490CBB68}" type="slidenum">
              <a:rPr lang="id-ID" smtClean="0"/>
              <a:t>‹#›</a:t>
            </a:fld>
            <a:endParaRPr lang="id-ID"/>
          </a:p>
        </p:txBody>
      </p:sp>
    </p:spTree>
    <p:extLst>
      <p:ext uri="{BB962C8B-B14F-4D97-AF65-F5344CB8AC3E}">
        <p14:creationId xmlns:p14="http://schemas.microsoft.com/office/powerpoint/2010/main" val="3132690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BFA952E5-0623-4246-AAF2-4C5E490CBB68}" type="slidenum">
              <a:rPr lang="id-ID" smtClean="0"/>
              <a:t>20</a:t>
            </a:fld>
            <a:endParaRPr lang="id-ID"/>
          </a:p>
        </p:txBody>
      </p:sp>
    </p:spTree>
    <p:extLst>
      <p:ext uri="{BB962C8B-B14F-4D97-AF65-F5344CB8AC3E}">
        <p14:creationId xmlns:p14="http://schemas.microsoft.com/office/powerpoint/2010/main" val="4122543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F421794-DFF8-429F-8D17-7B5DE0EAB3F4}" type="datetimeFigureOut">
              <a:rPr lang="id-ID" smtClean="0"/>
              <a:t>13/02/2018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58B81D-740E-46BF-9FC8-E4B07D10CF3A}"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421794-DFF8-429F-8D17-7B5DE0EAB3F4}" type="datetimeFigureOut">
              <a:rPr lang="id-ID" smtClean="0"/>
              <a:t>13/02/2018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58B81D-740E-46BF-9FC8-E4B07D10CF3A}"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421794-DFF8-429F-8D17-7B5DE0EAB3F4}" type="datetimeFigureOut">
              <a:rPr lang="id-ID" smtClean="0"/>
              <a:t>13/02/2018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58B81D-740E-46BF-9FC8-E4B07D10CF3A}"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421794-DFF8-429F-8D17-7B5DE0EAB3F4}" type="datetimeFigureOut">
              <a:rPr lang="id-ID" smtClean="0"/>
              <a:t>13/02/2018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58B81D-740E-46BF-9FC8-E4B07D10CF3A}"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421794-DFF8-429F-8D17-7B5DE0EAB3F4}" type="datetimeFigureOut">
              <a:rPr lang="id-ID" smtClean="0"/>
              <a:t>13/02/2018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58B81D-740E-46BF-9FC8-E4B07D10CF3A}"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F421794-DFF8-429F-8D17-7B5DE0EAB3F4}" type="datetimeFigureOut">
              <a:rPr lang="id-ID" smtClean="0"/>
              <a:t>13/02/2018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758B81D-740E-46BF-9FC8-E4B07D10CF3A}"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421794-DFF8-429F-8D17-7B5DE0EAB3F4}" type="datetimeFigureOut">
              <a:rPr lang="id-ID" smtClean="0"/>
              <a:t>13/02/2018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758B81D-740E-46BF-9FC8-E4B07D10CF3A}"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421794-DFF8-429F-8D17-7B5DE0EAB3F4}" type="datetimeFigureOut">
              <a:rPr lang="id-ID" smtClean="0"/>
              <a:t>13/02/2018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758B81D-740E-46BF-9FC8-E4B07D10CF3A}"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21794-DFF8-429F-8D17-7B5DE0EAB3F4}" type="datetimeFigureOut">
              <a:rPr lang="id-ID" smtClean="0"/>
              <a:t>13/02/2018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758B81D-740E-46BF-9FC8-E4B07D10CF3A}"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421794-DFF8-429F-8D17-7B5DE0EAB3F4}" type="datetimeFigureOut">
              <a:rPr lang="id-ID" smtClean="0"/>
              <a:t>13/02/2018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758B81D-740E-46BF-9FC8-E4B07D10CF3A}" type="slidenum">
              <a:rPr lang="id-ID" smtClean="0"/>
              <a:t>‹#›</a:t>
            </a:fld>
            <a:endParaRPr lang="id-ID"/>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F421794-DFF8-429F-8D17-7B5DE0EAB3F4}" type="datetimeFigureOut">
              <a:rPr lang="id-ID" smtClean="0"/>
              <a:t>13/02/2018</a:t>
            </a:fld>
            <a:endParaRPr lang="id-ID"/>
          </a:p>
        </p:txBody>
      </p:sp>
      <p:sp>
        <p:nvSpPr>
          <p:cNvPr id="9" name="Slide Number Placeholder 8"/>
          <p:cNvSpPr>
            <a:spLocks noGrp="1"/>
          </p:cNvSpPr>
          <p:nvPr>
            <p:ph type="sldNum" sz="quarter" idx="11"/>
          </p:nvPr>
        </p:nvSpPr>
        <p:spPr/>
        <p:txBody>
          <a:bodyPr/>
          <a:lstStyle/>
          <a:p>
            <a:fld id="{3758B81D-740E-46BF-9FC8-E4B07D10CF3A}" type="slidenum">
              <a:rPr lang="id-ID" smtClean="0"/>
              <a:t>‹#›</a:t>
            </a:fld>
            <a:endParaRPr lang="id-ID"/>
          </a:p>
        </p:txBody>
      </p:sp>
      <p:sp>
        <p:nvSpPr>
          <p:cNvPr id="10" name="Footer Placeholder 9"/>
          <p:cNvSpPr>
            <a:spLocks noGrp="1"/>
          </p:cNvSpPr>
          <p:nvPr>
            <p:ph type="ftr" sz="quarter" idx="12"/>
          </p:nvPr>
        </p:nvSpPr>
        <p:spPr/>
        <p:txBody>
          <a:bodyPr/>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758B81D-740E-46BF-9FC8-E4B07D10CF3A}" type="slidenum">
              <a:rPr lang="id-ID" smtClean="0"/>
              <a:t>‹#›</a:t>
            </a:fld>
            <a:endParaRPr lang="id-ID"/>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id-ID"/>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F421794-DFF8-429F-8D17-7B5DE0EAB3F4}" type="datetimeFigureOut">
              <a:rPr lang="id-ID" smtClean="0"/>
              <a:t>13/02/2018</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9.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The Survey Interview</a:t>
            </a:r>
            <a:endParaRPr lang="id-ID" dirty="0"/>
          </a:p>
        </p:txBody>
      </p:sp>
      <p:sp>
        <p:nvSpPr>
          <p:cNvPr id="3" name="Subtitle 2"/>
          <p:cNvSpPr>
            <a:spLocks noGrp="1"/>
          </p:cNvSpPr>
          <p:nvPr>
            <p:ph type="subTitle" idx="1"/>
          </p:nvPr>
        </p:nvSpPr>
        <p:spPr/>
        <p:txBody>
          <a:bodyPr>
            <a:normAutofit fontScale="92500" lnSpcReduction="10000"/>
          </a:bodyPr>
          <a:lstStyle/>
          <a:p>
            <a:r>
              <a:rPr lang="id-ID" dirty="0" smtClean="0"/>
              <a:t>Aldi </a:t>
            </a:r>
            <a:r>
              <a:rPr lang="id-ID" dirty="0"/>
              <a:t>Setyawan </a:t>
            </a:r>
            <a:r>
              <a:rPr lang="id-ID" dirty="0" smtClean="0"/>
              <a:t>(2016031004)</a:t>
            </a:r>
            <a:endParaRPr lang="id-ID" dirty="0" smtClean="0"/>
          </a:p>
          <a:p>
            <a:r>
              <a:rPr lang="id-ID" dirty="0" smtClean="0"/>
              <a:t>Jihan Marwa </a:t>
            </a:r>
            <a:r>
              <a:rPr lang="id-ID" dirty="0" smtClean="0"/>
              <a:t>(2016031019)</a:t>
            </a:r>
            <a:endParaRPr lang="id-ID" dirty="0" smtClean="0"/>
          </a:p>
          <a:p>
            <a:r>
              <a:rPr lang="id-ID" dirty="0" smtClean="0"/>
              <a:t>Vidinia </a:t>
            </a:r>
            <a:r>
              <a:rPr lang="id-ID" dirty="0" smtClean="0"/>
              <a:t>Ramadhani (2016031037)</a:t>
            </a:r>
            <a:endParaRPr lang="id-ID" dirty="0"/>
          </a:p>
        </p:txBody>
      </p:sp>
    </p:spTree>
    <p:extLst>
      <p:ext uri="{BB962C8B-B14F-4D97-AF65-F5344CB8AC3E}">
        <p14:creationId xmlns:p14="http://schemas.microsoft.com/office/powerpoint/2010/main" val="1843435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a:xfrm>
            <a:off x="865164" y="739590"/>
            <a:ext cx="7598569" cy="1456267"/>
          </a:xfrm>
        </p:spPr>
        <p:txBody>
          <a:bodyPr/>
          <a:lstStyle/>
          <a:p>
            <a:pPr algn="ctr"/>
            <a:r>
              <a:rPr lang="id-ID" dirty="0" smtClean="0"/>
              <a:t> pertanyaan skala</a:t>
            </a:r>
            <a:endParaRPr lang="id-ID" dirty="0"/>
          </a:p>
        </p:txBody>
      </p:sp>
      <p:sp>
        <p:nvSpPr>
          <p:cNvPr id="3" name="Tampungan Konten 2"/>
          <p:cNvSpPr>
            <a:spLocks noGrp="1"/>
          </p:cNvSpPr>
          <p:nvPr>
            <p:ph idx="1"/>
          </p:nvPr>
        </p:nvSpPr>
        <p:spPr>
          <a:xfrm>
            <a:off x="514351" y="1707777"/>
            <a:ext cx="7624481" cy="4961965"/>
          </a:xfrm>
        </p:spPr>
        <p:txBody>
          <a:bodyPr>
            <a:normAutofit/>
          </a:bodyPr>
          <a:lstStyle/>
          <a:p>
            <a:r>
              <a:rPr lang="id-ID" dirty="0" smtClean="0"/>
              <a:t>Skala interval</a:t>
            </a:r>
          </a:p>
          <a:p>
            <a:pPr marL="457200" lvl="1" indent="0">
              <a:buNone/>
            </a:pPr>
            <a:r>
              <a:rPr lang="id-ID" dirty="0" smtClean="0"/>
              <a:t>Skala interval memberikan jarak antara ukuran. Sangat setuju, setuju, netral, tidak setuju, dan sangat tidak setuju.</a:t>
            </a:r>
          </a:p>
          <a:p>
            <a:r>
              <a:rPr lang="id-ID" dirty="0" smtClean="0"/>
              <a:t>Skala interval frekuensi</a:t>
            </a:r>
          </a:p>
          <a:p>
            <a:pPr marL="0" indent="0">
              <a:buNone/>
            </a:pPr>
            <a:r>
              <a:rPr lang="id-ID" dirty="0"/>
              <a:t>	</a:t>
            </a:r>
            <a:r>
              <a:rPr lang="id-ID" dirty="0" smtClean="0"/>
              <a:t>meminta responden untuk memilih yang mencerminkan seberapa sering mereka melakukan sesuatu 	atau menggunakan sesuatu. Lebih dari seminggu, satu kali seminggu, setiap minggu sekali atau dua 	kali sebulan, dan kurang dari sekali dalam satu bulan.</a:t>
            </a:r>
          </a:p>
          <a:p>
            <a:r>
              <a:rPr lang="id-ID" dirty="0" smtClean="0"/>
              <a:t>Skala interval numerik</a:t>
            </a:r>
          </a:p>
          <a:p>
            <a:pPr marL="457200" lvl="1" indent="0">
              <a:buNone/>
            </a:pPr>
            <a:r>
              <a:rPr lang="id-ID" dirty="0" smtClean="0"/>
              <a:t>Meminta responden untuk memilih rentang atau tingkat yang secara akurat mencerminkan mereka. 0-5, 6-10, 11-15, 16-20</a:t>
            </a:r>
          </a:p>
        </p:txBody>
      </p:sp>
    </p:spTree>
    <p:extLst>
      <p:ext uri="{BB962C8B-B14F-4D97-AF65-F5344CB8AC3E}">
        <p14:creationId xmlns:p14="http://schemas.microsoft.com/office/powerpoint/2010/main" val="3676480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p:cNvSpPr>
            <a:spLocks noGrp="1"/>
          </p:cNvSpPr>
          <p:nvPr>
            <p:ph idx="1"/>
          </p:nvPr>
        </p:nvSpPr>
        <p:spPr>
          <a:xfrm>
            <a:off x="514351" y="578225"/>
            <a:ext cx="7598569" cy="5212976"/>
          </a:xfrm>
        </p:spPr>
        <p:txBody>
          <a:bodyPr>
            <a:normAutofit lnSpcReduction="10000"/>
          </a:bodyPr>
          <a:lstStyle/>
          <a:p>
            <a:r>
              <a:rPr lang="id-ID" dirty="0"/>
              <a:t>Skala nominal</a:t>
            </a:r>
          </a:p>
          <a:p>
            <a:pPr marL="457200" lvl="1" indent="0">
              <a:buNone/>
            </a:pPr>
            <a:r>
              <a:rPr lang="id-ID" dirty="0"/>
              <a:t>Menyediakan variabel dan meminta responden untuk menandai variabel yang paling tepat. Ikan, kambing, ayam, udang, bebek, sapi</a:t>
            </a:r>
          </a:p>
          <a:p>
            <a:r>
              <a:rPr lang="id-ID" dirty="0"/>
              <a:t>Skala ordinal</a:t>
            </a:r>
          </a:p>
          <a:p>
            <a:pPr marL="457200" lvl="1" indent="0">
              <a:buNone/>
            </a:pPr>
            <a:r>
              <a:rPr lang="id-ID" dirty="0"/>
              <a:t>Meminta responden untuk memilih atau membuat peringkat dalam hubungan mereka.</a:t>
            </a:r>
          </a:p>
          <a:p>
            <a:r>
              <a:rPr lang="id-ID" dirty="0"/>
              <a:t>Skala jarak sosial </a:t>
            </a:r>
            <a:r>
              <a:rPr lang="id-ID" dirty="0" err="1"/>
              <a:t>bogardus</a:t>
            </a:r>
            <a:endParaRPr lang="id-ID" dirty="0"/>
          </a:p>
          <a:p>
            <a:pPr marL="457200" lvl="1" indent="0">
              <a:buNone/>
            </a:pPr>
            <a:r>
              <a:rPr lang="id-ID" dirty="0"/>
              <a:t>Menentukan orang merasakan tentang hubungan sosial dan jarak antara mereka. Skala ini biasanya bergerak secara </a:t>
            </a:r>
            <a:r>
              <a:rPr lang="id-ID" dirty="0" err="1"/>
              <a:t>progeressif</a:t>
            </a:r>
            <a:r>
              <a:rPr lang="id-ID" dirty="0"/>
              <a:t> dari hubungan yang jauh ke dekat dengan jarak untuk mendeteksi perubahan</a:t>
            </a:r>
            <a:r>
              <a:rPr lang="id-ID" dirty="0" smtClean="0"/>
              <a:t>.</a:t>
            </a:r>
          </a:p>
          <a:p>
            <a:pPr marL="457200" lvl="1" indent="0">
              <a:buNone/>
            </a:pPr>
            <a:endParaRPr lang="id-ID" dirty="0"/>
          </a:p>
          <a:p>
            <a:pPr marL="457200" lvl="1" indent="0" algn="ctr">
              <a:buNone/>
            </a:pPr>
            <a:r>
              <a:rPr lang="id-ID" sz="2400" dirty="0" smtClean="0"/>
              <a:t>Urutan pertanyaan</a:t>
            </a:r>
          </a:p>
          <a:p>
            <a:pPr marL="457200" lvl="1" indent="0" algn="ctr">
              <a:buNone/>
            </a:pPr>
            <a:endParaRPr lang="id-ID" dirty="0" smtClean="0"/>
          </a:p>
          <a:p>
            <a:pPr marL="457200" lvl="1" indent="0">
              <a:buNone/>
            </a:pPr>
            <a:r>
              <a:rPr lang="id-ID" dirty="0" smtClean="0"/>
              <a:t>Pertanyaan umum harus didahulukan diikuti dengan pertanyaan yang lebih spesifik.</a:t>
            </a:r>
            <a:endParaRPr lang="id-ID" dirty="0"/>
          </a:p>
        </p:txBody>
      </p:sp>
    </p:spTree>
    <p:extLst>
      <p:ext uri="{BB962C8B-B14F-4D97-AF65-F5344CB8AC3E}">
        <p14:creationId xmlns:p14="http://schemas.microsoft.com/office/powerpoint/2010/main" val="7739921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Selecting Interviewees</a:t>
            </a:r>
            <a:endParaRPr lang="en-US" dirty="0"/>
          </a:p>
        </p:txBody>
      </p:sp>
      <p:pic>
        <p:nvPicPr>
          <p:cNvPr id="6" name="Content Placeholder 5" descr="1.jpg"/>
          <p:cNvPicPr>
            <a:picLocks noGrp="1" noChangeAspect="1"/>
          </p:cNvPicPr>
          <p:nvPr>
            <p:ph idx="1"/>
          </p:nvPr>
        </p:nvPicPr>
        <p:blipFill>
          <a:blip r:embed="rId2">
            <a:extLst>
              <a:ext uri="{28A0092B-C50C-407E-A947-70E740481C1C}">
                <a14:useLocalDpi xmlns:a14="http://schemas.microsoft.com/office/drawing/2010/main" val="0"/>
              </a:ext>
            </a:extLst>
          </a:blip>
          <a:srcRect t="4010" b="4010"/>
          <a:stretch>
            <a:fillRect/>
          </a:stretch>
        </p:blipFill>
        <p:spPr/>
      </p:pic>
    </p:spTree>
    <p:extLst>
      <p:ext uri="{BB962C8B-B14F-4D97-AF65-F5344CB8AC3E}">
        <p14:creationId xmlns:p14="http://schemas.microsoft.com/office/powerpoint/2010/main" val="1330698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the Population</a:t>
            </a:r>
            <a:endParaRPr lang="en-US" dirty="0"/>
          </a:p>
        </p:txBody>
      </p:sp>
      <p:sp>
        <p:nvSpPr>
          <p:cNvPr id="3" name="Content Placeholder 2"/>
          <p:cNvSpPr>
            <a:spLocks noGrp="1"/>
          </p:cNvSpPr>
          <p:nvPr>
            <p:ph idx="1"/>
          </p:nvPr>
        </p:nvSpPr>
        <p:spPr/>
        <p:txBody>
          <a:bodyPr/>
          <a:lstStyle/>
          <a:p>
            <a:pPr marL="0" indent="0" algn="just">
              <a:buNone/>
            </a:pPr>
            <a:r>
              <a:rPr lang="en-US" dirty="0" err="1" smtClean="0"/>
              <a:t>Populasi</a:t>
            </a:r>
            <a:r>
              <a:rPr lang="en-US" dirty="0" smtClean="0"/>
              <a:t> </a:t>
            </a:r>
            <a:r>
              <a:rPr lang="en-US" dirty="0" err="1" smtClean="0"/>
              <a:t>adalah</a:t>
            </a:r>
            <a:r>
              <a:rPr lang="en-US" dirty="0" smtClean="0"/>
              <a:t> </a:t>
            </a:r>
            <a:r>
              <a:rPr lang="en-US" dirty="0" err="1" smtClean="0"/>
              <a:t>wilayah</a:t>
            </a:r>
            <a:r>
              <a:rPr lang="en-US" dirty="0" smtClean="0"/>
              <a:t> </a:t>
            </a:r>
            <a:r>
              <a:rPr lang="en-US" dirty="0" err="1" smtClean="0"/>
              <a:t>generalisasi</a:t>
            </a:r>
            <a:r>
              <a:rPr lang="en-US" dirty="0" smtClean="0"/>
              <a:t> yang </a:t>
            </a:r>
            <a:r>
              <a:rPr lang="en-US" dirty="0" err="1" smtClean="0"/>
              <a:t>terdiri</a:t>
            </a:r>
            <a:r>
              <a:rPr lang="en-US" dirty="0" smtClean="0"/>
              <a:t> </a:t>
            </a:r>
            <a:r>
              <a:rPr lang="en-US" dirty="0" err="1" smtClean="0"/>
              <a:t>dari</a:t>
            </a:r>
            <a:r>
              <a:rPr lang="en-US" dirty="0" smtClean="0"/>
              <a:t> </a:t>
            </a:r>
            <a:r>
              <a:rPr lang="en-US" dirty="0" err="1" smtClean="0"/>
              <a:t>objek</a:t>
            </a:r>
            <a:r>
              <a:rPr lang="en-US" dirty="0" smtClean="0"/>
              <a:t> </a:t>
            </a:r>
            <a:r>
              <a:rPr lang="en-US" dirty="0" err="1" smtClean="0"/>
              <a:t>atau</a:t>
            </a:r>
            <a:r>
              <a:rPr lang="en-US" dirty="0" smtClean="0"/>
              <a:t> </a:t>
            </a:r>
            <a:r>
              <a:rPr lang="en-US" dirty="0" err="1" smtClean="0"/>
              <a:t>subjek</a:t>
            </a:r>
            <a:r>
              <a:rPr lang="en-US" dirty="0" smtClean="0"/>
              <a:t> yang </a:t>
            </a:r>
            <a:r>
              <a:rPr lang="en-US" dirty="0" err="1" smtClean="0"/>
              <a:t>memiliki</a:t>
            </a:r>
            <a:r>
              <a:rPr lang="en-US" dirty="0" smtClean="0"/>
              <a:t> </a:t>
            </a:r>
            <a:r>
              <a:rPr lang="en-US" dirty="0" err="1" smtClean="0"/>
              <a:t>karakteristik</a:t>
            </a:r>
            <a:r>
              <a:rPr lang="en-US" dirty="0" smtClean="0"/>
              <a:t> </a:t>
            </a:r>
            <a:r>
              <a:rPr lang="en-US" dirty="0" err="1" smtClean="0"/>
              <a:t>tertentu</a:t>
            </a:r>
            <a:r>
              <a:rPr lang="en-US" dirty="0"/>
              <a:t>.</a:t>
            </a:r>
          </a:p>
        </p:txBody>
      </p:sp>
      <p:pic>
        <p:nvPicPr>
          <p:cNvPr id="4" name="Picture 3" descr="target-populatio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4744" y="3624075"/>
            <a:ext cx="5856903" cy="2502088"/>
          </a:xfrm>
          <a:prstGeom prst="rect">
            <a:avLst/>
          </a:prstGeom>
        </p:spPr>
      </p:pic>
    </p:spTree>
    <p:extLst>
      <p:ext uri="{BB962C8B-B14F-4D97-AF65-F5344CB8AC3E}">
        <p14:creationId xmlns:p14="http://schemas.microsoft.com/office/powerpoint/2010/main" val="1750518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Principles </a:t>
            </a:r>
            <a:endParaRPr lang="en-US" dirty="0"/>
          </a:p>
        </p:txBody>
      </p:sp>
      <p:sp>
        <p:nvSpPr>
          <p:cNvPr id="3" name="Content Placeholder 2"/>
          <p:cNvSpPr>
            <a:spLocks noGrp="1"/>
          </p:cNvSpPr>
          <p:nvPr>
            <p:ph idx="1"/>
          </p:nvPr>
        </p:nvSpPr>
        <p:spPr/>
        <p:txBody>
          <a:bodyPr>
            <a:normAutofit/>
          </a:bodyPr>
          <a:lstStyle/>
          <a:p>
            <a:pPr algn="just"/>
            <a:r>
              <a:rPr lang="en-US" dirty="0" err="1" smtClean="0"/>
              <a:t>Prinsip</a:t>
            </a:r>
            <a:r>
              <a:rPr lang="en-US" dirty="0" smtClean="0"/>
              <a:t> yang paling </a:t>
            </a:r>
            <a:r>
              <a:rPr lang="en-US" dirty="0" err="1" smtClean="0"/>
              <a:t>mendasar</a:t>
            </a:r>
            <a:r>
              <a:rPr lang="en-US" dirty="0" smtClean="0"/>
              <a:t> </a:t>
            </a:r>
            <a:r>
              <a:rPr lang="en-US" dirty="0" err="1" smtClean="0"/>
              <a:t>adalah</a:t>
            </a:r>
            <a:r>
              <a:rPr lang="en-US" dirty="0" smtClean="0"/>
              <a:t> </a:t>
            </a:r>
            <a:r>
              <a:rPr lang="en-US" dirty="0" err="1" smtClean="0"/>
              <a:t>bahwa</a:t>
            </a:r>
            <a:r>
              <a:rPr lang="en-US" dirty="0" smtClean="0"/>
              <a:t> </a:t>
            </a:r>
            <a:r>
              <a:rPr lang="en-US" dirty="0" err="1" smtClean="0"/>
              <a:t>sampel</a:t>
            </a:r>
            <a:r>
              <a:rPr lang="en-US" dirty="0" smtClean="0"/>
              <a:t> </a:t>
            </a:r>
            <a:r>
              <a:rPr lang="en-US" dirty="0" err="1" smtClean="0"/>
              <a:t>harus</a:t>
            </a:r>
            <a:r>
              <a:rPr lang="en-US" dirty="0" smtClean="0"/>
              <a:t> </a:t>
            </a:r>
            <a:r>
              <a:rPr lang="en-US" dirty="0" err="1" smtClean="0"/>
              <a:t>secara</a:t>
            </a:r>
            <a:r>
              <a:rPr lang="en-US" dirty="0" smtClean="0"/>
              <a:t> </a:t>
            </a:r>
            <a:r>
              <a:rPr lang="en-US" dirty="0" err="1" smtClean="0"/>
              <a:t>akurat</a:t>
            </a:r>
            <a:r>
              <a:rPr lang="en-US" dirty="0" smtClean="0"/>
              <a:t> </a:t>
            </a:r>
            <a:r>
              <a:rPr lang="en-US" dirty="0" err="1" smtClean="0"/>
              <a:t>mewakili</a:t>
            </a:r>
            <a:r>
              <a:rPr lang="en-US" dirty="0" smtClean="0"/>
              <a:t> </a:t>
            </a:r>
            <a:r>
              <a:rPr lang="en-US" dirty="0" err="1" smtClean="0"/>
              <a:t>kelompok</a:t>
            </a:r>
            <a:r>
              <a:rPr lang="en-US" dirty="0" smtClean="0"/>
              <a:t> </a:t>
            </a:r>
            <a:r>
              <a:rPr lang="en-US" dirty="0" err="1" smtClean="0"/>
              <a:t>pada</a:t>
            </a:r>
            <a:r>
              <a:rPr lang="en-US" dirty="0" smtClean="0"/>
              <a:t> target yang </a:t>
            </a:r>
            <a:r>
              <a:rPr lang="en-US" dirty="0" err="1" smtClean="0"/>
              <a:t>akan</a:t>
            </a:r>
            <a:r>
              <a:rPr lang="en-US" dirty="0" smtClean="0"/>
              <a:t> </a:t>
            </a:r>
            <a:r>
              <a:rPr lang="en-US" dirty="0" err="1" smtClean="0"/>
              <a:t>diteliti</a:t>
            </a:r>
            <a:r>
              <a:rPr lang="en-US" dirty="0" smtClean="0"/>
              <a:t>.</a:t>
            </a:r>
          </a:p>
          <a:p>
            <a:pPr algn="just"/>
            <a:r>
              <a:rPr lang="en-US" dirty="0" smtClean="0"/>
              <a:t>“</a:t>
            </a:r>
            <a:r>
              <a:rPr lang="en-US" dirty="0" err="1" smtClean="0"/>
              <a:t>Kesamaan</a:t>
            </a:r>
            <a:r>
              <a:rPr lang="en-US" dirty="0" smtClean="0"/>
              <a:t> </a:t>
            </a:r>
            <a:r>
              <a:rPr lang="en-US" dirty="0" err="1" smtClean="0"/>
              <a:t>derajat</a:t>
            </a:r>
            <a:r>
              <a:rPr lang="en-US" dirty="0" smtClean="0"/>
              <a:t> </a:t>
            </a:r>
            <a:r>
              <a:rPr lang="en-US" dirty="0" err="1" smtClean="0"/>
              <a:t>antara</a:t>
            </a:r>
            <a:r>
              <a:rPr lang="en-US" dirty="0" smtClean="0"/>
              <a:t> </a:t>
            </a:r>
            <a:r>
              <a:rPr lang="en-US" dirty="0" err="1" smtClean="0"/>
              <a:t>hasil</a:t>
            </a:r>
            <a:r>
              <a:rPr lang="en-US" dirty="0" smtClean="0"/>
              <a:t> </a:t>
            </a:r>
            <a:r>
              <a:rPr lang="en-US" dirty="0" err="1" smtClean="0"/>
              <a:t>sampel</a:t>
            </a:r>
            <a:r>
              <a:rPr lang="en-US" dirty="0" smtClean="0"/>
              <a:t> </a:t>
            </a:r>
            <a:r>
              <a:rPr lang="en-US" dirty="0" err="1" smtClean="0"/>
              <a:t>dan</a:t>
            </a:r>
            <a:r>
              <a:rPr lang="en-US" dirty="0" smtClean="0"/>
              <a:t> </a:t>
            </a:r>
            <a:r>
              <a:rPr lang="en-US" dirty="0" err="1" smtClean="0"/>
              <a:t>hasil</a:t>
            </a:r>
            <a:r>
              <a:rPr lang="en-US" dirty="0" smtClean="0"/>
              <a:t> </a:t>
            </a:r>
            <a:r>
              <a:rPr lang="en-US" dirty="0" err="1" smtClean="0"/>
              <a:t>dari</a:t>
            </a:r>
            <a:r>
              <a:rPr lang="en-US" dirty="0" smtClean="0"/>
              <a:t> </a:t>
            </a:r>
            <a:r>
              <a:rPr lang="en-US" dirty="0" err="1" smtClean="0"/>
              <a:t>hitungan</a:t>
            </a:r>
            <a:r>
              <a:rPr lang="en-US" dirty="0" smtClean="0"/>
              <a:t> 100 </a:t>
            </a:r>
            <a:r>
              <a:rPr lang="en-US" dirty="0" err="1" smtClean="0"/>
              <a:t>persen</a:t>
            </a:r>
            <a:r>
              <a:rPr lang="en-US" dirty="0" smtClean="0"/>
              <a:t> yang </a:t>
            </a:r>
            <a:r>
              <a:rPr lang="en-US" dirty="0" err="1" smtClean="0"/>
              <a:t>diperoleh</a:t>
            </a:r>
            <a:r>
              <a:rPr lang="en-US" dirty="0" smtClean="0"/>
              <a:t> </a:t>
            </a:r>
            <a:r>
              <a:rPr lang="en-US" dirty="0" err="1" smtClean="0"/>
              <a:t>dengan</a:t>
            </a:r>
            <a:r>
              <a:rPr lang="en-US" dirty="0" smtClean="0"/>
              <a:t> </a:t>
            </a:r>
            <a:r>
              <a:rPr lang="en-US" dirty="0" err="1" smtClean="0"/>
              <a:t>cara</a:t>
            </a:r>
            <a:r>
              <a:rPr lang="en-US" dirty="0" smtClean="0"/>
              <a:t> yang </a:t>
            </a:r>
            <a:r>
              <a:rPr lang="en-US" dirty="0" err="1" smtClean="0"/>
              <a:t>sama</a:t>
            </a:r>
            <a:r>
              <a:rPr lang="en-US" dirty="0" smtClean="0"/>
              <a:t>”.</a:t>
            </a:r>
            <a:endParaRPr lang="en-US" dirty="0"/>
          </a:p>
        </p:txBody>
      </p:sp>
    </p:spTree>
    <p:extLst>
      <p:ext uri="{BB962C8B-B14F-4D97-AF65-F5344CB8AC3E}">
        <p14:creationId xmlns:p14="http://schemas.microsoft.com/office/powerpoint/2010/main" val="466294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Technique</a:t>
            </a:r>
            <a:endParaRPr lang="en-US" dirty="0"/>
          </a:p>
        </p:txBody>
      </p:sp>
      <p:sp>
        <p:nvSpPr>
          <p:cNvPr id="4" name="Oval 3"/>
          <p:cNvSpPr/>
          <p:nvPr/>
        </p:nvSpPr>
        <p:spPr>
          <a:xfrm>
            <a:off x="457200" y="2601259"/>
            <a:ext cx="2321859" cy="1746624"/>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smtClean="0"/>
              <a:t>Random Sampling</a:t>
            </a:r>
          </a:p>
        </p:txBody>
      </p:sp>
      <p:sp>
        <p:nvSpPr>
          <p:cNvPr id="5" name="Oval 4"/>
          <p:cNvSpPr/>
          <p:nvPr/>
        </p:nvSpPr>
        <p:spPr>
          <a:xfrm>
            <a:off x="3331883" y="2601259"/>
            <a:ext cx="2300941" cy="1642035"/>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smtClean="0"/>
              <a:t>Table of Random Numbers</a:t>
            </a:r>
          </a:p>
        </p:txBody>
      </p:sp>
      <p:sp>
        <p:nvSpPr>
          <p:cNvPr id="6" name="Oval 5"/>
          <p:cNvSpPr/>
          <p:nvPr/>
        </p:nvSpPr>
        <p:spPr>
          <a:xfrm>
            <a:off x="6320118" y="2601259"/>
            <a:ext cx="2136588" cy="1642035"/>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smtClean="0"/>
              <a:t>Skip Interval or Random Digit</a:t>
            </a:r>
          </a:p>
        </p:txBody>
      </p:sp>
      <p:sp>
        <p:nvSpPr>
          <p:cNvPr id="8" name="Oval 7"/>
          <p:cNvSpPr/>
          <p:nvPr/>
        </p:nvSpPr>
        <p:spPr>
          <a:xfrm>
            <a:off x="457200" y="4802094"/>
            <a:ext cx="2321859" cy="162261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smtClean="0"/>
              <a:t>Stratified Random Sample</a:t>
            </a:r>
            <a:endParaRPr lang="en-US" dirty="0"/>
          </a:p>
        </p:txBody>
      </p:sp>
      <p:sp>
        <p:nvSpPr>
          <p:cNvPr id="9" name="Oval 8"/>
          <p:cNvSpPr/>
          <p:nvPr/>
        </p:nvSpPr>
        <p:spPr>
          <a:xfrm>
            <a:off x="3331883" y="4800600"/>
            <a:ext cx="2300941" cy="1624106"/>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smtClean="0"/>
              <a:t>Sample Point</a:t>
            </a:r>
            <a:endParaRPr lang="en-US" dirty="0"/>
          </a:p>
        </p:txBody>
      </p:sp>
      <p:sp>
        <p:nvSpPr>
          <p:cNvPr id="10" name="Oval 9"/>
          <p:cNvSpPr/>
          <p:nvPr/>
        </p:nvSpPr>
        <p:spPr>
          <a:xfrm>
            <a:off x="6320118" y="4802094"/>
            <a:ext cx="2136588" cy="150308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smtClean="0"/>
              <a:t>Self-Selection</a:t>
            </a:r>
            <a:endParaRPr lang="en-US" dirty="0"/>
          </a:p>
        </p:txBody>
      </p:sp>
      <p:sp>
        <p:nvSpPr>
          <p:cNvPr id="11" name="Rectangle 10"/>
          <p:cNvSpPr/>
          <p:nvPr/>
        </p:nvSpPr>
        <p:spPr>
          <a:xfrm>
            <a:off x="457201" y="1417638"/>
            <a:ext cx="8229600" cy="95800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t>
            </a:r>
            <a:r>
              <a:rPr lang="en-US" dirty="0" err="1" smtClean="0"/>
              <a:t>Sebuah</a:t>
            </a:r>
            <a:r>
              <a:rPr lang="en-US" dirty="0" smtClean="0"/>
              <a:t> </a:t>
            </a:r>
            <a:r>
              <a:rPr lang="en-US" dirty="0" err="1"/>
              <a:t>s</a:t>
            </a:r>
            <a:r>
              <a:rPr lang="en-US" dirty="0" err="1" smtClean="0"/>
              <a:t>urvei</a:t>
            </a:r>
            <a:r>
              <a:rPr lang="en-US" dirty="0" smtClean="0"/>
              <a:t> yang </a:t>
            </a:r>
            <a:r>
              <a:rPr lang="en-US" dirty="0" err="1" smtClean="0"/>
              <a:t>buruk</a:t>
            </a:r>
            <a:r>
              <a:rPr lang="en-US" dirty="0" smtClean="0"/>
              <a:t> </a:t>
            </a:r>
            <a:r>
              <a:rPr lang="en-US" dirty="0" err="1" smtClean="0"/>
              <a:t>akan</a:t>
            </a:r>
            <a:r>
              <a:rPr lang="en-US" dirty="0" smtClean="0"/>
              <a:t> </a:t>
            </a:r>
            <a:r>
              <a:rPr lang="en-US" dirty="0" err="1" smtClean="0"/>
              <a:t>lebih</a:t>
            </a:r>
            <a:r>
              <a:rPr lang="en-US" dirty="0" smtClean="0"/>
              <a:t> </a:t>
            </a:r>
            <a:r>
              <a:rPr lang="en-US" dirty="0" err="1" smtClean="0"/>
              <a:t>buruk</a:t>
            </a:r>
            <a:r>
              <a:rPr lang="en-US" dirty="0" smtClean="0"/>
              <a:t> </a:t>
            </a:r>
            <a:r>
              <a:rPr lang="en-US" dirty="0" err="1" smtClean="0"/>
              <a:t>daripada</a:t>
            </a:r>
            <a:r>
              <a:rPr lang="en-US" dirty="0" smtClean="0"/>
              <a:t> </a:t>
            </a:r>
            <a:r>
              <a:rPr lang="en-US" dirty="0" err="1" smtClean="0"/>
              <a:t>tidak</a:t>
            </a:r>
            <a:r>
              <a:rPr lang="en-US" dirty="0" smtClean="0"/>
              <a:t> </a:t>
            </a:r>
            <a:r>
              <a:rPr lang="en-US" dirty="0" err="1" smtClean="0"/>
              <a:t>ada</a:t>
            </a:r>
            <a:r>
              <a:rPr lang="en-US" dirty="0" smtClean="0"/>
              <a:t> </a:t>
            </a:r>
            <a:r>
              <a:rPr lang="en-US" dirty="0" err="1" smtClean="0"/>
              <a:t>survei</a:t>
            </a:r>
            <a:r>
              <a:rPr lang="en-US" dirty="0" smtClean="0"/>
              <a:t>” </a:t>
            </a:r>
          </a:p>
          <a:p>
            <a:pPr algn="ctr"/>
            <a:r>
              <a:rPr lang="en-US" dirty="0"/>
              <a:t>-</a:t>
            </a:r>
            <a:r>
              <a:rPr lang="en-US" dirty="0" smtClean="0"/>
              <a:t>W. Charles Redding</a:t>
            </a:r>
            <a:endParaRPr lang="en-US" dirty="0"/>
          </a:p>
        </p:txBody>
      </p:sp>
    </p:spTree>
    <p:extLst>
      <p:ext uri="{BB962C8B-B14F-4D97-AF65-F5344CB8AC3E}">
        <p14:creationId xmlns:p14="http://schemas.microsoft.com/office/powerpoint/2010/main" val="29955259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Selecting and Training Interviewers</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457200" y="1600200"/>
            <a:ext cx="3576918" cy="204544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dirty="0" smtClean="0"/>
              <a:t>Number needed</a:t>
            </a:r>
            <a:endParaRPr lang="en-US" sz="2800" dirty="0"/>
          </a:p>
        </p:txBody>
      </p:sp>
      <p:sp>
        <p:nvSpPr>
          <p:cNvPr id="5" name="Rectangle 4"/>
          <p:cNvSpPr/>
          <p:nvPr/>
        </p:nvSpPr>
        <p:spPr>
          <a:xfrm>
            <a:off x="5094941" y="1600200"/>
            <a:ext cx="3591859" cy="204544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dirty="0" smtClean="0"/>
              <a:t>Qualifications</a:t>
            </a:r>
            <a:endParaRPr lang="en-US" sz="2800" dirty="0"/>
          </a:p>
        </p:txBody>
      </p:sp>
      <p:sp>
        <p:nvSpPr>
          <p:cNvPr id="6" name="Rectangle 5"/>
          <p:cNvSpPr/>
          <p:nvPr/>
        </p:nvSpPr>
        <p:spPr>
          <a:xfrm>
            <a:off x="457200" y="4243294"/>
            <a:ext cx="3576918" cy="188286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dirty="0" smtClean="0"/>
              <a:t>Personal Characteristics</a:t>
            </a:r>
            <a:endParaRPr lang="en-US" sz="2800" dirty="0"/>
          </a:p>
        </p:txBody>
      </p:sp>
      <p:sp>
        <p:nvSpPr>
          <p:cNvPr id="7" name="Rectangle 6"/>
          <p:cNvSpPr/>
          <p:nvPr/>
        </p:nvSpPr>
        <p:spPr>
          <a:xfrm>
            <a:off x="5094941" y="4243294"/>
            <a:ext cx="3591859" cy="1882869"/>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dirty="0" smtClean="0"/>
              <a:t>Training Interviewers</a:t>
            </a:r>
            <a:endParaRPr lang="en-US" sz="2800" dirty="0"/>
          </a:p>
        </p:txBody>
      </p:sp>
    </p:spTree>
    <p:extLst>
      <p:ext uri="{BB962C8B-B14F-4D97-AF65-F5344CB8AC3E}">
        <p14:creationId xmlns:p14="http://schemas.microsoft.com/office/powerpoint/2010/main" val="1196290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818658"/>
          </a:xfrm>
        </p:spPr>
        <p:txBody>
          <a:bodyPr>
            <a:normAutofit/>
          </a:bodyPr>
          <a:lstStyle/>
          <a:p>
            <a:r>
              <a:rPr lang="id-ID" sz="7200" dirty="0" smtClean="0"/>
              <a:t>Conducting Survey Interviews</a:t>
            </a:r>
            <a:endParaRPr lang="id-ID" sz="7200" dirty="0"/>
          </a:p>
        </p:txBody>
      </p:sp>
    </p:spTree>
    <p:extLst>
      <p:ext uri="{BB962C8B-B14F-4D97-AF65-F5344CB8AC3E}">
        <p14:creationId xmlns:p14="http://schemas.microsoft.com/office/powerpoint/2010/main" val="35271933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Pretesting the Interview</a:t>
            </a:r>
            <a:endParaRPr lang="id-ID" dirty="0"/>
          </a:p>
        </p:txBody>
      </p:sp>
      <p:sp>
        <p:nvSpPr>
          <p:cNvPr id="3" name="Content Placeholder 2"/>
          <p:cNvSpPr>
            <a:spLocks noGrp="1"/>
          </p:cNvSpPr>
          <p:nvPr>
            <p:ph idx="1"/>
          </p:nvPr>
        </p:nvSpPr>
        <p:spPr/>
        <p:txBody>
          <a:bodyPr/>
          <a:lstStyle/>
          <a:p>
            <a:r>
              <a:rPr lang="id-ID" dirty="0" smtClean="0"/>
              <a:t>Setelah melakukan persiapan, lakukanlah pretest interview kepada sebagian sampel.</a:t>
            </a:r>
          </a:p>
          <a:p>
            <a:r>
              <a:rPr lang="id-ID" dirty="0" smtClean="0"/>
              <a:t>Hal ini ditujukan untuk mendeteksi potensi kesalahan dari tiap pertanyaan dan jawaban. </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9569" y="3227060"/>
            <a:ext cx="3651092" cy="3606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27035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Interviewing Face to Face</a:t>
            </a:r>
            <a:endParaRPr lang="id-ID" dirty="0"/>
          </a:p>
        </p:txBody>
      </p:sp>
      <p:sp>
        <p:nvSpPr>
          <p:cNvPr id="8" name="Content Placeholder 7"/>
          <p:cNvSpPr>
            <a:spLocks noGrp="1"/>
          </p:cNvSpPr>
          <p:nvPr>
            <p:ph idx="1"/>
          </p:nvPr>
        </p:nvSpPr>
        <p:spPr/>
        <p:txBody>
          <a:bodyPr/>
          <a:lstStyle/>
          <a:p>
            <a:pPr marL="0" indent="0">
              <a:buNone/>
            </a:pPr>
            <a:endParaRPr lang="id-ID" dirty="0"/>
          </a:p>
        </p:txBody>
      </p:sp>
      <p:sp>
        <p:nvSpPr>
          <p:cNvPr id="9" name="Rectangle 8"/>
          <p:cNvSpPr/>
          <p:nvPr/>
        </p:nvSpPr>
        <p:spPr>
          <a:xfrm>
            <a:off x="755576" y="1772816"/>
            <a:ext cx="7056784" cy="1152128"/>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id-ID" sz="2400" b="1" dirty="0" smtClean="0"/>
              <a:t>Metode wwancara yang dilakukan dengan </a:t>
            </a:r>
            <a:r>
              <a:rPr lang="id-ID" sz="2400" b="1" i="1" dirty="0" smtClean="0"/>
              <a:t>interviewee </a:t>
            </a:r>
            <a:r>
              <a:rPr lang="id-ID" sz="2400" b="1" dirty="0" smtClean="0"/>
              <a:t>secara tatap muka atau dengan melakukan pertemuan. </a:t>
            </a:r>
            <a:endParaRPr lang="id-ID" sz="2400" b="1" dirty="0"/>
          </a:p>
        </p:txBody>
      </p:sp>
      <p:sp>
        <p:nvSpPr>
          <p:cNvPr id="10" name="Rectangle 9"/>
          <p:cNvSpPr/>
          <p:nvPr/>
        </p:nvSpPr>
        <p:spPr>
          <a:xfrm>
            <a:off x="4427984" y="3198775"/>
            <a:ext cx="3816424" cy="237626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id-ID" sz="2000" b="1" dirty="0" smtClean="0"/>
              <a:t>Metode  ini mendapatkan </a:t>
            </a:r>
            <a:r>
              <a:rPr lang="id-ID" sz="2000" b="1" i="1" dirty="0" smtClean="0"/>
              <a:t>rating </a:t>
            </a:r>
            <a:r>
              <a:rPr lang="id-ID" sz="2000" b="1" dirty="0" smtClean="0"/>
              <a:t>yang baik karena </a:t>
            </a:r>
            <a:r>
              <a:rPr lang="id-ID" sz="2000" b="1" i="1" dirty="0" smtClean="0"/>
              <a:t>interviewers </a:t>
            </a:r>
            <a:r>
              <a:rPr lang="id-ID" sz="2000" b="1" dirty="0" smtClean="0"/>
              <a:t>dapat melihat secara langsung bagaimana proses perasaan, sentuhan, dan pengalaman yang diberikan oleh </a:t>
            </a:r>
            <a:r>
              <a:rPr lang="id-ID" sz="2000" b="1" i="1" dirty="0" smtClean="0"/>
              <a:t>interviewee.</a:t>
            </a:r>
            <a:endParaRPr lang="id-ID" sz="2000" b="1" dirty="0"/>
          </a:p>
        </p:txBody>
      </p:sp>
      <p:pic>
        <p:nvPicPr>
          <p:cNvPr id="1026" name="Picture 2" descr="Image result for interview face to f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284984"/>
            <a:ext cx="3816424" cy="27745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6836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pPr algn="ctr"/>
            <a:r>
              <a:rPr lang="id-ID" dirty="0" smtClean="0"/>
              <a:t>Wawancara survei</a:t>
            </a:r>
            <a:endParaRPr lang="id-ID" dirty="0"/>
          </a:p>
        </p:txBody>
      </p:sp>
      <p:sp>
        <p:nvSpPr>
          <p:cNvPr id="3" name="Tampungan Konten 2"/>
          <p:cNvSpPr>
            <a:spLocks noGrp="1"/>
          </p:cNvSpPr>
          <p:nvPr>
            <p:ph idx="1"/>
          </p:nvPr>
        </p:nvSpPr>
        <p:spPr/>
        <p:txBody>
          <a:bodyPr/>
          <a:lstStyle/>
          <a:p>
            <a:pPr marL="0" indent="0">
              <a:buNone/>
            </a:pPr>
            <a:r>
              <a:rPr lang="id-ID" dirty="0" smtClean="0"/>
              <a:t>karakter </a:t>
            </a:r>
            <a:r>
              <a:rPr lang="id-ID" dirty="0" smtClean="0"/>
              <a:t>wawancara survei </a:t>
            </a:r>
          </a:p>
          <a:p>
            <a:r>
              <a:rPr lang="id-ID" dirty="0" err="1" smtClean="0"/>
              <a:t>Reliability</a:t>
            </a:r>
            <a:endParaRPr lang="id-ID" dirty="0" smtClean="0"/>
          </a:p>
          <a:p>
            <a:pPr marL="457200" lvl="1" indent="0">
              <a:buNone/>
            </a:pPr>
            <a:r>
              <a:rPr lang="id-ID" dirty="0" smtClean="0"/>
              <a:t>Jaminan bahwa jenis informasi yang sama setiap kali dikumpulkan dalam wawancara yang terulang</a:t>
            </a:r>
            <a:endParaRPr lang="id-ID" dirty="0"/>
          </a:p>
          <a:p>
            <a:r>
              <a:rPr lang="id-ID" dirty="0" err="1" smtClean="0"/>
              <a:t>Replicability</a:t>
            </a:r>
            <a:r>
              <a:rPr lang="id-ID" dirty="0" smtClean="0"/>
              <a:t> </a:t>
            </a:r>
          </a:p>
          <a:p>
            <a:pPr marL="0" indent="0">
              <a:buNone/>
            </a:pPr>
            <a:r>
              <a:rPr lang="id-ID" dirty="0" smtClean="0"/>
              <a:t>	salinan wawancara terlepas dari pewawancara, orang yang diwawancara, dan  pengaturan</a:t>
            </a:r>
          </a:p>
          <a:p>
            <a:pPr marL="457200" lvl="1" indent="0">
              <a:buNone/>
            </a:pPr>
            <a:endParaRPr lang="id-ID" dirty="0"/>
          </a:p>
        </p:txBody>
      </p:sp>
    </p:spTree>
    <p:extLst>
      <p:ext uri="{BB962C8B-B14F-4D97-AF65-F5344CB8AC3E}">
        <p14:creationId xmlns:p14="http://schemas.microsoft.com/office/powerpoint/2010/main" val="26414284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Advantages &amp; Disadvantages of Interviewing Face to Face</a:t>
            </a:r>
            <a:endParaRPr lang="id-ID" dirty="0"/>
          </a:p>
        </p:txBody>
      </p:sp>
      <p:sp>
        <p:nvSpPr>
          <p:cNvPr id="3" name="Text Placeholder 2"/>
          <p:cNvSpPr>
            <a:spLocks noGrp="1"/>
          </p:cNvSpPr>
          <p:nvPr>
            <p:ph type="body" idx="1"/>
          </p:nvPr>
        </p:nvSpPr>
        <p:spPr/>
        <p:txBody>
          <a:bodyPr/>
          <a:lstStyle/>
          <a:p>
            <a:r>
              <a:rPr lang="id-ID" dirty="0" smtClean="0"/>
              <a:t>Advantages</a:t>
            </a:r>
            <a:endParaRPr lang="id-ID" dirty="0"/>
          </a:p>
        </p:txBody>
      </p:sp>
      <p:sp>
        <p:nvSpPr>
          <p:cNvPr id="4" name="Content Placeholder 3"/>
          <p:cNvSpPr>
            <a:spLocks noGrp="1"/>
          </p:cNvSpPr>
          <p:nvPr>
            <p:ph sz="half" idx="2"/>
          </p:nvPr>
        </p:nvSpPr>
        <p:spPr>
          <a:xfrm>
            <a:off x="457200" y="2174874"/>
            <a:ext cx="3898776" cy="4782518"/>
          </a:xfrm>
        </p:spPr>
        <p:txBody>
          <a:bodyPr>
            <a:normAutofit fontScale="55000" lnSpcReduction="20000"/>
          </a:bodyPr>
          <a:lstStyle/>
          <a:p>
            <a:pPr>
              <a:buFont typeface="Wingdings" pitchFamily="2" charset="2"/>
              <a:buChar char="v"/>
            </a:pPr>
            <a:r>
              <a:rPr lang="id-ID" dirty="0" smtClean="0"/>
              <a:t> </a:t>
            </a:r>
            <a:r>
              <a:rPr lang="id-ID" i="1" dirty="0"/>
              <a:t>Interviewer </a:t>
            </a:r>
            <a:r>
              <a:rPr lang="id-ID" dirty="0" smtClean="0"/>
              <a:t>dapat </a:t>
            </a:r>
            <a:r>
              <a:rPr lang="id-ID" dirty="0"/>
              <a:t>membangun kredibilitas melalui penampilan fisik, pakaian, suara, kontak mata, dan </a:t>
            </a:r>
            <a:r>
              <a:rPr lang="id-ID" dirty="0" smtClean="0"/>
              <a:t>bagaimana responden berpresentasi.</a:t>
            </a:r>
          </a:p>
          <a:p>
            <a:pPr>
              <a:buFont typeface="Wingdings" pitchFamily="2" charset="2"/>
              <a:buChar char="v"/>
            </a:pPr>
            <a:r>
              <a:rPr lang="id-ID" dirty="0" smtClean="0"/>
              <a:t> Responden </a:t>
            </a:r>
            <a:r>
              <a:rPr lang="id-ID" dirty="0"/>
              <a:t>akan mengambil bagian dalam wawancara yang lebih </a:t>
            </a:r>
            <a:r>
              <a:rPr lang="id-ID" dirty="0" smtClean="0"/>
              <a:t>panjang.</a:t>
            </a:r>
          </a:p>
          <a:p>
            <a:pPr>
              <a:buFont typeface="Wingdings" pitchFamily="2" charset="2"/>
              <a:buChar char="v"/>
            </a:pPr>
            <a:r>
              <a:rPr lang="id-ID" dirty="0" smtClean="0"/>
              <a:t> </a:t>
            </a:r>
            <a:r>
              <a:rPr lang="id-ID" i="1" dirty="0" smtClean="0"/>
              <a:t>Interviewer </a:t>
            </a:r>
            <a:r>
              <a:rPr lang="id-ID" dirty="0"/>
              <a:t>dapat mengajukan pertanyaan yang lebih kompleks mengenai masalah yang </a:t>
            </a:r>
            <a:r>
              <a:rPr lang="id-ID" dirty="0" smtClean="0"/>
              <a:t>kompleks.</a:t>
            </a:r>
          </a:p>
          <a:p>
            <a:pPr>
              <a:buFont typeface="Wingdings" pitchFamily="2" charset="2"/>
              <a:buChar char="v"/>
            </a:pPr>
            <a:r>
              <a:rPr lang="id-ID" dirty="0" smtClean="0"/>
              <a:t> </a:t>
            </a:r>
            <a:r>
              <a:rPr lang="id-ID" i="1" dirty="0" smtClean="0"/>
              <a:t>Interviewer </a:t>
            </a:r>
            <a:r>
              <a:rPr lang="id-ID" dirty="0"/>
              <a:t>dapat </a:t>
            </a:r>
            <a:r>
              <a:rPr lang="id-ID" dirty="0" smtClean="0"/>
              <a:t>berfokus </a:t>
            </a:r>
            <a:r>
              <a:rPr lang="id-ID" dirty="0"/>
              <a:t>pada sikap </a:t>
            </a:r>
            <a:r>
              <a:rPr lang="id-ID" dirty="0" smtClean="0"/>
              <a:t>yang ditunjukan dan </a:t>
            </a:r>
            <a:r>
              <a:rPr lang="id-ID" dirty="0"/>
              <a:t>informasi yang mendalam dengan menyelidiki </a:t>
            </a:r>
            <a:r>
              <a:rPr lang="id-ID" dirty="0" smtClean="0"/>
              <a:t>jawabannya.</a:t>
            </a:r>
          </a:p>
          <a:p>
            <a:pPr>
              <a:buFont typeface="Wingdings" pitchFamily="2" charset="2"/>
              <a:buChar char="v"/>
            </a:pPr>
            <a:r>
              <a:rPr lang="id-ID" dirty="0" smtClean="0"/>
              <a:t> Responden cenderung memberikan jawaban yang berpacu dari dirinya sendiri.</a:t>
            </a:r>
          </a:p>
          <a:p>
            <a:pPr>
              <a:buFont typeface="Wingdings" pitchFamily="2" charset="2"/>
              <a:buChar char="v"/>
            </a:pPr>
            <a:r>
              <a:rPr lang="id-ID" dirty="0" smtClean="0"/>
              <a:t>Responden akan memberikan jawaban yang akurat karena </a:t>
            </a:r>
            <a:r>
              <a:rPr lang="id-ID" i="1" dirty="0" smtClean="0"/>
              <a:t>interview </a:t>
            </a:r>
            <a:r>
              <a:rPr lang="id-ID" dirty="0" smtClean="0"/>
              <a:t>dilakukan secara natural.</a:t>
            </a:r>
            <a:endParaRPr lang="id-ID" i="1" dirty="0" smtClean="0"/>
          </a:p>
          <a:p>
            <a:pPr>
              <a:buFont typeface="Wingdings" pitchFamily="2" charset="2"/>
              <a:buChar char="v"/>
            </a:pPr>
            <a:r>
              <a:rPr lang="id-ID" i="1" dirty="0" smtClean="0"/>
              <a:t>Interviewer </a:t>
            </a:r>
            <a:r>
              <a:rPr lang="id-ID" dirty="0" smtClean="0"/>
              <a:t>dapat mengobservasi  sikap dan reaksi melalui wajah,  kontak mata, gerak tubuh, dan postur tubuh.</a:t>
            </a:r>
          </a:p>
          <a:p>
            <a:pPr>
              <a:buFont typeface="Wingdings" pitchFamily="2" charset="2"/>
              <a:buChar char="v"/>
            </a:pPr>
            <a:r>
              <a:rPr lang="id-ID" i="1" dirty="0" smtClean="0"/>
              <a:t>Interviewer </a:t>
            </a:r>
            <a:r>
              <a:rPr lang="id-ID" dirty="0" smtClean="0"/>
              <a:t>dapat melakukan wawancara pada tempat dan waktu yang spesifik</a:t>
            </a:r>
          </a:p>
          <a:p>
            <a:pPr>
              <a:buFont typeface="Wingdings" pitchFamily="2" charset="2"/>
              <a:buChar char="v"/>
            </a:pPr>
            <a:r>
              <a:rPr lang="id-ID" i="1" dirty="0"/>
              <a:t>Interviewer </a:t>
            </a:r>
            <a:r>
              <a:rPr lang="id-ID" dirty="0"/>
              <a:t>dapat menjangkau dan mendapatkan responden dari "populasi terpinggirkan"</a:t>
            </a:r>
            <a:endParaRPr lang="id-ID" dirty="0" smtClean="0"/>
          </a:p>
          <a:p>
            <a:pPr>
              <a:buFont typeface="Wingdings" pitchFamily="2" charset="2"/>
              <a:buChar char="v"/>
            </a:pPr>
            <a:endParaRPr lang="id-ID" dirty="0" smtClean="0"/>
          </a:p>
          <a:p>
            <a:pPr>
              <a:buFont typeface="Wingdings" pitchFamily="2" charset="2"/>
              <a:buChar char="v"/>
            </a:pPr>
            <a:endParaRPr lang="id-ID" dirty="0"/>
          </a:p>
        </p:txBody>
      </p:sp>
      <p:sp>
        <p:nvSpPr>
          <p:cNvPr id="5" name="Text Placeholder 4"/>
          <p:cNvSpPr>
            <a:spLocks noGrp="1"/>
          </p:cNvSpPr>
          <p:nvPr>
            <p:ph type="body" sz="quarter" idx="3"/>
          </p:nvPr>
        </p:nvSpPr>
        <p:spPr/>
        <p:txBody>
          <a:bodyPr/>
          <a:lstStyle/>
          <a:p>
            <a:r>
              <a:rPr lang="id-ID" dirty="0" smtClean="0"/>
              <a:t>Disadvantages</a:t>
            </a:r>
            <a:endParaRPr lang="id-ID" dirty="0"/>
          </a:p>
        </p:txBody>
      </p:sp>
      <p:sp>
        <p:nvSpPr>
          <p:cNvPr id="6" name="Content Placeholder 5"/>
          <p:cNvSpPr>
            <a:spLocks noGrp="1"/>
          </p:cNvSpPr>
          <p:nvPr>
            <p:ph sz="quarter" idx="4"/>
          </p:nvPr>
        </p:nvSpPr>
        <p:spPr/>
        <p:txBody>
          <a:bodyPr>
            <a:normAutofit fontScale="92500" lnSpcReduction="10000"/>
          </a:bodyPr>
          <a:lstStyle/>
          <a:p>
            <a:r>
              <a:rPr lang="id-ID" dirty="0" smtClean="0"/>
              <a:t>Mahal</a:t>
            </a:r>
          </a:p>
          <a:p>
            <a:r>
              <a:rPr lang="id-ID" dirty="0" smtClean="0"/>
              <a:t>Prosesnya memakan waktu</a:t>
            </a:r>
          </a:p>
          <a:p>
            <a:r>
              <a:rPr lang="id-ID" dirty="0" smtClean="0"/>
              <a:t>Lambat</a:t>
            </a:r>
          </a:p>
          <a:p>
            <a:r>
              <a:rPr lang="id-ID" dirty="0" smtClean="0"/>
              <a:t>Memerlukan </a:t>
            </a:r>
            <a:r>
              <a:rPr lang="id-ID" i="1" dirty="0" smtClean="0"/>
              <a:t>interviewer </a:t>
            </a:r>
            <a:r>
              <a:rPr lang="id-ID" dirty="0" smtClean="0"/>
              <a:t>yang memang terlatih untuk dapat melaksanakan wawancara dengan baik</a:t>
            </a:r>
          </a:p>
          <a:p>
            <a:r>
              <a:rPr lang="id-ID" dirty="0" smtClean="0"/>
              <a:t>Sulit untuk menentukan waktu dimana responden bersedia melakukan </a:t>
            </a:r>
            <a:r>
              <a:rPr lang="id-ID" i="1" dirty="0" smtClean="0"/>
              <a:t>interview. </a:t>
            </a:r>
            <a:endParaRPr lang="id-ID" dirty="0"/>
          </a:p>
        </p:txBody>
      </p:sp>
    </p:spTree>
    <p:extLst>
      <p:ext uri="{BB962C8B-B14F-4D97-AF65-F5344CB8AC3E}">
        <p14:creationId xmlns:p14="http://schemas.microsoft.com/office/powerpoint/2010/main" val="3110722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Interviewing by Telephone</a:t>
            </a:r>
            <a:endParaRPr lang="id-ID" dirty="0"/>
          </a:p>
        </p:txBody>
      </p:sp>
      <p:sp>
        <p:nvSpPr>
          <p:cNvPr id="5" name="Oval 4"/>
          <p:cNvSpPr/>
          <p:nvPr/>
        </p:nvSpPr>
        <p:spPr>
          <a:xfrm>
            <a:off x="971600" y="1628800"/>
            <a:ext cx="5616624" cy="18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t>Metode wawancara yang dilakukan secara tidak langsung dengan </a:t>
            </a:r>
            <a:r>
              <a:rPr lang="id-ID" sz="2000" b="1" i="1" dirty="0" smtClean="0"/>
              <a:t>interviewee </a:t>
            </a:r>
            <a:r>
              <a:rPr lang="id-ID" sz="2000" b="1" dirty="0" smtClean="0"/>
              <a:t>melalui telepon.</a:t>
            </a:r>
            <a:endParaRPr lang="id-ID" sz="2000" b="1" dirty="0"/>
          </a:p>
        </p:txBody>
      </p:sp>
      <p:sp>
        <p:nvSpPr>
          <p:cNvPr id="6" name="Rectangle 5"/>
          <p:cNvSpPr/>
          <p:nvPr/>
        </p:nvSpPr>
        <p:spPr>
          <a:xfrm>
            <a:off x="827584" y="3685834"/>
            <a:ext cx="3349285" cy="2781375"/>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marL="285750" indent="-285750" algn="ctr">
              <a:buFont typeface="Wingdings" pitchFamily="2" charset="2"/>
              <a:buChar char="v"/>
            </a:pPr>
            <a:r>
              <a:rPr lang="id-ID" b="1" dirty="0" smtClean="0"/>
              <a:t>Banyak penelitian menyatakan bahwa kebanyakan </a:t>
            </a:r>
            <a:r>
              <a:rPr lang="id-ID" b="1" i="1" dirty="0" smtClean="0"/>
              <a:t>interviewer </a:t>
            </a:r>
            <a:r>
              <a:rPr lang="id-ID" b="1" dirty="0" smtClean="0"/>
              <a:t>kurang menyukai metode ini</a:t>
            </a:r>
          </a:p>
          <a:p>
            <a:pPr marL="285750" indent="-285750" algn="ctr">
              <a:buFont typeface="Wingdings" pitchFamily="2" charset="2"/>
              <a:buChar char="v"/>
            </a:pPr>
            <a:r>
              <a:rPr lang="id-ID" b="1" dirty="0" smtClean="0"/>
              <a:t>Responden akan sulit untuk membahas mengenai isu sensitif</a:t>
            </a:r>
          </a:p>
          <a:p>
            <a:pPr marL="285750" indent="-285750" algn="ctr">
              <a:buFont typeface="Wingdings" pitchFamily="2" charset="2"/>
              <a:buChar char="v"/>
            </a:pPr>
            <a:r>
              <a:rPr lang="id-ID" b="1" dirty="0" smtClean="0"/>
              <a:t>Responden biasanya enggan menerima panggilan telepon </a:t>
            </a:r>
            <a:endParaRPr lang="id-ID" b="1" dirty="0"/>
          </a:p>
        </p:txBody>
      </p:sp>
      <p:pic>
        <p:nvPicPr>
          <p:cNvPr id="2050"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7705" r="5467"/>
          <a:stretch/>
        </p:blipFill>
        <p:spPr bwMode="auto">
          <a:xfrm>
            <a:off x="4716016" y="3533193"/>
            <a:ext cx="3312368" cy="2904767"/>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56724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Advantages of Intervieweing by Telephone</a:t>
            </a:r>
            <a:endParaRPr lang="id-ID" dirty="0"/>
          </a:p>
        </p:txBody>
      </p:sp>
      <p:sp>
        <p:nvSpPr>
          <p:cNvPr id="3" name="Content Placeholder 2"/>
          <p:cNvSpPr>
            <a:spLocks noGrp="1"/>
          </p:cNvSpPr>
          <p:nvPr>
            <p:ph idx="1"/>
          </p:nvPr>
        </p:nvSpPr>
        <p:spPr/>
        <p:txBody>
          <a:bodyPr/>
          <a:lstStyle/>
          <a:p>
            <a:r>
              <a:rPr lang="id-ID" i="1" dirty="0" smtClean="0"/>
              <a:t>Interview </a:t>
            </a:r>
            <a:r>
              <a:rPr lang="id-ID" dirty="0" smtClean="0"/>
              <a:t>melalui telepon lebih murah dan memberikan hasil yang lebih cepat.</a:t>
            </a:r>
          </a:p>
          <a:p>
            <a:r>
              <a:rPr lang="id-ID" dirty="0" smtClean="0"/>
              <a:t>Dapat terhindar dari </a:t>
            </a:r>
            <a:r>
              <a:rPr lang="id-ID" i="1" dirty="0" smtClean="0"/>
              <a:t>interview-bias</a:t>
            </a:r>
          </a:p>
          <a:p>
            <a:r>
              <a:rPr lang="id-ID" dirty="0" smtClean="0"/>
              <a:t>Responden biasanya lebih terang-terangan dalam memberikan jawaban karena terdapat situasi anonimitas dalam telepon.</a:t>
            </a:r>
          </a:p>
          <a:p>
            <a:r>
              <a:rPr lang="id-ID" i="1" dirty="0" smtClean="0"/>
              <a:t>Interviewer</a:t>
            </a:r>
            <a:r>
              <a:rPr lang="id-ID" dirty="0" smtClean="0"/>
              <a:t> akan merasa lebih aman dari ancaman tetangga atau kerabat yang dimiliki oleh responden</a:t>
            </a:r>
          </a:p>
          <a:p>
            <a:r>
              <a:rPr lang="id-ID" dirty="0" smtClean="0"/>
              <a:t>Responden akan merasa lebih aman dalam telepon karena tidak harus bertemu dengan orang asing.</a:t>
            </a:r>
            <a:endParaRPr lang="id-ID" dirty="0"/>
          </a:p>
        </p:txBody>
      </p:sp>
      <p:pic>
        <p:nvPicPr>
          <p:cNvPr id="3074" name="Picture 2" descr="Image result for interview by telepho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2120" y="4797152"/>
            <a:ext cx="2850704" cy="1850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31616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Opening the Telephone Interview</a:t>
            </a:r>
            <a:endParaRPr lang="id-ID" dirty="0"/>
          </a:p>
        </p:txBody>
      </p:sp>
      <p:sp>
        <p:nvSpPr>
          <p:cNvPr id="3" name="Content Placeholder 2"/>
          <p:cNvSpPr>
            <a:spLocks noGrp="1"/>
          </p:cNvSpPr>
          <p:nvPr>
            <p:ph idx="1"/>
          </p:nvPr>
        </p:nvSpPr>
        <p:spPr/>
        <p:txBody>
          <a:bodyPr/>
          <a:lstStyle/>
          <a:p>
            <a:pPr>
              <a:buFont typeface="Wingdings"/>
              <a:buChar char="à"/>
            </a:pPr>
            <a:r>
              <a:rPr lang="id-ID" dirty="0" smtClean="0">
                <a:sym typeface="Wingdings" pitchFamily="2" charset="2"/>
              </a:rPr>
              <a:t> Merupakan bagian yang sangat penting dalam metode ini, karena akan berpengaruh terhadap reaksi dari responden.</a:t>
            </a:r>
          </a:p>
          <a:p>
            <a:pPr>
              <a:buFont typeface="Wingdings"/>
              <a:buChar char="à"/>
            </a:pPr>
            <a:r>
              <a:rPr lang="id-ID" dirty="0" smtClean="0"/>
              <a:t> Harus melibatkan </a:t>
            </a:r>
            <a:r>
              <a:rPr lang="id-ID" i="1" dirty="0" smtClean="0"/>
              <a:t>speaking skills </a:t>
            </a:r>
            <a:r>
              <a:rPr lang="id-ID" dirty="0"/>
              <a:t>yang baik yang meliputi, </a:t>
            </a:r>
            <a:r>
              <a:rPr lang="id-ID" dirty="0" smtClean="0"/>
              <a:t>nada, </a:t>
            </a:r>
            <a:r>
              <a:rPr lang="id-ID" dirty="0"/>
              <a:t>variasi vokal, kenyaringan, </a:t>
            </a:r>
            <a:r>
              <a:rPr lang="id-ID" dirty="0" smtClean="0"/>
              <a:t>nilai, </a:t>
            </a:r>
            <a:r>
              <a:rPr lang="id-ID" dirty="0"/>
              <a:t>dan </a:t>
            </a:r>
            <a:r>
              <a:rPr lang="id-ID" dirty="0" smtClean="0"/>
              <a:t>pengucapan yang meyakinkan layaknya seorang </a:t>
            </a:r>
            <a:r>
              <a:rPr lang="id-ID" i="1" dirty="0" smtClean="0"/>
              <a:t>interviewer</a:t>
            </a:r>
            <a:r>
              <a:rPr lang="id-ID" dirty="0" smtClean="0"/>
              <a:t>.</a:t>
            </a:r>
            <a:endParaRPr lang="id-ID" dirty="0"/>
          </a:p>
          <a:p>
            <a:pPr marL="114300" indent="0">
              <a:buNone/>
            </a:pPr>
            <a:endParaRPr lang="id-ID" dirty="0"/>
          </a:p>
        </p:txBody>
      </p:sp>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645024"/>
            <a:ext cx="4608512" cy="3013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5082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How to Use the Telephone</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4684655"/>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18472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Interviewing through the Internet</a:t>
            </a:r>
            <a:endParaRPr lang="id-ID"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45523842"/>
              </p:ext>
            </p:extLst>
          </p:nvPr>
        </p:nvGraphicFramePr>
        <p:xfrm>
          <a:off x="-1116632" y="2708920"/>
          <a:ext cx="7241976"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ounded Rectangle 3"/>
          <p:cNvSpPr/>
          <p:nvPr/>
        </p:nvSpPr>
        <p:spPr>
          <a:xfrm>
            <a:off x="971600" y="1772816"/>
            <a:ext cx="6696744"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t>Metode wawancara yang dilakukan secara tidak langsung dengan </a:t>
            </a:r>
            <a:r>
              <a:rPr lang="id-ID" b="1" i="1" dirty="0" smtClean="0"/>
              <a:t>interviewee </a:t>
            </a:r>
            <a:r>
              <a:rPr lang="id-ID" b="1" dirty="0" smtClean="0"/>
              <a:t>melalui sistem yang berbasis pada internet.</a:t>
            </a:r>
            <a:endParaRPr lang="id-ID" b="1" dirty="0"/>
          </a:p>
        </p:txBody>
      </p:sp>
      <p:pic>
        <p:nvPicPr>
          <p:cNvPr id="5122" name="Picture 2" descr="Related imag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16016" y="3140968"/>
            <a:ext cx="3600400"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64874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Coding and Tabulation</a:t>
            </a:r>
            <a:endParaRPr lang="id-ID"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1714500"/>
            <a:ext cx="60960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69605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Analysis</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3608386"/>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52562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18658"/>
          </a:xfrm>
        </p:spPr>
        <p:txBody>
          <a:bodyPr/>
          <a:lstStyle/>
          <a:p>
            <a:r>
              <a:rPr lang="id-ID" sz="6600" dirty="0" smtClean="0"/>
              <a:t>The Respondent in Survey Interviews</a:t>
            </a:r>
            <a:endParaRPr lang="id-ID" sz="6600" dirty="0"/>
          </a:p>
        </p:txBody>
      </p:sp>
    </p:spTree>
    <p:extLst>
      <p:ext uri="{BB962C8B-B14F-4D97-AF65-F5344CB8AC3E}">
        <p14:creationId xmlns:p14="http://schemas.microsoft.com/office/powerpoint/2010/main" val="10716940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Opening</a:t>
            </a:r>
            <a:endParaRPr lang="id-ID"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45851563"/>
              </p:ext>
            </p:extLst>
          </p:nvPr>
        </p:nvGraphicFramePr>
        <p:xfrm>
          <a:off x="1763688" y="2168860"/>
          <a:ext cx="6313512" cy="3124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611560" y="1772816"/>
            <a:ext cx="727280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t>Pahami mengenai survey wawancara yang dilakukan sebelum berpartisipiasi</a:t>
            </a:r>
            <a:endParaRPr lang="id-ID" b="1" dirty="0"/>
          </a:p>
        </p:txBody>
      </p:sp>
      <p:graphicFrame>
        <p:nvGraphicFramePr>
          <p:cNvPr id="8" name="Diagram 7"/>
          <p:cNvGraphicFramePr/>
          <p:nvPr>
            <p:extLst>
              <p:ext uri="{D42A27DB-BD31-4B8C-83A1-F6EECF244321}">
                <p14:modId xmlns:p14="http://schemas.microsoft.com/office/powerpoint/2010/main" val="1376768335"/>
              </p:ext>
            </p:extLst>
          </p:nvPr>
        </p:nvGraphicFramePr>
        <p:xfrm>
          <a:off x="1151620" y="4005064"/>
          <a:ext cx="6300700" cy="282125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5526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pPr algn="ctr"/>
            <a:r>
              <a:rPr lang="id-ID" dirty="0" smtClean="0"/>
              <a:t>Tujuan dan riset</a:t>
            </a:r>
            <a:endParaRPr lang="id-ID" dirty="0"/>
          </a:p>
        </p:txBody>
      </p:sp>
      <p:sp>
        <p:nvSpPr>
          <p:cNvPr id="3" name="Tampungan Konten 2"/>
          <p:cNvSpPr>
            <a:spLocks noGrp="1"/>
          </p:cNvSpPr>
          <p:nvPr>
            <p:ph idx="1"/>
          </p:nvPr>
        </p:nvSpPr>
        <p:spPr/>
        <p:txBody>
          <a:bodyPr/>
          <a:lstStyle/>
          <a:p>
            <a:pPr marL="0" indent="0">
              <a:buNone/>
            </a:pPr>
            <a:endParaRPr lang="id-ID" dirty="0" smtClean="0"/>
          </a:p>
        </p:txBody>
      </p:sp>
      <p:sp>
        <p:nvSpPr>
          <p:cNvPr id="4" name="Persegi Bersudut Tumpul 3"/>
          <p:cNvSpPr/>
          <p:nvPr/>
        </p:nvSpPr>
        <p:spPr>
          <a:xfrm>
            <a:off x="292474" y="1556792"/>
            <a:ext cx="4568638" cy="50860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d-ID" dirty="0" smtClean="0"/>
          </a:p>
          <a:p>
            <a:r>
              <a:rPr lang="id-ID" dirty="0" smtClean="0"/>
              <a:t>Menentukan </a:t>
            </a:r>
            <a:r>
              <a:rPr lang="id-ID" dirty="0" smtClean="0"/>
              <a:t>tujuan</a:t>
            </a:r>
          </a:p>
          <a:p>
            <a:endParaRPr lang="id-ID" dirty="0"/>
          </a:p>
          <a:p>
            <a:r>
              <a:rPr lang="id-ID" dirty="0"/>
              <a:t>	Tingkat dan jenis pengetahuan responden, keyakinan dan persepsi, perasaan positif dan negatif, perilaku masa lalu, dan sifat atau karakteristik pribadi. </a:t>
            </a:r>
          </a:p>
          <a:p>
            <a:endParaRPr lang="id-ID" dirty="0"/>
          </a:p>
          <a:p>
            <a:pPr marL="285750" indent="-285750">
              <a:buFont typeface="Arial" panose="020B0604020202020204" pitchFamily="34" charset="0"/>
              <a:buChar char="•"/>
            </a:pPr>
            <a:r>
              <a:rPr lang="id-ID" dirty="0"/>
              <a:t>Jenis informasi yang dibutuhkan: opini, fakta, atau statistik</a:t>
            </a:r>
          </a:p>
          <a:p>
            <a:pPr marL="285750" indent="-285750">
              <a:buFont typeface="Arial" panose="020B0604020202020204" pitchFamily="34" charset="0"/>
              <a:buChar char="•"/>
            </a:pPr>
            <a:r>
              <a:rPr lang="id-ID" dirty="0"/>
              <a:t>Cara Anda akan menggunakan informasi</a:t>
            </a:r>
          </a:p>
          <a:p>
            <a:pPr marL="285750" indent="-285750">
              <a:buFont typeface="Arial" panose="020B0604020202020204" pitchFamily="34" charset="0"/>
              <a:buChar char="•"/>
            </a:pPr>
            <a:r>
              <a:rPr lang="id-ID" dirty="0"/>
              <a:t>Tujuan jangka pendek dan jangka panjang</a:t>
            </a:r>
          </a:p>
          <a:p>
            <a:pPr marL="285750" indent="-285750">
              <a:buFont typeface="Arial" panose="020B0604020202020204" pitchFamily="34" charset="0"/>
              <a:buChar char="•"/>
            </a:pPr>
            <a:r>
              <a:rPr lang="id-ID" dirty="0"/>
              <a:t>Hal yang diungkap dalam penelitian</a:t>
            </a:r>
          </a:p>
          <a:p>
            <a:pPr marL="285750" indent="-285750">
              <a:buFont typeface="Arial" panose="020B0604020202020204" pitchFamily="34" charset="0"/>
              <a:buChar char="•"/>
            </a:pPr>
            <a:r>
              <a:rPr lang="id-ID" dirty="0"/>
              <a:t>Apakah Anda memiliki prediksi masa depan atau melihat masa lalu</a:t>
            </a:r>
          </a:p>
        </p:txBody>
      </p:sp>
      <p:sp>
        <p:nvSpPr>
          <p:cNvPr id="5" name="Persegi Bersudut Tumpul 4"/>
          <p:cNvSpPr/>
          <p:nvPr/>
        </p:nvSpPr>
        <p:spPr>
          <a:xfrm>
            <a:off x="5234269" y="2276871"/>
            <a:ext cx="3226164" cy="4365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a:t>Pelaksanaan </a:t>
            </a:r>
            <a:r>
              <a:rPr lang="id-ID" dirty="0" smtClean="0"/>
              <a:t>penelitian</a:t>
            </a:r>
          </a:p>
          <a:p>
            <a:endParaRPr lang="id-ID" dirty="0"/>
          </a:p>
          <a:p>
            <a:r>
              <a:rPr lang="id-ID" dirty="0"/>
              <a:t>Selidiki semua aspek dari topik wawancara. Jika terdapat konsep yang sulit dimengerti Anda harus menentukan arti dali istilah tersebut.</a:t>
            </a:r>
          </a:p>
        </p:txBody>
      </p:sp>
    </p:spTree>
    <p:extLst>
      <p:ext uri="{BB962C8B-B14F-4D97-AF65-F5344CB8AC3E}">
        <p14:creationId xmlns:p14="http://schemas.microsoft.com/office/powerpoint/2010/main" val="30109783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Question Phase</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0063562"/>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9472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a:xfrm>
            <a:off x="507136" y="147919"/>
            <a:ext cx="7598569" cy="1456267"/>
          </a:xfrm>
        </p:spPr>
        <p:txBody>
          <a:bodyPr/>
          <a:lstStyle/>
          <a:p>
            <a:pPr algn="ctr"/>
            <a:r>
              <a:rPr lang="id-ID" dirty="0" smtClean="0"/>
              <a:t>Penataan wawancara</a:t>
            </a:r>
            <a:endParaRPr lang="id-ID" dirty="0"/>
          </a:p>
        </p:txBody>
      </p:sp>
      <p:sp>
        <p:nvSpPr>
          <p:cNvPr id="3" name="Tampungan Konten 2"/>
          <p:cNvSpPr>
            <a:spLocks noGrp="1"/>
          </p:cNvSpPr>
          <p:nvPr>
            <p:ph idx="1"/>
          </p:nvPr>
        </p:nvSpPr>
        <p:spPr>
          <a:xfrm>
            <a:off x="403413" y="1604186"/>
            <a:ext cx="7598569" cy="3649133"/>
          </a:xfrm>
          <a:ln>
            <a:solidFill>
              <a:schemeClr val="accent1">
                <a:lumMod val="50000"/>
              </a:schemeClr>
            </a:solidFill>
          </a:ln>
        </p:spPr>
        <p:style>
          <a:lnRef idx="0">
            <a:scrgbClr r="0" g="0" b="0"/>
          </a:lnRef>
          <a:fillRef idx="1003">
            <a:schemeClr val="dk1"/>
          </a:fillRef>
          <a:effectRef idx="0">
            <a:scrgbClr r="0" g="0" b="0"/>
          </a:effectRef>
          <a:fontRef idx="major"/>
        </p:style>
        <p:txBody>
          <a:bodyPr/>
          <a:lstStyle/>
          <a:p>
            <a:r>
              <a:rPr lang="id-ID" dirty="0" smtClean="0">
                <a:solidFill>
                  <a:schemeClr val="bg1"/>
                </a:solidFill>
              </a:rPr>
              <a:t>Panduan wawancara</a:t>
            </a:r>
          </a:p>
          <a:p>
            <a:pPr marL="457200" lvl="1" indent="0">
              <a:buNone/>
            </a:pPr>
            <a:r>
              <a:rPr lang="id-ID" dirty="0" smtClean="0">
                <a:solidFill>
                  <a:schemeClr val="bg1"/>
                </a:solidFill>
              </a:rPr>
              <a:t>Panduan wawancara berfungsi untuk membedakan topik dan </a:t>
            </a:r>
            <a:r>
              <a:rPr lang="id-ID" dirty="0" err="1" smtClean="0">
                <a:solidFill>
                  <a:schemeClr val="bg1"/>
                </a:solidFill>
              </a:rPr>
              <a:t>subtopik</a:t>
            </a:r>
            <a:r>
              <a:rPr lang="id-ID" dirty="0" smtClean="0">
                <a:solidFill>
                  <a:schemeClr val="bg1"/>
                </a:solidFill>
              </a:rPr>
              <a:t>. Mulailah membuat panduan wawancara dengan mencatatkan area utama.</a:t>
            </a:r>
          </a:p>
          <a:p>
            <a:pPr marL="457200" lvl="1" indent="0">
              <a:buNone/>
            </a:pPr>
            <a:endParaRPr lang="id-ID" dirty="0">
              <a:solidFill>
                <a:schemeClr val="bg1"/>
              </a:solidFill>
            </a:endParaRPr>
          </a:p>
          <a:p>
            <a:pPr marL="457200" lvl="1" indent="0">
              <a:buNone/>
            </a:pPr>
            <a:r>
              <a:rPr lang="id-ID" dirty="0" smtClean="0">
                <a:solidFill>
                  <a:schemeClr val="bg1"/>
                </a:solidFill>
              </a:rPr>
              <a:t>Mengapa, siapa, apa, kapan, di mana, bagaimana.</a:t>
            </a:r>
          </a:p>
          <a:p>
            <a:pPr marL="457200" lvl="1" indent="0">
              <a:buNone/>
            </a:pPr>
            <a:endParaRPr lang="id-ID" dirty="0">
              <a:solidFill>
                <a:schemeClr val="bg1"/>
              </a:solidFill>
            </a:endParaRPr>
          </a:p>
          <a:p>
            <a:pPr marL="457200" lvl="1" indent="0">
              <a:buNone/>
            </a:pPr>
            <a:endParaRPr lang="id-ID" dirty="0" smtClean="0">
              <a:solidFill>
                <a:schemeClr val="bg1"/>
              </a:solidFill>
            </a:endParaRPr>
          </a:p>
          <a:p>
            <a:pPr marL="457200" lvl="1" indent="0">
              <a:buNone/>
            </a:pPr>
            <a:endParaRPr lang="id-ID" dirty="0">
              <a:solidFill>
                <a:schemeClr val="bg1"/>
              </a:solidFill>
            </a:endParaRPr>
          </a:p>
        </p:txBody>
      </p:sp>
      <p:sp>
        <p:nvSpPr>
          <p:cNvPr id="4" name="Bagan alur: Proses 3"/>
          <p:cNvSpPr/>
          <p:nvPr/>
        </p:nvSpPr>
        <p:spPr>
          <a:xfrm>
            <a:off x="276646" y="4005064"/>
            <a:ext cx="3993776" cy="236435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t>Survei kualitatif</a:t>
            </a:r>
          </a:p>
          <a:p>
            <a:endParaRPr lang="id-ID" dirty="0" smtClean="0"/>
          </a:p>
          <a:p>
            <a:r>
              <a:rPr lang="id-ID" dirty="0" smtClean="0"/>
              <a:t>Ketika </a:t>
            </a:r>
            <a:r>
              <a:rPr lang="id-ID" dirty="0" smtClean="0"/>
              <a:t>menyajikan dalam bentuk teks atau kata-kata dapat mengembangkan pertanyaan wawancara meliputi pertanyaan terbuka, pertanyaan yang direncanakan, dan pertanyaan yang tergantung pada jawaban narasumber.</a:t>
            </a:r>
          </a:p>
          <a:p>
            <a:endParaRPr lang="id-ID" dirty="0"/>
          </a:p>
        </p:txBody>
      </p:sp>
      <p:sp>
        <p:nvSpPr>
          <p:cNvPr id="5" name="Bagan alur: Proses 4"/>
          <p:cNvSpPr/>
          <p:nvPr/>
        </p:nvSpPr>
        <p:spPr>
          <a:xfrm>
            <a:off x="4840941" y="3861048"/>
            <a:ext cx="3731559" cy="248820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t>Survei kuantitatif </a:t>
            </a:r>
          </a:p>
          <a:p>
            <a:endParaRPr lang="id-ID" dirty="0" smtClean="0"/>
          </a:p>
          <a:p>
            <a:r>
              <a:rPr lang="id-ID" dirty="0" smtClean="0"/>
              <a:t>Ketika menyajikan dalam bentuk angka, rata-rata, dan frekuensi. Ini memungkinkan pewawancara untuk mengontrol ratusan responden yang beragam, dan mendapat jawaban yang mudah direkam, ditabulasi, dan dianalisis.</a:t>
            </a:r>
            <a:endParaRPr lang="id-ID" dirty="0"/>
          </a:p>
        </p:txBody>
      </p:sp>
    </p:spTree>
    <p:extLst>
      <p:ext uri="{BB962C8B-B14F-4D97-AF65-F5344CB8AC3E}">
        <p14:creationId xmlns:p14="http://schemas.microsoft.com/office/powerpoint/2010/main" val="638349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endParaRPr lang="id-ID"/>
          </a:p>
        </p:txBody>
      </p:sp>
      <p:sp>
        <p:nvSpPr>
          <p:cNvPr id="3" name="Tampungan Konten 2"/>
          <p:cNvSpPr>
            <a:spLocks noGrp="1"/>
          </p:cNvSpPr>
          <p:nvPr>
            <p:ph idx="1"/>
          </p:nvPr>
        </p:nvSpPr>
        <p:spPr/>
        <p:txBody>
          <a:bodyPr>
            <a:normAutofit lnSpcReduction="10000"/>
          </a:bodyPr>
          <a:lstStyle/>
          <a:p>
            <a:r>
              <a:rPr lang="id-ID" dirty="0" smtClean="0"/>
              <a:t>Pembukaan </a:t>
            </a:r>
          </a:p>
          <a:p>
            <a:pPr marL="0" indent="0">
              <a:buNone/>
            </a:pPr>
            <a:r>
              <a:rPr lang="id-ID" dirty="0"/>
              <a:t>	</a:t>
            </a:r>
            <a:r>
              <a:rPr lang="id-ID" dirty="0" smtClean="0"/>
              <a:t>Meliputi nama, salam pewawancara, organisasi yang mengadakan survei, subjek wawancara, tujuan, lama waktu survei, dan jaminan kerahasiaan. Untuk membuat suasana lebih alami Anda bisa menyuruh narasumber untuk membuat pembukaannya sendiri selama masing-masing pembuka meliputi semua elemen.</a:t>
            </a:r>
          </a:p>
          <a:p>
            <a:pPr marL="0" indent="0">
              <a:buNone/>
            </a:pPr>
            <a:endParaRPr lang="id-ID" dirty="0"/>
          </a:p>
          <a:p>
            <a:r>
              <a:rPr lang="id-ID" dirty="0" smtClean="0"/>
              <a:t>Penutup</a:t>
            </a:r>
          </a:p>
          <a:p>
            <a:pPr marL="0" indent="0">
              <a:buNone/>
            </a:pPr>
            <a:r>
              <a:rPr lang="id-ID" dirty="0"/>
              <a:t>	</a:t>
            </a:r>
            <a:r>
              <a:rPr lang="id-ID" dirty="0" smtClean="0"/>
              <a:t>penutup biasanya singkat dan berisi ungkapan apresiasi untuk waktu dan tenaga yang dikeluarkan.</a:t>
            </a:r>
          </a:p>
          <a:p>
            <a:pPr marL="0" indent="0">
              <a:buNone/>
            </a:pPr>
            <a:r>
              <a:rPr lang="id-ID" dirty="0" smtClean="0"/>
              <a:t>Jika perlu penyelenggara meminta nomor responden untuk memverifikasi  dan mencantumkan alamat rumah jika ingin memberikan hasil survei pada narasumber. </a:t>
            </a:r>
            <a:endParaRPr lang="id-ID" dirty="0"/>
          </a:p>
        </p:txBody>
      </p:sp>
    </p:spTree>
    <p:extLst>
      <p:ext uri="{BB962C8B-B14F-4D97-AF65-F5344CB8AC3E}">
        <p14:creationId xmlns:p14="http://schemas.microsoft.com/office/powerpoint/2010/main" val="3488045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p:cNvSpPr>
            <a:spLocks noGrp="1"/>
          </p:cNvSpPr>
          <p:nvPr>
            <p:ph type="title"/>
          </p:nvPr>
        </p:nvSpPr>
        <p:spPr/>
        <p:txBody>
          <a:bodyPr/>
          <a:lstStyle/>
          <a:p>
            <a:pPr algn="ctr"/>
            <a:r>
              <a:rPr lang="id-ID" dirty="0" smtClean="0"/>
              <a:t>Pertanyaan survei</a:t>
            </a:r>
            <a:endParaRPr lang="id-ID" dirty="0"/>
          </a:p>
        </p:txBody>
      </p:sp>
      <p:sp>
        <p:nvSpPr>
          <p:cNvPr id="3" name="Tampungan Konten 2"/>
          <p:cNvSpPr>
            <a:spLocks noGrp="1"/>
          </p:cNvSpPr>
          <p:nvPr>
            <p:ph idx="1"/>
          </p:nvPr>
        </p:nvSpPr>
        <p:spPr/>
        <p:txBody>
          <a:bodyPr/>
          <a:lstStyle/>
          <a:p>
            <a:r>
              <a:rPr lang="id-ID" dirty="0" smtClean="0"/>
              <a:t>Kalimat pertanyaan</a:t>
            </a:r>
          </a:p>
          <a:p>
            <a:pPr marL="0" indent="0">
              <a:buNone/>
            </a:pPr>
            <a:r>
              <a:rPr lang="id-ID" dirty="0"/>
              <a:t>	</a:t>
            </a:r>
            <a:r>
              <a:rPr lang="id-ID" dirty="0" smtClean="0"/>
              <a:t>Semua responden harus mendengar pertanyaan yang sama dan ditanyakan dengan cara, kalimat, dan intonasi yang sama. Sebuah kata mungkin mengubah arti dan mengubah tanggapan responden, sehingga mengubah hasil survei. Buatlah pertanyaan yang jelas, relevan, sesuai dengan tingkat pengetahuan responden, tidak terlalu kompleks atau terlalu sederhana, mudah diakses secara sosial dan psikologis, serta hindari pertanyaan yang negatif. </a:t>
            </a:r>
          </a:p>
          <a:p>
            <a:pPr marL="0" indent="0">
              <a:buNone/>
            </a:pPr>
            <a:endParaRPr lang="id-ID" dirty="0"/>
          </a:p>
          <a:p>
            <a:pPr marL="457200" lvl="1" indent="0">
              <a:buNone/>
            </a:pPr>
            <a:endParaRPr lang="id-ID" dirty="0"/>
          </a:p>
        </p:txBody>
      </p:sp>
    </p:spTree>
    <p:extLst>
      <p:ext uri="{BB962C8B-B14F-4D97-AF65-F5344CB8AC3E}">
        <p14:creationId xmlns:p14="http://schemas.microsoft.com/office/powerpoint/2010/main" val="2349217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p:cNvSpPr>
            <a:spLocks noGrp="1"/>
          </p:cNvSpPr>
          <p:nvPr>
            <p:ph idx="1"/>
          </p:nvPr>
        </p:nvSpPr>
        <p:spPr>
          <a:xfrm>
            <a:off x="514351" y="712695"/>
            <a:ext cx="7598569" cy="5486399"/>
          </a:xfrm>
        </p:spPr>
        <p:txBody>
          <a:bodyPr>
            <a:normAutofit/>
          </a:bodyPr>
          <a:lstStyle/>
          <a:p>
            <a:r>
              <a:rPr lang="id-ID" dirty="0" smtClean="0"/>
              <a:t>Contoh pengembangan pertanyaan</a:t>
            </a:r>
          </a:p>
          <a:p>
            <a:pPr marL="0" indent="0">
              <a:buNone/>
            </a:pPr>
            <a:endParaRPr lang="id-ID" dirty="0" smtClean="0"/>
          </a:p>
          <a:p>
            <a:pPr marL="342900" indent="-342900">
              <a:buAutoNum type="arabicPeriod"/>
            </a:pPr>
            <a:r>
              <a:rPr lang="id-ID" dirty="0" smtClean="0"/>
              <a:t>Bagaimana perasaan Anda tentang </a:t>
            </a:r>
            <a:r>
              <a:rPr lang="id-ID" u="sng" dirty="0" smtClean="0"/>
              <a:t>aturan paksa </a:t>
            </a:r>
            <a:r>
              <a:rPr lang="id-ID" dirty="0" smtClean="0"/>
              <a:t>universitas terhadap mahasiswa yang membawa senjata api di kampus ?</a:t>
            </a:r>
          </a:p>
          <a:p>
            <a:pPr marL="342900" indent="-342900">
              <a:buAutoNum type="arabicPeriod"/>
            </a:pPr>
            <a:r>
              <a:rPr lang="id-ID" dirty="0" smtClean="0"/>
              <a:t>Apakah Anda menentang atau tidak terhadap aturan universitas mengenai mahasiswa yang membawa senjata api di kampus ?</a:t>
            </a:r>
          </a:p>
          <a:p>
            <a:pPr marL="800100" lvl="1" indent="-342900">
              <a:buAutoNum type="arabicPeriod"/>
            </a:pPr>
            <a:r>
              <a:rPr lang="id-ID" dirty="0" smtClean="0"/>
              <a:t>Mendukung</a:t>
            </a:r>
          </a:p>
          <a:p>
            <a:pPr marL="800100" lvl="1" indent="-342900">
              <a:buAutoNum type="arabicPeriod"/>
            </a:pPr>
            <a:r>
              <a:rPr lang="id-ID" dirty="0" smtClean="0"/>
              <a:t>Menentang</a:t>
            </a:r>
          </a:p>
          <a:p>
            <a:pPr marL="800100" lvl="1" indent="-342900">
              <a:buAutoNum type="arabicPeriod"/>
            </a:pPr>
            <a:r>
              <a:rPr lang="id-ID" dirty="0" smtClean="0"/>
              <a:t>Tidak apa perasaan</a:t>
            </a:r>
          </a:p>
          <a:p>
            <a:pPr marL="342900" indent="-342900">
              <a:buAutoNum type="arabicPeriod"/>
            </a:pPr>
            <a:r>
              <a:rPr lang="id-ID" dirty="0" smtClean="0"/>
              <a:t>Apakah Anda sangat setuju, setuju, tidak setuju, atau sangat tidak setuju dengan aturan universitas terhadap mahasiswa yang membawa senjata api di kampus ?</a:t>
            </a:r>
          </a:p>
          <a:p>
            <a:pPr marL="342900" indent="-342900">
              <a:buAutoNum type="arabicPeriod"/>
            </a:pPr>
            <a:endParaRPr lang="id-ID" dirty="0" smtClean="0"/>
          </a:p>
          <a:p>
            <a:pPr marL="342900" indent="-342900">
              <a:buAutoNum type="arabicPeriod"/>
            </a:pPr>
            <a:endParaRPr lang="id-ID" dirty="0"/>
          </a:p>
        </p:txBody>
      </p:sp>
    </p:spTree>
    <p:extLst>
      <p:ext uri="{BB962C8B-B14F-4D97-AF65-F5344CB8AC3E}">
        <p14:creationId xmlns:p14="http://schemas.microsoft.com/office/powerpoint/2010/main" val="3906418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p:cNvSpPr>
            <a:spLocks noGrp="1"/>
          </p:cNvSpPr>
          <p:nvPr>
            <p:ph idx="1"/>
          </p:nvPr>
        </p:nvSpPr>
        <p:spPr>
          <a:xfrm>
            <a:off x="514351" y="1008530"/>
            <a:ext cx="7598569" cy="4782671"/>
          </a:xfrm>
        </p:spPr>
        <p:txBody>
          <a:bodyPr/>
          <a:lstStyle/>
          <a:p>
            <a:r>
              <a:rPr lang="id-ID" dirty="0" smtClean="0"/>
              <a:t>Pertanyaan </a:t>
            </a:r>
            <a:r>
              <a:rPr lang="id-ID" dirty="0" err="1" smtClean="0"/>
              <a:t>probing</a:t>
            </a:r>
            <a:endParaRPr lang="id-ID" dirty="0" smtClean="0"/>
          </a:p>
          <a:p>
            <a:pPr marL="0" indent="0">
              <a:buNone/>
            </a:pPr>
            <a:r>
              <a:rPr lang="id-ID" dirty="0"/>
              <a:t>	</a:t>
            </a:r>
            <a:r>
              <a:rPr lang="id-ID" dirty="0" smtClean="0"/>
              <a:t>jika responden menjawab dengan sangat singkat Anda mungkin diam, </a:t>
            </a:r>
            <a:r>
              <a:rPr lang="id-ID" dirty="0" err="1" smtClean="0"/>
              <a:t>He’he</a:t>
            </a:r>
            <a:r>
              <a:rPr lang="id-ID" dirty="0" smtClean="0"/>
              <a:t>, atau menyelidiki informasi lain. Jika tidak yakin pada jawaban responden makan Anda dapat bertanya “ada lagi ?” atau “apakah ada hal alin yang ingin ada tabahkan ?”</a:t>
            </a:r>
            <a:endParaRPr lang="id-ID" dirty="0"/>
          </a:p>
          <a:p>
            <a:pPr marL="0" indent="0">
              <a:buNone/>
            </a:pPr>
            <a:endParaRPr lang="id-ID" dirty="0" smtClean="0"/>
          </a:p>
          <a:p>
            <a:r>
              <a:rPr lang="id-ID" dirty="0" smtClean="0"/>
              <a:t>Pertanyaan strategi</a:t>
            </a:r>
          </a:p>
          <a:p>
            <a:pPr marL="0" indent="0">
              <a:buNone/>
            </a:pPr>
            <a:r>
              <a:rPr lang="id-ID" dirty="0"/>
              <a:t>	</a:t>
            </a:r>
            <a:r>
              <a:rPr lang="id-ID" dirty="0" smtClean="0"/>
              <a:t>untuk menilai tingkat kejujuran, pengetahuan, konsentrasi, mengurangi jawaban ragu, mencegah bias, dan memasukkan pertanyaan-pertanyaan wawancara. Terdapat 5 strategi</a:t>
            </a:r>
            <a:endParaRPr lang="id-ID" dirty="0"/>
          </a:p>
        </p:txBody>
      </p:sp>
    </p:spTree>
    <p:extLst>
      <p:ext uri="{BB962C8B-B14F-4D97-AF65-F5344CB8AC3E}">
        <p14:creationId xmlns:p14="http://schemas.microsoft.com/office/powerpoint/2010/main" val="1391438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p:cNvSpPr>
            <a:spLocks noGrp="1"/>
          </p:cNvSpPr>
          <p:nvPr>
            <p:ph idx="1"/>
          </p:nvPr>
        </p:nvSpPr>
        <p:spPr>
          <a:xfrm>
            <a:off x="514351" y="699248"/>
            <a:ext cx="7598569" cy="5351929"/>
          </a:xfrm>
        </p:spPr>
        <p:txBody>
          <a:bodyPr>
            <a:normAutofit fontScale="92500" lnSpcReduction="10000"/>
          </a:bodyPr>
          <a:lstStyle/>
          <a:p>
            <a:pPr marL="342900" indent="-342900">
              <a:buFont typeface="+mj-lt"/>
              <a:buAutoNum type="arabicPeriod"/>
            </a:pPr>
            <a:r>
              <a:rPr lang="id-ID" dirty="0" smtClean="0"/>
              <a:t> strategi penyaringan </a:t>
            </a:r>
          </a:p>
          <a:p>
            <a:pPr marL="0" indent="0">
              <a:buNone/>
            </a:pPr>
            <a:r>
              <a:rPr lang="id-ID" dirty="0"/>
              <a:t>	</a:t>
            </a:r>
            <a:r>
              <a:rPr lang="id-ID" dirty="0" smtClean="0"/>
              <a:t>memungkinkan Anda mengetahui pengetahuan responden tentang topik     </a:t>
            </a:r>
          </a:p>
          <a:p>
            <a:pPr marL="342900" indent="-342900">
              <a:buAutoNum type="arabicPeriod" startAt="2"/>
            </a:pPr>
            <a:r>
              <a:rPr lang="id-ID" dirty="0" smtClean="0"/>
              <a:t>Strategi pengulangan</a:t>
            </a:r>
          </a:p>
          <a:p>
            <a:pPr marL="0" indent="0">
              <a:buNone/>
            </a:pPr>
            <a:r>
              <a:rPr lang="id-ID" dirty="0"/>
              <a:t>	</a:t>
            </a:r>
            <a:r>
              <a:rPr lang="id-ID" dirty="0" smtClean="0"/>
              <a:t>memungkinkan Anda menentukan apakah responden konsisten dalam menjawab atau menanggapi 	topik</a:t>
            </a:r>
          </a:p>
          <a:p>
            <a:pPr marL="342900" indent="-342900">
              <a:buAutoNum type="arabicPeriod" startAt="3"/>
            </a:pPr>
            <a:r>
              <a:rPr lang="id-ID" dirty="0" smtClean="0"/>
              <a:t>Strategi pertanyaan condong</a:t>
            </a:r>
          </a:p>
          <a:p>
            <a:pPr marL="457200" lvl="1" indent="0">
              <a:buNone/>
            </a:pPr>
            <a:r>
              <a:rPr lang="id-ID" dirty="0" smtClean="0"/>
              <a:t>Membantu responden yang enggan untuk mengambil sikap atau keputusan sering terjadi karena mereka tidak mau mengungkapkan perasaan atau niatnya</a:t>
            </a:r>
          </a:p>
          <a:p>
            <a:pPr marL="342900" indent="-342900">
              <a:buAutoNum type="arabicPeriod" startAt="4"/>
            </a:pPr>
            <a:r>
              <a:rPr lang="id-ID" dirty="0" smtClean="0"/>
              <a:t>Strategi acak</a:t>
            </a:r>
          </a:p>
          <a:p>
            <a:pPr marL="457200" lvl="1" indent="0">
              <a:buNone/>
            </a:pPr>
            <a:r>
              <a:rPr lang="id-ID" dirty="0" smtClean="0"/>
              <a:t>Urutan pilihan dalam pertanyaan dapat mempengaruhi pilihan responden</a:t>
            </a:r>
          </a:p>
          <a:p>
            <a:pPr marL="342900" indent="-342900">
              <a:buAutoNum type="arabicPeriod" startAt="5"/>
            </a:pPr>
            <a:r>
              <a:rPr lang="id-ID" dirty="0" smtClean="0"/>
              <a:t>Strategi pertanyaan berantai atau kontingensi</a:t>
            </a:r>
          </a:p>
          <a:p>
            <a:pPr marL="0" indent="0">
              <a:buNone/>
            </a:pPr>
            <a:r>
              <a:rPr lang="id-ID" dirty="0" smtClean="0"/>
              <a:t>	format pertanyaan yang memungkinkan untuk menyelidiki Ke dalam jawaban responden</a:t>
            </a:r>
          </a:p>
        </p:txBody>
      </p:sp>
    </p:spTree>
    <p:extLst>
      <p:ext uri="{BB962C8B-B14F-4D97-AF65-F5344CB8AC3E}">
        <p14:creationId xmlns:p14="http://schemas.microsoft.com/office/powerpoint/2010/main" val="16729190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131</TotalTime>
  <Words>1017</Words>
  <Application>Microsoft Office PowerPoint</Application>
  <PresentationFormat>On-screen Show (4:3)</PresentationFormat>
  <Paragraphs>178</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Adjacency</vt:lpstr>
      <vt:lpstr>The Survey Interview</vt:lpstr>
      <vt:lpstr>Wawancara survei</vt:lpstr>
      <vt:lpstr>Tujuan dan riset</vt:lpstr>
      <vt:lpstr>Penataan wawancara</vt:lpstr>
      <vt:lpstr>PowerPoint Presentation</vt:lpstr>
      <vt:lpstr>Pertanyaan survei</vt:lpstr>
      <vt:lpstr>PowerPoint Presentation</vt:lpstr>
      <vt:lpstr>PowerPoint Presentation</vt:lpstr>
      <vt:lpstr>PowerPoint Presentation</vt:lpstr>
      <vt:lpstr> pertanyaan skala</vt:lpstr>
      <vt:lpstr>PowerPoint Presentation</vt:lpstr>
      <vt:lpstr>Selecting Interviewees</vt:lpstr>
      <vt:lpstr>Defining the Population</vt:lpstr>
      <vt:lpstr>Sampling Principles </vt:lpstr>
      <vt:lpstr>Sampling Technique</vt:lpstr>
      <vt:lpstr>Selecting and Training Interviewers</vt:lpstr>
      <vt:lpstr>Conducting Survey Interviews</vt:lpstr>
      <vt:lpstr>Pretesting the Interview</vt:lpstr>
      <vt:lpstr>Interviewing Face to Face</vt:lpstr>
      <vt:lpstr>Advantages &amp; Disadvantages of Interviewing Face to Face</vt:lpstr>
      <vt:lpstr>Interviewing by Telephone</vt:lpstr>
      <vt:lpstr>Advantages of Intervieweing by Telephone</vt:lpstr>
      <vt:lpstr>Opening the Telephone Interview</vt:lpstr>
      <vt:lpstr>How to Use the Telephone</vt:lpstr>
      <vt:lpstr>Interviewing through the Internet</vt:lpstr>
      <vt:lpstr>Coding and Tabulation</vt:lpstr>
      <vt:lpstr>Analysis</vt:lpstr>
      <vt:lpstr>The Respondent in Survey Interviews</vt:lpstr>
      <vt:lpstr>The Opening</vt:lpstr>
      <vt:lpstr>The Question Phase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Conducting Survey Interviews</dc:title>
  <dc:creator>user</dc:creator>
  <cp:lastModifiedBy>user</cp:lastModifiedBy>
  <cp:revision>15</cp:revision>
  <dcterms:created xsi:type="dcterms:W3CDTF">2018-02-13T10:37:10Z</dcterms:created>
  <dcterms:modified xsi:type="dcterms:W3CDTF">2018-02-13T12:57:58Z</dcterms:modified>
</cp:coreProperties>
</file>