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ta" initials="R" lastIdx="2" clrIdx="0">
    <p:extLst>
      <p:ext uri="{19B8F6BF-5375-455C-9EA6-DF929625EA0E}">
        <p15:presenceInfo xmlns:p15="http://schemas.microsoft.com/office/powerpoint/2012/main" userId="Ri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0610" autoAdjust="0"/>
  </p:normalViewPr>
  <p:slideViewPr>
    <p:cSldViewPr snapToGrid="0">
      <p:cViewPr varScale="1">
        <p:scale>
          <a:sx n="52" d="100"/>
          <a:sy n="52" d="100"/>
        </p:scale>
        <p:origin x="6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F84CF-D8F3-409D-84E8-7714E11A310D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A3198-47DE-4450-8F83-4385D9C32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99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A3198-47DE-4450-8F83-4385D9C32E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40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A3198-47DE-4450-8F83-4385D9C32E4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89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A3198-47DE-4450-8F83-4385D9C32E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46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A3198-47DE-4450-8F83-4385D9C32E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52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A3198-47DE-4450-8F83-4385D9C32E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99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A3198-47DE-4450-8F83-4385D9C32E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15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A3198-47DE-4450-8F83-4385D9C32E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10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A3198-47DE-4450-8F83-4385D9C32E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53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A3198-47DE-4450-8F83-4385D9C32E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0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A3198-47DE-4450-8F83-4385D9C32E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19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0B33311-28D5-4F6A-B1BA-DE9B8FF9B51B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05B8690-A934-4F80-BD0B-C6FB90A3CEE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169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3311-28D5-4F6A-B1BA-DE9B8FF9B51B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8690-A934-4F80-BD0B-C6FB90A3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0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3311-28D5-4F6A-B1BA-DE9B8FF9B51B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8690-A934-4F80-BD0B-C6FB90A3CEE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887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3311-28D5-4F6A-B1BA-DE9B8FF9B51B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8690-A934-4F80-BD0B-C6FB90A3CEE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125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3311-28D5-4F6A-B1BA-DE9B8FF9B51B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8690-A934-4F80-BD0B-C6FB90A3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63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3311-28D5-4F6A-B1BA-DE9B8FF9B51B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8690-A934-4F80-BD0B-C6FB90A3CEE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03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3311-28D5-4F6A-B1BA-DE9B8FF9B51B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8690-A934-4F80-BD0B-C6FB90A3CEE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281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3311-28D5-4F6A-B1BA-DE9B8FF9B51B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8690-A934-4F80-BD0B-C6FB90A3CEE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175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3311-28D5-4F6A-B1BA-DE9B8FF9B51B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8690-A934-4F80-BD0B-C6FB90A3CEE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216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3311-28D5-4F6A-B1BA-DE9B8FF9B51B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8690-A934-4F80-BD0B-C6FB90A3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1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3311-28D5-4F6A-B1BA-DE9B8FF9B51B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8690-A934-4F80-BD0B-C6FB90A3CEE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56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3311-28D5-4F6A-B1BA-DE9B8FF9B51B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8690-A934-4F80-BD0B-C6FB90A3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7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3311-28D5-4F6A-B1BA-DE9B8FF9B51B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8690-A934-4F80-BD0B-C6FB90A3CEE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44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3311-28D5-4F6A-B1BA-DE9B8FF9B51B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8690-A934-4F80-BD0B-C6FB90A3CEE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19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3311-28D5-4F6A-B1BA-DE9B8FF9B51B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8690-A934-4F80-BD0B-C6FB90A3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3311-28D5-4F6A-B1BA-DE9B8FF9B51B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8690-A934-4F80-BD0B-C6FB90A3CEE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54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3311-28D5-4F6A-B1BA-DE9B8FF9B51B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8690-A934-4F80-BD0B-C6FB90A3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2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B33311-28D5-4F6A-B1BA-DE9B8FF9B51B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5B8690-A934-4F80-BD0B-C6FB90A3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7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056069"/>
            <a:ext cx="6815669" cy="23305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Social </a:t>
            </a:r>
            <a:r>
              <a:rPr lang="en-US" sz="3200" dirty="0"/>
              <a:t>Thinking, Influence and Intergroup </a:t>
            </a:r>
            <a:r>
              <a:rPr lang="en-US" sz="3200" dirty="0" smtClean="0"/>
              <a:t>Relations</a:t>
            </a:r>
            <a:br>
              <a:rPr lang="en-US" sz="3200" dirty="0" smtClean="0"/>
            </a:br>
            <a:r>
              <a:rPr lang="en-US" sz="3200" dirty="0" smtClean="0"/>
              <a:t>Chapter 6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</a:p>
          <a:p>
            <a:r>
              <a:rPr lang="en-US" dirty="0" smtClean="0"/>
              <a:t>Rita </a:t>
            </a:r>
            <a:r>
              <a:rPr lang="en-US" dirty="0" err="1" smtClean="0"/>
              <a:t>Ria</a:t>
            </a:r>
            <a:r>
              <a:rPr lang="en-US" dirty="0" smtClean="0"/>
              <a:t> </a:t>
            </a:r>
            <a:r>
              <a:rPr lang="en-US" dirty="0" err="1" smtClean="0"/>
              <a:t>Lita</a:t>
            </a:r>
            <a:r>
              <a:rPr lang="en-US" dirty="0" smtClean="0"/>
              <a:t> </a:t>
            </a:r>
          </a:p>
          <a:p>
            <a:r>
              <a:rPr lang="en-US" dirty="0" smtClean="0"/>
              <a:t>Diana </a:t>
            </a:r>
            <a:r>
              <a:rPr lang="en-US" dirty="0" err="1" smtClean="0"/>
              <a:t>Novitasari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6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Calligraphy" pitchFamily="66" charset="0"/>
              </a:rPr>
              <a:t>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Mematuhi</a:t>
            </a:r>
            <a:r>
              <a:rPr lang="en-US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printah</a:t>
            </a:r>
            <a:r>
              <a:rPr lang="en-US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bukan</a:t>
            </a:r>
            <a:r>
              <a:rPr lang="en-US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dari</a:t>
            </a:r>
            <a:r>
              <a:rPr lang="en-US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orang yang </a:t>
            </a:r>
            <a:r>
              <a:rPr lang="en-US" dirty="0" err="1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berwenang</a:t>
            </a:r>
            <a:r>
              <a:rPr lang="en-US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melainkan</a:t>
            </a:r>
            <a:r>
              <a:rPr lang="en-US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upaya</a:t>
            </a:r>
            <a:r>
              <a:rPr lang="en-US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membujuk</a:t>
            </a:r>
            <a:r>
              <a:rPr lang="en-US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seseorang</a:t>
            </a:r>
            <a:r>
              <a:rPr lang="en-US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untuk</a:t>
            </a:r>
            <a:r>
              <a:rPr lang="en-US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melakukan</a:t>
            </a:r>
            <a:r>
              <a:rPr lang="en-US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sesuatu</a:t>
            </a:r>
            <a:r>
              <a:rPr lang="en-US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apa</a:t>
            </a:r>
            <a:r>
              <a:rPr lang="en-US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yang </a:t>
            </a:r>
            <a:r>
              <a:rPr lang="en-US" dirty="0" err="1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kita</a:t>
            </a:r>
            <a:r>
              <a:rPr lang="en-US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inginkan</a:t>
            </a:r>
            <a:r>
              <a:rPr lang="en-US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5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857" y="1061397"/>
            <a:ext cx="9601196" cy="157991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  <a:latin typeface="Lucida Calligraphy" pitchFamily="66" charset="0"/>
                <a:ea typeface="Batang" pitchFamily="18" charset="-127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Lucida Calligraphy" pitchFamily="66" charset="0"/>
                <a:ea typeface="Batang" pitchFamily="18" charset="-127"/>
              </a:rPr>
            </a:br>
            <a:r>
              <a:rPr lang="en-US" b="1" dirty="0" smtClean="0">
                <a:solidFill>
                  <a:schemeClr val="tx1"/>
                </a:solidFill>
                <a:latin typeface="Lucida Calligraphy" pitchFamily="66" charset="0"/>
                <a:ea typeface="Batang" pitchFamily="18" charset="-127"/>
              </a:rPr>
              <a:t>Principles </a:t>
            </a:r>
            <a:r>
              <a:rPr lang="en-US" b="1" dirty="0">
                <a:solidFill>
                  <a:schemeClr val="tx1"/>
                </a:solidFill>
                <a:latin typeface="Lucida Calligraphy" pitchFamily="66" charset="0"/>
                <a:ea typeface="Batang" pitchFamily="18" charset="-127"/>
              </a:rPr>
              <a:t>of persuasion and compliance</a:t>
            </a:r>
            <a:br>
              <a:rPr lang="en-US" b="1" dirty="0">
                <a:solidFill>
                  <a:schemeClr val="tx1"/>
                </a:solidFill>
                <a:latin typeface="Lucida Calligraphy" pitchFamily="66" charset="0"/>
                <a:ea typeface="Batang" pitchFamily="18" charset="-127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Reciprocation</a:t>
            </a:r>
          </a:p>
          <a:p>
            <a:pPr lvl="0"/>
            <a:r>
              <a:rPr lang="en-US" dirty="0" err="1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Commimtment</a:t>
            </a:r>
            <a:endParaRPr lang="en-US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lvl="0"/>
            <a:r>
              <a:rPr lang="en-US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Social proof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liking</a:t>
            </a:r>
          </a:p>
          <a:p>
            <a:pPr lvl="0"/>
            <a:r>
              <a:rPr lang="en-US" dirty="0" err="1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authory</a:t>
            </a:r>
            <a:endParaRPr lang="en-US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lvl="0"/>
            <a:r>
              <a:rPr lang="en-US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scarcity</a:t>
            </a: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612524" y="3453085"/>
            <a:ext cx="15765" cy="598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30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INTERGROUP RELATIONS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GROUPS AND THEIR FUNCTIONS</a:t>
            </a:r>
          </a:p>
          <a:p>
            <a:pPr marL="0" indent="0">
              <a:buNone/>
            </a:pP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i="1" dirty="0"/>
              <a:t> </a:t>
            </a:r>
            <a:r>
              <a:rPr lang="en-US" dirty="0"/>
              <a:t>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orang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787" y="3832322"/>
            <a:ext cx="4391212" cy="204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9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GROUP IDENTITY: US VS THEM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meminta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, </a:t>
            </a:r>
            <a:r>
              <a:rPr lang="en-US" dirty="0" err="1"/>
              <a:t>seberapa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merespon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menyebutkan</a:t>
            </a:r>
            <a:r>
              <a:rPr lang="en-US" dirty="0"/>
              <a:t> </a:t>
            </a:r>
            <a:r>
              <a:rPr lang="en-US" dirty="0" err="1"/>
              <a:t>keanggotaan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3816928"/>
            <a:ext cx="2140527" cy="219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694" y="3658205"/>
            <a:ext cx="38893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25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identity 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020824"/>
            <a:ext cx="8839200" cy="483717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meremehkan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lain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menaikkan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3686033"/>
            <a:ext cx="7849736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22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20824"/>
            <a:ext cx="8229600" cy="40751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Identitas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 err="1"/>
              <a:t>B</a:t>
            </a:r>
            <a:r>
              <a:rPr lang="en-US" dirty="0" err="1" smtClean="0"/>
              <a:t>agaimana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mendefinisikan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keanggotaan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meremehkan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lain.</a:t>
            </a:r>
          </a:p>
          <a:p>
            <a:r>
              <a:rPr lang="en-US" dirty="0" err="1" smtClean="0"/>
              <a:t>Etnosentrisme</a:t>
            </a:r>
            <a:r>
              <a:rPr lang="en-US" dirty="0" smtClean="0"/>
              <a:t> : </a:t>
            </a:r>
            <a:r>
              <a:rPr lang="en-US" dirty="0" err="1" smtClean="0"/>
              <a:t>Kecenderungan</a:t>
            </a:r>
            <a:r>
              <a:rPr lang="en-US" dirty="0" smtClean="0"/>
              <a:t> </a:t>
            </a:r>
            <a:r>
              <a:rPr lang="en-US" dirty="0" err="1" smtClean="0"/>
              <a:t>alami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percaya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unggul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lain.</a:t>
            </a:r>
          </a:p>
          <a:p>
            <a:r>
              <a:rPr lang="en-US" dirty="0" err="1" smtClean="0"/>
              <a:t>Etnosentrisme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Ilmu-ilmu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: </a:t>
            </a:r>
            <a:r>
              <a:rPr lang="en-US" dirty="0" err="1" smtClean="0"/>
              <a:t>Psikolog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ilmuwan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kebal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etnosentrisme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abad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puluh</a:t>
            </a:r>
            <a:r>
              <a:rPr lang="en-US" dirty="0" smtClean="0"/>
              <a:t> </a:t>
            </a:r>
            <a:r>
              <a:rPr lang="en-US" dirty="0" err="1" smtClean="0"/>
              <a:t>mayoritas</a:t>
            </a:r>
            <a:r>
              <a:rPr lang="en-US" dirty="0" smtClean="0"/>
              <a:t> </a:t>
            </a:r>
            <a:r>
              <a:rPr lang="en-US" dirty="0" err="1" smtClean="0"/>
              <a:t>ilmuwan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laki-laki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828801"/>
            <a:ext cx="8229600" cy="4373563"/>
          </a:xfrm>
          <a:prstGeom prst="rect">
            <a:avLst/>
          </a:prstGeom>
          <a:gradFill>
            <a:gsLst>
              <a:gs pos="0">
                <a:schemeClr val="accent1">
                  <a:tint val="60000"/>
                  <a:lumMod val="110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3200" b="1" dirty="0"/>
              <a:t>   </a:t>
            </a:r>
            <a:r>
              <a:rPr lang="en-US" sz="3200" b="1" dirty="0" smtClean="0"/>
              <a:t>                    Ethnocentrism</a:t>
            </a:r>
            <a:endParaRPr lang="en-US" sz="3200" b="1" dirty="0"/>
          </a:p>
          <a:p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114300" indent="0">
              <a:buNone/>
            </a:pPr>
            <a:r>
              <a:rPr lang="en-US" dirty="0"/>
              <a:t>- </a:t>
            </a:r>
            <a:r>
              <a:rPr lang="en-US" dirty="0" err="1"/>
              <a:t>Kecenderungan</a:t>
            </a:r>
            <a:r>
              <a:rPr lang="en-US" dirty="0"/>
              <a:t> </a:t>
            </a:r>
            <a:r>
              <a:rPr lang="en-US" dirty="0" err="1"/>
              <a:t>alami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percaya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unggul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lain.</a:t>
            </a:r>
          </a:p>
          <a:p>
            <a:pPr marL="11430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3653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7792" y="1207008"/>
            <a:ext cx="5283708" cy="1828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</a:t>
            </a:r>
            <a:r>
              <a:rPr lang="en-US" dirty="0" smtClean="0"/>
              <a:t>REJUDICE &amp; DISCRIMINATION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981201"/>
            <a:ext cx="8229600" cy="3916363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Pertentangan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kelompok-kelompok</a:t>
            </a:r>
            <a:r>
              <a:rPr lang="en-US" dirty="0" smtClean="0"/>
              <a:t> yang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tercermin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/>
              <a:t> </a:t>
            </a:r>
            <a:r>
              <a:rPr lang="en-US" dirty="0" smtClean="0"/>
              <a:t>di </a:t>
            </a:r>
            <a:r>
              <a:rPr lang="en-US" dirty="0" err="1" smtClean="0"/>
              <a:t>abadikan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prasangka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diskriminasi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196" y="3657599"/>
            <a:ext cx="5772691" cy="238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6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IMMIGRATION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0" y="1828800"/>
            <a:ext cx="86106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err="1" smtClean="0"/>
              <a:t>Imigran</a:t>
            </a:r>
            <a:r>
              <a:rPr lang="en-US" sz="2800" dirty="0" smtClean="0"/>
              <a:t> </a:t>
            </a:r>
            <a:r>
              <a:rPr lang="en-US" sz="2800" dirty="0" err="1"/>
              <a:t>sering</a:t>
            </a:r>
            <a:r>
              <a:rPr lang="en-US" sz="2800" dirty="0"/>
              <a:t> kali </a:t>
            </a:r>
            <a:r>
              <a:rPr lang="en-US" sz="2800" dirty="0" err="1"/>
              <a:t>mengalami</a:t>
            </a:r>
            <a:r>
              <a:rPr lang="en-US" sz="2800" dirty="0"/>
              <a:t> </a:t>
            </a:r>
            <a:r>
              <a:rPr lang="en-US" sz="2800" dirty="0" err="1"/>
              <a:t>halangan</a:t>
            </a:r>
            <a:r>
              <a:rPr lang="en-US" sz="2800" dirty="0"/>
              <a:t>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bahasa</a:t>
            </a:r>
            <a:r>
              <a:rPr lang="en-US" sz="2800" dirty="0"/>
              <a:t>, di </a:t>
            </a:r>
            <a:r>
              <a:rPr lang="en-US" sz="2800" dirty="0" err="1"/>
              <a:t>pisahkan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hubungan</a:t>
            </a:r>
            <a:r>
              <a:rPr lang="en-US" sz="2800" dirty="0"/>
              <a:t> </a:t>
            </a:r>
            <a:r>
              <a:rPr lang="en-US" sz="2800" dirty="0" err="1"/>
              <a:t>suportif</a:t>
            </a:r>
            <a:r>
              <a:rPr lang="en-US" sz="2800" dirty="0"/>
              <a:t> , </a:t>
            </a:r>
            <a:r>
              <a:rPr lang="en-US" sz="2800" dirty="0" smtClean="0"/>
              <a:t>prejudice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/>
              <a:t>kesulitan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memilih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melestarikan</a:t>
            </a:r>
            <a:r>
              <a:rPr lang="en-US" sz="2800" dirty="0"/>
              <a:t> </a:t>
            </a:r>
            <a:r>
              <a:rPr lang="en-US" sz="2800" dirty="0" err="1"/>
              <a:t>budaya</a:t>
            </a:r>
            <a:r>
              <a:rPr lang="en-US" sz="2800" dirty="0"/>
              <a:t> </a:t>
            </a:r>
            <a:r>
              <a:rPr lang="en-US" sz="2800" dirty="0" err="1"/>
              <a:t>asal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akulturasi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75038"/>
            <a:ext cx="4532376" cy="202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7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0"/>
            <a:ext cx="9124666" cy="68580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CARA </a:t>
            </a:r>
            <a:r>
              <a:rPr lang="en-US" sz="2800" b="1" dirty="0"/>
              <a:t>MENINGKATKAN RELASI ANTAR KELOMPOK ETNIS</a:t>
            </a:r>
          </a:p>
          <a:p>
            <a:endParaRPr lang="en-US" b="1" dirty="0" smtClean="0"/>
          </a:p>
          <a:p>
            <a:pPr marL="514350" indent="-514350">
              <a:buAutoNum type="arabicPeriod"/>
            </a:pPr>
            <a:r>
              <a:rPr lang="en-US" sz="2800" b="1" dirty="0" smtClean="0"/>
              <a:t>Task Oriented Cooperation</a:t>
            </a:r>
          </a:p>
          <a:p>
            <a:pPr marL="457200" indent="-457200">
              <a:buAutoNum type="arabicPeriod"/>
            </a:pPr>
            <a:endParaRPr lang="en-US" sz="2800" b="1" dirty="0"/>
          </a:p>
          <a:p>
            <a:pPr marL="457200" indent="-457200">
              <a:buAutoNum type="arabicPeriod"/>
            </a:pPr>
            <a:r>
              <a:rPr lang="en-US" sz="2800" b="1" dirty="0" smtClean="0"/>
              <a:t>Intimate Contact</a:t>
            </a:r>
          </a:p>
          <a:p>
            <a:pPr marL="457200" indent="-457200">
              <a:buAutoNum type="arabicPeriod"/>
            </a:pPr>
            <a:endParaRPr lang="en-US" sz="2800" b="1" dirty="0"/>
          </a:p>
          <a:p>
            <a:pPr marL="457200" indent="-457200">
              <a:buAutoNum type="arabicPeriod"/>
            </a:pPr>
            <a:r>
              <a:rPr lang="en-US" sz="2800" b="1" dirty="0" smtClean="0"/>
              <a:t>Acknowledge Diversity</a:t>
            </a:r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488" y="4107820"/>
            <a:ext cx="3545265" cy="19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1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err="1" smtClean="0"/>
              <a:t>Terimakasih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199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Thinking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097" y="2569811"/>
            <a:ext cx="9601196" cy="3318936"/>
          </a:xfrm>
        </p:spPr>
        <p:txBody>
          <a:bodyPr/>
          <a:lstStyle/>
          <a:p>
            <a:pPr lvl="8"/>
            <a:endParaRPr lang="en-US" dirty="0" smtClean="0"/>
          </a:p>
          <a:p>
            <a:pPr lvl="8"/>
            <a:endParaRPr lang="en-US" dirty="0"/>
          </a:p>
          <a:p>
            <a:pPr lvl="8"/>
            <a:endParaRPr lang="en-US" dirty="0" smtClean="0"/>
          </a:p>
          <a:p>
            <a:pPr marL="3657600" lvl="8" indent="0">
              <a:buNone/>
            </a:pPr>
            <a:r>
              <a:rPr lang="en-US" dirty="0" smtClean="0"/>
              <a:t>		</a:t>
            </a:r>
          </a:p>
          <a:p>
            <a:pPr marL="3657600" lvl="8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Bagaimana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orang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berpikir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dunia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sendiri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544" y="2857028"/>
            <a:ext cx="3132053" cy="265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6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748048" y="2698822"/>
            <a:ext cx="2128344" cy="7252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Sosial</a:t>
            </a:r>
            <a:r>
              <a:rPr lang="en-US" dirty="0" smtClean="0"/>
              <a:t> Thinking 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683469" y="3414694"/>
            <a:ext cx="7883" cy="993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7761888" y="4934607"/>
            <a:ext cx="2128344" cy="72521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Changing Attitudes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27180" y="4934607"/>
            <a:ext cx="2128344" cy="72521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Forming Impressions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726326" y="4934607"/>
            <a:ext cx="2128344" cy="72521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Making Attributions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632841" y="4437993"/>
            <a:ext cx="0" cy="496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01310" y="4430110"/>
            <a:ext cx="6117021" cy="15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734097" y="4437993"/>
            <a:ext cx="0" cy="496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68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Attributions : </a:t>
            </a:r>
            <a:r>
              <a:rPr lang="en-US" dirty="0" err="1" smtClean="0"/>
              <a:t>berfikir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orang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bertindak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logis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b="1" dirty="0"/>
              <a:t>The Fundamental Attribution </a:t>
            </a:r>
            <a:r>
              <a:rPr lang="en-US" b="1" dirty="0" smtClean="0"/>
              <a:t>Error</a:t>
            </a:r>
            <a:endParaRPr lang="en-US" b="1" dirty="0"/>
          </a:p>
          <a:p>
            <a:pPr marL="0" lvl="0" indent="0" algn="just">
              <a:buNone/>
            </a:pPr>
            <a:r>
              <a:rPr lang="en-US" b="1" dirty="0" smtClean="0"/>
              <a:t>Self-Serving </a:t>
            </a:r>
            <a:r>
              <a:rPr lang="en-US" b="1" dirty="0"/>
              <a:t>Bias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011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Forming Impressions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S</a:t>
            </a:r>
            <a:r>
              <a:rPr lang="en-US" dirty="0" err="1" smtClean="0"/>
              <a:t>ikap</a:t>
            </a:r>
            <a:r>
              <a:rPr lang="en-US" dirty="0" smtClean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kesan</a:t>
            </a:r>
            <a:r>
              <a:rPr lang="en-US" dirty="0"/>
              <a:t> yang </a:t>
            </a:r>
            <a:r>
              <a:rPr lang="en-US" dirty="0" err="1"/>
              <a:t>positif</a:t>
            </a:r>
            <a:r>
              <a:rPr lang="en-US" dirty="0" smtClean="0"/>
              <a:t>.</a:t>
            </a:r>
          </a:p>
          <a:p>
            <a:r>
              <a:rPr lang="en-US" b="1" dirty="0" err="1"/>
              <a:t>Strereotyping</a:t>
            </a:r>
            <a:r>
              <a:rPr lang="en-US" b="1" dirty="0"/>
              <a:t> and </a:t>
            </a:r>
            <a:r>
              <a:rPr lang="en-US" b="1" dirty="0" smtClean="0"/>
              <a:t>Attitudes</a:t>
            </a:r>
          </a:p>
          <a:p>
            <a:pPr algn="just"/>
            <a:r>
              <a:rPr lang="en-US" b="1" dirty="0"/>
              <a:t>Impression Management</a:t>
            </a:r>
          </a:p>
          <a:p>
            <a:pPr algn="just"/>
            <a:r>
              <a:rPr lang="en-US" b="1" dirty="0" smtClean="0"/>
              <a:t>Self-Monitoring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1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Changing Attitudes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>
                <a:solidFill>
                  <a:schemeClr val="tx1"/>
                </a:solidFill>
              </a:rPr>
              <a:t>The </a:t>
            </a:r>
            <a:r>
              <a:rPr lang="en-US" b="1" dirty="0" smtClean="0">
                <a:solidFill>
                  <a:schemeClr val="tx1"/>
                </a:solidFill>
              </a:rPr>
              <a:t>Communicator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b="1" dirty="0" smtClean="0">
                <a:solidFill>
                  <a:schemeClr val="tx1"/>
                </a:solidFill>
              </a:rPr>
              <a:t>The Message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b="1" dirty="0" smtClean="0">
                <a:solidFill>
                  <a:schemeClr val="tx1"/>
                </a:solidFill>
              </a:rPr>
              <a:t>The Medium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b="1" dirty="0" smtClean="0"/>
              <a:t>The </a:t>
            </a:r>
            <a:r>
              <a:rPr lang="en-US" b="1" dirty="0"/>
              <a:t>Target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22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Sosial</a:t>
            </a:r>
            <a:r>
              <a:rPr lang="en-US" b="1" dirty="0" smtClean="0"/>
              <a:t> Influence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247698" y="3885324"/>
            <a:ext cx="1671144" cy="662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Conformity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348453" y="3885324"/>
            <a:ext cx="1671144" cy="662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Obedience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510957" y="3885324"/>
            <a:ext cx="1671144" cy="662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Compliance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1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>
              <a:latin typeface="Lucida Calligraphy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82813" y="2746119"/>
            <a:ext cx="2112580" cy="6277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Lucida Calligraphy" pitchFamily="66" charset="0"/>
              </a:rPr>
              <a:t>Conformity</a:t>
            </a:r>
            <a:endParaRPr lang="en-US" dirty="0">
              <a:latin typeface="Lucida Calligraphy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423337" y="3373821"/>
            <a:ext cx="0" cy="536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6227379" y="4445877"/>
            <a:ext cx="2171699" cy="76229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dirty="0" smtClean="0">
              <a:latin typeface="Lucida Calligraphy" pitchFamily="66" charset="0"/>
            </a:endParaRPr>
          </a:p>
          <a:p>
            <a:pPr lvl="0"/>
            <a:r>
              <a:rPr lang="en-US" dirty="0" smtClean="0">
                <a:latin typeface="Lucida Calligraphy" pitchFamily="66" charset="0"/>
              </a:rPr>
              <a:t>Informational </a:t>
            </a:r>
            <a:r>
              <a:rPr lang="en-US" dirty="0">
                <a:latin typeface="Lucida Calligraphy" pitchFamily="66" charset="0"/>
              </a:rPr>
              <a:t>social influence</a:t>
            </a:r>
          </a:p>
          <a:p>
            <a:endParaRPr lang="en-US" dirty="0">
              <a:latin typeface="Lucida Calligraphy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27890" y="4487333"/>
            <a:ext cx="2259725" cy="7208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dirty="0" smtClean="0">
              <a:latin typeface="Lucida Calligraphy" pitchFamily="66" charset="0"/>
            </a:endParaRPr>
          </a:p>
          <a:p>
            <a:pPr lvl="0"/>
            <a:r>
              <a:rPr lang="en-US" dirty="0" smtClean="0">
                <a:latin typeface="Lucida Calligraphy" pitchFamily="66" charset="0"/>
              </a:rPr>
              <a:t>Normative </a:t>
            </a:r>
            <a:r>
              <a:rPr lang="en-US" dirty="0">
                <a:latin typeface="Lucida Calligraphy" pitchFamily="66" charset="0"/>
              </a:rPr>
              <a:t>social influence </a:t>
            </a:r>
          </a:p>
          <a:p>
            <a:endParaRPr lang="en-US" dirty="0">
              <a:latin typeface="Lucida Calligraphy" pitchFamily="66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767959" y="3909848"/>
            <a:ext cx="16553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83724" y="3909848"/>
            <a:ext cx="0" cy="306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23337" y="3909848"/>
            <a:ext cx="15765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15655" y="3909848"/>
            <a:ext cx="0" cy="306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72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ucida Calligraphy" pitchFamily="66" charset="0"/>
              </a:rPr>
              <a:t>Obedience</a:t>
            </a:r>
            <a:br>
              <a:rPr lang="en-US" dirty="0">
                <a:latin typeface="Lucida Calligraphy" pitchFamily="66" charset="0"/>
              </a:rPr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yang  </a:t>
            </a:r>
            <a:r>
              <a:rPr lang="en-US" dirty="0" err="1" smtClean="0"/>
              <a:t>dipathui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orang yang </a:t>
            </a:r>
            <a:r>
              <a:rPr lang="en-US" dirty="0" err="1" smtClean="0"/>
              <a:t>berwewenang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929" y="3503595"/>
            <a:ext cx="3536204" cy="233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4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2301</TotalTime>
  <Words>345</Words>
  <Application>Microsoft Office PowerPoint</Application>
  <PresentationFormat>Widescreen</PresentationFormat>
  <Paragraphs>98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Batang</vt:lpstr>
      <vt:lpstr>Arial</vt:lpstr>
      <vt:lpstr>Calibri</vt:lpstr>
      <vt:lpstr>Garamond</vt:lpstr>
      <vt:lpstr>Lucida Calligraphy</vt:lpstr>
      <vt:lpstr>Organic</vt:lpstr>
      <vt:lpstr>   Social Thinking, Influence and Intergroup Relations Chapter 6 </vt:lpstr>
      <vt:lpstr>Social Thinking </vt:lpstr>
      <vt:lpstr>PowerPoint Presentation</vt:lpstr>
      <vt:lpstr>PowerPoint Presentation</vt:lpstr>
      <vt:lpstr>Forming Impressions </vt:lpstr>
      <vt:lpstr>Changing Attitudes</vt:lpstr>
      <vt:lpstr>Sosial Influence </vt:lpstr>
      <vt:lpstr>PowerPoint Presentation</vt:lpstr>
      <vt:lpstr>Obedience </vt:lpstr>
      <vt:lpstr>compliance</vt:lpstr>
      <vt:lpstr> Principles of persuasion and compliance </vt:lpstr>
      <vt:lpstr>INTERGROUP RELATIONS</vt:lpstr>
      <vt:lpstr>GROUP IDENTITY: US VS THEM</vt:lpstr>
      <vt:lpstr>Social identity  theory</vt:lpstr>
      <vt:lpstr>PowerPoint Presentation</vt:lpstr>
      <vt:lpstr>PREJUDICE &amp; DISCRIMINATION</vt:lpstr>
      <vt:lpstr>IMMIGRATION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Rita</dc:creator>
  <cp:lastModifiedBy>Rita</cp:lastModifiedBy>
  <cp:revision>40</cp:revision>
  <dcterms:created xsi:type="dcterms:W3CDTF">2016-09-08T13:38:36Z</dcterms:created>
  <dcterms:modified xsi:type="dcterms:W3CDTF">2016-09-12T07:59:11Z</dcterms:modified>
</cp:coreProperties>
</file>