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73" r:id="rId10"/>
    <p:sldId id="274" r:id="rId11"/>
    <p:sldId id="275" r:id="rId12"/>
    <p:sldId id="276" r:id="rId13"/>
    <p:sldId id="277" r:id="rId14"/>
    <p:sldId id="27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Della adelia </a:t>
            </a:r>
          </a:p>
          <a:p>
            <a:r>
              <a:rPr lang="en-US" dirty="0" err="1" smtClean="0"/>
              <a:t>Samanta</a:t>
            </a:r>
            <a:r>
              <a:rPr lang="en-US" dirty="0" smtClean="0"/>
              <a:t> jane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521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00042"/>
            <a:ext cx="8229600" cy="1399032"/>
          </a:xfrm>
        </p:spPr>
        <p:txBody>
          <a:bodyPr/>
          <a:lstStyle/>
          <a:p>
            <a:r>
              <a:rPr lang="id-ID" dirty="0" smtClean="0"/>
              <a:t>Personality Factors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6976" y="2286000"/>
            <a:ext cx="8229600" cy="4572000"/>
          </a:xfrm>
        </p:spPr>
        <p:txBody>
          <a:bodyPr/>
          <a:lstStyle/>
          <a:p>
            <a:r>
              <a:rPr lang="id-ID" dirty="0"/>
              <a:t> </a:t>
            </a:r>
            <a:r>
              <a:rPr lang="id-ID" dirty="0" smtClean="0"/>
              <a:t>Type A/Type B Behavior patterns</a:t>
            </a:r>
          </a:p>
          <a:p>
            <a:r>
              <a:rPr lang="id-ID" dirty="0" smtClean="0"/>
              <a:t> Hostile and Angry People</a:t>
            </a:r>
          </a:p>
          <a:p>
            <a:pPr>
              <a:buNone/>
            </a:pPr>
            <a:r>
              <a:rPr lang="id-ID" dirty="0" smtClean="0"/>
              <a:t>	 Catharsis</a:t>
            </a:r>
          </a:p>
          <a:p>
            <a:pPr>
              <a:buNone/>
            </a:pPr>
            <a:r>
              <a:rPr lang="id-ID" dirty="0" smtClean="0"/>
              <a:t>	 Hardiness</a:t>
            </a:r>
          </a:p>
          <a:p>
            <a:r>
              <a:rPr lang="id-ID" dirty="0" smtClean="0"/>
              <a:t> Personal Control</a:t>
            </a:r>
          </a:p>
          <a:p>
            <a:r>
              <a:rPr lang="id-ID" dirty="0" smtClean="0"/>
              <a:t>Work Related Stress</a:t>
            </a:r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07068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Sociocultural Factors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Gender</a:t>
            </a:r>
          </a:p>
          <a:p>
            <a:pPr>
              <a:buNone/>
            </a:pPr>
            <a:r>
              <a:rPr lang="id-ID" dirty="0" smtClean="0"/>
              <a:t>	 Male</a:t>
            </a:r>
          </a:p>
          <a:p>
            <a:pPr>
              <a:buNone/>
            </a:pPr>
            <a:r>
              <a:rPr lang="id-ID" dirty="0" smtClean="0"/>
              <a:t>	 Female</a:t>
            </a:r>
          </a:p>
          <a:p>
            <a:r>
              <a:rPr lang="id-ID" dirty="0" smtClean="0"/>
              <a:t>Acculturative Stress</a:t>
            </a:r>
          </a:p>
          <a:p>
            <a:pPr lvl="0">
              <a:buNone/>
            </a:pPr>
            <a:r>
              <a:rPr lang="id-ID" dirty="0" smtClean="0"/>
              <a:t>	 </a:t>
            </a:r>
            <a:r>
              <a:rPr lang="en-US" dirty="0" smtClean="0"/>
              <a:t>Assimilation Occurs</a:t>
            </a:r>
          </a:p>
          <a:p>
            <a:pPr lvl="0">
              <a:buNone/>
            </a:pPr>
            <a:r>
              <a:rPr lang="id-ID" dirty="0" smtClean="0"/>
              <a:t>	 </a:t>
            </a:r>
            <a:r>
              <a:rPr lang="en-US" dirty="0" smtClean="0"/>
              <a:t>Integration Implies</a:t>
            </a:r>
          </a:p>
          <a:p>
            <a:pPr lvl="0">
              <a:buNone/>
            </a:pPr>
            <a:r>
              <a:rPr lang="id-ID" dirty="0" smtClean="0"/>
              <a:t>	 </a:t>
            </a:r>
            <a:r>
              <a:rPr lang="en-US" dirty="0" smtClean="0"/>
              <a:t>Separation</a:t>
            </a:r>
          </a:p>
          <a:p>
            <a:pPr lvl="0">
              <a:buNone/>
            </a:pPr>
            <a:r>
              <a:rPr lang="id-ID" dirty="0" smtClean="0"/>
              <a:t>	 </a:t>
            </a:r>
            <a:r>
              <a:rPr lang="en-US" dirty="0" smtClean="0"/>
              <a:t>Marginalization</a:t>
            </a:r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3691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POST TRAUMATIC STRESS DISORDER</a:t>
            </a:r>
            <a:br>
              <a:rPr lang="id-ID" dirty="0" smtClean="0"/>
            </a:br>
            <a:r>
              <a:rPr lang="id-ID" dirty="0" smtClean="0"/>
              <a:t>(PTSD)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2452662" y="3000373"/>
            <a:ext cx="7143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800" dirty="0"/>
              <a:t>Symptoms and Developmental Course of PTSD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800" dirty="0"/>
              <a:t>Stressful Event and PTSD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77341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Symptoms and Developmental Course of PTSD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 Flashbacks</a:t>
            </a:r>
          </a:p>
          <a:p>
            <a:r>
              <a:rPr lang="id-ID" dirty="0" smtClean="0"/>
              <a:t>Constriced ability to feel emotion </a:t>
            </a:r>
          </a:p>
          <a:p>
            <a:r>
              <a:rPr lang="id-ID" dirty="0" smtClean="0"/>
              <a:t>Excessive arousal</a:t>
            </a:r>
          </a:p>
          <a:p>
            <a:r>
              <a:rPr lang="id-ID" dirty="0" smtClean="0"/>
              <a:t>Difficulties with memory and concretation</a:t>
            </a:r>
          </a:p>
          <a:p>
            <a:r>
              <a:rPr lang="id-ID" dirty="0" smtClean="0"/>
              <a:t>Feeling of apprehension</a:t>
            </a:r>
          </a:p>
          <a:p>
            <a:r>
              <a:rPr lang="id-ID" dirty="0" smtClean="0"/>
              <a:t>Impulsive outburst of behavior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269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34" y="714356"/>
            <a:ext cx="8229600" cy="1399032"/>
          </a:xfrm>
        </p:spPr>
        <p:txBody>
          <a:bodyPr/>
          <a:lstStyle/>
          <a:p>
            <a:r>
              <a:rPr lang="id-ID" dirty="0" smtClean="0"/>
              <a:t>Stressful Events and PTSD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928934"/>
            <a:ext cx="8229600" cy="4572000"/>
          </a:xfrm>
        </p:spPr>
        <p:txBody>
          <a:bodyPr/>
          <a:lstStyle/>
          <a:p>
            <a:r>
              <a:rPr lang="id-ID" dirty="0" smtClean="0"/>
              <a:t>Combat and War-Related Traumas</a:t>
            </a:r>
          </a:p>
          <a:p>
            <a:r>
              <a:rPr lang="id-ID" dirty="0" smtClean="0"/>
              <a:t>Abuse </a:t>
            </a:r>
          </a:p>
          <a:p>
            <a:r>
              <a:rPr lang="id-ID" dirty="0" smtClean="0"/>
              <a:t>Natural and Unnatural Disasters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20822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302" y="551097"/>
            <a:ext cx="7356143" cy="561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9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strees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2110665"/>
            <a:ext cx="6000750" cy="2843474"/>
          </a:xfrm>
        </p:spPr>
      </p:pic>
      <p:sp>
        <p:nvSpPr>
          <p:cNvPr id="5" name="Rectangle 4"/>
          <p:cNvSpPr/>
          <p:nvPr/>
        </p:nvSpPr>
        <p:spPr>
          <a:xfrm>
            <a:off x="8284192" y="1294487"/>
            <a:ext cx="2524836" cy="116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Stress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stressor.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84192" y="4472485"/>
            <a:ext cx="2552131" cy="14330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Contoh</a:t>
            </a:r>
            <a:r>
              <a:rPr lang="en-US" dirty="0"/>
              <a:t> </a:t>
            </a:r>
            <a:r>
              <a:rPr lang="en-US" dirty="0" smtClean="0"/>
              <a:t>stressor: </a:t>
            </a:r>
            <a:r>
              <a:rPr lang="en-US" dirty="0" err="1" smtClean="0"/>
              <a:t>kecelakaan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,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bertengkar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1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adaptation syndrome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Selye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stress </a:t>
            </a:r>
            <a:r>
              <a:rPr lang="en-US" dirty="0" err="1" smtClean="0"/>
              <a:t>berlangsung</a:t>
            </a:r>
            <a:r>
              <a:rPr lang="en-US" dirty="0" smtClean="0"/>
              <a:t>, 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dirty="0" smtClean="0"/>
              <a:t>Alarm </a:t>
            </a:r>
          </a:p>
          <a:p>
            <a:pPr marL="457200" indent="-457200">
              <a:buAutoNum type="arabicPeriod"/>
            </a:pPr>
            <a:r>
              <a:rPr lang="en-US" dirty="0" smtClean="0"/>
              <a:t>Resistance</a:t>
            </a:r>
          </a:p>
          <a:p>
            <a:pPr marL="457200" indent="-457200">
              <a:buAutoNum type="arabicPeriod"/>
            </a:pPr>
            <a:r>
              <a:rPr lang="en-US" dirty="0" smtClean="0"/>
              <a:t>Exhaustion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6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appraisal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Lazarus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interpertasi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hidupnya</a:t>
            </a:r>
            <a:r>
              <a:rPr lang="en-US" dirty="0" smtClean="0"/>
              <a:t> yang </a:t>
            </a:r>
            <a:r>
              <a:rPr lang="en-US" dirty="0" err="1" smtClean="0"/>
              <a:t>berbahaya</a:t>
            </a:r>
            <a:r>
              <a:rPr lang="en-US" dirty="0" smtClean="0"/>
              <a:t>,  </a:t>
            </a:r>
            <a:r>
              <a:rPr lang="en-US" dirty="0" err="1" smtClean="0"/>
              <a:t>mengancam</a:t>
            </a:r>
            <a:r>
              <a:rPr lang="en-US" dirty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menantang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tipe</a:t>
            </a:r>
            <a:r>
              <a:rPr lang="en-US" dirty="0" smtClean="0"/>
              <a:t> cognitive appraisal: 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Premary</a:t>
            </a:r>
            <a:r>
              <a:rPr lang="en-US" dirty="0" smtClean="0"/>
              <a:t> appraisal </a:t>
            </a:r>
          </a:p>
          <a:p>
            <a:pPr marL="457200" indent="-457200">
              <a:buAutoNum type="arabicPeriod"/>
            </a:pPr>
            <a:r>
              <a:rPr lang="en-US" dirty="0" smtClean="0"/>
              <a:t>Secondary appraisal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7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the immune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Stress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sistem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imun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menurun</a:t>
            </a:r>
            <a:r>
              <a:rPr lang="en-US" dirty="0" smtClean="0">
                <a:sym typeface="Wingdings" panose="05000000000000000000" pitchFamily="2" charset="2"/>
              </a:rPr>
              <a:t>  virus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bakteri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berkembang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biak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menyebabkan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penyakit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Psychoneuroimmunology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kekebalan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Stress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endParaRPr lang="en-US" dirty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Stress </a:t>
            </a:r>
            <a:r>
              <a:rPr lang="en-US" dirty="0" err="1" smtClean="0">
                <a:sym typeface="Wingdings" panose="05000000000000000000" pitchFamily="2" charset="2"/>
              </a:rPr>
              <a:t>kronis</a:t>
            </a:r>
            <a:endParaRPr lang="en-US" dirty="0" smtClean="0"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55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cardiovascular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lonjakan</a:t>
            </a:r>
            <a:r>
              <a:rPr lang="en-US" dirty="0"/>
              <a:t> </a:t>
            </a:r>
            <a:r>
              <a:rPr lang="en-US" dirty="0" err="1"/>
              <a:t>epinefrin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GAS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menggumpal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pembekuan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Stress </a:t>
            </a:r>
            <a:r>
              <a:rPr lang="en-US" dirty="0" err="1" smtClean="0"/>
              <a:t>kronis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: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,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5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Barbara Andersen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stress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kanker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3 </a:t>
            </a:r>
            <a:r>
              <a:rPr lang="en-US" dirty="0" err="1" smtClean="0"/>
              <a:t>faktor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i="1" dirty="0" smtClean="0"/>
              <a:t>Biological pathway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8550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Sources and Mediator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Environmental Factors</a:t>
            </a:r>
          </a:p>
          <a:p>
            <a:r>
              <a:rPr lang="id-ID" dirty="0"/>
              <a:t> Personality Factors</a:t>
            </a:r>
          </a:p>
          <a:p>
            <a:r>
              <a:rPr lang="id-ID" dirty="0"/>
              <a:t> Work Related Factors</a:t>
            </a:r>
          </a:p>
          <a:p>
            <a:r>
              <a:rPr lang="id-ID" dirty="0"/>
              <a:t> Socialcultural Factors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Environmental Factors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Life event and daily hassles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id-ID" dirty="0" smtClean="0"/>
              <a:t>Conflict </a:t>
            </a:r>
            <a:r>
              <a:rPr lang="id-ID" dirty="0" smtClean="0"/>
              <a:t>: </a:t>
            </a:r>
          </a:p>
          <a:p>
            <a:pPr marL="457200" indent="-457200">
              <a:buAutoNum type="arabicPeriod"/>
            </a:pPr>
            <a:r>
              <a:rPr lang="id-ID" dirty="0" smtClean="0"/>
              <a:t>approach/approach conflict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id-ID" dirty="0" smtClean="0"/>
              <a:t> </a:t>
            </a:r>
            <a:r>
              <a:rPr lang="id-ID" dirty="0" smtClean="0"/>
              <a:t>avoidance/avoidance conflict 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id-ID" dirty="0" smtClean="0"/>
              <a:t>approach/avoidance </a:t>
            </a:r>
            <a:r>
              <a:rPr lang="id-ID" dirty="0" smtClean="0"/>
              <a:t>conflict</a:t>
            </a:r>
          </a:p>
          <a:p>
            <a:r>
              <a:rPr lang="id-ID" dirty="0" smtClean="0"/>
              <a:t>Overload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id-ID" dirty="0" smtClean="0"/>
              <a:t> </a:t>
            </a:r>
            <a:r>
              <a:rPr lang="id-ID" dirty="0" smtClean="0"/>
              <a:t>Burnout </a:t>
            </a:r>
          </a:p>
          <a:p>
            <a:endParaRPr lang="id-ID" dirty="0" smtClean="0"/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586887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687</TotalTime>
  <Words>317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Impact</vt:lpstr>
      <vt:lpstr>Wingdings</vt:lpstr>
      <vt:lpstr>Badge</vt:lpstr>
      <vt:lpstr>Stress</vt:lpstr>
      <vt:lpstr>Apa itu strees?</vt:lpstr>
      <vt:lpstr>General adaptation syndrome </vt:lpstr>
      <vt:lpstr>Cognitive appraisal </vt:lpstr>
      <vt:lpstr>Stress and the immune system </vt:lpstr>
      <vt:lpstr>Stress and cardiovascular disease</vt:lpstr>
      <vt:lpstr>Stress and cancer</vt:lpstr>
      <vt:lpstr>Sources and Mediator of Stress</vt:lpstr>
      <vt:lpstr>Environmental Factors</vt:lpstr>
      <vt:lpstr>Personality Factors</vt:lpstr>
      <vt:lpstr>Sociocultural Factors</vt:lpstr>
      <vt:lpstr>POST TRAUMATIC STRESS DISORDER (PTSD)</vt:lpstr>
      <vt:lpstr>Symptoms and Developmental Course of PTSD</vt:lpstr>
      <vt:lpstr>Stressful Events and PTSD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</dc:title>
  <dc:creator>della adelia</dc:creator>
  <cp:lastModifiedBy>della adelia</cp:lastModifiedBy>
  <cp:revision>10</cp:revision>
  <dcterms:created xsi:type="dcterms:W3CDTF">2016-09-10T04:28:14Z</dcterms:created>
  <dcterms:modified xsi:type="dcterms:W3CDTF">2016-09-12T13:58:37Z</dcterms:modified>
</cp:coreProperties>
</file>