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 id="275" r:id="rId20"/>
    <p:sldId id="276"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24" autoAdjust="0"/>
  </p:normalViewPr>
  <p:slideViewPr>
    <p:cSldViewPr>
      <p:cViewPr varScale="1">
        <p:scale>
          <a:sx n="61" d="100"/>
          <a:sy n="61" d="100"/>
        </p:scale>
        <p:origin x="-16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BB0C4-CB61-442E-8AAC-363F5685AFAA}"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id-ID"/>
        </a:p>
      </dgm:t>
    </dgm:pt>
    <dgm:pt modelId="{6A1936E1-64B3-4B7C-B2E5-AADA38E7A227}">
      <dgm:prSet phldrT="[Text]"/>
      <dgm:spPr/>
      <dgm:t>
        <a:bodyPr/>
        <a:lstStyle/>
        <a:p>
          <a:r>
            <a:rPr lang="id-ID" dirty="0" smtClean="0"/>
            <a:t>The actual self &amp; ideal self</a:t>
          </a:r>
          <a:endParaRPr lang="id-ID" dirty="0"/>
        </a:p>
      </dgm:t>
    </dgm:pt>
    <dgm:pt modelId="{DB7F33FF-BDC8-40AB-9D57-18913C155178}" type="parTrans" cxnId="{4A831685-02F4-4DBE-9415-470D5D1640C6}">
      <dgm:prSet/>
      <dgm:spPr/>
      <dgm:t>
        <a:bodyPr/>
        <a:lstStyle/>
        <a:p>
          <a:endParaRPr lang="id-ID"/>
        </a:p>
      </dgm:t>
    </dgm:pt>
    <dgm:pt modelId="{092CBB2B-1369-42D2-B08A-4A656F693252}" type="sibTrans" cxnId="{4A831685-02F4-4DBE-9415-470D5D1640C6}">
      <dgm:prSet/>
      <dgm:spPr/>
      <dgm:t>
        <a:bodyPr/>
        <a:lstStyle/>
        <a:p>
          <a:endParaRPr lang="id-ID"/>
        </a:p>
      </dgm:t>
    </dgm:pt>
    <dgm:pt modelId="{ABF28034-FA71-41C7-9464-576D78777EEF}">
      <dgm:prSet phldrT="[Text]"/>
      <dgm:spPr/>
      <dgm:t>
        <a:bodyPr/>
        <a:lstStyle/>
        <a:p>
          <a:r>
            <a:rPr lang="id-ID" dirty="0" smtClean="0"/>
            <a:t>Depression </a:t>
          </a:r>
          <a:endParaRPr lang="id-ID" dirty="0"/>
        </a:p>
      </dgm:t>
    </dgm:pt>
    <dgm:pt modelId="{78CF1FF5-EBD1-426F-831B-03F227F24F1B}" type="parTrans" cxnId="{88FF35EF-E234-4C3F-B675-9B6033F45B16}">
      <dgm:prSet/>
      <dgm:spPr/>
      <dgm:t>
        <a:bodyPr/>
        <a:lstStyle/>
        <a:p>
          <a:endParaRPr lang="id-ID"/>
        </a:p>
      </dgm:t>
    </dgm:pt>
    <dgm:pt modelId="{275A02AF-33D4-43EA-9746-891231ED7FD8}" type="sibTrans" cxnId="{88FF35EF-E234-4C3F-B675-9B6033F45B16}">
      <dgm:prSet/>
      <dgm:spPr/>
      <dgm:t>
        <a:bodyPr/>
        <a:lstStyle/>
        <a:p>
          <a:endParaRPr lang="id-ID"/>
        </a:p>
      </dgm:t>
    </dgm:pt>
    <dgm:pt modelId="{A68AF390-61EC-48BD-9322-F74816FB6586}">
      <dgm:prSet phldrT="[Text]"/>
      <dgm:spPr/>
      <dgm:t>
        <a:bodyPr/>
        <a:lstStyle/>
        <a:p>
          <a:r>
            <a:rPr lang="id-ID" dirty="0" smtClean="0"/>
            <a:t>The actual self &amp; ought self</a:t>
          </a:r>
          <a:endParaRPr lang="id-ID" dirty="0"/>
        </a:p>
      </dgm:t>
    </dgm:pt>
    <dgm:pt modelId="{B9CEB81E-B287-4945-BD81-CF150025CFC4}" type="parTrans" cxnId="{3FBFD785-4D4C-421A-B58D-C8EBC924B183}">
      <dgm:prSet/>
      <dgm:spPr/>
      <dgm:t>
        <a:bodyPr/>
        <a:lstStyle/>
        <a:p>
          <a:endParaRPr lang="id-ID"/>
        </a:p>
      </dgm:t>
    </dgm:pt>
    <dgm:pt modelId="{76A41176-B38E-4EC0-872A-732537D286CE}" type="sibTrans" cxnId="{3FBFD785-4D4C-421A-B58D-C8EBC924B183}">
      <dgm:prSet/>
      <dgm:spPr/>
      <dgm:t>
        <a:bodyPr/>
        <a:lstStyle/>
        <a:p>
          <a:endParaRPr lang="id-ID"/>
        </a:p>
      </dgm:t>
    </dgm:pt>
    <dgm:pt modelId="{74D51165-0248-4287-A62D-0AB1B06F4489}">
      <dgm:prSet phldrT="[Text]"/>
      <dgm:spPr/>
      <dgm:t>
        <a:bodyPr/>
        <a:lstStyle/>
        <a:p>
          <a:r>
            <a:rPr lang="id-ID" dirty="0" smtClean="0"/>
            <a:t>Anxiety </a:t>
          </a:r>
          <a:endParaRPr lang="id-ID" dirty="0"/>
        </a:p>
      </dgm:t>
    </dgm:pt>
    <dgm:pt modelId="{C89AB540-EF91-4A82-BA1B-1A00470F189C}" type="parTrans" cxnId="{F939F722-5B48-4EEF-80B6-444DDC6B864B}">
      <dgm:prSet/>
      <dgm:spPr/>
      <dgm:t>
        <a:bodyPr/>
        <a:lstStyle/>
        <a:p>
          <a:endParaRPr lang="id-ID"/>
        </a:p>
      </dgm:t>
    </dgm:pt>
    <dgm:pt modelId="{DE549EB4-066D-4256-881F-71A951437222}" type="sibTrans" cxnId="{F939F722-5B48-4EEF-80B6-444DDC6B864B}">
      <dgm:prSet/>
      <dgm:spPr/>
      <dgm:t>
        <a:bodyPr/>
        <a:lstStyle/>
        <a:p>
          <a:endParaRPr lang="id-ID"/>
        </a:p>
      </dgm:t>
    </dgm:pt>
    <dgm:pt modelId="{23942306-4A7B-463B-A04D-F6D2299E1A75}" type="pres">
      <dgm:prSet presAssocID="{59FBB0C4-CB61-442E-8AAC-363F5685AFAA}" presName="Name0" presStyleCnt="0">
        <dgm:presLayoutVars>
          <dgm:dir/>
          <dgm:animLvl val="lvl"/>
          <dgm:resizeHandles/>
        </dgm:presLayoutVars>
      </dgm:prSet>
      <dgm:spPr/>
      <dgm:t>
        <a:bodyPr/>
        <a:lstStyle/>
        <a:p>
          <a:endParaRPr lang="id-ID"/>
        </a:p>
      </dgm:t>
    </dgm:pt>
    <dgm:pt modelId="{7EA8A90C-84A1-48C4-B1A4-A4F67A96A726}" type="pres">
      <dgm:prSet presAssocID="{6A1936E1-64B3-4B7C-B2E5-AADA38E7A227}" presName="linNode" presStyleCnt="0"/>
      <dgm:spPr/>
    </dgm:pt>
    <dgm:pt modelId="{D2C89C8F-7B35-49A6-9C41-955868DEE507}" type="pres">
      <dgm:prSet presAssocID="{6A1936E1-64B3-4B7C-B2E5-AADA38E7A227}" presName="parentShp" presStyleLbl="node1" presStyleIdx="0" presStyleCnt="2">
        <dgm:presLayoutVars>
          <dgm:bulletEnabled val="1"/>
        </dgm:presLayoutVars>
      </dgm:prSet>
      <dgm:spPr/>
      <dgm:t>
        <a:bodyPr/>
        <a:lstStyle/>
        <a:p>
          <a:endParaRPr lang="id-ID"/>
        </a:p>
      </dgm:t>
    </dgm:pt>
    <dgm:pt modelId="{CDD69468-2923-474E-BFDE-4D8A568E491B}" type="pres">
      <dgm:prSet presAssocID="{6A1936E1-64B3-4B7C-B2E5-AADA38E7A227}" presName="childShp" presStyleLbl="bgAccFollowNode1" presStyleIdx="0" presStyleCnt="2">
        <dgm:presLayoutVars>
          <dgm:bulletEnabled val="1"/>
        </dgm:presLayoutVars>
      </dgm:prSet>
      <dgm:spPr/>
      <dgm:t>
        <a:bodyPr/>
        <a:lstStyle/>
        <a:p>
          <a:endParaRPr lang="id-ID"/>
        </a:p>
      </dgm:t>
    </dgm:pt>
    <dgm:pt modelId="{CA189204-0031-4047-AA82-0320FECFEF9D}" type="pres">
      <dgm:prSet presAssocID="{092CBB2B-1369-42D2-B08A-4A656F693252}" presName="spacing" presStyleCnt="0"/>
      <dgm:spPr/>
    </dgm:pt>
    <dgm:pt modelId="{C8D97543-636D-4A1C-B692-F39149E116F6}" type="pres">
      <dgm:prSet presAssocID="{A68AF390-61EC-48BD-9322-F74816FB6586}" presName="linNode" presStyleCnt="0"/>
      <dgm:spPr/>
    </dgm:pt>
    <dgm:pt modelId="{57891A22-7802-4CBC-9B4F-BDC951688DE2}" type="pres">
      <dgm:prSet presAssocID="{A68AF390-61EC-48BD-9322-F74816FB6586}" presName="parentShp" presStyleLbl="node1" presStyleIdx="1" presStyleCnt="2">
        <dgm:presLayoutVars>
          <dgm:bulletEnabled val="1"/>
        </dgm:presLayoutVars>
      </dgm:prSet>
      <dgm:spPr/>
      <dgm:t>
        <a:bodyPr/>
        <a:lstStyle/>
        <a:p>
          <a:endParaRPr lang="id-ID"/>
        </a:p>
      </dgm:t>
    </dgm:pt>
    <dgm:pt modelId="{E362C2EC-8FBA-436B-B8E3-148A1EDD4872}" type="pres">
      <dgm:prSet presAssocID="{A68AF390-61EC-48BD-9322-F74816FB6586}" presName="childShp" presStyleLbl="bgAccFollowNode1" presStyleIdx="1" presStyleCnt="2">
        <dgm:presLayoutVars>
          <dgm:bulletEnabled val="1"/>
        </dgm:presLayoutVars>
      </dgm:prSet>
      <dgm:spPr/>
      <dgm:t>
        <a:bodyPr/>
        <a:lstStyle/>
        <a:p>
          <a:endParaRPr lang="id-ID"/>
        </a:p>
      </dgm:t>
    </dgm:pt>
  </dgm:ptLst>
  <dgm:cxnLst>
    <dgm:cxn modelId="{2BD91438-E69E-4FDB-AC1D-82E42C1805DB}" type="presOf" srcId="{6A1936E1-64B3-4B7C-B2E5-AADA38E7A227}" destId="{D2C89C8F-7B35-49A6-9C41-955868DEE507}" srcOrd="0" destOrd="0" presId="urn:microsoft.com/office/officeart/2005/8/layout/vList6"/>
    <dgm:cxn modelId="{F939F722-5B48-4EEF-80B6-444DDC6B864B}" srcId="{A68AF390-61EC-48BD-9322-F74816FB6586}" destId="{74D51165-0248-4287-A62D-0AB1B06F4489}" srcOrd="0" destOrd="0" parTransId="{C89AB540-EF91-4A82-BA1B-1A00470F189C}" sibTransId="{DE549EB4-066D-4256-881F-71A951437222}"/>
    <dgm:cxn modelId="{E7BFF15B-EF02-4F5F-995A-29912968E358}" type="presOf" srcId="{ABF28034-FA71-41C7-9464-576D78777EEF}" destId="{CDD69468-2923-474E-BFDE-4D8A568E491B}" srcOrd="0" destOrd="0" presId="urn:microsoft.com/office/officeart/2005/8/layout/vList6"/>
    <dgm:cxn modelId="{3FBFD785-4D4C-421A-B58D-C8EBC924B183}" srcId="{59FBB0C4-CB61-442E-8AAC-363F5685AFAA}" destId="{A68AF390-61EC-48BD-9322-F74816FB6586}" srcOrd="1" destOrd="0" parTransId="{B9CEB81E-B287-4945-BD81-CF150025CFC4}" sibTransId="{76A41176-B38E-4EC0-872A-732537D286CE}"/>
    <dgm:cxn modelId="{23D6CCED-20E7-4A21-BAF2-166D7D165C52}" type="presOf" srcId="{74D51165-0248-4287-A62D-0AB1B06F4489}" destId="{E362C2EC-8FBA-436B-B8E3-148A1EDD4872}" srcOrd="0" destOrd="0" presId="urn:microsoft.com/office/officeart/2005/8/layout/vList6"/>
    <dgm:cxn modelId="{88FF35EF-E234-4C3F-B675-9B6033F45B16}" srcId="{6A1936E1-64B3-4B7C-B2E5-AADA38E7A227}" destId="{ABF28034-FA71-41C7-9464-576D78777EEF}" srcOrd="0" destOrd="0" parTransId="{78CF1FF5-EBD1-426F-831B-03F227F24F1B}" sibTransId="{275A02AF-33D4-43EA-9746-891231ED7FD8}"/>
    <dgm:cxn modelId="{4A831685-02F4-4DBE-9415-470D5D1640C6}" srcId="{59FBB0C4-CB61-442E-8AAC-363F5685AFAA}" destId="{6A1936E1-64B3-4B7C-B2E5-AADA38E7A227}" srcOrd="0" destOrd="0" parTransId="{DB7F33FF-BDC8-40AB-9D57-18913C155178}" sibTransId="{092CBB2B-1369-42D2-B08A-4A656F693252}"/>
    <dgm:cxn modelId="{B4E61914-545C-4976-9FB6-E1F3218E4486}" type="presOf" srcId="{59FBB0C4-CB61-442E-8AAC-363F5685AFAA}" destId="{23942306-4A7B-463B-A04D-F6D2299E1A75}" srcOrd="0" destOrd="0" presId="urn:microsoft.com/office/officeart/2005/8/layout/vList6"/>
    <dgm:cxn modelId="{17367CE5-DB0E-4F68-AD01-93CEC7147749}" type="presOf" srcId="{A68AF390-61EC-48BD-9322-F74816FB6586}" destId="{57891A22-7802-4CBC-9B4F-BDC951688DE2}" srcOrd="0" destOrd="0" presId="urn:microsoft.com/office/officeart/2005/8/layout/vList6"/>
    <dgm:cxn modelId="{54A69398-8A24-4EF3-92FF-4D175FD6DE95}" type="presParOf" srcId="{23942306-4A7B-463B-A04D-F6D2299E1A75}" destId="{7EA8A90C-84A1-48C4-B1A4-A4F67A96A726}" srcOrd="0" destOrd="0" presId="urn:microsoft.com/office/officeart/2005/8/layout/vList6"/>
    <dgm:cxn modelId="{D6FBE7FB-E39F-4A7C-A411-0B5683018AF9}" type="presParOf" srcId="{7EA8A90C-84A1-48C4-B1A4-A4F67A96A726}" destId="{D2C89C8F-7B35-49A6-9C41-955868DEE507}" srcOrd="0" destOrd="0" presId="urn:microsoft.com/office/officeart/2005/8/layout/vList6"/>
    <dgm:cxn modelId="{3C119134-6B08-4E64-9E09-A5A646105FDF}" type="presParOf" srcId="{7EA8A90C-84A1-48C4-B1A4-A4F67A96A726}" destId="{CDD69468-2923-474E-BFDE-4D8A568E491B}" srcOrd="1" destOrd="0" presId="urn:microsoft.com/office/officeart/2005/8/layout/vList6"/>
    <dgm:cxn modelId="{D42FB480-663D-415B-B018-272C8542DD5F}" type="presParOf" srcId="{23942306-4A7B-463B-A04D-F6D2299E1A75}" destId="{CA189204-0031-4047-AA82-0320FECFEF9D}" srcOrd="1" destOrd="0" presId="urn:microsoft.com/office/officeart/2005/8/layout/vList6"/>
    <dgm:cxn modelId="{8CCED98C-8C13-4CDB-8A61-E720C5E9BFF3}" type="presParOf" srcId="{23942306-4A7B-463B-A04D-F6D2299E1A75}" destId="{C8D97543-636D-4A1C-B692-F39149E116F6}" srcOrd="2" destOrd="0" presId="urn:microsoft.com/office/officeart/2005/8/layout/vList6"/>
    <dgm:cxn modelId="{A7CF4308-19AC-4E10-9092-7019CBFBDA20}" type="presParOf" srcId="{C8D97543-636D-4A1C-B692-F39149E116F6}" destId="{57891A22-7802-4CBC-9B4F-BDC951688DE2}" srcOrd="0" destOrd="0" presId="urn:microsoft.com/office/officeart/2005/8/layout/vList6"/>
    <dgm:cxn modelId="{57E28C2D-456F-4E98-8363-1D9A9DD0D2AF}" type="presParOf" srcId="{C8D97543-636D-4A1C-B692-F39149E116F6}" destId="{E362C2EC-8FBA-436B-B8E3-148A1EDD487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69468-2923-474E-BFDE-4D8A568E491B}">
      <dsp:nvSpPr>
        <dsp:cNvPr id="0" name=""/>
        <dsp:cNvSpPr/>
      </dsp:nvSpPr>
      <dsp:spPr>
        <a:xfrm>
          <a:off x="3291839" y="497"/>
          <a:ext cx="4937760" cy="194005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285750" lvl="1" indent="-285750" algn="l" defTabSz="2400300">
            <a:lnSpc>
              <a:spcPct val="90000"/>
            </a:lnSpc>
            <a:spcBef>
              <a:spcPct val="0"/>
            </a:spcBef>
            <a:spcAft>
              <a:spcPct val="15000"/>
            </a:spcAft>
            <a:buChar char="••"/>
          </a:pPr>
          <a:r>
            <a:rPr lang="id-ID" sz="5400" kern="1200" dirty="0" smtClean="0"/>
            <a:t>Depression </a:t>
          </a:r>
          <a:endParaRPr lang="id-ID" sz="5400" kern="1200" dirty="0"/>
        </a:p>
      </dsp:txBody>
      <dsp:txXfrm>
        <a:off x="3291839" y="243004"/>
        <a:ext cx="4210239" cy="1455041"/>
      </dsp:txXfrm>
    </dsp:sp>
    <dsp:sp modelId="{D2C89C8F-7B35-49A6-9C41-955868DEE507}">
      <dsp:nvSpPr>
        <dsp:cNvPr id="0" name=""/>
        <dsp:cNvSpPr/>
      </dsp:nvSpPr>
      <dsp:spPr>
        <a:xfrm>
          <a:off x="0" y="497"/>
          <a:ext cx="3291840" cy="1940055"/>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id-ID" sz="4100" kern="1200" dirty="0" smtClean="0"/>
            <a:t>The actual self &amp; ideal self</a:t>
          </a:r>
          <a:endParaRPr lang="id-ID" sz="4100" kern="1200" dirty="0"/>
        </a:p>
      </dsp:txBody>
      <dsp:txXfrm>
        <a:off x="94706" y="95203"/>
        <a:ext cx="3102428" cy="1750643"/>
      </dsp:txXfrm>
    </dsp:sp>
    <dsp:sp modelId="{E362C2EC-8FBA-436B-B8E3-148A1EDD4872}">
      <dsp:nvSpPr>
        <dsp:cNvPr id="0" name=""/>
        <dsp:cNvSpPr/>
      </dsp:nvSpPr>
      <dsp:spPr>
        <a:xfrm>
          <a:off x="3291839" y="2134558"/>
          <a:ext cx="4937760" cy="194005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285750" lvl="1" indent="-285750" algn="l" defTabSz="2400300">
            <a:lnSpc>
              <a:spcPct val="90000"/>
            </a:lnSpc>
            <a:spcBef>
              <a:spcPct val="0"/>
            </a:spcBef>
            <a:spcAft>
              <a:spcPct val="15000"/>
            </a:spcAft>
            <a:buChar char="••"/>
          </a:pPr>
          <a:r>
            <a:rPr lang="id-ID" sz="5400" kern="1200" dirty="0" smtClean="0"/>
            <a:t>Anxiety </a:t>
          </a:r>
          <a:endParaRPr lang="id-ID" sz="5400" kern="1200" dirty="0"/>
        </a:p>
      </dsp:txBody>
      <dsp:txXfrm>
        <a:off x="3291839" y="2377065"/>
        <a:ext cx="4210239" cy="1455041"/>
      </dsp:txXfrm>
    </dsp:sp>
    <dsp:sp modelId="{57891A22-7802-4CBC-9B4F-BDC951688DE2}">
      <dsp:nvSpPr>
        <dsp:cNvPr id="0" name=""/>
        <dsp:cNvSpPr/>
      </dsp:nvSpPr>
      <dsp:spPr>
        <a:xfrm>
          <a:off x="0" y="2134558"/>
          <a:ext cx="3291840" cy="1940055"/>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id-ID" sz="4100" kern="1200" dirty="0" smtClean="0"/>
            <a:t>The actual self &amp; ought self</a:t>
          </a:r>
          <a:endParaRPr lang="id-ID" sz="4100" kern="1200" dirty="0"/>
        </a:p>
      </dsp:txBody>
      <dsp:txXfrm>
        <a:off x="94706" y="2229264"/>
        <a:ext cx="3102428" cy="175064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DA9DE-BED6-4BB8-8C6C-B93B2E34D2D5}" type="datetimeFigureOut">
              <a:rPr lang="id-ID" smtClean="0"/>
              <a:t>05/09/2016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44161-DEB0-4C18-9B93-CAFD55AF1AAC}" type="slidenum">
              <a:rPr lang="id-ID" smtClean="0"/>
              <a:t>‹#›</a:t>
            </a:fld>
            <a:endParaRPr lang="id-ID"/>
          </a:p>
        </p:txBody>
      </p:sp>
    </p:spTree>
    <p:extLst>
      <p:ext uri="{BB962C8B-B14F-4D97-AF65-F5344CB8AC3E}">
        <p14:creationId xmlns:p14="http://schemas.microsoft.com/office/powerpoint/2010/main" val="387456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Stage 3 : masy. Minoritas mampu</a:t>
            </a:r>
            <a:r>
              <a:rPr lang="id-ID" baseline="0" dirty="0" smtClean="0"/>
              <a:t> berpikir lebih jernih dan beradaptasi. Otonomy yg dimiliki membuat mereka dpt mengevaluasi kelebihan dan kekurangan dr budaya sendiri atau pun dr budaya dominan untuk menentukan dan memilih budaya yg cocok dengan mereka.</a:t>
            </a:r>
          </a:p>
          <a:p>
            <a:r>
              <a:rPr lang="id-ID" baseline="0" dirty="0" smtClean="0"/>
              <a:t>Stage 4 : punya self-controll &amp; fleksibiltas lbh baik, objektif, mengeliminasi diskriminasi. </a:t>
            </a:r>
            <a:endParaRPr lang="id-ID" dirty="0"/>
          </a:p>
        </p:txBody>
      </p:sp>
      <p:sp>
        <p:nvSpPr>
          <p:cNvPr id="4" name="Slide Number Placeholder 3"/>
          <p:cNvSpPr>
            <a:spLocks noGrp="1"/>
          </p:cNvSpPr>
          <p:nvPr>
            <p:ph type="sldNum" sz="quarter" idx="10"/>
          </p:nvPr>
        </p:nvSpPr>
        <p:spPr/>
        <p:txBody>
          <a:bodyPr/>
          <a:lstStyle/>
          <a:p>
            <a:fld id="{14F44161-DEB0-4C18-9B93-CAFD55AF1AAC}" type="slidenum">
              <a:rPr lang="id-ID" smtClean="0"/>
              <a:t>15</a:t>
            </a:fld>
            <a:endParaRPr lang="id-ID"/>
          </a:p>
        </p:txBody>
      </p:sp>
    </p:spTree>
    <p:extLst>
      <p:ext uri="{BB962C8B-B14F-4D97-AF65-F5344CB8AC3E}">
        <p14:creationId xmlns:p14="http://schemas.microsoft.com/office/powerpoint/2010/main" val="206457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357DD41-3AB5-465B-9C40-38376D8CF59F}" type="datetimeFigureOut">
              <a:rPr lang="id-ID" smtClean="0"/>
              <a:t>05/09/2016</a:t>
            </a:fld>
            <a:endParaRPr lang="id-ID"/>
          </a:p>
        </p:txBody>
      </p:sp>
      <p:sp>
        <p:nvSpPr>
          <p:cNvPr id="17" name="Slide Number Placeholder 16"/>
          <p:cNvSpPr>
            <a:spLocks noGrp="1"/>
          </p:cNvSpPr>
          <p:nvPr>
            <p:ph type="sldNum" sz="quarter" idx="11"/>
          </p:nvPr>
        </p:nvSpPr>
        <p:spPr/>
        <p:txBody>
          <a:bodyPr/>
          <a:lstStyle/>
          <a:p>
            <a:fld id="{425B9E21-F455-4B8D-AA4D-3D33EA77CC76}" type="slidenum">
              <a:rPr lang="id-ID" smtClean="0"/>
              <a:t>‹#›</a:t>
            </a:fld>
            <a:endParaRPr lang="id-ID"/>
          </a:p>
        </p:txBody>
      </p:sp>
      <p:sp>
        <p:nvSpPr>
          <p:cNvPr id="19" name="Footer Placeholder 18"/>
          <p:cNvSpPr>
            <a:spLocks noGrp="1"/>
          </p:cNvSpPr>
          <p:nvPr>
            <p:ph type="ftr" sz="quarter" idx="12"/>
          </p:nvPr>
        </p:nvSpPr>
        <p:spPr/>
        <p:txBody>
          <a:bodyPr/>
          <a:lstStyle/>
          <a:p>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7DD41-3AB5-465B-9C40-38376D8CF59F}" type="datetimeFigureOut">
              <a:rPr lang="id-ID" smtClean="0"/>
              <a:t>05/09/2016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25B9E21-F455-4B8D-AA4D-3D33EA77CC7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7DD41-3AB5-465B-9C40-38376D8CF59F}" type="datetimeFigureOut">
              <a:rPr lang="id-ID" smtClean="0"/>
              <a:t>05/09/2016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25B9E21-F455-4B8D-AA4D-3D33EA77CC76}" type="slidenum">
              <a:rPr lang="id-ID" smtClean="0"/>
              <a:t>‹#›</a:t>
            </a:fld>
            <a:endParaRPr lang="id-ID"/>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357DD41-3AB5-465B-9C40-38376D8CF59F}" type="datetimeFigureOut">
              <a:rPr lang="id-ID" smtClean="0"/>
              <a:t>05/09/2016</a:t>
            </a:fld>
            <a:endParaRPr lang="id-ID"/>
          </a:p>
        </p:txBody>
      </p:sp>
      <p:sp>
        <p:nvSpPr>
          <p:cNvPr id="12" name="Slide Number Placeholder 11"/>
          <p:cNvSpPr>
            <a:spLocks noGrp="1"/>
          </p:cNvSpPr>
          <p:nvPr>
            <p:ph type="sldNum" sz="quarter" idx="15"/>
          </p:nvPr>
        </p:nvSpPr>
        <p:spPr/>
        <p:txBody>
          <a:bodyPr/>
          <a:lstStyle/>
          <a:p>
            <a:fld id="{425B9E21-F455-4B8D-AA4D-3D33EA77CC76}" type="slidenum">
              <a:rPr lang="id-ID" smtClean="0"/>
              <a:t>‹#›</a:t>
            </a:fld>
            <a:endParaRPr lang="id-ID"/>
          </a:p>
        </p:txBody>
      </p:sp>
      <p:sp>
        <p:nvSpPr>
          <p:cNvPr id="13" name="Footer Placeholder 12"/>
          <p:cNvSpPr>
            <a:spLocks noGrp="1"/>
          </p:cNvSpPr>
          <p:nvPr>
            <p:ph type="ftr" sz="quarter" idx="16"/>
          </p:nvPr>
        </p:nvSpPr>
        <p:spPr/>
        <p:txBody>
          <a:bodyPr/>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357DD41-3AB5-465B-9C40-38376D8CF59F}" type="datetimeFigureOut">
              <a:rPr lang="id-ID" smtClean="0"/>
              <a:t>05/09/2016</a:t>
            </a:fld>
            <a:endParaRPr lang="id-ID"/>
          </a:p>
        </p:txBody>
      </p:sp>
      <p:sp>
        <p:nvSpPr>
          <p:cNvPr id="14" name="Slide Number Placeholder 13"/>
          <p:cNvSpPr>
            <a:spLocks noGrp="1"/>
          </p:cNvSpPr>
          <p:nvPr>
            <p:ph type="sldNum" sz="quarter" idx="11"/>
          </p:nvPr>
        </p:nvSpPr>
        <p:spPr/>
        <p:txBody>
          <a:bodyPr/>
          <a:lstStyle/>
          <a:p>
            <a:fld id="{425B9E21-F455-4B8D-AA4D-3D33EA77CC76}" type="slidenum">
              <a:rPr lang="id-ID" smtClean="0"/>
              <a:t>‹#›</a:t>
            </a:fld>
            <a:endParaRPr lang="id-ID"/>
          </a:p>
        </p:txBody>
      </p:sp>
      <p:sp>
        <p:nvSpPr>
          <p:cNvPr id="15" name="Footer Placeholder 14"/>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357DD41-3AB5-465B-9C40-38376D8CF59F}" type="datetimeFigureOut">
              <a:rPr lang="id-ID" smtClean="0"/>
              <a:t>05/09/2016</a:t>
            </a:fld>
            <a:endParaRPr lang="id-ID"/>
          </a:p>
        </p:txBody>
      </p:sp>
      <p:sp>
        <p:nvSpPr>
          <p:cNvPr id="12" name="Slide Number Placeholder 11"/>
          <p:cNvSpPr>
            <a:spLocks noGrp="1"/>
          </p:cNvSpPr>
          <p:nvPr>
            <p:ph type="sldNum" sz="quarter" idx="16"/>
          </p:nvPr>
        </p:nvSpPr>
        <p:spPr/>
        <p:txBody>
          <a:bodyPr/>
          <a:lstStyle/>
          <a:p>
            <a:fld id="{425B9E21-F455-4B8D-AA4D-3D33EA77CC76}" type="slidenum">
              <a:rPr lang="id-ID" smtClean="0"/>
              <a:t>‹#›</a:t>
            </a:fld>
            <a:endParaRPr lang="id-ID"/>
          </a:p>
        </p:txBody>
      </p:sp>
      <p:sp>
        <p:nvSpPr>
          <p:cNvPr id="13" name="Footer Placeholder 12"/>
          <p:cNvSpPr>
            <a:spLocks noGrp="1"/>
          </p:cNvSpPr>
          <p:nvPr>
            <p:ph type="ftr" sz="quarter" idx="17"/>
          </p:nvPr>
        </p:nvSpPr>
        <p:spPr/>
        <p:txBody>
          <a:bodyPr/>
          <a:lstStyle/>
          <a:p>
            <a:endParaRPr lang="id-ID"/>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357DD41-3AB5-465B-9C40-38376D8CF59F}" type="datetimeFigureOut">
              <a:rPr lang="id-ID" smtClean="0"/>
              <a:t>05/09/2016</a:t>
            </a:fld>
            <a:endParaRPr lang="id-ID"/>
          </a:p>
        </p:txBody>
      </p:sp>
      <p:sp>
        <p:nvSpPr>
          <p:cNvPr id="12" name="Slide Number Placeholder 11"/>
          <p:cNvSpPr>
            <a:spLocks noGrp="1"/>
          </p:cNvSpPr>
          <p:nvPr>
            <p:ph type="sldNum" sz="quarter" idx="17"/>
          </p:nvPr>
        </p:nvSpPr>
        <p:spPr/>
        <p:txBody>
          <a:bodyPr/>
          <a:lstStyle/>
          <a:p>
            <a:fld id="{425B9E21-F455-4B8D-AA4D-3D33EA77CC76}" type="slidenum">
              <a:rPr lang="id-ID" smtClean="0"/>
              <a:t>‹#›</a:t>
            </a:fld>
            <a:endParaRPr lang="id-ID"/>
          </a:p>
        </p:txBody>
      </p:sp>
      <p:sp>
        <p:nvSpPr>
          <p:cNvPr id="13" name="Footer Placeholder 12"/>
          <p:cNvSpPr>
            <a:spLocks noGrp="1"/>
          </p:cNvSpPr>
          <p:nvPr>
            <p:ph type="ftr" sz="quarter" idx="18"/>
          </p:nvPr>
        </p:nvSpPr>
        <p:spPr/>
        <p:txBody>
          <a:bodyPr/>
          <a:lstStyle/>
          <a:p>
            <a:endParaRPr lang="id-ID"/>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357DD41-3AB5-465B-9C40-38376D8CF59F}" type="datetimeFigureOut">
              <a:rPr lang="id-ID" smtClean="0"/>
              <a:t>05/09/2016</a:t>
            </a:fld>
            <a:endParaRPr lang="id-ID"/>
          </a:p>
        </p:txBody>
      </p:sp>
      <p:sp>
        <p:nvSpPr>
          <p:cNvPr id="16" name="Slide Number Placeholder 15"/>
          <p:cNvSpPr>
            <a:spLocks noGrp="1"/>
          </p:cNvSpPr>
          <p:nvPr>
            <p:ph type="sldNum" sz="quarter" idx="11"/>
          </p:nvPr>
        </p:nvSpPr>
        <p:spPr/>
        <p:txBody>
          <a:bodyPr/>
          <a:lstStyle/>
          <a:p>
            <a:fld id="{425B9E21-F455-4B8D-AA4D-3D33EA77CC76}" type="slidenum">
              <a:rPr lang="id-ID" smtClean="0"/>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357DD41-3AB5-465B-9C40-38376D8CF59F}" type="datetimeFigureOut">
              <a:rPr lang="id-ID" smtClean="0"/>
              <a:t>05/09/2016</a:t>
            </a:fld>
            <a:endParaRPr lang="id-ID"/>
          </a:p>
        </p:txBody>
      </p:sp>
      <p:sp>
        <p:nvSpPr>
          <p:cNvPr id="8" name="Slide Number Placeholder 7"/>
          <p:cNvSpPr>
            <a:spLocks noGrp="1"/>
          </p:cNvSpPr>
          <p:nvPr>
            <p:ph type="sldNum" sz="quarter" idx="11"/>
          </p:nvPr>
        </p:nvSpPr>
        <p:spPr/>
        <p:txBody>
          <a:bodyPr/>
          <a:lstStyle/>
          <a:p>
            <a:fld id="{425B9E21-F455-4B8D-AA4D-3D33EA77CC76}"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357DD41-3AB5-465B-9C40-38376D8CF59F}" type="datetimeFigureOut">
              <a:rPr lang="id-ID" smtClean="0"/>
              <a:t>05/09/2016</a:t>
            </a:fld>
            <a:endParaRPr lang="id-ID"/>
          </a:p>
        </p:txBody>
      </p:sp>
      <p:sp>
        <p:nvSpPr>
          <p:cNvPr id="19" name="Slide Number Placeholder 18"/>
          <p:cNvSpPr>
            <a:spLocks noGrp="1"/>
          </p:cNvSpPr>
          <p:nvPr>
            <p:ph type="sldNum" sz="quarter" idx="16"/>
          </p:nvPr>
        </p:nvSpPr>
        <p:spPr/>
        <p:txBody>
          <a:bodyPr/>
          <a:lstStyle/>
          <a:p>
            <a:fld id="{425B9E21-F455-4B8D-AA4D-3D33EA77CC76}" type="slidenum">
              <a:rPr lang="id-ID" smtClean="0"/>
              <a:t>‹#›</a:t>
            </a:fld>
            <a:endParaRPr lang="id-ID"/>
          </a:p>
        </p:txBody>
      </p:sp>
      <p:sp>
        <p:nvSpPr>
          <p:cNvPr id="23" name="Footer Placeholder 22"/>
          <p:cNvSpPr>
            <a:spLocks noGrp="1"/>
          </p:cNvSpPr>
          <p:nvPr>
            <p:ph type="ftr" sz="quarter" idx="17"/>
          </p:nvPr>
        </p:nvSpPr>
        <p:spPr/>
        <p:txBody>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357DD41-3AB5-465B-9C40-38376D8CF59F}" type="datetimeFigureOut">
              <a:rPr lang="id-ID" smtClean="0"/>
              <a:t>05/09/2016</a:t>
            </a:fld>
            <a:endParaRPr lang="id-ID"/>
          </a:p>
        </p:txBody>
      </p:sp>
      <p:sp>
        <p:nvSpPr>
          <p:cNvPr id="14" name="Slide Number Placeholder 13"/>
          <p:cNvSpPr>
            <a:spLocks noGrp="1"/>
          </p:cNvSpPr>
          <p:nvPr>
            <p:ph type="sldNum" sz="quarter" idx="15"/>
          </p:nvPr>
        </p:nvSpPr>
        <p:spPr>
          <a:xfrm>
            <a:off x="4038600" y="6172200"/>
            <a:ext cx="1066800" cy="304800"/>
          </a:xfrm>
        </p:spPr>
        <p:txBody>
          <a:bodyPr/>
          <a:lstStyle/>
          <a:p>
            <a:fld id="{425B9E21-F455-4B8D-AA4D-3D33EA77CC76}" type="slidenum">
              <a:rPr lang="id-ID" smtClean="0"/>
              <a:t>‹#›</a:t>
            </a:fld>
            <a:endParaRPr lang="id-ID"/>
          </a:p>
        </p:txBody>
      </p:sp>
      <p:sp>
        <p:nvSpPr>
          <p:cNvPr id="15" name="Footer Placeholder 14"/>
          <p:cNvSpPr>
            <a:spLocks noGrp="1"/>
          </p:cNvSpPr>
          <p:nvPr>
            <p:ph type="ftr" sz="quarter" idx="16"/>
          </p:nvPr>
        </p:nvSpPr>
        <p:spPr>
          <a:xfrm>
            <a:off x="1447800" y="6486525"/>
            <a:ext cx="6248400" cy="292100"/>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357DD41-3AB5-465B-9C40-38376D8CF59F}" type="datetimeFigureOut">
              <a:rPr lang="id-ID" smtClean="0"/>
              <a:t>05/09/2016</a:t>
            </a:fld>
            <a:endParaRPr lang="id-ID"/>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id-ID"/>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25B9E21-F455-4B8D-AA4D-3D33EA77CC76}" type="slidenum">
              <a:rPr lang="id-ID" smtClean="0"/>
              <a:t>‹#›</a:t>
            </a:fld>
            <a:endParaRPr lang="id-ID"/>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5976" y="4941168"/>
            <a:ext cx="3590776" cy="1391652"/>
          </a:xfrm>
        </p:spPr>
        <p:txBody>
          <a:bodyPr/>
          <a:lstStyle/>
          <a:p>
            <a:r>
              <a:rPr lang="id-ID" sz="2000" dirty="0" smtClean="0">
                <a:solidFill>
                  <a:srgbClr val="FFC000"/>
                </a:solidFill>
              </a:rPr>
              <a:t>-Ni Luh Putu Stephanie-</a:t>
            </a:r>
          </a:p>
          <a:p>
            <a:r>
              <a:rPr lang="id-ID" sz="2000" dirty="0" smtClean="0">
                <a:solidFill>
                  <a:srgbClr val="FFC000"/>
                </a:solidFill>
              </a:rPr>
              <a:t>-Shafa Safrilla-</a:t>
            </a:r>
            <a:endParaRPr lang="id-ID" sz="2000" dirty="0">
              <a:solidFill>
                <a:srgbClr val="FFC000"/>
              </a:solidFill>
            </a:endParaRPr>
          </a:p>
        </p:txBody>
      </p:sp>
      <p:sp>
        <p:nvSpPr>
          <p:cNvPr id="2" name="Title 1"/>
          <p:cNvSpPr>
            <a:spLocks noGrp="1"/>
          </p:cNvSpPr>
          <p:nvPr>
            <p:ph type="title"/>
          </p:nvPr>
        </p:nvSpPr>
        <p:spPr/>
        <p:txBody>
          <a:bodyPr>
            <a:noAutofit/>
          </a:bodyPr>
          <a:lstStyle/>
          <a:p>
            <a:r>
              <a:rPr lang="id-ID" sz="2000" dirty="0" smtClean="0"/>
              <a:t>The Self, Identity, and Values</a:t>
            </a:r>
            <a:endParaRPr lang="id-ID" sz="2000" dirty="0"/>
          </a:p>
        </p:txBody>
      </p:sp>
    </p:spTree>
    <p:extLst>
      <p:ext uri="{BB962C8B-B14F-4D97-AF65-F5344CB8AC3E}">
        <p14:creationId xmlns:p14="http://schemas.microsoft.com/office/powerpoint/2010/main" val="1672524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0" indent="0">
              <a:buNone/>
            </a:pPr>
            <a:r>
              <a:rPr lang="id-ID" sz="3200" dirty="0" smtClean="0"/>
              <a:t>Pandangan Erikson </a:t>
            </a:r>
          </a:p>
          <a:p>
            <a:pPr marL="0" indent="0">
              <a:buNone/>
            </a:pPr>
            <a:r>
              <a:rPr lang="id-ID" sz="3200" dirty="0" smtClean="0"/>
              <a:t>Identity </a:t>
            </a:r>
            <a:r>
              <a:rPr lang="id-ID" sz="3200" dirty="0" smtClean="0">
                <a:sym typeface="Wingdings" pitchFamily="2" charset="2"/>
              </a:rPr>
              <a:t> </a:t>
            </a:r>
            <a:r>
              <a:rPr lang="en-US" sz="3200" dirty="0" err="1" smtClean="0"/>
              <a:t>acu</a:t>
            </a:r>
            <a:r>
              <a:rPr lang="id-ID" sz="3200" dirty="0" smtClean="0"/>
              <a:t>an</a:t>
            </a:r>
            <a:r>
              <a:rPr lang="en-US" sz="3200" dirty="0" smtClean="0"/>
              <a:t> </a:t>
            </a:r>
            <a:r>
              <a:rPr lang="en-US" sz="3200" dirty="0" err="1" smtClean="0"/>
              <a:t>untuk</a:t>
            </a:r>
            <a:r>
              <a:rPr lang="en-US" sz="3200" dirty="0" smtClean="0"/>
              <a:t> </a:t>
            </a:r>
            <a:r>
              <a:rPr lang="id-ID" sz="3200" dirty="0" smtClean="0"/>
              <a:t>meng</a:t>
            </a:r>
            <a:r>
              <a:rPr lang="en-US" sz="3200" dirty="0" err="1" smtClean="0"/>
              <a:t>integrasi</a:t>
            </a:r>
            <a:r>
              <a:rPr lang="en-US" sz="3200" dirty="0" smtClean="0"/>
              <a:t> </a:t>
            </a:r>
            <a:r>
              <a:rPr lang="en-US" sz="3200" dirty="0" err="1" smtClean="0"/>
              <a:t>diri</a:t>
            </a:r>
            <a:r>
              <a:rPr lang="en-US" sz="3200" dirty="0" smtClean="0"/>
              <a:t> di </a:t>
            </a:r>
            <a:r>
              <a:rPr lang="en-US" sz="3200" dirty="0" err="1" smtClean="0"/>
              <a:t>mana</a:t>
            </a:r>
            <a:r>
              <a:rPr lang="en-US" sz="3200" dirty="0" smtClean="0"/>
              <a:t> </a:t>
            </a:r>
            <a:r>
              <a:rPr lang="en-US" sz="3200" dirty="0" err="1" smtClean="0"/>
              <a:t>bagian</a:t>
            </a:r>
            <a:r>
              <a:rPr lang="en-US" sz="3200" dirty="0" smtClean="0"/>
              <a:t> yang </a:t>
            </a:r>
            <a:r>
              <a:rPr lang="en-US" sz="3200" dirty="0" err="1" smtClean="0"/>
              <a:t>berbeda</a:t>
            </a:r>
            <a:r>
              <a:rPr lang="en-US" sz="3200" dirty="0" smtClean="0"/>
              <a:t> </a:t>
            </a:r>
            <a:r>
              <a:rPr lang="id-ID" sz="3200" dirty="0" smtClean="0"/>
              <a:t>menjadi </a:t>
            </a:r>
            <a:r>
              <a:rPr lang="en-US" sz="3200" dirty="0" err="1" smtClean="0"/>
              <a:t>kesatuan</a:t>
            </a:r>
            <a:r>
              <a:rPr lang="en-US" sz="3200" dirty="0" smtClean="0"/>
              <a:t> yang </a:t>
            </a:r>
            <a:r>
              <a:rPr lang="en-US" sz="3200" dirty="0" err="1" smtClean="0"/>
              <a:t>utuh</a:t>
            </a:r>
            <a:r>
              <a:rPr lang="id-ID" sz="3200" dirty="0" smtClean="0"/>
              <a:t>.</a:t>
            </a:r>
          </a:p>
          <a:p>
            <a:pPr marL="0" indent="0">
              <a:buNone/>
            </a:pPr>
            <a:r>
              <a:rPr lang="id-ID" sz="3200" i="1" dirty="0" smtClean="0"/>
              <a:t>Identity vs identity confusion stage </a:t>
            </a:r>
            <a:r>
              <a:rPr lang="id-ID" sz="3200" dirty="0" smtClean="0"/>
              <a:t>: tahap pencarian identitas yg berlangsung dari remaja menuju dewasa, merupakan tahap ke lima dari delapan tahap perkembangan </a:t>
            </a:r>
            <a:endParaRPr lang="id-ID" sz="3200" i="1" dirty="0"/>
          </a:p>
        </p:txBody>
      </p:sp>
      <p:sp>
        <p:nvSpPr>
          <p:cNvPr id="2" name="Title 1"/>
          <p:cNvSpPr>
            <a:spLocks noGrp="1"/>
          </p:cNvSpPr>
          <p:nvPr>
            <p:ph type="title"/>
          </p:nvPr>
        </p:nvSpPr>
        <p:spPr/>
        <p:txBody>
          <a:bodyPr/>
          <a:lstStyle/>
          <a:p>
            <a:r>
              <a:rPr lang="id-ID" dirty="0" smtClean="0"/>
              <a:t>Identity </a:t>
            </a:r>
            <a:endParaRPr lang="id-ID" dirty="0"/>
          </a:p>
        </p:txBody>
      </p:sp>
    </p:spTree>
    <p:extLst>
      <p:ext uri="{BB962C8B-B14F-4D97-AF65-F5344CB8AC3E}">
        <p14:creationId xmlns:p14="http://schemas.microsoft.com/office/powerpoint/2010/main" val="255057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23728" y="2204864"/>
            <a:ext cx="5472608" cy="4149419"/>
          </a:xfrm>
        </p:spPr>
      </p:pic>
      <p:sp>
        <p:nvSpPr>
          <p:cNvPr id="2" name="Title 1"/>
          <p:cNvSpPr>
            <a:spLocks noGrp="1"/>
          </p:cNvSpPr>
          <p:nvPr>
            <p:ph type="title"/>
          </p:nvPr>
        </p:nvSpPr>
        <p:spPr/>
        <p:txBody>
          <a:bodyPr/>
          <a:lstStyle/>
          <a:p>
            <a:r>
              <a:rPr lang="id-ID" dirty="0" smtClean="0"/>
              <a:t>The Four Statuses of Identity</a:t>
            </a:r>
            <a:endParaRPr lang="id-ID" dirty="0"/>
          </a:p>
        </p:txBody>
      </p:sp>
    </p:spTree>
    <p:extLst>
      <p:ext uri="{BB962C8B-B14F-4D97-AF65-F5344CB8AC3E}">
        <p14:creationId xmlns:p14="http://schemas.microsoft.com/office/powerpoint/2010/main" val="373516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id-ID" sz="3200" dirty="0"/>
              <a:t>P</a:t>
            </a:r>
            <a:r>
              <a:rPr lang="id-ID" sz="3200" dirty="0" smtClean="0"/>
              <a:t>erubahan identitas berlangsung pada akhir masa remaja dan di awal memasuki masa dewasa, bukan di awal masa remaja.</a:t>
            </a:r>
          </a:p>
          <a:p>
            <a:r>
              <a:rPr lang="id-ID" sz="3200" i="1" dirty="0" smtClean="0"/>
              <a:t>Identity consolidation </a:t>
            </a:r>
            <a:r>
              <a:rPr lang="id-ID" sz="3200" dirty="0" smtClean="0">
                <a:sym typeface="Wingdings" pitchFamily="2" charset="2"/>
              </a:rPr>
              <a:t></a:t>
            </a:r>
            <a:r>
              <a:rPr lang="id-ID" sz="3200" dirty="0" smtClean="0"/>
              <a:t> proses perbaikan dan peningkatkan pilihan identitas yang dibuat saat memasuki masa dewasa</a:t>
            </a:r>
          </a:p>
        </p:txBody>
      </p:sp>
      <p:sp>
        <p:nvSpPr>
          <p:cNvPr id="2" name="Title 1"/>
          <p:cNvSpPr>
            <a:spLocks noGrp="1"/>
          </p:cNvSpPr>
          <p:nvPr>
            <p:ph type="title"/>
          </p:nvPr>
        </p:nvSpPr>
        <p:spPr/>
        <p:txBody>
          <a:bodyPr/>
          <a:lstStyle/>
          <a:p>
            <a:r>
              <a:rPr lang="id-ID" dirty="0" smtClean="0"/>
              <a:t>Developmental Changes</a:t>
            </a:r>
            <a:endParaRPr lang="id-ID" dirty="0"/>
          </a:p>
        </p:txBody>
      </p:sp>
    </p:spTree>
    <p:extLst>
      <p:ext uri="{BB962C8B-B14F-4D97-AF65-F5344CB8AC3E}">
        <p14:creationId xmlns:p14="http://schemas.microsoft.com/office/powerpoint/2010/main" val="291254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lgn="ctr">
              <a:buNone/>
            </a:pPr>
            <a:r>
              <a:rPr lang="id-ID" sz="2800" b="1" dirty="0" smtClean="0"/>
              <a:t>“ aspek diri yang meliputi rasa keanggotaan di dalam etnik grup berikut juga sikap dan perasaan yang terkait dengan kelompok</a:t>
            </a:r>
            <a:r>
              <a:rPr lang="id-ID" sz="2800" b="1" dirty="0" smtClean="0"/>
              <a:t>”</a:t>
            </a:r>
          </a:p>
          <a:p>
            <a:pPr marL="0" indent="0" algn="ctr">
              <a:buNone/>
            </a:pPr>
            <a:endParaRPr lang="id-ID" sz="2800" b="1" dirty="0"/>
          </a:p>
          <a:p>
            <a:pPr marL="0" indent="0" algn="ctr">
              <a:buNone/>
            </a:pPr>
            <a:endParaRPr lang="id-ID" sz="2800" b="1" dirty="0" smtClean="0"/>
          </a:p>
          <a:p>
            <a:pPr marL="0" indent="0" algn="ctr">
              <a:buNone/>
            </a:pPr>
            <a:endParaRPr lang="id-ID" sz="2800" b="1" dirty="0" smtClean="0"/>
          </a:p>
          <a:p>
            <a:pPr marL="0" indent="0" algn="just">
              <a:buNone/>
            </a:pPr>
            <a:endParaRPr lang="id-ID" dirty="0"/>
          </a:p>
        </p:txBody>
      </p:sp>
      <p:sp>
        <p:nvSpPr>
          <p:cNvPr id="2" name="Title 1"/>
          <p:cNvSpPr>
            <a:spLocks noGrp="1"/>
          </p:cNvSpPr>
          <p:nvPr>
            <p:ph type="title"/>
          </p:nvPr>
        </p:nvSpPr>
        <p:spPr/>
        <p:txBody>
          <a:bodyPr/>
          <a:lstStyle/>
          <a:p>
            <a:r>
              <a:rPr lang="id-ID" dirty="0" smtClean="0"/>
              <a:t>Ethnic Identity</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402041"/>
            <a:ext cx="3253374" cy="21602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364745"/>
            <a:ext cx="4536504" cy="3203906"/>
          </a:xfrm>
          <a:prstGeom prst="rect">
            <a:avLst/>
          </a:prstGeom>
        </p:spPr>
      </p:pic>
    </p:spTree>
    <p:extLst>
      <p:ext uri="{BB962C8B-B14F-4D97-AF65-F5344CB8AC3E}">
        <p14:creationId xmlns:p14="http://schemas.microsoft.com/office/powerpoint/2010/main" val="18492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id-ID" sz="2800" i="1" dirty="0" smtClean="0"/>
              <a:t>Stage 1, pre-encounteer</a:t>
            </a:r>
            <a:r>
              <a:rPr lang="id-ID" sz="2800" dirty="0" smtClean="0"/>
              <a:t> : etnik minoritas lebih memilih nilai2 dari masyarakat dominan untuk grup etnik mereka.</a:t>
            </a:r>
          </a:p>
          <a:p>
            <a:pPr marL="0" indent="0">
              <a:buNone/>
            </a:pPr>
            <a:endParaRPr lang="id-ID" sz="2800" i="1" dirty="0"/>
          </a:p>
          <a:p>
            <a:pPr marL="0" indent="0">
              <a:buNone/>
            </a:pPr>
            <a:r>
              <a:rPr lang="id-ID" sz="2800" i="1" dirty="0" smtClean="0"/>
              <a:t>Stage 2, encounter</a:t>
            </a:r>
            <a:r>
              <a:rPr lang="id-ID" sz="2800" dirty="0" smtClean="0"/>
              <a:t> : masyarakat minoritas menyadari bahwa mereka tidak akan bisa mengikuti masyarakat dominan. Helms berpendapat bahwa masyarakat minoritas ingin mempunyai identitas sesuai kelompok mereka namun tidak tahu bagaimana caranya. </a:t>
            </a:r>
            <a:endParaRPr lang="id-ID" sz="2800" i="1" dirty="0"/>
          </a:p>
        </p:txBody>
      </p:sp>
      <p:sp>
        <p:nvSpPr>
          <p:cNvPr id="2" name="Title 1"/>
          <p:cNvSpPr>
            <a:spLocks noGrp="1"/>
          </p:cNvSpPr>
          <p:nvPr>
            <p:ph type="title"/>
          </p:nvPr>
        </p:nvSpPr>
        <p:spPr/>
        <p:txBody>
          <a:bodyPr>
            <a:normAutofit/>
          </a:bodyPr>
          <a:lstStyle/>
          <a:p>
            <a:r>
              <a:rPr lang="id-ID" dirty="0" smtClean="0"/>
              <a:t>Helm’s Model of Ethnic Identity Development</a:t>
            </a:r>
            <a:endParaRPr lang="id-ID" dirty="0"/>
          </a:p>
        </p:txBody>
      </p:sp>
    </p:spTree>
    <p:extLst>
      <p:ext uri="{BB962C8B-B14F-4D97-AF65-F5344CB8AC3E}">
        <p14:creationId xmlns:p14="http://schemas.microsoft.com/office/powerpoint/2010/main" val="196946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04664"/>
            <a:ext cx="8229600" cy="5691336"/>
          </a:xfrm>
        </p:spPr>
        <p:txBody>
          <a:bodyPr>
            <a:normAutofit/>
          </a:bodyPr>
          <a:lstStyle/>
          <a:p>
            <a:pPr marL="0" indent="0">
              <a:buNone/>
            </a:pPr>
            <a:r>
              <a:rPr lang="id-ID" sz="2400" i="1" dirty="0" smtClean="0"/>
              <a:t>Stage 3, immersion/emersion</a:t>
            </a:r>
            <a:r>
              <a:rPr lang="id-ID" sz="2400" dirty="0" smtClean="0"/>
              <a:t> </a:t>
            </a:r>
            <a:r>
              <a:rPr lang="id-ID" sz="2400" dirty="0" smtClean="0"/>
              <a:t>: masyarakat minoritas “tenggelam” dalam budayanya dan menolak seluruh budaya luar. Individu mulai mampu memecahkan masalah pada tahap sebelumnya.</a:t>
            </a:r>
          </a:p>
          <a:p>
            <a:pPr marL="0" indent="0">
              <a:buNone/>
            </a:pPr>
            <a:r>
              <a:rPr lang="id-ID" sz="2400" dirty="0" smtClean="0"/>
              <a:t>Pada akhirnya, masyarakat minoritas mulai merasa tidak nyaman dengan “aturan kaku” yang telah mereka buat sebelumnya, sehingga mereka mengembangkan sebuah otonomy.</a:t>
            </a:r>
          </a:p>
          <a:p>
            <a:pPr marL="0" indent="0">
              <a:buNone/>
            </a:pPr>
            <a:endParaRPr lang="id-ID" sz="2400" dirty="0"/>
          </a:p>
          <a:p>
            <a:pPr marL="0" indent="0">
              <a:buNone/>
            </a:pPr>
            <a:r>
              <a:rPr lang="id-ID" sz="2400" i="1" dirty="0" smtClean="0"/>
              <a:t>Stage 4, internalization/commitment :</a:t>
            </a:r>
            <a:r>
              <a:rPr lang="id-ID" sz="2400" dirty="0" smtClean="0"/>
              <a:t> masyarakat mengalami rasa puas yang timbul dari integrasi identitas pribadi dan budaya mereka. </a:t>
            </a:r>
            <a:r>
              <a:rPr lang="id-ID" sz="2400" dirty="0" smtClean="0"/>
              <a:t>Sudah dapat memecahkan masalah &amp; rasa tidak nyaman pada tahap 3. </a:t>
            </a:r>
            <a:endParaRPr lang="id-ID" sz="2400" i="1" dirty="0"/>
          </a:p>
        </p:txBody>
      </p:sp>
    </p:spTree>
    <p:extLst>
      <p:ext uri="{BB962C8B-B14F-4D97-AF65-F5344CB8AC3E}">
        <p14:creationId xmlns:p14="http://schemas.microsoft.com/office/powerpoint/2010/main" val="360978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88840"/>
            <a:ext cx="8229600" cy="4075176"/>
          </a:xfrm>
        </p:spPr>
        <p:txBody>
          <a:bodyPr>
            <a:normAutofit lnSpcReduction="10000"/>
          </a:bodyPr>
          <a:lstStyle/>
          <a:p>
            <a:pPr>
              <a:buFont typeface="Courier New" pitchFamily="49" charset="0"/>
              <a:buChar char="o"/>
            </a:pPr>
            <a:r>
              <a:rPr lang="id-ID" sz="2400" b="1" dirty="0"/>
              <a:t>Menjelajahi Nilai</a:t>
            </a:r>
          </a:p>
          <a:p>
            <a:pPr marL="342900" indent="-342900">
              <a:buFont typeface="Wingdings" pitchFamily="2" charset="2"/>
              <a:buChar char="v"/>
            </a:pPr>
            <a:r>
              <a:rPr lang="id-ID" dirty="0"/>
              <a:t>Nilai - Nilai</a:t>
            </a:r>
          </a:p>
          <a:p>
            <a:r>
              <a:rPr lang="id-ID" dirty="0"/>
              <a:t>Standar yang diterapkan untuk menentukan nilai dari hal hal, ide, atau peristiwa.</a:t>
            </a:r>
          </a:p>
          <a:p>
            <a:pPr marL="342900" indent="-342900">
              <a:buFont typeface="Wingdings" pitchFamily="2" charset="2"/>
              <a:buChar char="v"/>
            </a:pPr>
            <a:r>
              <a:rPr lang="id-ID" dirty="0"/>
              <a:t>Nilai Konflik</a:t>
            </a:r>
          </a:p>
          <a:p>
            <a:r>
              <a:rPr lang="id-ID" dirty="0"/>
              <a:t>Bentrokan antara nilai-nilai yang mendorong tindakan yang menentang.</a:t>
            </a:r>
            <a:endParaRPr lang="en-US" dirty="0"/>
          </a:p>
          <a:p>
            <a:endParaRPr lang="id-ID" dirty="0"/>
          </a:p>
          <a:p>
            <a:pPr>
              <a:buFont typeface="Courier New" pitchFamily="49" charset="0"/>
              <a:buChar char="o"/>
            </a:pPr>
            <a:r>
              <a:rPr lang="id-ID" sz="2400" dirty="0"/>
              <a:t>Nilai-Nilai Mahasiswa</a:t>
            </a:r>
          </a:p>
          <a:p>
            <a:r>
              <a:rPr lang="en-US" sz="2200" dirty="0" err="1"/>
              <a:t>Menjadi</a:t>
            </a:r>
            <a:r>
              <a:rPr lang="en-US" sz="2200" dirty="0"/>
              <a:t> </a:t>
            </a:r>
            <a:r>
              <a:rPr lang="en-US" sz="2200" dirty="0" err="1"/>
              <a:t>baik</a:t>
            </a:r>
            <a:r>
              <a:rPr lang="en-US" sz="2200" dirty="0"/>
              <a:t> </a:t>
            </a:r>
            <a:r>
              <a:rPr lang="en-US" sz="2200" dirty="0" err="1"/>
              <a:t>secara</a:t>
            </a:r>
            <a:r>
              <a:rPr lang="en-US" sz="2200" dirty="0"/>
              <a:t> </a:t>
            </a:r>
            <a:r>
              <a:rPr lang="en-US" sz="2200" dirty="0" err="1"/>
              <a:t>finansial</a:t>
            </a:r>
            <a:r>
              <a:rPr lang="en-US" sz="2200" dirty="0"/>
              <a:t> </a:t>
            </a:r>
            <a:r>
              <a:rPr lang="en-US" sz="2200" dirty="0" err="1"/>
              <a:t>ialah</a:t>
            </a:r>
            <a:r>
              <a:rPr lang="en-US" sz="2200" dirty="0"/>
              <a:t> </a:t>
            </a:r>
            <a:r>
              <a:rPr lang="en-US" sz="2200" dirty="0" err="1"/>
              <a:t>tujuan</a:t>
            </a:r>
            <a:r>
              <a:rPr lang="en-US" sz="2200" dirty="0"/>
              <a:t> </a:t>
            </a:r>
            <a:r>
              <a:rPr lang="en-US" sz="2200" dirty="0" err="1"/>
              <a:t>hidup</a:t>
            </a:r>
            <a:endParaRPr lang="en-US" sz="2200" dirty="0"/>
          </a:p>
          <a:p>
            <a:r>
              <a:rPr lang="en-US" sz="2200" dirty="0" err="1"/>
              <a:t>Layanan</a:t>
            </a:r>
            <a:r>
              <a:rPr lang="en-US" sz="2200" dirty="0"/>
              <a:t> </a:t>
            </a:r>
            <a:r>
              <a:rPr lang="en-US" sz="2200" dirty="0" err="1"/>
              <a:t>belajar</a:t>
            </a:r>
            <a:r>
              <a:rPr lang="en-US" sz="2200" dirty="0"/>
              <a:t> </a:t>
            </a:r>
            <a:r>
              <a:rPr lang="en-US" sz="2200" dirty="0" err="1"/>
              <a:t>merupakan</a:t>
            </a:r>
            <a:r>
              <a:rPr lang="en-US" sz="2200" dirty="0"/>
              <a:t> </a:t>
            </a:r>
            <a:r>
              <a:rPr lang="en-US" sz="2200" dirty="0" err="1"/>
              <a:t>bentuk</a:t>
            </a:r>
            <a:r>
              <a:rPr lang="en-US" sz="2200" dirty="0"/>
              <a:t> yang </a:t>
            </a:r>
            <a:r>
              <a:rPr lang="en-US" sz="2200" dirty="0" err="1"/>
              <a:t>mempromosikan</a:t>
            </a:r>
            <a:r>
              <a:rPr lang="en-US" sz="2200" dirty="0"/>
              <a:t> </a:t>
            </a:r>
            <a:r>
              <a:rPr lang="en-US" sz="2200" dirty="0" err="1"/>
              <a:t>tanggung</a:t>
            </a:r>
            <a:r>
              <a:rPr lang="en-US" sz="2200" dirty="0"/>
              <a:t> </a:t>
            </a:r>
            <a:r>
              <a:rPr lang="en-US" sz="2200" dirty="0" err="1"/>
              <a:t>jawab</a:t>
            </a:r>
            <a:r>
              <a:rPr lang="en-US" sz="2200" dirty="0"/>
              <a:t> </a:t>
            </a:r>
            <a:r>
              <a:rPr lang="en-US" sz="2200" dirty="0" err="1"/>
              <a:t>sosial</a:t>
            </a:r>
            <a:r>
              <a:rPr lang="en-US" sz="2200" dirty="0"/>
              <a:t> </a:t>
            </a:r>
            <a:r>
              <a:rPr lang="en-US" sz="2200" dirty="0" err="1"/>
              <a:t>dan</a:t>
            </a:r>
            <a:r>
              <a:rPr lang="en-US" sz="2200" dirty="0"/>
              <a:t> </a:t>
            </a:r>
            <a:r>
              <a:rPr lang="en-US" sz="2200" dirty="0" err="1"/>
              <a:t>pelayanan</a:t>
            </a:r>
            <a:r>
              <a:rPr lang="en-US" sz="2200" dirty="0"/>
              <a:t> </a:t>
            </a:r>
            <a:r>
              <a:rPr lang="en-US" sz="2200" dirty="0" err="1"/>
              <a:t>kepada</a:t>
            </a:r>
            <a:r>
              <a:rPr lang="en-US" sz="2200" dirty="0"/>
              <a:t> </a:t>
            </a:r>
            <a:r>
              <a:rPr lang="en-US" sz="2200" dirty="0" err="1"/>
              <a:t>masyarakat</a:t>
            </a:r>
            <a:endParaRPr lang="id-ID" sz="2200" dirty="0"/>
          </a:p>
          <a:p>
            <a:endParaRPr lang="id-ID" sz="2400" dirty="0"/>
          </a:p>
          <a:p>
            <a:pPr algn="just"/>
            <a:endParaRPr lang="id-ID" dirty="0"/>
          </a:p>
        </p:txBody>
      </p:sp>
      <p:sp>
        <p:nvSpPr>
          <p:cNvPr id="3" name="Title 2"/>
          <p:cNvSpPr>
            <a:spLocks noGrp="1"/>
          </p:cNvSpPr>
          <p:nvPr>
            <p:ph type="title"/>
          </p:nvPr>
        </p:nvSpPr>
        <p:spPr/>
        <p:txBody>
          <a:bodyPr/>
          <a:lstStyle/>
          <a:p>
            <a:r>
              <a:rPr lang="id-ID" dirty="0" smtClean="0"/>
              <a:t>Nilai-nilai</a:t>
            </a:r>
            <a:endParaRPr lang="id-ID" dirty="0"/>
          </a:p>
        </p:txBody>
      </p:sp>
    </p:spTree>
    <p:extLst>
      <p:ext uri="{BB962C8B-B14F-4D97-AF65-F5344CB8AC3E}">
        <p14:creationId xmlns:p14="http://schemas.microsoft.com/office/powerpoint/2010/main" val="409937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836712"/>
            <a:ext cx="8229600" cy="5259288"/>
          </a:xfrm>
        </p:spPr>
        <p:txBody>
          <a:bodyPr>
            <a:normAutofit/>
          </a:bodyPr>
          <a:lstStyle/>
          <a:p>
            <a:pPr>
              <a:buFont typeface="Courier New" pitchFamily="49" charset="0"/>
              <a:buChar char="o"/>
            </a:pPr>
            <a:r>
              <a:rPr lang="id-ID" sz="2400" b="1" dirty="0"/>
              <a:t>Arti Kehidupan</a:t>
            </a:r>
          </a:p>
          <a:p>
            <a:pPr marL="342900" indent="-342900">
              <a:buFont typeface="Wingdings" pitchFamily="2" charset="2"/>
              <a:buChar char="v"/>
            </a:pPr>
            <a:r>
              <a:rPr lang="en-US" sz="2400" dirty="0" err="1"/>
              <a:t>Keperluan</a:t>
            </a:r>
            <a:r>
              <a:rPr lang="en-US" sz="2400" dirty="0"/>
              <a:t> </a:t>
            </a:r>
            <a:r>
              <a:rPr lang="en-US" sz="2400" dirty="0" err="1"/>
              <a:t>untuk</a:t>
            </a:r>
            <a:r>
              <a:rPr lang="en-US" sz="2400" dirty="0"/>
              <a:t> </a:t>
            </a:r>
            <a:r>
              <a:rPr lang="en-US" sz="2400" dirty="0" err="1" smtClean="0"/>
              <a:t>tujuan</a:t>
            </a:r>
            <a:endParaRPr lang="id-ID" sz="2400" dirty="0"/>
          </a:p>
          <a:p>
            <a:pPr marL="342900" indent="-342900">
              <a:buFont typeface="Wingdings" pitchFamily="2" charset="2"/>
              <a:buChar char="v"/>
            </a:pPr>
            <a:r>
              <a:rPr lang="en-US" sz="2400" dirty="0" err="1"/>
              <a:t>Keperluan</a:t>
            </a:r>
            <a:r>
              <a:rPr lang="en-US" sz="2400" dirty="0"/>
              <a:t> </a:t>
            </a:r>
            <a:r>
              <a:rPr lang="en-US" sz="2400" dirty="0" err="1"/>
              <a:t>untuk</a:t>
            </a:r>
            <a:r>
              <a:rPr lang="en-US" sz="2400" dirty="0"/>
              <a:t> </a:t>
            </a:r>
            <a:r>
              <a:rPr lang="en-US" sz="2400" dirty="0" err="1"/>
              <a:t>nilai-nilai</a:t>
            </a:r>
            <a:endParaRPr lang="id-ID" sz="2400" dirty="0"/>
          </a:p>
          <a:p>
            <a:pPr marL="342900" indent="-342900">
              <a:buFont typeface="Wingdings" pitchFamily="2" charset="2"/>
              <a:buChar char="v"/>
            </a:pPr>
            <a:r>
              <a:rPr lang="en-US" sz="2400" dirty="0" err="1"/>
              <a:t>Keperluan</a:t>
            </a:r>
            <a:r>
              <a:rPr lang="en-US" sz="2400" dirty="0"/>
              <a:t> </a:t>
            </a:r>
            <a:r>
              <a:rPr lang="en-US" sz="2400" dirty="0" err="1"/>
              <a:t>untuk</a:t>
            </a:r>
            <a:r>
              <a:rPr lang="en-US" sz="2400" dirty="0"/>
              <a:t> </a:t>
            </a:r>
            <a:r>
              <a:rPr lang="en-US" sz="2400" dirty="0" err="1"/>
              <a:t>keberhasilan</a:t>
            </a:r>
            <a:endParaRPr lang="id-ID" sz="2400" dirty="0"/>
          </a:p>
          <a:p>
            <a:pPr marL="342900" indent="-342900">
              <a:buFont typeface="Wingdings" pitchFamily="2" charset="2"/>
              <a:buChar char="v"/>
            </a:pPr>
            <a:r>
              <a:rPr lang="en-US" sz="2400" dirty="0" err="1"/>
              <a:t>Keperluan</a:t>
            </a:r>
            <a:r>
              <a:rPr lang="en-US" sz="2400" dirty="0"/>
              <a:t> </a:t>
            </a:r>
            <a:r>
              <a:rPr lang="en-US" sz="2400" dirty="0" err="1"/>
              <a:t>untuk</a:t>
            </a:r>
            <a:r>
              <a:rPr lang="en-US" sz="2400" dirty="0"/>
              <a:t> </a:t>
            </a:r>
            <a:r>
              <a:rPr lang="en-US" sz="2400" dirty="0" err="1"/>
              <a:t>kepentingan</a:t>
            </a:r>
            <a:r>
              <a:rPr lang="en-US" sz="2400" dirty="0"/>
              <a:t> </a:t>
            </a:r>
            <a:r>
              <a:rPr lang="en-US" sz="2400" dirty="0" err="1"/>
              <a:t>diri</a:t>
            </a:r>
            <a:endParaRPr lang="id-ID" sz="2400" dirty="0"/>
          </a:p>
          <a:p>
            <a:pPr>
              <a:buFont typeface="Courier New" pitchFamily="49" charset="0"/>
              <a:buChar char="o"/>
            </a:pPr>
            <a:endParaRPr lang="id-ID" sz="2400" dirty="0"/>
          </a:p>
          <a:p>
            <a:pPr>
              <a:buFont typeface="Courier New" pitchFamily="49" charset="0"/>
              <a:buChar char="o"/>
            </a:pPr>
            <a:r>
              <a:rPr lang="id-ID" sz="2400" b="1" dirty="0" smtClean="0"/>
              <a:t>Persepsi </a:t>
            </a:r>
            <a:r>
              <a:rPr lang="id-ID" sz="2400" b="1" dirty="0"/>
              <a:t>Sosial Budaya pada Nilai-Nilai</a:t>
            </a:r>
          </a:p>
          <a:p>
            <a:pPr>
              <a:buFont typeface="Arial" charset="0"/>
              <a:buChar char="•"/>
            </a:pPr>
            <a:r>
              <a:rPr lang="en-US" sz="2400" dirty="0" err="1"/>
              <a:t>Budaya</a:t>
            </a:r>
            <a:r>
              <a:rPr lang="en-US" sz="2400" dirty="0"/>
              <a:t> </a:t>
            </a:r>
            <a:r>
              <a:rPr lang="en-US" sz="2400" dirty="0" err="1"/>
              <a:t>barat</a:t>
            </a:r>
            <a:r>
              <a:rPr lang="en-US" sz="2400" dirty="0"/>
              <a:t> </a:t>
            </a:r>
            <a:r>
              <a:rPr lang="en-US" sz="2400" dirty="0" err="1"/>
              <a:t>mendorong</a:t>
            </a:r>
            <a:r>
              <a:rPr lang="en-US" sz="2400" dirty="0"/>
              <a:t> </a:t>
            </a:r>
            <a:r>
              <a:rPr lang="en-US" sz="2400" dirty="0" err="1"/>
              <a:t>kita</a:t>
            </a:r>
            <a:r>
              <a:rPr lang="en-US" sz="2400" dirty="0"/>
              <a:t> </a:t>
            </a:r>
            <a:r>
              <a:rPr lang="en-US" sz="2400" dirty="0" err="1"/>
              <a:t>untuk</a:t>
            </a:r>
            <a:r>
              <a:rPr lang="en-US" sz="2400" dirty="0"/>
              <a:t> </a:t>
            </a:r>
            <a:r>
              <a:rPr lang="en-US" sz="2400" dirty="0" err="1"/>
              <a:t>mengejar</a:t>
            </a:r>
            <a:r>
              <a:rPr lang="en-US" sz="2400" dirty="0"/>
              <a:t> </a:t>
            </a:r>
            <a:r>
              <a:rPr lang="en-US" sz="2400" dirty="0" err="1"/>
              <a:t>kebutuhan</a:t>
            </a:r>
            <a:r>
              <a:rPr lang="en-US" sz="2400" dirty="0"/>
              <a:t> </a:t>
            </a:r>
            <a:r>
              <a:rPr lang="en-US" sz="2400" dirty="0" err="1"/>
              <a:t>akan</a:t>
            </a:r>
            <a:r>
              <a:rPr lang="en-US" sz="2400" dirty="0"/>
              <a:t> </a:t>
            </a:r>
            <a:r>
              <a:rPr lang="en-US" sz="2400" dirty="0" err="1"/>
              <a:t>harga</a:t>
            </a:r>
            <a:r>
              <a:rPr lang="en-US" sz="2400" dirty="0"/>
              <a:t> </a:t>
            </a:r>
            <a:r>
              <a:rPr lang="en-US" sz="2400" dirty="0" err="1"/>
              <a:t>diri</a:t>
            </a:r>
            <a:endParaRPr lang="en-US" sz="2400" dirty="0"/>
          </a:p>
          <a:p>
            <a:pPr>
              <a:buFont typeface="Arial" charset="0"/>
              <a:buChar char="•"/>
            </a:pPr>
            <a:r>
              <a:rPr lang="en-US" sz="2400" dirty="0" err="1"/>
              <a:t>Sedangkan</a:t>
            </a:r>
            <a:r>
              <a:rPr lang="en-US" sz="2400" dirty="0"/>
              <a:t> </a:t>
            </a:r>
            <a:r>
              <a:rPr lang="en-US" sz="2400" dirty="0" err="1"/>
              <a:t>budha</a:t>
            </a:r>
            <a:r>
              <a:rPr lang="en-US" sz="2400" dirty="0"/>
              <a:t> </a:t>
            </a:r>
            <a:r>
              <a:rPr lang="en-US" sz="2400" dirty="0" err="1"/>
              <a:t>menekankan</a:t>
            </a:r>
            <a:r>
              <a:rPr lang="en-US" sz="2400" dirty="0"/>
              <a:t> </a:t>
            </a:r>
            <a:r>
              <a:rPr lang="en-US" sz="2400" dirty="0" err="1"/>
              <a:t>hidup</a:t>
            </a:r>
            <a:r>
              <a:rPr lang="en-US" sz="2400" dirty="0"/>
              <a:t> </a:t>
            </a:r>
            <a:r>
              <a:rPr lang="en-US" sz="2400" dirty="0" err="1"/>
              <a:t>disaat</a:t>
            </a:r>
            <a:r>
              <a:rPr lang="en-US" sz="2400" dirty="0"/>
              <a:t> </a:t>
            </a:r>
            <a:r>
              <a:rPr lang="en-US" sz="2400" dirty="0" err="1"/>
              <a:t>ini</a:t>
            </a:r>
            <a:r>
              <a:rPr lang="en-US" sz="2400" dirty="0"/>
              <a:t> </a:t>
            </a:r>
            <a:r>
              <a:rPr lang="en-US" sz="2400" dirty="0" err="1"/>
              <a:t>dengan</a:t>
            </a:r>
            <a:r>
              <a:rPr lang="en-US" sz="2400" dirty="0"/>
              <a:t> </a:t>
            </a:r>
            <a:r>
              <a:rPr lang="en-US" sz="2400" dirty="0" err="1"/>
              <a:t>sepenuhnya</a:t>
            </a:r>
            <a:r>
              <a:rPr lang="en-US" sz="2400" dirty="0"/>
              <a:t> </a:t>
            </a:r>
            <a:r>
              <a:rPr lang="en-US" sz="2400" dirty="0" err="1"/>
              <a:t>memerhatikan</a:t>
            </a:r>
            <a:r>
              <a:rPr lang="en-US" sz="2400" dirty="0"/>
              <a:t> </a:t>
            </a:r>
            <a:r>
              <a:rPr lang="en-US" sz="2400" dirty="0" err="1"/>
              <a:t>tugas</a:t>
            </a:r>
            <a:r>
              <a:rPr lang="en-US" sz="2400" dirty="0"/>
              <a:t> yang </a:t>
            </a:r>
            <a:r>
              <a:rPr lang="en-US" sz="2400" dirty="0" err="1"/>
              <a:t>ada</a:t>
            </a:r>
            <a:endParaRPr lang="id-ID" sz="2400" dirty="0"/>
          </a:p>
          <a:p>
            <a:endParaRPr lang="id-ID" dirty="0"/>
          </a:p>
          <a:p>
            <a:endParaRPr lang="id-ID" dirty="0"/>
          </a:p>
        </p:txBody>
      </p:sp>
    </p:spTree>
    <p:extLst>
      <p:ext uri="{BB962C8B-B14F-4D97-AF65-F5344CB8AC3E}">
        <p14:creationId xmlns:p14="http://schemas.microsoft.com/office/powerpoint/2010/main" val="3204495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id-ID" b="1" dirty="0" smtClean="0"/>
              <a:t>“</a:t>
            </a:r>
            <a:r>
              <a:rPr lang="en-US" b="1" dirty="0" err="1" smtClean="0"/>
              <a:t>Ialah</a:t>
            </a:r>
            <a:r>
              <a:rPr lang="en-US" b="1" dirty="0" smtClean="0"/>
              <a:t> </a:t>
            </a:r>
            <a:r>
              <a:rPr lang="en-US" b="1" dirty="0" err="1"/>
              <a:t>aspek</a:t>
            </a:r>
            <a:r>
              <a:rPr lang="en-US" b="1" dirty="0"/>
              <a:t> </a:t>
            </a:r>
            <a:r>
              <a:rPr lang="en-US" b="1" dirty="0" err="1"/>
              <a:t>ataupun</a:t>
            </a:r>
            <a:r>
              <a:rPr lang="en-US" b="1" dirty="0"/>
              <a:t> </a:t>
            </a:r>
            <a:r>
              <a:rPr lang="en-US" b="1" dirty="0" err="1"/>
              <a:t>segi</a:t>
            </a:r>
            <a:r>
              <a:rPr lang="en-US" b="1" dirty="0"/>
              <a:t> </a:t>
            </a:r>
            <a:r>
              <a:rPr lang="en-US" b="1" dirty="0" err="1"/>
              <a:t>pandang</a:t>
            </a:r>
            <a:r>
              <a:rPr lang="en-US" b="1" dirty="0"/>
              <a:t> </a:t>
            </a:r>
            <a:r>
              <a:rPr lang="en-US" b="1" dirty="0" err="1"/>
              <a:t>penting</a:t>
            </a:r>
            <a:r>
              <a:rPr lang="en-US" b="1" dirty="0"/>
              <a:t> </a:t>
            </a:r>
            <a:r>
              <a:rPr lang="en-US" b="1" dirty="0" err="1"/>
              <a:t>dari</a:t>
            </a:r>
            <a:r>
              <a:rPr lang="en-US" b="1" dirty="0"/>
              <a:t> </a:t>
            </a:r>
            <a:r>
              <a:rPr lang="en-US" b="1" dirty="0" err="1"/>
              <a:t>diri</a:t>
            </a:r>
            <a:r>
              <a:rPr lang="en-US" b="1" dirty="0"/>
              <a:t> </a:t>
            </a:r>
            <a:r>
              <a:rPr lang="en-US" b="1" dirty="0" err="1"/>
              <a:t>sendiri</a:t>
            </a:r>
            <a:r>
              <a:rPr lang="en-US" b="1" dirty="0"/>
              <a:t>, </a:t>
            </a:r>
            <a:r>
              <a:rPr lang="en-US" b="1" dirty="0" err="1"/>
              <a:t>identitas</a:t>
            </a:r>
            <a:r>
              <a:rPr lang="en-US" b="1" dirty="0"/>
              <a:t>, </a:t>
            </a:r>
            <a:r>
              <a:rPr lang="en-US" b="1" dirty="0" err="1"/>
              <a:t>dan</a:t>
            </a:r>
            <a:r>
              <a:rPr lang="en-US" b="1" dirty="0"/>
              <a:t> </a:t>
            </a:r>
            <a:r>
              <a:rPr lang="en-US" b="1" dirty="0" err="1"/>
              <a:t>nilai-nilai</a:t>
            </a:r>
            <a:r>
              <a:rPr lang="en-US" b="1" dirty="0"/>
              <a:t> </a:t>
            </a:r>
            <a:r>
              <a:rPr lang="en-US" b="1" dirty="0" err="1"/>
              <a:t>dari</a:t>
            </a:r>
            <a:r>
              <a:rPr lang="en-US" b="1" dirty="0"/>
              <a:t> </a:t>
            </a:r>
            <a:r>
              <a:rPr lang="en-US" b="1" dirty="0" err="1"/>
              <a:t>banyak</a:t>
            </a:r>
            <a:r>
              <a:rPr lang="en-US" b="1" dirty="0"/>
              <a:t> </a:t>
            </a:r>
            <a:r>
              <a:rPr lang="en-US" b="1" dirty="0" err="1" smtClean="0"/>
              <a:t>individu</a:t>
            </a:r>
            <a:r>
              <a:rPr lang="id-ID" b="1" dirty="0" smtClean="0"/>
              <a:t>”</a:t>
            </a:r>
            <a:endParaRPr lang="en-US" b="1" dirty="0"/>
          </a:p>
          <a:p>
            <a:endParaRPr lang="en-US" dirty="0"/>
          </a:p>
          <a:p>
            <a:pPr>
              <a:buFont typeface="Courier New" charset="0"/>
              <a:buChar char="o"/>
            </a:pPr>
            <a:r>
              <a:rPr lang="en-US" b="1" dirty="0" err="1" smtClean="0"/>
              <a:t>Lingkung</a:t>
            </a:r>
            <a:r>
              <a:rPr lang="id-ID" b="1" dirty="0" smtClean="0"/>
              <a:t>an</a:t>
            </a:r>
            <a:r>
              <a:rPr lang="en-US" b="1" dirty="0" smtClean="0"/>
              <a:t> </a:t>
            </a:r>
            <a:r>
              <a:rPr lang="en-US" b="1" dirty="0"/>
              <a:t>Agama </a:t>
            </a:r>
            <a:r>
              <a:rPr lang="en-US" b="1" dirty="0" err="1"/>
              <a:t>dalam</a:t>
            </a:r>
            <a:r>
              <a:rPr lang="en-US" b="1" dirty="0"/>
              <a:t> </a:t>
            </a:r>
            <a:r>
              <a:rPr lang="en-US" b="1" dirty="0" err="1"/>
              <a:t>Kehidupan</a:t>
            </a:r>
            <a:r>
              <a:rPr lang="en-US" b="1" dirty="0"/>
              <a:t> </a:t>
            </a:r>
            <a:r>
              <a:rPr lang="en-US" b="1" dirty="0" err="1"/>
              <a:t>Masyarakat</a:t>
            </a:r>
            <a:endParaRPr lang="en-US" b="1" dirty="0"/>
          </a:p>
          <a:p>
            <a:pPr marL="342900" indent="-342900">
              <a:buFont typeface="Wingdings" pitchFamily="2" charset="2"/>
              <a:buChar char="v"/>
            </a:pPr>
            <a:r>
              <a:rPr lang="en-US" dirty="0" err="1"/>
              <a:t>Memerankan</a:t>
            </a:r>
            <a:r>
              <a:rPr lang="en-US" dirty="0"/>
              <a:t> </a:t>
            </a:r>
            <a:r>
              <a:rPr lang="en-US" dirty="0" err="1"/>
              <a:t>peran</a:t>
            </a:r>
            <a:r>
              <a:rPr lang="en-US" dirty="0"/>
              <a:t> </a:t>
            </a:r>
            <a:r>
              <a:rPr lang="en-US" dirty="0" err="1"/>
              <a:t>penting</a:t>
            </a:r>
            <a:r>
              <a:rPr lang="en-US" dirty="0"/>
              <a:t> </a:t>
            </a:r>
            <a:r>
              <a:rPr lang="en-US" dirty="0" err="1"/>
              <a:t>hampir</a:t>
            </a:r>
            <a:r>
              <a:rPr lang="en-US" dirty="0"/>
              <a:t> </a:t>
            </a:r>
            <a:r>
              <a:rPr lang="en-US" dirty="0" err="1"/>
              <a:t>diseluruh</a:t>
            </a:r>
            <a:r>
              <a:rPr lang="en-US" dirty="0"/>
              <a:t> </a:t>
            </a:r>
            <a:r>
              <a:rPr lang="en-US" dirty="0" err="1"/>
              <a:t>dunia</a:t>
            </a:r>
            <a:r>
              <a:rPr lang="en-US" dirty="0"/>
              <a:t>.</a:t>
            </a:r>
          </a:p>
          <a:p>
            <a:pPr marL="342900" indent="-342900">
              <a:buFont typeface="Wingdings" pitchFamily="2" charset="2"/>
              <a:buChar char="v"/>
            </a:pPr>
            <a:r>
              <a:rPr lang="en-US" dirty="0" err="1"/>
              <a:t>Kebanyakan</a:t>
            </a:r>
            <a:r>
              <a:rPr lang="en-US" dirty="0"/>
              <a:t> </a:t>
            </a:r>
            <a:r>
              <a:rPr lang="en-US" dirty="0" err="1"/>
              <a:t>masyarakat</a:t>
            </a:r>
            <a:r>
              <a:rPr lang="en-US" dirty="0"/>
              <a:t> </a:t>
            </a:r>
            <a:r>
              <a:rPr lang="en-US" dirty="0" err="1"/>
              <a:t>memiliki</a:t>
            </a:r>
            <a:r>
              <a:rPr lang="en-US" dirty="0"/>
              <a:t> agama.</a:t>
            </a:r>
          </a:p>
          <a:p>
            <a:pPr>
              <a:buFont typeface="Arial" charset="0"/>
              <a:buChar char="•"/>
            </a:pPr>
            <a:endParaRPr lang="en-US" dirty="0"/>
          </a:p>
          <a:p>
            <a:pPr>
              <a:buFont typeface="Courier New" charset="0"/>
              <a:buChar char="o"/>
            </a:pPr>
            <a:r>
              <a:rPr lang="en-US" b="1" dirty="0"/>
              <a:t>Agama </a:t>
            </a:r>
            <a:r>
              <a:rPr lang="en-US" b="1" dirty="0" err="1"/>
              <a:t>dan</a:t>
            </a:r>
            <a:r>
              <a:rPr lang="en-US" b="1" dirty="0"/>
              <a:t> </a:t>
            </a:r>
            <a:r>
              <a:rPr lang="en-US" b="1" dirty="0" err="1"/>
              <a:t>Kesehatan</a:t>
            </a:r>
            <a:endParaRPr lang="en-US" b="1" dirty="0"/>
          </a:p>
          <a:p>
            <a:pPr marL="342900" indent="-342900">
              <a:buFont typeface="Wingdings" pitchFamily="2" charset="2"/>
              <a:buChar char="v"/>
            </a:pPr>
            <a:r>
              <a:rPr lang="en-US" dirty="0" err="1"/>
              <a:t>Penelitian</a:t>
            </a:r>
            <a:r>
              <a:rPr lang="en-US" dirty="0"/>
              <a:t> </a:t>
            </a:r>
            <a:r>
              <a:rPr lang="en-US" dirty="0" err="1"/>
              <a:t>menemukan</a:t>
            </a:r>
            <a:r>
              <a:rPr lang="en-US" dirty="0"/>
              <a:t> </a:t>
            </a:r>
            <a:r>
              <a:rPr lang="en-US" dirty="0" err="1"/>
              <a:t>bahwa</a:t>
            </a:r>
            <a:r>
              <a:rPr lang="en-US" dirty="0"/>
              <a:t> </a:t>
            </a:r>
            <a:r>
              <a:rPr lang="en-US" dirty="0" err="1"/>
              <a:t>komitmen</a:t>
            </a:r>
            <a:r>
              <a:rPr lang="en-US" dirty="0"/>
              <a:t> </a:t>
            </a:r>
            <a:r>
              <a:rPr lang="en-US" dirty="0" err="1"/>
              <a:t>keagamaan</a:t>
            </a:r>
            <a:r>
              <a:rPr lang="en-US" dirty="0"/>
              <a:t> </a:t>
            </a:r>
            <a:r>
              <a:rPr lang="en-US" dirty="0" err="1"/>
              <a:t>membantu</a:t>
            </a:r>
            <a:r>
              <a:rPr lang="en-US" dirty="0"/>
              <a:t> </a:t>
            </a:r>
            <a:r>
              <a:rPr lang="en-US" dirty="0" err="1"/>
              <a:t>memoderat</a:t>
            </a:r>
            <a:r>
              <a:rPr lang="en-US" dirty="0"/>
              <a:t> </a:t>
            </a:r>
            <a:r>
              <a:rPr lang="en-US" dirty="0" err="1"/>
              <a:t>tekanan</a:t>
            </a:r>
            <a:r>
              <a:rPr lang="en-US" dirty="0"/>
              <a:t> </a:t>
            </a:r>
            <a:r>
              <a:rPr lang="en-US" dirty="0" err="1"/>
              <a:t>darah</a:t>
            </a:r>
            <a:r>
              <a:rPr lang="en-US" dirty="0"/>
              <a:t> </a:t>
            </a:r>
            <a:r>
              <a:rPr lang="en-US" dirty="0" err="1"/>
              <a:t>dan</a:t>
            </a:r>
            <a:r>
              <a:rPr lang="en-US" dirty="0"/>
              <a:t> </a:t>
            </a:r>
            <a:r>
              <a:rPr lang="en-US" dirty="0" err="1"/>
              <a:t>hipertensi</a:t>
            </a:r>
            <a:r>
              <a:rPr lang="en-US" dirty="0"/>
              <a:t>.</a:t>
            </a:r>
          </a:p>
          <a:p>
            <a:pPr marL="342900" indent="-342900">
              <a:buFont typeface="Wingdings" pitchFamily="2" charset="2"/>
              <a:buChar char="v"/>
            </a:pPr>
            <a:r>
              <a:rPr lang="en-US" dirty="0" err="1"/>
              <a:t>Pemikiran</a:t>
            </a:r>
            <a:r>
              <a:rPr lang="en-US" dirty="0"/>
              <a:t> yang </a:t>
            </a:r>
            <a:r>
              <a:rPr lang="en-US" dirty="0" err="1"/>
              <a:t>religius</a:t>
            </a:r>
            <a:r>
              <a:rPr lang="en-US" dirty="0"/>
              <a:t> </a:t>
            </a:r>
            <a:r>
              <a:rPr lang="en-US" dirty="0" err="1"/>
              <a:t>dapat</a:t>
            </a:r>
            <a:r>
              <a:rPr lang="en-US" dirty="0"/>
              <a:t> </a:t>
            </a:r>
            <a:r>
              <a:rPr lang="en-US" dirty="0" err="1"/>
              <a:t>berperan</a:t>
            </a:r>
            <a:r>
              <a:rPr lang="en-US" dirty="0"/>
              <a:t> </a:t>
            </a:r>
            <a:r>
              <a:rPr lang="en-US" dirty="0" err="1"/>
              <a:t>dalam</a:t>
            </a:r>
            <a:r>
              <a:rPr lang="en-US" dirty="0"/>
              <a:t> </a:t>
            </a:r>
            <a:r>
              <a:rPr lang="en-US" dirty="0" err="1"/>
              <a:t>mempertahankam</a:t>
            </a:r>
            <a:r>
              <a:rPr lang="en-US" dirty="0"/>
              <a:t> </a:t>
            </a:r>
            <a:r>
              <a:rPr lang="en-US" dirty="0" err="1"/>
              <a:t>harapan</a:t>
            </a:r>
            <a:r>
              <a:rPr lang="en-US" dirty="0"/>
              <a:t> </a:t>
            </a:r>
            <a:r>
              <a:rPr lang="en-US" dirty="0" err="1"/>
              <a:t>dan</a:t>
            </a:r>
            <a:r>
              <a:rPr lang="en-US" dirty="0"/>
              <a:t> </a:t>
            </a:r>
            <a:r>
              <a:rPr lang="en-US" dirty="0" err="1"/>
              <a:t>merangsang</a:t>
            </a:r>
            <a:r>
              <a:rPr lang="en-US" dirty="0"/>
              <a:t> </a:t>
            </a:r>
            <a:r>
              <a:rPr lang="en-US" dirty="0" err="1"/>
              <a:t>motivasi</a:t>
            </a:r>
            <a:r>
              <a:rPr lang="en-US" dirty="0"/>
              <a:t> </a:t>
            </a:r>
            <a:r>
              <a:rPr lang="en-US" dirty="0" err="1"/>
              <a:t>untuk</a:t>
            </a:r>
            <a:r>
              <a:rPr lang="en-US" dirty="0"/>
              <a:t> </a:t>
            </a:r>
            <a:r>
              <a:rPr lang="en-US" dirty="0" err="1"/>
              <a:t>pemulihan</a:t>
            </a:r>
            <a:r>
              <a:rPr lang="en-US" dirty="0"/>
              <a:t> </a:t>
            </a:r>
            <a:r>
              <a:rPr lang="en-US" dirty="0" err="1"/>
              <a:t>dari</a:t>
            </a:r>
            <a:r>
              <a:rPr lang="en-US" dirty="0"/>
              <a:t> </a:t>
            </a:r>
            <a:r>
              <a:rPr lang="en-US" dirty="0" err="1"/>
              <a:t>suatu</a:t>
            </a:r>
            <a:r>
              <a:rPr lang="en-US" dirty="0"/>
              <a:t> </a:t>
            </a:r>
            <a:r>
              <a:rPr lang="en-US" dirty="0" err="1"/>
              <a:t>penyakit</a:t>
            </a:r>
            <a:r>
              <a:rPr lang="en-US" dirty="0"/>
              <a:t>.</a:t>
            </a:r>
          </a:p>
          <a:p>
            <a:endParaRPr lang="id-ID" dirty="0"/>
          </a:p>
        </p:txBody>
      </p:sp>
      <p:sp>
        <p:nvSpPr>
          <p:cNvPr id="3" name="Title 2"/>
          <p:cNvSpPr>
            <a:spLocks noGrp="1"/>
          </p:cNvSpPr>
          <p:nvPr>
            <p:ph type="title"/>
          </p:nvPr>
        </p:nvSpPr>
        <p:spPr/>
        <p:txBody>
          <a:bodyPr/>
          <a:lstStyle/>
          <a:p>
            <a:r>
              <a:rPr lang="id-ID" dirty="0" smtClean="0"/>
              <a:t>agama</a:t>
            </a:r>
            <a:endParaRPr lang="id-ID" dirty="0"/>
          </a:p>
        </p:txBody>
      </p:sp>
    </p:spTree>
    <p:extLst>
      <p:ext uri="{BB962C8B-B14F-4D97-AF65-F5344CB8AC3E}">
        <p14:creationId xmlns:p14="http://schemas.microsoft.com/office/powerpoint/2010/main" val="1819762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endParaRPr lang="id-ID" b="1" dirty="0" smtClean="0"/>
          </a:p>
          <a:p>
            <a:r>
              <a:rPr lang="id-ID" sz="2800" i="1" dirty="0" smtClean="0"/>
              <a:t>Positive religious coping </a:t>
            </a:r>
            <a:r>
              <a:rPr lang="id-ID" sz="2800" dirty="0" smtClean="0">
                <a:sym typeface="Wingdings" pitchFamily="2" charset="2"/>
              </a:rPr>
              <a:t> ekspresi dari rasa spiritualitas, hubungan yang baik dengan Tuhan, menemukan makna dalam hidup, dan mempunyai rasa keterhubungan dengan orang lain.</a:t>
            </a:r>
          </a:p>
          <a:p>
            <a:endParaRPr lang="id-ID" sz="2800" dirty="0">
              <a:sym typeface="Wingdings" pitchFamily="2" charset="2"/>
            </a:endParaRPr>
          </a:p>
          <a:p>
            <a:r>
              <a:rPr lang="id-ID" sz="2800" i="1" dirty="0" smtClean="0">
                <a:sym typeface="Wingdings" pitchFamily="2" charset="2"/>
              </a:rPr>
              <a:t>Negative religious coping </a:t>
            </a:r>
            <a:r>
              <a:rPr lang="id-ID" sz="2800" dirty="0" smtClean="0">
                <a:sym typeface="Wingdings" pitchFamily="2" charset="2"/>
              </a:rPr>
              <a:t> kurangnya hubungan dengan Tuhan, usaha keras dalam pencarian makna kehidupan. </a:t>
            </a:r>
            <a:endParaRPr lang="id-ID" sz="28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16016" y="1844824"/>
            <a:ext cx="4022725" cy="2304256"/>
          </a:xfrm>
        </p:spPr>
      </p:pic>
      <p:sp>
        <p:nvSpPr>
          <p:cNvPr id="3" name="Title 2"/>
          <p:cNvSpPr>
            <a:spLocks noGrp="1"/>
          </p:cNvSpPr>
          <p:nvPr>
            <p:ph type="title"/>
          </p:nvPr>
        </p:nvSpPr>
        <p:spPr/>
        <p:txBody>
          <a:bodyPr/>
          <a:lstStyle/>
          <a:p>
            <a:r>
              <a:rPr lang="id-ID" dirty="0" smtClean="0"/>
              <a:t>Religious coping</a:t>
            </a:r>
            <a:endParaRPr lang="id-ID"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293096"/>
            <a:ext cx="3888432" cy="2512700"/>
          </a:xfrm>
          <a:prstGeom prst="rect">
            <a:avLst/>
          </a:prstGeom>
        </p:spPr>
      </p:pic>
    </p:spTree>
    <p:extLst>
      <p:ext uri="{BB962C8B-B14F-4D97-AF65-F5344CB8AC3E}">
        <p14:creationId xmlns:p14="http://schemas.microsoft.com/office/powerpoint/2010/main" val="3643357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id-ID" dirty="0"/>
          </a:p>
        </p:txBody>
      </p:sp>
      <p:sp>
        <p:nvSpPr>
          <p:cNvPr id="2" name="Title 1"/>
          <p:cNvSpPr>
            <a:spLocks noGrp="1"/>
          </p:cNvSpPr>
          <p:nvPr>
            <p:ph type="title"/>
          </p:nvPr>
        </p:nvSpPr>
        <p:spPr/>
        <p:txBody>
          <a:bodyPr/>
          <a:lstStyle/>
          <a:p>
            <a:r>
              <a:rPr lang="id-ID" dirty="0" smtClean="0"/>
              <a:t>THE SELF</a:t>
            </a:r>
            <a:endParaRPr lang="id-ID" dirty="0"/>
          </a:p>
        </p:txBody>
      </p:sp>
      <p:sp>
        <p:nvSpPr>
          <p:cNvPr id="4" name="Rounded Rectangle 3"/>
          <p:cNvSpPr/>
          <p:nvPr/>
        </p:nvSpPr>
        <p:spPr>
          <a:xfrm>
            <a:off x="1115616" y="3284984"/>
            <a:ext cx="2088232"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t>Self -Concept</a:t>
            </a:r>
            <a:endParaRPr lang="id-ID" sz="3600" dirty="0"/>
          </a:p>
        </p:txBody>
      </p:sp>
      <p:sp>
        <p:nvSpPr>
          <p:cNvPr id="5" name="Rounded Rectangle 4"/>
          <p:cNvSpPr/>
          <p:nvPr/>
        </p:nvSpPr>
        <p:spPr>
          <a:xfrm>
            <a:off x="5364088" y="3283591"/>
            <a:ext cx="2088232"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t>Self -Esteem</a:t>
            </a:r>
            <a:endParaRPr lang="id-ID" sz="3600" dirty="0"/>
          </a:p>
        </p:txBody>
      </p:sp>
      <p:cxnSp>
        <p:nvCxnSpPr>
          <p:cNvPr id="12" name="Straight Connector 11"/>
          <p:cNvCxnSpPr/>
          <p:nvPr/>
        </p:nvCxnSpPr>
        <p:spPr>
          <a:xfrm flipV="1">
            <a:off x="2187814" y="2779535"/>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30754" y="2779535"/>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18286" y="2779535"/>
            <a:ext cx="42124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23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3283"/>
            <a:ext cx="9144000" cy="6831470"/>
          </a:xfrm>
        </p:spPr>
      </p:pic>
    </p:spTree>
    <p:extLst>
      <p:ext uri="{BB962C8B-B14F-4D97-AF65-F5344CB8AC3E}">
        <p14:creationId xmlns:p14="http://schemas.microsoft.com/office/powerpoint/2010/main" val="128203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lgn="ctr">
              <a:buNone/>
            </a:pPr>
            <a:r>
              <a:rPr lang="id-ID" sz="3200" b="1" dirty="0" smtClean="0"/>
              <a:t>“Persepsi individual seseorang mengenai kemampuannya, kepribadian, dan atribut lainnya, termasuk seluruh pemikiran dan perasaan tentang karakteristiknya” </a:t>
            </a:r>
          </a:p>
          <a:p>
            <a:pPr marL="0" indent="0" algn="ctr">
              <a:buNone/>
            </a:pPr>
            <a:endParaRPr lang="id-ID" dirty="0"/>
          </a:p>
          <a:p>
            <a:pPr marL="0" indent="0" algn="just">
              <a:buNone/>
            </a:pPr>
            <a:endParaRPr lang="id-ID" dirty="0"/>
          </a:p>
        </p:txBody>
      </p:sp>
      <p:sp>
        <p:nvSpPr>
          <p:cNvPr id="2" name="Title 1"/>
          <p:cNvSpPr>
            <a:spLocks noGrp="1"/>
          </p:cNvSpPr>
          <p:nvPr>
            <p:ph type="title"/>
          </p:nvPr>
        </p:nvSpPr>
        <p:spPr/>
        <p:txBody>
          <a:bodyPr/>
          <a:lstStyle/>
          <a:p>
            <a:r>
              <a:rPr lang="id-ID" dirty="0" smtClean="0"/>
              <a:t>SELF-CONCEPT</a:t>
            </a:r>
            <a:endParaRPr lang="id-ID" dirty="0"/>
          </a:p>
        </p:txBody>
      </p:sp>
    </p:spTree>
    <p:extLst>
      <p:ext uri="{BB962C8B-B14F-4D97-AF65-F5344CB8AC3E}">
        <p14:creationId xmlns:p14="http://schemas.microsoft.com/office/powerpoint/2010/main" val="578521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id-ID" sz="2800" dirty="0" smtClean="0"/>
              <a:t>E. Tory Higgins (1987) mengembangkan teori Roger menjadi 3 domain : </a:t>
            </a:r>
            <a:r>
              <a:rPr lang="id-ID" sz="2800" i="1" dirty="0" smtClean="0"/>
              <a:t>actual self, ideal self, ought self</a:t>
            </a:r>
            <a:r>
              <a:rPr lang="id-ID" sz="2800" dirty="0" smtClean="0"/>
              <a:t>. </a:t>
            </a:r>
          </a:p>
          <a:p>
            <a:pPr>
              <a:buFont typeface="Wingdings" pitchFamily="2" charset="2"/>
              <a:buChar char="ü"/>
            </a:pPr>
            <a:r>
              <a:rPr lang="id-ID" sz="2800" dirty="0" smtClean="0"/>
              <a:t> </a:t>
            </a:r>
            <a:r>
              <a:rPr lang="id-ID" sz="2800" i="1" dirty="0" smtClean="0"/>
              <a:t>actual self </a:t>
            </a:r>
            <a:r>
              <a:rPr lang="id-ID" sz="2800" dirty="0" smtClean="0"/>
              <a:t> : representasi dari atribut yang benar2 dimiliki</a:t>
            </a:r>
          </a:p>
          <a:p>
            <a:pPr>
              <a:buFont typeface="Wingdings" pitchFamily="2" charset="2"/>
              <a:buChar char="ü"/>
            </a:pPr>
            <a:r>
              <a:rPr lang="id-ID" sz="2800" i="1" dirty="0" smtClean="0"/>
              <a:t>Ideal self</a:t>
            </a:r>
            <a:r>
              <a:rPr lang="id-ID" sz="2800" dirty="0" smtClean="0"/>
              <a:t> : representasi dari harapan, aspirasi, dan keinginan yg ingin dimiliki</a:t>
            </a:r>
          </a:p>
          <a:p>
            <a:pPr>
              <a:buFont typeface="Wingdings" pitchFamily="2" charset="2"/>
              <a:buChar char="ü"/>
            </a:pPr>
            <a:r>
              <a:rPr lang="id-ID" sz="2800" i="1" dirty="0" smtClean="0"/>
              <a:t>ought self </a:t>
            </a:r>
            <a:r>
              <a:rPr lang="id-ID" sz="2800" dirty="0" smtClean="0"/>
              <a:t>: representasi dari apa yg harus </a:t>
            </a:r>
            <a:r>
              <a:rPr lang="id-ID" sz="2800" dirty="0" smtClean="0"/>
              <a:t>dimiliki</a:t>
            </a:r>
            <a:endParaRPr lang="id-ID" sz="2800" i="1" dirty="0"/>
          </a:p>
        </p:txBody>
      </p:sp>
      <p:sp>
        <p:nvSpPr>
          <p:cNvPr id="2" name="Title 1"/>
          <p:cNvSpPr>
            <a:spLocks noGrp="1"/>
          </p:cNvSpPr>
          <p:nvPr>
            <p:ph type="title"/>
          </p:nvPr>
        </p:nvSpPr>
        <p:spPr/>
        <p:txBody>
          <a:bodyPr/>
          <a:lstStyle/>
          <a:p>
            <a:r>
              <a:rPr lang="id-ID" dirty="0" smtClean="0"/>
              <a:t>Self-Discrepancy</a:t>
            </a:r>
            <a:endParaRPr lang="id-ID" dirty="0"/>
          </a:p>
        </p:txBody>
      </p:sp>
    </p:spTree>
    <p:extLst>
      <p:ext uri="{BB962C8B-B14F-4D97-AF65-F5344CB8AC3E}">
        <p14:creationId xmlns:p14="http://schemas.microsoft.com/office/powerpoint/2010/main" val="2453435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buFont typeface="Wingdings"/>
              <a:buChar char="à"/>
            </a:pPr>
            <a:r>
              <a:rPr lang="id-ID" sz="2800" dirty="0" smtClean="0">
                <a:sym typeface="Wingdings" pitchFamily="2" charset="2"/>
              </a:rPr>
              <a:t>When representations from different viewpoints or from different domains are incosistent or discrepant. 2 types of discrepancies :</a:t>
            </a:r>
          </a:p>
          <a:p>
            <a:pPr marL="0" indent="0">
              <a:buNone/>
            </a:pPr>
            <a:endParaRPr lang="id-ID" dirty="0"/>
          </a:p>
        </p:txBody>
      </p:sp>
      <p:sp>
        <p:nvSpPr>
          <p:cNvPr id="2" name="Title 1"/>
          <p:cNvSpPr>
            <a:spLocks noGrp="1"/>
          </p:cNvSpPr>
          <p:nvPr>
            <p:ph type="title"/>
          </p:nvPr>
        </p:nvSpPr>
        <p:spPr/>
        <p:txBody>
          <a:bodyPr/>
          <a:lstStyle/>
          <a:p>
            <a:r>
              <a:rPr lang="id-ID" dirty="0" smtClean="0"/>
              <a:t>Self-Discrepancy Theory</a:t>
            </a:r>
            <a:endParaRPr lang="id-ID" dirty="0"/>
          </a:p>
        </p:txBody>
      </p:sp>
    </p:spTree>
    <p:extLst>
      <p:ext uri="{BB962C8B-B14F-4D97-AF65-F5344CB8AC3E}">
        <p14:creationId xmlns:p14="http://schemas.microsoft.com/office/powerpoint/2010/main" val="1032245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206023325"/>
              </p:ext>
            </p:extLst>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id-ID" dirty="0" smtClean="0"/>
              <a:t>Discrepancies between ....</a:t>
            </a:r>
            <a:endParaRPr lang="id-ID" dirty="0"/>
          </a:p>
        </p:txBody>
      </p:sp>
    </p:spTree>
    <p:extLst>
      <p:ext uri="{BB962C8B-B14F-4D97-AF65-F5344CB8AC3E}">
        <p14:creationId xmlns:p14="http://schemas.microsoft.com/office/powerpoint/2010/main" val="2735029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id-ID" sz="2800" dirty="0" smtClean="0"/>
              <a:t>Conceptions of what we might become, including what we would like to become and what we afraid of becoming.</a:t>
            </a:r>
          </a:p>
          <a:p>
            <a:r>
              <a:rPr lang="id-ID" sz="2800" dirty="0" smtClean="0"/>
              <a:t>Terdapat </a:t>
            </a:r>
            <a:r>
              <a:rPr lang="id-ID" sz="2800" i="1" dirty="0" smtClean="0"/>
              <a:t>self-evaluation</a:t>
            </a:r>
            <a:r>
              <a:rPr lang="id-ID" sz="2800" dirty="0" smtClean="0"/>
              <a:t> </a:t>
            </a:r>
            <a:r>
              <a:rPr lang="id-ID" sz="2800" dirty="0" smtClean="0">
                <a:sym typeface="Wingdings" pitchFamily="2" charset="2"/>
              </a:rPr>
              <a:t> mengevaluasi seberapa baik atau seberapa buruknya yang telah kita lakukan dalam hidup. </a:t>
            </a:r>
            <a:endParaRPr lang="id-ID" sz="2800" dirty="0"/>
          </a:p>
        </p:txBody>
      </p:sp>
      <p:sp>
        <p:nvSpPr>
          <p:cNvPr id="2" name="Title 1"/>
          <p:cNvSpPr>
            <a:spLocks noGrp="1"/>
          </p:cNvSpPr>
          <p:nvPr>
            <p:ph type="title"/>
          </p:nvPr>
        </p:nvSpPr>
        <p:spPr/>
        <p:txBody>
          <a:bodyPr/>
          <a:lstStyle/>
          <a:p>
            <a:r>
              <a:rPr lang="id-ID" dirty="0" smtClean="0"/>
              <a:t>Possible Selves</a:t>
            </a:r>
            <a:endParaRPr lang="id-ID" dirty="0"/>
          </a:p>
        </p:txBody>
      </p:sp>
    </p:spTree>
    <p:extLst>
      <p:ext uri="{BB962C8B-B14F-4D97-AF65-F5344CB8AC3E}">
        <p14:creationId xmlns:p14="http://schemas.microsoft.com/office/powerpoint/2010/main" val="1171292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id-ID" sz="3200" b="1" dirty="0" smtClean="0"/>
              <a:t>Hazel Markus dan temannya berpendapat bahwa “ </a:t>
            </a:r>
            <a:r>
              <a:rPr lang="id-ID" sz="3200" b="1" i="1" dirty="0" smtClean="0"/>
              <a:t>all selves are culture specific and emerge as individuals adapt to their culture environment” </a:t>
            </a:r>
            <a:endParaRPr lang="id-ID" sz="3200" b="1" i="1" dirty="0"/>
          </a:p>
        </p:txBody>
      </p:sp>
      <p:sp>
        <p:nvSpPr>
          <p:cNvPr id="2" name="Title 1"/>
          <p:cNvSpPr>
            <a:spLocks noGrp="1"/>
          </p:cNvSpPr>
          <p:nvPr>
            <p:ph type="title"/>
          </p:nvPr>
        </p:nvSpPr>
        <p:spPr/>
        <p:txBody>
          <a:bodyPr/>
          <a:lstStyle/>
          <a:p>
            <a:r>
              <a:rPr lang="id-ID" dirty="0" smtClean="0"/>
              <a:t>The Self in Sociocultural Context</a:t>
            </a:r>
            <a:endParaRPr lang="id-ID" dirty="0"/>
          </a:p>
        </p:txBody>
      </p:sp>
    </p:spTree>
    <p:extLst>
      <p:ext uri="{BB962C8B-B14F-4D97-AF65-F5344CB8AC3E}">
        <p14:creationId xmlns:p14="http://schemas.microsoft.com/office/powerpoint/2010/main" val="112765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a:bodyPr>
          <a:lstStyle/>
          <a:p>
            <a:pPr marL="0" indent="0" algn="ctr">
              <a:buNone/>
            </a:pPr>
            <a:r>
              <a:rPr lang="id-ID" sz="2800" b="1" dirty="0" smtClean="0"/>
              <a:t>“penilaian keseluruhan atas </a:t>
            </a:r>
            <a:r>
              <a:rPr lang="id-ID" sz="2800" b="1" i="1" dirty="0" smtClean="0"/>
              <a:t>self-worth or self-image</a:t>
            </a:r>
            <a:r>
              <a:rPr lang="id-ID" sz="2800" b="1" dirty="0" smtClean="0"/>
              <a:t>”</a:t>
            </a:r>
          </a:p>
          <a:p>
            <a:pPr algn="just">
              <a:buFont typeface="Wingdings" pitchFamily="2" charset="2"/>
              <a:buChar char="§"/>
            </a:pPr>
            <a:endParaRPr lang="id-ID" dirty="0"/>
          </a:p>
          <a:p>
            <a:pPr algn="just">
              <a:buFont typeface="Wingdings" pitchFamily="2" charset="2"/>
              <a:buChar char="§"/>
            </a:pPr>
            <a:r>
              <a:rPr lang="id-ID" sz="3200" i="1" dirty="0" smtClean="0"/>
              <a:t>Self-esteem </a:t>
            </a:r>
            <a:r>
              <a:rPr lang="id-ID" sz="3200" dirty="0" smtClean="0"/>
              <a:t> dapat berubah </a:t>
            </a:r>
          </a:p>
          <a:p>
            <a:pPr algn="just">
              <a:buFont typeface="Wingdings" pitchFamily="2" charset="2"/>
              <a:buChar char="§"/>
            </a:pPr>
            <a:r>
              <a:rPr lang="id-ID" sz="3200" i="1" dirty="0" smtClean="0"/>
              <a:t>Variations in self-esteem</a:t>
            </a:r>
            <a:r>
              <a:rPr lang="id-ID" sz="3200" dirty="0" smtClean="0"/>
              <a:t> </a:t>
            </a:r>
            <a:r>
              <a:rPr lang="id-ID" sz="3200" i="1" dirty="0" smtClean="0"/>
              <a:t>been linked with many aspects of adjusment</a:t>
            </a:r>
            <a:r>
              <a:rPr lang="id-ID" sz="3200" dirty="0" smtClean="0"/>
              <a:t>. </a:t>
            </a:r>
          </a:p>
          <a:p>
            <a:pPr algn="just">
              <a:buFont typeface="Wingdings" pitchFamily="2" charset="2"/>
              <a:buChar char="§"/>
            </a:pPr>
            <a:r>
              <a:rPr lang="id-ID" sz="3200" i="1" dirty="0" smtClean="0"/>
              <a:t>Self-esteem is strongly related to happines and it seems likely that high self-esteem increases happiness</a:t>
            </a:r>
            <a:r>
              <a:rPr lang="id-ID" sz="3200" dirty="0" smtClean="0"/>
              <a:t>. </a:t>
            </a:r>
          </a:p>
          <a:p>
            <a:pPr algn="just">
              <a:buFont typeface="Wingdings" pitchFamily="2" charset="2"/>
              <a:buChar char="§"/>
            </a:pPr>
            <a:r>
              <a:rPr lang="id-ID" sz="3200" i="1" dirty="0" smtClean="0"/>
              <a:t>High self-esteem </a:t>
            </a:r>
            <a:r>
              <a:rPr lang="id-ID" sz="3200" i="1" dirty="0" smtClean="0">
                <a:sym typeface="Wingdings" pitchFamily="2" charset="2"/>
              </a:rPr>
              <a:t> narcissism</a:t>
            </a:r>
            <a:endParaRPr lang="id-ID" sz="3200" i="1" dirty="0"/>
          </a:p>
        </p:txBody>
      </p:sp>
      <p:sp>
        <p:nvSpPr>
          <p:cNvPr id="2" name="Title 1"/>
          <p:cNvSpPr>
            <a:spLocks noGrp="1"/>
          </p:cNvSpPr>
          <p:nvPr>
            <p:ph type="title"/>
          </p:nvPr>
        </p:nvSpPr>
        <p:spPr/>
        <p:txBody>
          <a:bodyPr/>
          <a:lstStyle/>
          <a:p>
            <a:r>
              <a:rPr lang="id-ID" dirty="0" smtClean="0"/>
              <a:t>Self-Esteem</a:t>
            </a:r>
            <a:endParaRPr lang="id-ID" dirty="0"/>
          </a:p>
        </p:txBody>
      </p:sp>
    </p:spTree>
    <p:extLst>
      <p:ext uri="{BB962C8B-B14F-4D97-AF65-F5344CB8AC3E}">
        <p14:creationId xmlns:p14="http://schemas.microsoft.com/office/powerpoint/2010/main" val="1715277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374</TotalTime>
  <Words>770</Words>
  <Application>Microsoft Office PowerPoint</Application>
  <PresentationFormat>On-screen Show (4:3)</PresentationFormat>
  <Paragraphs>89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BlackTie</vt:lpstr>
      <vt:lpstr>The Self, Identity, and Values</vt:lpstr>
      <vt:lpstr>THE SELF</vt:lpstr>
      <vt:lpstr>SELF-CONCEPT</vt:lpstr>
      <vt:lpstr>Self-Discrepancy</vt:lpstr>
      <vt:lpstr>Self-Discrepancy Theory</vt:lpstr>
      <vt:lpstr>Discrepancies between ....</vt:lpstr>
      <vt:lpstr>Possible Selves</vt:lpstr>
      <vt:lpstr>The Self in Sociocultural Context</vt:lpstr>
      <vt:lpstr>Self-Esteem</vt:lpstr>
      <vt:lpstr>Identity </vt:lpstr>
      <vt:lpstr>The Four Statuses of Identity</vt:lpstr>
      <vt:lpstr>Developmental Changes</vt:lpstr>
      <vt:lpstr>Ethnic Identity</vt:lpstr>
      <vt:lpstr>Helm’s Model of Ethnic Identity Development</vt:lpstr>
      <vt:lpstr>PowerPoint Presentation</vt:lpstr>
      <vt:lpstr>Nilai-nilai</vt:lpstr>
      <vt:lpstr>PowerPoint Presentation</vt:lpstr>
      <vt:lpstr>agama</vt:lpstr>
      <vt:lpstr>Religious coping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Self, Identity, and Values</dc:title>
  <dc:creator>Niluh Putu Stephanie</dc:creator>
  <cp:lastModifiedBy>Niluh Putu Stephanie</cp:lastModifiedBy>
  <cp:revision>49</cp:revision>
  <dcterms:created xsi:type="dcterms:W3CDTF">2016-09-02T14:33:17Z</dcterms:created>
  <dcterms:modified xsi:type="dcterms:W3CDTF">2016-09-05T15:16:04Z</dcterms:modified>
</cp:coreProperties>
</file>