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2" r:id="rId15"/>
    <p:sldId id="273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24C1-80D9-4AEA-A7AE-8BFF4772513A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ED808-CC93-4930-A17A-DBDE9417C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03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D808-CC93-4930-A17A-DBDE9417C6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26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6EE50B8-53B8-48C1-B1E4-EA27DA8394D1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CEED154-4D2D-41E8-9F14-0114C13D3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0B8-53B8-48C1-B1E4-EA27DA8394D1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154-4D2D-41E8-9F14-0114C13D3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0B8-53B8-48C1-B1E4-EA27DA8394D1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154-4D2D-41E8-9F14-0114C13D3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0B8-53B8-48C1-B1E4-EA27DA8394D1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154-4D2D-41E8-9F14-0114C13D3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6EE50B8-53B8-48C1-B1E4-EA27DA8394D1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CEED154-4D2D-41E8-9F14-0114C13D3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0B8-53B8-48C1-B1E4-EA27DA8394D1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154-4D2D-41E8-9F14-0114C13D3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0B8-53B8-48C1-B1E4-EA27DA8394D1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154-4D2D-41E8-9F14-0114C13D3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0B8-53B8-48C1-B1E4-EA27DA8394D1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154-4D2D-41E8-9F14-0114C13D3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0B8-53B8-48C1-B1E4-EA27DA8394D1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154-4D2D-41E8-9F14-0114C13D3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0B8-53B8-48C1-B1E4-EA27DA8394D1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154-4D2D-41E8-9F14-0114C13D3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0B8-53B8-48C1-B1E4-EA27DA8394D1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154-4D2D-41E8-9F14-0114C13D3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EE50B8-53B8-48C1-B1E4-EA27DA8394D1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CEED154-4D2D-41E8-9F14-0114C13D3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3810000"/>
            <a:ext cx="6858000" cy="990600"/>
          </a:xfrm>
        </p:spPr>
        <p:txBody>
          <a:bodyPr>
            <a:noAutofit/>
          </a:bodyPr>
          <a:lstStyle/>
          <a:p>
            <a:r>
              <a:rPr lang="id-ID" sz="4400" dirty="0" smtClean="0"/>
              <a:t>Psychological Disorders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29200"/>
            <a:ext cx="6858000" cy="533400"/>
          </a:xfrm>
        </p:spPr>
        <p:txBody>
          <a:bodyPr>
            <a:noAutofit/>
          </a:bodyPr>
          <a:lstStyle/>
          <a:p>
            <a:r>
              <a:rPr lang="id-ID" sz="1800" dirty="0" smtClean="0"/>
              <a:t>Rahma dina zuldha</a:t>
            </a:r>
          </a:p>
          <a:p>
            <a:r>
              <a:rPr lang="id-ID" sz="1800" dirty="0" smtClean="0"/>
              <a:t>Tazkia kamila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40441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Dissociative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Definisi: gangguan psikologi yang melibatkan tiba-tiba dari memori atau perubahan identitas.</a:t>
            </a:r>
          </a:p>
          <a:p>
            <a:r>
              <a:rPr lang="id-ID" dirty="0" smtClean="0"/>
              <a:t>3 jenis dissociative disorders:</a:t>
            </a:r>
          </a:p>
          <a:p>
            <a:pPr lvl="1"/>
            <a:r>
              <a:rPr lang="id-ID" dirty="0"/>
              <a:t>Dissociative </a:t>
            </a:r>
            <a:r>
              <a:rPr lang="id-ID" dirty="0" smtClean="0"/>
              <a:t>Amnesia</a:t>
            </a:r>
          </a:p>
          <a:p>
            <a:pPr lvl="1"/>
            <a:r>
              <a:rPr lang="id-ID" dirty="0" smtClean="0"/>
              <a:t>Dissociative fugue</a:t>
            </a:r>
          </a:p>
          <a:p>
            <a:pPr lvl="1"/>
            <a:r>
              <a:rPr lang="id-ID" dirty="0"/>
              <a:t>Dissociative Identity </a:t>
            </a:r>
            <a:r>
              <a:rPr lang="id-ID" dirty="0" smtClean="0"/>
              <a:t>Disorder (DID)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94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Dissociative Amnesia and </a:t>
            </a:r>
            <a:r>
              <a:rPr lang="id-ID" dirty="0" smtClean="0"/>
              <a:t>Fugue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/>
              <a:t>Dissociative Amnesia and Fugue</a:t>
            </a:r>
          </a:p>
          <a:p>
            <a:pPr lvl="1"/>
            <a:r>
              <a:rPr lang="id-ID" dirty="0"/>
              <a:t>Dissociative amnesia: individu tidak mampu mengingat detail</a:t>
            </a:r>
          </a:p>
          <a:p>
            <a:pPr lvl="1"/>
            <a:r>
              <a:rPr lang="id-ID" dirty="0"/>
              <a:t>Dissociative fugue: gangguan disosiatif dimana individu tidak hanya terjadi amnesia tetapi juga perjalanan jauh dari rumah yang tidak terduga dan mengasumsikan identitas baru.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7737"/>
            <a:ext cx="3045725" cy="304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7737"/>
            <a:ext cx="3045725" cy="304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275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Dissociative Identity Disorder (DID)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Definisi: individu mempunyai kepribadian diri yang berbeda atau ganda.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962400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085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Mood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1538" y="2143116"/>
            <a:ext cx="2500330" cy="3500462"/>
          </a:xfrm>
        </p:spPr>
        <p:txBody>
          <a:bodyPr>
            <a:normAutofit/>
          </a:bodyPr>
          <a:lstStyle/>
          <a:p>
            <a:r>
              <a:rPr lang="id-ID" dirty="0" smtClean="0"/>
              <a:t>G</a:t>
            </a:r>
            <a:r>
              <a:rPr lang="id-ID" dirty="0" smtClean="0"/>
              <a:t>angguan </a:t>
            </a:r>
            <a:r>
              <a:rPr lang="id-ID" dirty="0" smtClean="0"/>
              <a:t>psikologis dimana ciri </a:t>
            </a:r>
            <a:r>
              <a:rPr lang="id-ID" dirty="0" smtClean="0"/>
              <a:t>dominannya </a:t>
            </a:r>
            <a:r>
              <a:rPr lang="id-ID" dirty="0" smtClean="0"/>
              <a:t>adalah gangguan dari suasana hati</a:t>
            </a:r>
            <a:r>
              <a:rPr lang="id-ID" dirty="0" smtClean="0"/>
              <a:t>.</a:t>
            </a:r>
          </a:p>
          <a:p>
            <a:endParaRPr lang="id-ID" dirty="0" smtClean="0"/>
          </a:p>
          <a:p>
            <a:pPr>
              <a:buNone/>
            </a:pPr>
            <a:endParaRPr lang="id-ID" dirty="0" smtClean="0"/>
          </a:p>
          <a:p>
            <a:endParaRPr lang="en-US" dirty="0"/>
          </a:p>
        </p:txBody>
      </p:sp>
      <p:pic>
        <p:nvPicPr>
          <p:cNvPr id="4" name="Picture 3" descr="slide17bipolardisordercause_7699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285860"/>
            <a:ext cx="4071966" cy="2357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3372" y="3714752"/>
            <a:ext cx="45720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Dua tipe gangguan suasana hati</a:t>
            </a:r>
          </a:p>
          <a:p>
            <a:endParaRPr lang="id-ID" dirty="0" smtClean="0"/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Depressive disorders</a:t>
            </a:r>
            <a:endParaRPr lang="id-ID" dirty="0" smtClean="0"/>
          </a:p>
          <a:p>
            <a:pPr marL="342900" indent="-342900">
              <a:buFont typeface="+mj-lt"/>
              <a:buAutoNum type="arabicPeriod"/>
            </a:pPr>
            <a:endParaRPr lang="id-ID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id-ID" dirty="0" smtClean="0"/>
              <a:t>Major Depressive Disorder (MDD)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id-ID" dirty="0" smtClean="0"/>
              <a:t>Dysthymic </a:t>
            </a:r>
            <a:r>
              <a:rPr lang="id-ID" dirty="0" smtClean="0"/>
              <a:t>Disorder</a:t>
            </a:r>
          </a:p>
          <a:p>
            <a:pPr marL="342900" indent="-342900"/>
            <a:endParaRPr lang="id-ID" dirty="0" smtClean="0"/>
          </a:p>
          <a:p>
            <a:pPr marL="342900" indent="-342900"/>
            <a:r>
              <a:rPr lang="id-ID" dirty="0" smtClean="0"/>
              <a:t>2.	Bipolar disorder</a:t>
            </a:r>
          </a:p>
          <a:p>
            <a:pPr marL="342900" indent="-342900">
              <a:buFont typeface="+mj-lt"/>
              <a:buAutoNum type="arabicParenR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88691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Penyebab dari Mood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8758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Faktor </a:t>
            </a:r>
            <a:r>
              <a:rPr lang="id-ID" dirty="0" smtClean="0"/>
              <a:t>biologis</a:t>
            </a:r>
          </a:p>
          <a:p>
            <a:pPr lvl="1">
              <a:buFont typeface="Wingdings" pitchFamily="2" charset="2"/>
              <a:buChar char="v"/>
            </a:pPr>
            <a:r>
              <a:rPr lang="id-ID" dirty="0" smtClean="0"/>
              <a:t>Heredity (Keturunan)</a:t>
            </a:r>
          </a:p>
          <a:p>
            <a:pPr lvl="1">
              <a:buFont typeface="Wingdings" pitchFamily="2" charset="2"/>
              <a:buChar char="v"/>
            </a:pPr>
            <a:r>
              <a:rPr lang="id-ID" dirty="0" smtClean="0"/>
              <a:t>Neurobiological Abnormalities</a:t>
            </a:r>
          </a:p>
          <a:p>
            <a:pPr lvl="1">
              <a:buFont typeface="Wingdings" pitchFamily="2" charset="2"/>
              <a:buChar char="v"/>
            </a:pPr>
            <a:r>
              <a:rPr lang="id-ID" dirty="0" smtClean="0"/>
              <a:t>Hormones</a:t>
            </a:r>
            <a:endParaRPr lang="id-ID" dirty="0" smtClean="0"/>
          </a:p>
          <a:p>
            <a:r>
              <a:rPr lang="id-ID" dirty="0" smtClean="0"/>
              <a:t>Faktor psikologis</a:t>
            </a:r>
          </a:p>
          <a:p>
            <a:pPr lvl="1">
              <a:buFont typeface="Wingdings" pitchFamily="2" charset="2"/>
              <a:buChar char="v"/>
            </a:pPr>
            <a:r>
              <a:rPr lang="id-ID" dirty="0" smtClean="0"/>
              <a:t>Psychodynamic</a:t>
            </a:r>
          </a:p>
          <a:p>
            <a:pPr lvl="1">
              <a:buFont typeface="Wingdings" pitchFamily="2" charset="2"/>
              <a:buChar char="v"/>
            </a:pPr>
            <a:r>
              <a:rPr lang="id-ID" dirty="0" smtClean="0"/>
              <a:t>Behavioral Explanations</a:t>
            </a:r>
          </a:p>
          <a:p>
            <a:pPr lvl="1">
              <a:buFont typeface="Wingdings" pitchFamily="2" charset="2"/>
              <a:buChar char="v"/>
            </a:pPr>
            <a:r>
              <a:rPr lang="id-ID" dirty="0" smtClean="0"/>
              <a:t>Cognitive Explanations</a:t>
            </a:r>
          </a:p>
          <a:p>
            <a:r>
              <a:rPr lang="id-ID" dirty="0" smtClean="0"/>
              <a:t>Faktor sosial budaya</a:t>
            </a:r>
          </a:p>
          <a:p>
            <a:pPr lvl="1">
              <a:buFont typeface="Wingdings" pitchFamily="2" charset="2"/>
              <a:buChar char="v"/>
            </a:pPr>
            <a:r>
              <a:rPr lang="id-ID" dirty="0" smtClean="0"/>
              <a:t>Cultural Variations</a:t>
            </a:r>
          </a:p>
          <a:p>
            <a:pPr lvl="1">
              <a:buFont typeface="Wingdings" pitchFamily="2" charset="2"/>
              <a:buChar char="v"/>
            </a:pPr>
            <a:r>
              <a:rPr lang="id-ID" dirty="0" smtClean="0"/>
              <a:t>Socioeconomic and Ethnic Factors</a:t>
            </a:r>
          </a:p>
          <a:p>
            <a:pPr lvl="1">
              <a:buFont typeface="Wingdings" pitchFamily="2" charset="2"/>
              <a:buChar char="v"/>
            </a:pPr>
            <a:r>
              <a:rPr lang="id-ID" dirty="0" smtClean="0"/>
              <a:t>Gender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25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29048" cy="2209800"/>
          </a:xfrm>
        </p:spPr>
        <p:txBody>
          <a:bodyPr/>
          <a:lstStyle/>
          <a:p>
            <a:r>
              <a:rPr lang="id-ID" dirty="0" smtClean="0"/>
              <a:t>Faktor Biologis</a:t>
            </a:r>
          </a:p>
          <a:p>
            <a:r>
              <a:rPr lang="id-ID" dirty="0" smtClean="0"/>
              <a:t>Faktor Psikologis</a:t>
            </a:r>
          </a:p>
          <a:p>
            <a:r>
              <a:rPr lang="id-ID" dirty="0" smtClean="0"/>
              <a:t>Faktor Sosial Budaya</a:t>
            </a:r>
            <a:r>
              <a:rPr lang="id-ID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876"/>
            <a:ext cx="3929090" cy="243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214422"/>
            <a:ext cx="4203508" cy="210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237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Schizophrenia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3357562"/>
            <a:ext cx="4429156" cy="2214578"/>
          </a:xfrm>
        </p:spPr>
        <p:txBody>
          <a:bodyPr>
            <a:normAutofit fontScale="92500"/>
          </a:bodyPr>
          <a:lstStyle/>
          <a:p>
            <a:r>
              <a:rPr lang="id-ID" dirty="0" smtClean="0"/>
              <a:t>4 types of </a:t>
            </a:r>
            <a:r>
              <a:rPr lang="id-ID" dirty="0" smtClean="0"/>
              <a:t>schizophrenia:</a:t>
            </a:r>
          </a:p>
          <a:p>
            <a:pPr marL="731520" lvl="1" indent="-457200">
              <a:buFont typeface="+mj-lt"/>
              <a:buAutoNum type="arabicPeriod"/>
            </a:pPr>
            <a:r>
              <a:rPr lang="id-ID" dirty="0" smtClean="0"/>
              <a:t>Disorganized Schizophrenia</a:t>
            </a:r>
          </a:p>
          <a:p>
            <a:pPr marL="731520" lvl="1" indent="-457200">
              <a:buFont typeface="+mj-lt"/>
              <a:buAutoNum type="arabicPeriod"/>
            </a:pPr>
            <a:r>
              <a:rPr lang="id-ID" dirty="0" smtClean="0"/>
              <a:t>Catatonic Schizophrenia</a:t>
            </a:r>
          </a:p>
          <a:p>
            <a:pPr marL="731520" lvl="1" indent="-457200">
              <a:buFont typeface="+mj-lt"/>
              <a:buAutoNum type="arabicPeriod"/>
            </a:pPr>
            <a:r>
              <a:rPr lang="id-ID" dirty="0" smtClean="0"/>
              <a:t>Paranoid Schizophrenia</a:t>
            </a:r>
          </a:p>
          <a:p>
            <a:pPr marL="731520" lvl="1" indent="-457200">
              <a:buFont typeface="+mj-lt"/>
              <a:buAutoNum type="arabicPeriod"/>
            </a:pPr>
            <a:r>
              <a:rPr lang="id-ID" dirty="0" smtClean="0"/>
              <a:t>Undifferentiated Schizophrenia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071678"/>
            <a:ext cx="3786214" cy="150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Gangguan </a:t>
            </a:r>
            <a:r>
              <a:rPr lang="id-ID" sz="2400" dirty="0" smtClean="0"/>
              <a:t>psikologis yang ditandai dengan proses berifikir yang kacau</a:t>
            </a:r>
          </a:p>
          <a:p>
            <a:endParaRPr lang="id-ID" dirty="0"/>
          </a:p>
        </p:txBody>
      </p:sp>
      <p:pic>
        <p:nvPicPr>
          <p:cNvPr id="5" name="Picture 4" descr="schizophrenia-woman-scared-in-dark-room-4689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285992"/>
            <a:ext cx="4182496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3067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Cause of Schizorphenia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Faktor Biologis</a:t>
            </a:r>
          </a:p>
          <a:p>
            <a:pPr lvl="1">
              <a:buFont typeface="Wingdings" pitchFamily="2" charset="2"/>
              <a:buChar char="v"/>
            </a:pPr>
            <a:r>
              <a:rPr lang="id-ID" dirty="0" smtClean="0"/>
              <a:t>Heredity</a:t>
            </a:r>
          </a:p>
          <a:p>
            <a:pPr lvl="1">
              <a:buFont typeface="Wingdings" pitchFamily="2" charset="2"/>
              <a:buChar char="v"/>
            </a:pPr>
            <a:r>
              <a:rPr lang="id-ID" dirty="0" smtClean="0"/>
              <a:t>Brain Abnormalities</a:t>
            </a:r>
          </a:p>
          <a:p>
            <a:pPr lvl="1">
              <a:buNone/>
            </a:pPr>
            <a:endParaRPr lang="id-ID" dirty="0" smtClean="0"/>
          </a:p>
          <a:p>
            <a:r>
              <a:rPr lang="id-ID" dirty="0" smtClean="0"/>
              <a:t>Faktor Psikologis</a:t>
            </a:r>
          </a:p>
          <a:p>
            <a:endParaRPr lang="id-ID" dirty="0" smtClean="0"/>
          </a:p>
          <a:p>
            <a:r>
              <a:rPr lang="id-ID" dirty="0" smtClean="0"/>
              <a:t>Faktor Sosial Budaya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4515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Personality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kronis perilaku kognitif maladaptif pola yang benar-benar terpadu kedalam personality seseorang dan menyusahkan orang lain atau sumber kesenangan antara berbahaya atau ilegal</a:t>
            </a:r>
            <a:r>
              <a:rPr lang="id-ID" dirty="0" smtClean="0"/>
              <a:t>.</a:t>
            </a:r>
            <a:endParaRPr lang="id-ID" dirty="0" smtClean="0"/>
          </a:p>
          <a:p>
            <a:pPr marL="731520" lvl="1" indent="-457200">
              <a:buFont typeface="+mj-lt"/>
              <a:buAutoNum type="arabicPeriod"/>
            </a:pPr>
            <a:r>
              <a:rPr lang="id-ID" dirty="0" smtClean="0"/>
              <a:t>Odd or Eccentric Cluster</a:t>
            </a:r>
          </a:p>
          <a:p>
            <a:pPr marL="1005840" lvl="2" indent="-457200">
              <a:buFont typeface="Wingdings" pitchFamily="2" charset="2"/>
              <a:buChar char="v"/>
            </a:pPr>
            <a:r>
              <a:rPr lang="id-ID" dirty="0" smtClean="0"/>
              <a:t>Paranoid</a:t>
            </a:r>
          </a:p>
          <a:p>
            <a:pPr marL="1005840" lvl="2" indent="-457200">
              <a:buFont typeface="Wingdings" pitchFamily="2" charset="2"/>
              <a:buChar char="v"/>
            </a:pPr>
            <a:r>
              <a:rPr lang="id-ID" dirty="0" smtClean="0"/>
              <a:t>Schizoid</a:t>
            </a:r>
          </a:p>
          <a:p>
            <a:pPr marL="1005840" lvl="2" indent="-457200">
              <a:buFont typeface="Wingdings" pitchFamily="2" charset="2"/>
              <a:buChar char="v"/>
            </a:pPr>
            <a:r>
              <a:rPr lang="id-ID" dirty="0" smtClean="0"/>
              <a:t>Schizotypal</a:t>
            </a:r>
          </a:p>
          <a:p>
            <a:pPr marL="731520" lvl="1" indent="-457200">
              <a:buFont typeface="+mj-lt"/>
              <a:buAutoNum type="arabicPeriod"/>
            </a:pPr>
            <a:r>
              <a:rPr lang="id-ID" dirty="0" smtClean="0"/>
              <a:t>Dramatic </a:t>
            </a:r>
            <a:r>
              <a:rPr lang="id-ID" dirty="0" smtClean="0"/>
              <a:t>or Emotionally Problematic </a:t>
            </a:r>
            <a:r>
              <a:rPr lang="id-ID" dirty="0" smtClean="0"/>
              <a:t>Cluster</a:t>
            </a:r>
          </a:p>
          <a:p>
            <a:pPr marL="1005840" lvl="2" indent="-457200">
              <a:buFont typeface="Wingdings" pitchFamily="2" charset="2"/>
              <a:buChar char="v"/>
            </a:pPr>
            <a:r>
              <a:rPr lang="id-ID" dirty="0" smtClean="0"/>
              <a:t>Histrionic</a:t>
            </a:r>
          </a:p>
          <a:p>
            <a:pPr marL="1005840" lvl="2" indent="-457200">
              <a:buFont typeface="Wingdings" pitchFamily="2" charset="2"/>
              <a:buChar char="v"/>
            </a:pPr>
            <a:r>
              <a:rPr lang="id-ID" dirty="0" smtClean="0"/>
              <a:t>Narcissistic</a:t>
            </a:r>
          </a:p>
          <a:p>
            <a:pPr marL="1005840" lvl="2" indent="-457200">
              <a:buFont typeface="Wingdings" pitchFamily="2" charset="2"/>
              <a:buChar char="v"/>
            </a:pPr>
            <a:r>
              <a:rPr lang="id-ID" dirty="0" smtClean="0"/>
              <a:t>Borderline</a:t>
            </a:r>
          </a:p>
          <a:p>
            <a:pPr marL="1005840" lvl="2" indent="-457200">
              <a:buFont typeface="Wingdings" pitchFamily="2" charset="2"/>
              <a:buChar char="v"/>
            </a:pPr>
            <a:r>
              <a:rPr lang="id-ID" dirty="0" smtClean="0"/>
              <a:t>Antisocial</a:t>
            </a:r>
            <a:endParaRPr lang="id-ID" dirty="0" smtClean="0"/>
          </a:p>
          <a:p>
            <a:pPr marL="731520" lvl="1" indent="-457200">
              <a:buFont typeface="+mj-lt"/>
              <a:buAutoNum type="arabicPeriod"/>
            </a:pPr>
            <a:r>
              <a:rPr lang="id-ID" dirty="0" smtClean="0"/>
              <a:t>Anxious or </a:t>
            </a:r>
            <a:r>
              <a:rPr lang="id-ID" dirty="0" smtClean="0"/>
              <a:t>Fearful</a:t>
            </a:r>
          </a:p>
          <a:p>
            <a:pPr marL="1005840" lvl="2" indent="-457200">
              <a:buFont typeface="Wingdings" pitchFamily="2" charset="2"/>
              <a:buChar char="v"/>
            </a:pPr>
            <a:r>
              <a:rPr lang="id-ID" dirty="0" smtClean="0"/>
              <a:t>Avoidant</a:t>
            </a:r>
          </a:p>
          <a:p>
            <a:pPr marL="1005840" lvl="2" indent="-457200">
              <a:buFont typeface="Wingdings" pitchFamily="2" charset="2"/>
              <a:buChar char="v"/>
            </a:pPr>
            <a:r>
              <a:rPr lang="id-ID" dirty="0" smtClean="0"/>
              <a:t>Dependent</a:t>
            </a:r>
          </a:p>
          <a:p>
            <a:pPr marL="1005840" lvl="2" indent="-457200">
              <a:buFont typeface="Wingdings" pitchFamily="2" charset="2"/>
              <a:buChar char="v"/>
            </a:pPr>
            <a:r>
              <a:rPr lang="id-ID" dirty="0" smtClean="0"/>
              <a:t>Obsessive-Complusive</a:t>
            </a:r>
            <a:endParaRPr lang="id-ID" dirty="0" smtClean="0"/>
          </a:p>
          <a:p>
            <a:pPr marL="731520" lvl="1" indent="-457200">
              <a:buFont typeface="+mj-lt"/>
              <a:buAutoNum type="arabicPeriod"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xmlns="" val="3006203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200664"/>
          </a:xfrm>
        </p:spPr>
        <p:txBody>
          <a:bodyPr/>
          <a:lstStyle/>
          <a:p>
            <a:endParaRPr lang="id-ID" dirty="0"/>
          </a:p>
        </p:txBody>
      </p:sp>
      <p:pic>
        <p:nvPicPr>
          <p:cNvPr id="3" name="Picture 2" descr="thankyou-640x2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55"/>
            <a:ext cx="9144000" cy="26106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Abnormal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Mempunyai 3 kriteria:</a:t>
            </a:r>
          </a:p>
          <a:p>
            <a:pPr lvl="1"/>
            <a:r>
              <a:rPr lang="id-ID" dirty="0" smtClean="0"/>
              <a:t>Deviant </a:t>
            </a:r>
          </a:p>
          <a:p>
            <a:pPr lvl="1"/>
            <a:r>
              <a:rPr lang="id-ID" dirty="0" smtClean="0"/>
              <a:t>Maladaptive</a:t>
            </a:r>
          </a:p>
          <a:p>
            <a:pPr lvl="1"/>
            <a:r>
              <a:rPr lang="id-ID" dirty="0" smtClean="0"/>
              <a:t>Personal distress</a:t>
            </a:r>
          </a:p>
          <a:p>
            <a:pPr marL="457200" lvl="1" indent="0">
              <a:buNone/>
            </a:pPr>
            <a:endParaRPr lang="id-ID" dirty="0"/>
          </a:p>
          <a:p>
            <a:pPr marL="457200" lvl="1" indent="0">
              <a:buNone/>
            </a:pPr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44671"/>
            <a:ext cx="4267200" cy="269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33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Theoretical approaches to psychological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505200" cy="17543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d-ID" sz="2000" dirty="0" smtClean="0"/>
              <a:t>Biological approach:  kelainan di struktur otak, ketidakseimbangan pada neurotransmitter,  hormon,  gangguan pada gen.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0" y="3810000"/>
            <a:ext cx="289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d-ID" sz="2000" dirty="0" smtClean="0"/>
              <a:t>Socialcultural </a:t>
            </a:r>
            <a:r>
              <a:rPr lang="id-ID" sz="2000" dirty="0"/>
              <a:t>approach:  </a:t>
            </a:r>
            <a:r>
              <a:rPr lang="id-ID" sz="2000" dirty="0" smtClean="0"/>
              <a:t>menaruh banyak tekanan pada konteks sosial di dalam kehidupan seseorang.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1295400"/>
            <a:ext cx="29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d-ID" sz="2000" dirty="0"/>
              <a:t>Psychological approach</a:t>
            </a:r>
          </a:p>
          <a:p>
            <a:r>
              <a:rPr lang="id-ID" sz="2000" dirty="0"/>
              <a:t>	ada 3 faktor: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id-ID" sz="2000" dirty="0"/>
              <a:t>Pandangan psikodinamik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id-ID" sz="2000" dirty="0"/>
              <a:t>Pandangan perilaku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id-ID" sz="2000" dirty="0"/>
              <a:t>Pandangan sosial </a:t>
            </a:r>
            <a:r>
              <a:rPr lang="id-ID" sz="2000" dirty="0" smtClean="0"/>
              <a:t>kognitif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xmlns="" val="36760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Klasifikasi Abnormal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DSM-IV-TR classification system dibedakan menjadi 5 axes:</a:t>
            </a:r>
          </a:p>
          <a:p>
            <a:pPr lvl="2" indent="-342900">
              <a:buFont typeface="Wingdings" pitchFamily="2" charset="2"/>
              <a:buChar char="ü"/>
            </a:pPr>
            <a:r>
              <a:rPr lang="id-ID" dirty="0" smtClean="0"/>
              <a:t>Axis I: kategori semua diagnostik kecuali gangguan kepribadian dan keterbelakangan mental.</a:t>
            </a:r>
          </a:p>
          <a:p>
            <a:pPr lvl="2" indent="-342900">
              <a:buFont typeface="Wingdings" pitchFamily="2" charset="2"/>
              <a:buChar char="ü"/>
            </a:pPr>
            <a:r>
              <a:rPr lang="id-ID" dirty="0" smtClean="0"/>
              <a:t>Axis II: gangguan kepribadian dan keterbelakangan mental.</a:t>
            </a:r>
          </a:p>
          <a:p>
            <a:pPr lvl="2" indent="-342900">
              <a:buFont typeface="Wingdings" pitchFamily="2" charset="2"/>
              <a:buChar char="ü"/>
            </a:pPr>
            <a:r>
              <a:rPr lang="id-ID" dirty="0" smtClean="0"/>
              <a:t>Axis III: kondisi medis umum, seperti hipertensi atau leukmia.</a:t>
            </a:r>
          </a:p>
          <a:p>
            <a:pPr lvl="2" indent="-342900">
              <a:buFont typeface="Wingdings" pitchFamily="2" charset="2"/>
              <a:buChar char="ü"/>
            </a:pPr>
            <a:r>
              <a:rPr lang="id-ID" dirty="0" smtClean="0"/>
              <a:t>Axis IV: psikososial dan masalah lingkungan, seperti kematian teman atau tuna wisma</a:t>
            </a:r>
          </a:p>
          <a:p>
            <a:pPr lvl="2" indent="-342900">
              <a:buFont typeface="Wingdings" pitchFamily="2" charset="2"/>
              <a:buChar char="ü"/>
            </a:pPr>
            <a:r>
              <a:rPr lang="id-ID" dirty="0" smtClean="0"/>
              <a:t>Axis V: fungsi dari level saat ini, yang diberikan nomor dari 0 sampai 100.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68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Anxiety </a:t>
            </a:r>
            <a:r>
              <a:rPr lang="id-ID" dirty="0"/>
              <a:t>D</a:t>
            </a:r>
            <a:r>
              <a:rPr lang="id-ID" dirty="0" smtClean="0"/>
              <a:t>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Definisi: gangguan yang bersifat ketegangan motorik, hiperaktif, rasa khawatir dan pikiran.</a:t>
            </a:r>
          </a:p>
          <a:p>
            <a:r>
              <a:rPr lang="id-ID" dirty="0" smtClean="0"/>
              <a:t>Ada 5 tipe dari anxiety disorders 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1. </a:t>
            </a:r>
            <a:r>
              <a:rPr lang="id-ID" dirty="0"/>
              <a:t>Generalized Anxiety </a:t>
            </a:r>
            <a:r>
              <a:rPr lang="id-ID" dirty="0" smtClean="0"/>
              <a:t>Disorder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2</a:t>
            </a:r>
            <a:r>
              <a:rPr lang="id-ID" dirty="0"/>
              <a:t>. Panic </a:t>
            </a:r>
            <a:r>
              <a:rPr lang="id-ID" dirty="0" smtClean="0"/>
              <a:t>Disorder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3</a:t>
            </a:r>
            <a:r>
              <a:rPr lang="id-ID" dirty="0"/>
              <a:t>. Phobic </a:t>
            </a:r>
            <a:r>
              <a:rPr lang="id-ID" dirty="0" smtClean="0"/>
              <a:t>Disorder</a:t>
            </a:r>
          </a:p>
          <a:p>
            <a:pPr marL="0" indent="0">
              <a:buNone/>
            </a:pPr>
            <a:r>
              <a:rPr lang="id-ID" dirty="0"/>
              <a:t>	4. Obsessive-Compulsive Disorder (OCD)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81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Generalized </a:t>
            </a:r>
            <a:r>
              <a:rPr lang="id-ID" dirty="0" smtClean="0"/>
              <a:t>Anxiety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Definisi: kegelisahan yang berlanjut setidaknya selama satu bulan dan tidak </a:t>
            </a:r>
            <a:r>
              <a:rPr lang="id-ID" dirty="0"/>
              <a:t>mampu menentukan alasan dari kegelisahan</a:t>
            </a:r>
            <a:r>
              <a:rPr lang="id-ID" dirty="0" smtClean="0"/>
              <a:t>.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4953000" cy="278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9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Panic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Definisi : timbulnya ketakutan atau perasaan teror yang luar biasa.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427051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0400"/>
            <a:ext cx="3675039" cy="244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537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Phobic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Phobic disorder:  ketakutan yang berlebihan terhadap benda-benda atau situasi tertentu yang sering tidak beralasan dan tidak berdasar pada kenyataan.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34861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9813" y="2590800"/>
            <a:ext cx="4515987" cy="317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69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Obsessive-Compulsive Disorder (OCD)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Definisi: seseorang mempunyai kegelisahan yang memprovokasi pikiran yang tidak akan pergi(obsesi) </a:t>
            </a:r>
            <a:r>
              <a:rPr lang="id-ID" dirty="0"/>
              <a:t>atau mendesak untuk melakukan perilaku ritualistik berulang untuk mencegah atau </a:t>
            </a:r>
            <a:r>
              <a:rPr lang="id-ID" dirty="0" smtClean="0"/>
              <a:t>menghasilkan situasi masa depan(kompulsi).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389176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2819400" cy="325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71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568</TotalTime>
  <Words>484</Words>
  <Application>Microsoft Office PowerPoint</Application>
  <PresentationFormat>On-screen Show (4:3)</PresentationFormat>
  <Paragraphs>109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Origin</vt:lpstr>
      <vt:lpstr>Psychological Disorders</vt:lpstr>
      <vt:lpstr>Abnormal Behavior</vt:lpstr>
      <vt:lpstr>Theoretical approaches to psychological disorder</vt:lpstr>
      <vt:lpstr>Klasifikasi Abnormal Behavior</vt:lpstr>
      <vt:lpstr>Anxiety Disorders</vt:lpstr>
      <vt:lpstr>Generalized Anxiety Disorder</vt:lpstr>
      <vt:lpstr>Panic Disorder</vt:lpstr>
      <vt:lpstr>Phobic Disorder</vt:lpstr>
      <vt:lpstr>Obsessive-Compulsive Disorder (OCD)</vt:lpstr>
      <vt:lpstr>Dissociative Disorders</vt:lpstr>
      <vt:lpstr>Dissociative Amnesia and Fugue</vt:lpstr>
      <vt:lpstr>Dissociative Identity Disorder (DID)</vt:lpstr>
      <vt:lpstr>Mood Disorders</vt:lpstr>
      <vt:lpstr>Penyebab dari Mood Disorders</vt:lpstr>
      <vt:lpstr>Suicide</vt:lpstr>
      <vt:lpstr>Schizophrenia</vt:lpstr>
      <vt:lpstr>Cause of Schizorphenia</vt:lpstr>
      <vt:lpstr>Personality Disorders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PSYCHOLOGICAL DISORDER</dc:title>
  <dc:creator>user</dc:creator>
  <cp:lastModifiedBy>User</cp:lastModifiedBy>
  <cp:revision>67</cp:revision>
  <dcterms:created xsi:type="dcterms:W3CDTF">2016-09-29T14:29:46Z</dcterms:created>
  <dcterms:modified xsi:type="dcterms:W3CDTF">2016-10-10T15:28:04Z</dcterms:modified>
</cp:coreProperties>
</file>