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71" r:id="rId12"/>
    <p:sldId id="276" r:id="rId13"/>
    <p:sldId id="272" r:id="rId14"/>
    <p:sldId id="273" r:id="rId15"/>
    <p:sldId id="274" r:id="rId16"/>
    <p:sldId id="265" r:id="rId17"/>
    <p:sldId id="266" r:id="rId18"/>
    <p:sldId id="267" r:id="rId19"/>
    <p:sldId id="268" r:id="rId20"/>
    <p:sldId id="269" r:id="rId21"/>
    <p:sldId id="270" r:id="rId22"/>
    <p:sldId id="275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2F60B-5B60-4FBF-9E7E-45B8CB863D4A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85621-C69F-44E0-A5CD-91974A01DEF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085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85621-C69F-44E0-A5CD-91974A01DEF3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160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7DB25-8926-412E-969A-354AA11ACC69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376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D2D7-6236-48CC-AC65-6EB3D4159B19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684-71BB-4488-883F-DBE2AD548429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D2D7-6236-48CC-AC65-6EB3D4159B19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684-71BB-4488-883F-DBE2AD54842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D2D7-6236-48CC-AC65-6EB3D4159B19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684-71BB-4488-883F-DBE2AD54842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1268413"/>
            <a:ext cx="5113338" cy="67627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087563"/>
            <a:ext cx="5113338" cy="577850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733800" y="6165850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084888" y="6165850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D874386-BA2C-4A35-8320-385A10299DB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18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49418-7FCE-4E75-B34F-63B20B31D18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A6AD5-3C4A-4FA5-B78A-F5A0D273916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06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412875"/>
            <a:ext cx="2947988" cy="266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412875"/>
            <a:ext cx="2947987" cy="266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F2997-48A1-4DDD-B53A-685912AF54A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5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8A8BD-9290-4C25-BADF-7E38B47FD3F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89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83564-A1A6-4381-9288-B7F69ABB987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20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6597F-1499-475F-BFC0-949C214E298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5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2AFDA-EE38-46DD-8BF7-D877F6665C2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D2D7-6236-48CC-AC65-6EB3D4159B19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684-71BB-4488-883F-DBE2AD548429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85349-D071-469F-A85B-9A289DC51C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3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AA040-8328-4132-B7AB-99E4385F5DF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71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3425" y="188913"/>
            <a:ext cx="1854200" cy="3887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5410200" cy="3887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042D3-00E0-4FE8-8CB6-4BAC1110B4E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60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D2D7-6236-48CC-AC65-6EB3D4159B19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684-71BB-4488-883F-DBE2AD54842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D2D7-6236-48CC-AC65-6EB3D4159B19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684-71BB-4488-883F-DBE2AD548429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D2D7-6236-48CC-AC65-6EB3D4159B19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684-71BB-4488-883F-DBE2AD548429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D2D7-6236-48CC-AC65-6EB3D4159B19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684-71BB-4488-883F-DBE2AD54842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D2D7-6236-48CC-AC65-6EB3D4159B19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684-71BB-4488-883F-DBE2AD54842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D2D7-6236-48CC-AC65-6EB3D4159B19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684-71BB-4488-883F-DBE2AD54842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D2D7-6236-48CC-AC65-6EB3D4159B19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7684-71BB-4488-883F-DBE2AD548429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D8D2D7-6236-48CC-AC65-6EB3D4159B19}" type="datetimeFigureOut">
              <a:rPr lang="id-ID" smtClean="0"/>
              <a:t>19/10/2015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B07684-71BB-4488-883F-DBE2AD548429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31797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412875"/>
            <a:ext cx="6048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48075" y="6165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97575" y="61658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0066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98BCA6-126B-45C1-AAEA-9A2E1C44205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378530"/>
            <a:ext cx="85689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Friendship and Love Relationship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3127608"/>
            <a:ext cx="211320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2000" b="1" dirty="0" smtClean="0"/>
              <a:t>Dimas Dear</a:t>
            </a:r>
          </a:p>
          <a:p>
            <a:pPr algn="ctr">
              <a:lnSpc>
                <a:spcPct val="150000"/>
              </a:lnSpc>
            </a:pPr>
            <a:r>
              <a:rPr lang="id-ID" sz="2000" b="1" dirty="0" smtClean="0"/>
              <a:t>Ditya Larasati</a:t>
            </a:r>
          </a:p>
          <a:p>
            <a:pPr algn="ctr">
              <a:lnSpc>
                <a:spcPct val="150000"/>
              </a:lnSpc>
            </a:pPr>
            <a:r>
              <a:rPr lang="id-ID" sz="2000" b="1" dirty="0" smtClean="0"/>
              <a:t>Olivia Ariantje</a:t>
            </a:r>
          </a:p>
          <a:p>
            <a:pPr algn="ctr">
              <a:lnSpc>
                <a:spcPct val="150000"/>
              </a:lnSpc>
            </a:pPr>
            <a:r>
              <a:rPr lang="id-ID" sz="2000" b="1" dirty="0" smtClean="0"/>
              <a:t>Raniah</a:t>
            </a:r>
          </a:p>
          <a:p>
            <a:pPr algn="ctr">
              <a:lnSpc>
                <a:spcPct val="150000"/>
              </a:lnSpc>
            </a:pPr>
            <a:r>
              <a:rPr lang="id-ID" sz="2000" b="1" dirty="0" smtClean="0"/>
              <a:t>Sheila</a:t>
            </a:r>
          </a:p>
          <a:p>
            <a:pPr algn="ctr"/>
            <a:endParaRPr lang="id-ID" b="1" dirty="0"/>
          </a:p>
        </p:txBody>
      </p:sp>
      <p:pic>
        <p:nvPicPr>
          <p:cNvPr id="1026" name="Picture 2" descr="C:\Users\think\Desktop\beleve-cartoon-friend-friendship-love-Favim.com-270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96" y="2636912"/>
            <a:ext cx="28234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ink\Desktop\Love relationsh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99" y="3916906"/>
            <a:ext cx="3104873" cy="22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4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ink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944688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What is love?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204864"/>
            <a:ext cx="6156176" cy="2664296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Romantic love</a:t>
            </a:r>
          </a:p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Affectionate love</a:t>
            </a:r>
          </a:p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Consummate love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1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3663" cy="1151855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Attachment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832"/>
            <a:ext cx="9144000" cy="4941169"/>
          </a:xfrm>
        </p:spPr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Secure attachment style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Avoidant attachment style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Ambivalent attachment style</a:t>
            </a:r>
          </a:p>
          <a:p>
            <a:endParaRPr lang="en-US" sz="4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4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hink\Desktop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62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8913"/>
            <a:ext cx="9144000" cy="1223863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Gender and </a:t>
            </a:r>
            <a:r>
              <a:rPr lang="id-ID" sz="4800" dirty="0" smtClean="0">
                <a:solidFill>
                  <a:srgbClr val="C00000"/>
                </a:solidFill>
              </a:rPr>
              <a:t>L</a:t>
            </a:r>
            <a:r>
              <a:rPr lang="en-US" sz="4800" dirty="0" err="1" smtClean="0">
                <a:solidFill>
                  <a:srgbClr val="C00000"/>
                </a:solidFill>
              </a:rPr>
              <a:t>ove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9144000" cy="4941168"/>
          </a:xfrm>
          <a:prstGeom prst="rect">
            <a:avLst/>
          </a:prstGeom>
        </p:spPr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Laki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laki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cenderung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berfikir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tentang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cinta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dalam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hal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gairah,sedangkan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wanita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lebih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cenderung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untuk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bersahabat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think\Desktop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62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8913"/>
            <a:ext cx="9144000" cy="107984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Links </a:t>
            </a:r>
            <a:r>
              <a:rPr lang="en-US" sz="3200" dirty="0" err="1" smtClean="0">
                <a:solidFill>
                  <a:srgbClr val="C00000"/>
                </a:solidFill>
              </a:rPr>
              <a:t>beetween</a:t>
            </a:r>
            <a:r>
              <a:rPr lang="en-US" sz="3200" dirty="0" smtClean="0">
                <a:solidFill>
                  <a:srgbClr val="C00000"/>
                </a:solidFill>
              </a:rPr>
              <a:t> attachment in childhood and close relationship in adulthood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88032" y="2060848"/>
            <a:ext cx="8676456" cy="4608512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There are links between an individual’s attachment style in childhood and in close relationships in </a:t>
            </a:r>
            <a:r>
              <a:rPr lang="en-US" sz="2800" dirty="0" err="1" smtClean="0">
                <a:solidFill>
                  <a:srgbClr val="FF0000"/>
                </a:solidFill>
              </a:rPr>
              <a:t>adulthood.Individuals</a:t>
            </a:r>
            <a:r>
              <a:rPr lang="en-US" sz="2800" dirty="0" smtClean="0">
                <a:solidFill>
                  <a:srgbClr val="FF0000"/>
                </a:solidFill>
              </a:rPr>
              <a:t> who were securely attached in childhood tend to be securely attached as </a:t>
            </a:r>
            <a:r>
              <a:rPr lang="en-US" sz="2800" dirty="0" err="1" smtClean="0">
                <a:solidFill>
                  <a:srgbClr val="FF0000"/>
                </a:solidFill>
              </a:rPr>
              <a:t>adults,although</a:t>
            </a:r>
            <a:r>
              <a:rPr lang="en-US" sz="2800" dirty="0" smtClean="0">
                <a:solidFill>
                  <a:srgbClr val="FF0000"/>
                </a:solidFill>
              </a:rPr>
              <a:t> some individuals change their attachment styles as adults.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hink\Desktop\Pic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629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8913"/>
            <a:ext cx="9144000" cy="791815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Falling out love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016" y="1700809"/>
            <a:ext cx="8676456" cy="2664295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800" dirty="0" err="1" smtClean="0">
                <a:solidFill>
                  <a:srgbClr val="C00000"/>
                </a:solidFill>
              </a:rPr>
              <a:t>Hancurnya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sebuah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hubungan</a:t>
            </a:r>
            <a:r>
              <a:rPr lang="en-US" sz="2800" dirty="0" smtClean="0">
                <a:solidFill>
                  <a:srgbClr val="C00000"/>
                </a:solidFill>
              </a:rPr>
              <a:t> yang </a:t>
            </a:r>
            <a:r>
              <a:rPr lang="en-US" sz="2800" dirty="0" err="1" smtClean="0">
                <a:solidFill>
                  <a:srgbClr val="C00000"/>
                </a:solidFill>
              </a:rPr>
              <a:t>sangat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dekat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sangat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menyakitkan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menyebabkan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berbagai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macam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masalah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seperti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trauma.Tapi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untuk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sebagian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orang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hancurnya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sebuah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hubungan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menjadi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keuntungan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untuk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pengembangan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diri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3" descr="3.-kata-motivasi-putus-cinta-300x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653136"/>
            <a:ext cx="406794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672" y="1556792"/>
            <a:ext cx="613776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The Dark </a:t>
            </a:r>
            <a:r>
              <a:rPr lang="id-I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S</a:t>
            </a:r>
            <a:r>
              <a:rPr lang="id-ID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ide of </a:t>
            </a:r>
          </a:p>
          <a:p>
            <a:pPr algn="ctr"/>
            <a:r>
              <a:rPr lang="id-I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C</a:t>
            </a:r>
            <a:r>
              <a:rPr lang="id-ID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lose Relationships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 descr="anger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953000" y="4343400"/>
            <a:ext cx="3073400" cy="21744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200400" y="533400"/>
            <a:ext cx="23622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ANGER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00800" y="3048000"/>
            <a:ext cx="2362200" cy="957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“Catharsis-Perceived Injustice” Pattern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352800" y="3048000"/>
            <a:ext cx="2362200" cy="957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“Passivity and Outburst” Pattern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3048000"/>
            <a:ext cx="2362200" cy="95706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“Anger Justifies Itself” Pattern</a:t>
            </a:r>
            <a:endParaRPr lang="en-US" dirty="0"/>
          </a:p>
        </p:txBody>
      </p:sp>
      <p:cxnSp>
        <p:nvCxnSpPr>
          <p:cNvPr id="11" name="Straight Connector 10"/>
          <p:cNvCxnSpPr>
            <a:stCxn id="6" idx="2"/>
          </p:cNvCxnSpPr>
          <p:nvPr/>
        </p:nvCxnSpPr>
        <p:spPr>
          <a:xfrm rot="16200000" flipH="1">
            <a:off x="3486150" y="2114550"/>
            <a:ext cx="18288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2"/>
            <a:endCxn id="9" idx="0"/>
          </p:cNvCxnSpPr>
          <p:nvPr/>
        </p:nvCxnSpPr>
        <p:spPr>
          <a:xfrm flipH="1">
            <a:off x="1562100" y="1219200"/>
            <a:ext cx="28194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2"/>
            <a:endCxn id="7" idx="0"/>
          </p:cNvCxnSpPr>
          <p:nvPr/>
        </p:nvCxnSpPr>
        <p:spPr>
          <a:xfrm>
            <a:off x="4381500" y="1219200"/>
            <a:ext cx="32004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191000"/>
            <a:ext cx="3048000" cy="22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1412776"/>
            <a:ext cx="48768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gelap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91880" y="2348880"/>
            <a:ext cx="4876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sukai</a:t>
            </a:r>
            <a:r>
              <a:rPr lang="en-US" dirty="0" smtClean="0"/>
              <a:t> </a:t>
            </a:r>
            <a:r>
              <a:rPr lang="en-US" dirty="0" err="1" smtClean="0"/>
              <a:t>pergi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3212976"/>
            <a:ext cx="4876800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Mengamati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yang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sukai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11624" y="4005064"/>
            <a:ext cx="4876800" cy="609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Mendengar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betapa</a:t>
            </a:r>
            <a:r>
              <a:rPr lang="en-US" dirty="0" smtClean="0"/>
              <a:t> sexy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23528" y="4869160"/>
            <a:ext cx="48768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mengunjungi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kencani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11624" y="5987752"/>
            <a:ext cx="4876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Menyadari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1130424" y="116632"/>
            <a:ext cx="689796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FF0066"/>
                </a:solidFill>
                <a:latin typeface="Tempus Sans ITC" panose="04020404030D07020202" pitchFamily="82" charset="0"/>
              </a:rPr>
              <a:t>Jealousy</a:t>
            </a:r>
            <a:endParaRPr lang="en-US" sz="6000" b="1" dirty="0">
              <a:solidFill>
                <a:srgbClr val="FF0066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44" y="116632"/>
            <a:ext cx="7639616" cy="1008112"/>
          </a:xfrm>
        </p:spPr>
        <p:txBody>
          <a:bodyPr/>
          <a:lstStyle/>
          <a:p>
            <a:pPr algn="just"/>
            <a:r>
              <a:rPr lang="en-US" dirty="0" smtClean="0"/>
              <a:t>Spouse and Partner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340768"/>
            <a:ext cx="8380040" cy="11521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Lenore Walker (2000)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menggambarkan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kekerasan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880320"/>
            <a:ext cx="25908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Tension Building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75542" y="4023320"/>
            <a:ext cx="25908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Acute Battering </a:t>
            </a:r>
            <a:r>
              <a:rPr lang="en-US" dirty="0" err="1" smtClean="0"/>
              <a:t>Insident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94942" y="5166320"/>
            <a:ext cx="25908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Loving-contrition</a:t>
            </a:r>
            <a:endParaRPr lang="en-US" dirty="0"/>
          </a:p>
        </p:txBody>
      </p: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1906960" y="4023320"/>
            <a:ext cx="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6960" y="4594820"/>
            <a:ext cx="11637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18542" y="5166320"/>
            <a:ext cx="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18542" y="5720502"/>
            <a:ext cx="11637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7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484784"/>
            <a:ext cx="86868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id-ID" sz="2400" dirty="0"/>
              <a:t> </a:t>
            </a:r>
            <a:r>
              <a:rPr lang="id-ID" sz="2400" dirty="0" smtClean="0"/>
              <a:t>Pada beberapa hubungan dekat. Jika salah satu orang memiliki tingkat ketergantungan yang tinggi, dapat menyebabkan kebencian dan permusuhan satu sama </a:t>
            </a:r>
            <a:r>
              <a:rPr lang="id-ID" sz="2400" dirty="0" smtClean="0"/>
              <a:t>lain </a:t>
            </a:r>
            <a:r>
              <a:rPr lang="id-ID" sz="2400" dirty="0" smtClean="0"/>
              <a:t>dan ketergantungan individu yang berlebihan cenderung juga memiliki </a:t>
            </a:r>
            <a:r>
              <a:rPr lang="id-ID" sz="2400" i="1" dirty="0" smtClean="0"/>
              <a:t>self-esteem</a:t>
            </a:r>
            <a:r>
              <a:rPr lang="id-ID" sz="2400" dirty="0" smtClean="0"/>
              <a:t> yang rendah.</a:t>
            </a:r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3962400" cy="264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0"/>
            <a:ext cx="3200400" cy="261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2195736" y="116632"/>
            <a:ext cx="4906888" cy="1291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>
                <a:latin typeface="Constantia" panose="02030602050306030303" pitchFamily="18" charset="0"/>
              </a:rPr>
              <a:t>Dependence </a:t>
            </a:r>
            <a:endParaRPr lang="id-ID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372235"/>
            <a:ext cx="464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Pembahasan :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5688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50000"/>
              </a:lnSpc>
              <a:buFont typeface="+mj-lt"/>
              <a:buAutoNum type="arabicPeriod"/>
            </a:pPr>
            <a:r>
              <a:rPr lang="id-ID" sz="2400" b="1" dirty="0" smtClean="0">
                <a:solidFill>
                  <a:srgbClr val="FF0000"/>
                </a:solidFill>
              </a:rPr>
              <a:t>Forming Relationship : Attraction</a:t>
            </a:r>
          </a:p>
          <a:p>
            <a:pPr marL="342900" indent="-342900" algn="just">
              <a:lnSpc>
                <a:spcPct val="250000"/>
              </a:lnSpc>
              <a:buFont typeface="+mj-lt"/>
              <a:buAutoNum type="arabicPeriod"/>
            </a:pPr>
            <a:r>
              <a:rPr lang="id-ID" sz="2400" b="1" dirty="0" smtClean="0">
                <a:solidFill>
                  <a:srgbClr val="FF0000"/>
                </a:solidFill>
              </a:rPr>
              <a:t>Friendship</a:t>
            </a:r>
          </a:p>
          <a:p>
            <a:pPr marL="342900" indent="-342900" algn="just">
              <a:lnSpc>
                <a:spcPct val="250000"/>
              </a:lnSpc>
              <a:buFont typeface="+mj-lt"/>
              <a:buAutoNum type="arabicPeriod"/>
            </a:pPr>
            <a:r>
              <a:rPr lang="id-ID" sz="2400" b="1" dirty="0" smtClean="0">
                <a:solidFill>
                  <a:srgbClr val="FF0000"/>
                </a:solidFill>
              </a:rPr>
              <a:t>Love</a:t>
            </a:r>
          </a:p>
          <a:p>
            <a:pPr marL="342900" indent="-342900" algn="just">
              <a:lnSpc>
                <a:spcPct val="250000"/>
              </a:lnSpc>
              <a:buFont typeface="+mj-lt"/>
              <a:buAutoNum type="arabicPeriod"/>
            </a:pPr>
            <a:r>
              <a:rPr lang="id-ID" sz="2400" b="1" dirty="0" smtClean="0">
                <a:solidFill>
                  <a:srgbClr val="FF0000"/>
                </a:solidFill>
              </a:rPr>
              <a:t>The Dark Side of Close Relationship</a:t>
            </a:r>
            <a:endParaRPr lang="id-ID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think\Desktop\jeal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36" y="4782269"/>
            <a:ext cx="2408244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hink\Desktop\friend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035" y="2780928"/>
            <a:ext cx="240824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hink\Desktop\lo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63" y="788045"/>
            <a:ext cx="2349515" cy="14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81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600200"/>
            <a:ext cx="8435280" cy="211683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id-ID" sz="2400" dirty="0" smtClean="0"/>
              <a:t>Laki-laki dan wanita memiliki ciri “kesepian” yang berbeda. </a:t>
            </a:r>
          </a:p>
          <a:p>
            <a:pPr algn="just"/>
            <a:r>
              <a:rPr lang="id-ID" sz="2400" dirty="0" smtClean="0"/>
              <a:t>Kesepian sering muncul ketika seseorang mengalami perubahan pada kehidupannya dan teknologi juga dapat mempengaruhi tingkat kesepian seseorang</a:t>
            </a:r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79304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75051"/>
            <a:ext cx="3886200" cy="2362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971600" y="266665"/>
            <a:ext cx="72111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Loneliness </a:t>
            </a:r>
            <a:endParaRPr lang="id-ID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\Desktop\Thank_yo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" y="1"/>
            <a:ext cx="495527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hink\Desktop\graphics-thank-you-42718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695" y="-14881"/>
            <a:ext cx="4181655" cy="37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ink\Desktop\thankyo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3"/>
            <a:ext cx="4782376" cy="316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hink\Desktop\d2116fe89a0a2dc2d5713c2d1d99144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" y="3717033"/>
            <a:ext cx="4354552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591" y="33265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rgbClr val="00B050"/>
                </a:solidFill>
                <a:latin typeface="Lucida Calligraphy" panose="03010101010101010101" pitchFamily="66" charset="0"/>
              </a:rPr>
              <a:t>FORMING RELATIONSHIP : ATTRACTION</a:t>
            </a:r>
            <a:endParaRPr lang="id-ID" sz="3200" b="1" dirty="0">
              <a:solidFill>
                <a:srgbClr val="00B05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058326"/>
            <a:ext cx="2232248" cy="151469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FAMILIARITY AND SIMILARITY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6156176" y="2058326"/>
            <a:ext cx="2232248" cy="151469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PHYSICAL ATTRACTIVENESS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419872" y="4578606"/>
            <a:ext cx="2232248" cy="151469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PERSONALITY TRAITS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30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/>
          <a:lstStyle/>
          <a:p>
            <a:pPr algn="l"/>
            <a:r>
              <a:rPr lang="id-ID" dirty="0" smtClean="0"/>
              <a:t>FAMILIARITY AND SIMILIARITY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b="1" i="1" dirty="0" smtClean="0">
                <a:solidFill>
                  <a:srgbClr val="FF0000"/>
                </a:solidFill>
              </a:rPr>
              <a:t>Social psychologists</a:t>
            </a:r>
            <a:endParaRPr lang="id-ID" sz="2400" b="1" i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63888" y="193164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16016" y="1469975"/>
            <a:ext cx="372616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d-ID" dirty="0" smtClean="0">
                <a:solidFill>
                  <a:srgbClr val="FFFF00"/>
                </a:solidFill>
              </a:rPr>
              <a:t>Familiarity / keakraban diperlukan untuk mengembangkan hubungan dekat.</a:t>
            </a:r>
            <a:endParaRPr lang="id-ID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209" y="3708182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b="1" dirty="0" smtClean="0">
                <a:solidFill>
                  <a:srgbClr val="002060"/>
                </a:solidFill>
              </a:rPr>
              <a:t>We like to associate and attracted with people who are similiar to us.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2694" y="4262179"/>
            <a:ext cx="22733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id-ID" sz="3600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latin typeface="Snap ITC" panose="04040A07060A02020202" pitchFamily="82" charset="0"/>
              </a:rPr>
              <a:t>WHY??</a:t>
            </a:r>
            <a:endParaRPr lang="en-US" sz="3600" cap="none" spc="0" dirty="0">
              <a:ln w="11430"/>
              <a:solidFill>
                <a:schemeClr val="accent6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3146192"/>
            <a:ext cx="3168353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id-ID" sz="2000" dirty="0" smtClean="0">
                <a:latin typeface="Lucida Calligraphy" panose="03010101010101010101" pitchFamily="66" charset="0"/>
              </a:rPr>
              <a:t>CONSENSUAL VALIDATION</a:t>
            </a:r>
          </a:p>
          <a:p>
            <a:pPr algn="just"/>
            <a:r>
              <a:rPr lang="id-ID" sz="2000" dirty="0" smtClean="0"/>
              <a:t>Sikap dan perilaku kita akan didukung saat sikap dan perilaku orang lain mirip dengan kita.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8105" y="5301208"/>
            <a:ext cx="3168352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latin typeface="Lucida Calligraphy" panose="03010101010101010101" pitchFamily="66" charset="0"/>
              </a:rPr>
              <a:t>2. Orang cenderung menghindari seseorang yang mereka tidak kenal.</a:t>
            </a:r>
            <a:endParaRPr lang="id-ID" sz="20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94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hink\Desktop\physical attrativeness'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970330" cy="209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1202" y="203014"/>
            <a:ext cx="760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Physical Attractiveness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934" y="1556792"/>
            <a:ext cx="766681" cy="594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MEN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1259632" y="1586970"/>
            <a:ext cx="648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endParaRPr lang="id-ID" sz="2800" dirty="0"/>
          </a:p>
        </p:txBody>
      </p:sp>
      <p:sp>
        <p:nvSpPr>
          <p:cNvPr id="12" name="Rectangle 11"/>
          <p:cNvSpPr/>
          <p:nvPr/>
        </p:nvSpPr>
        <p:spPr>
          <a:xfrm>
            <a:off x="2051720" y="1556792"/>
            <a:ext cx="1152128" cy="594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WOMEN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328428" y="2708920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id-ID" dirty="0" smtClean="0">
                <a:solidFill>
                  <a:srgbClr val="002060"/>
                </a:solidFill>
                <a:effectLst/>
              </a:rPr>
              <a:t>Kriteria untuk daya tarik fisik dapat berubah, bukan hanya antar budaya, tapi dari waktu ke waktu.</a:t>
            </a:r>
            <a:endParaRPr lang="id-ID" dirty="0">
              <a:solidFill>
                <a:srgbClr val="002060"/>
              </a:solidFill>
              <a:effectLst/>
            </a:endParaRPr>
          </a:p>
        </p:txBody>
      </p:sp>
      <p:pic>
        <p:nvPicPr>
          <p:cNvPr id="4101" name="Picture 5" descr="C:\Users\think\Desktop\marilyn monr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91467"/>
            <a:ext cx="2167043" cy="25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6362" y="4656038"/>
            <a:ext cx="24894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320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anose="02000600000000000000" pitchFamily="2" charset="0"/>
              </a:rPr>
              <a:t>Matching Hypothesis</a:t>
            </a:r>
            <a:endParaRPr lang="en-US" sz="32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anose="020006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40091" y="4095943"/>
            <a:ext cx="17960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dirty="0" smtClean="0"/>
              <a:t>Meskipun kita lebih memilih orang yang lebih menarik, tetapi kenyataannya kita akan memilih seseorang yang mendekati kriteria kita.</a:t>
            </a:r>
            <a:endParaRPr lang="id-ID" sz="1600" dirty="0"/>
          </a:p>
        </p:txBody>
      </p:sp>
      <p:sp>
        <p:nvSpPr>
          <p:cNvPr id="15" name="Right Arrow 14"/>
          <p:cNvSpPr/>
          <p:nvPr/>
        </p:nvSpPr>
        <p:spPr>
          <a:xfrm>
            <a:off x="2627783" y="5047729"/>
            <a:ext cx="778411" cy="431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9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258" y="188640"/>
            <a:ext cx="56899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TACTICS that U.S Men and Women Use!</a:t>
            </a:r>
            <a:endParaRPr lang="id-ID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think\Desktop\499753-add263da-5a52-11e3-ae40-d33e7a4d8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22011"/>
            <a:ext cx="3456384" cy="2247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think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8980"/>
            <a:ext cx="3456385" cy="2380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C:\Users\think\Desktop\ElegantPearlRhinestoneBridalJewelryS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22011"/>
            <a:ext cx="2520280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C:\Users\think\Desktop\shutterstock_1596726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4528"/>
            <a:ext cx="2520280" cy="2567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31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algn="ctr"/>
            <a:r>
              <a:rPr lang="id-ID" dirty="0" smtClean="0"/>
              <a:t>Personality Traits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599983"/>
              </p:ext>
            </p:extLst>
          </p:nvPr>
        </p:nvGraphicFramePr>
        <p:xfrm>
          <a:off x="683568" y="1340768"/>
          <a:ext cx="7776864" cy="511257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888432"/>
                <a:gridCol w="3888432"/>
              </a:tblGrid>
              <a:tr h="574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HIGHLY LIKEABLE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HIGHLY UNLIKEABLE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Wise / Bijaksana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Greedy / Serakah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4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Sincere / Tulus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Liar / Pembohong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Honest / Jujur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Phony / Palsu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Understanding / Pengertian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Mean / Jahat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4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Loyal / Setia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Cruel / Kejam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Trustworthy / Dapat dipercaya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Untruthful / Tidak jujur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4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Friendly / Ramah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Rude / Kasar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4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Kind-hearted / Baik hati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Conceited / Sombong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512511" cy="11430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Friendship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Content Placeholder 3" descr="selff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19925" y="1844824"/>
            <a:ext cx="4080067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79640" y="3933056"/>
            <a:ext cx="432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</a:t>
            </a:r>
            <a:r>
              <a:rPr lang="id-ID" dirty="0" smtClean="0"/>
              <a:t>ersahabatan </a:t>
            </a:r>
            <a:r>
              <a:rPr lang="id-ID" dirty="0"/>
              <a:t>adalah hubungan dekat yang melibatkan </a:t>
            </a:r>
            <a:r>
              <a:rPr lang="id-ID" dirty="0" smtClean="0"/>
              <a:t>keintiman</a:t>
            </a:r>
            <a:r>
              <a:rPr lang="en-US" dirty="0" smtClean="0"/>
              <a:t>, </a:t>
            </a:r>
            <a:r>
              <a:rPr lang="id-ID" dirty="0" smtClean="0"/>
              <a:t>kepercayaan, penerimaan</a:t>
            </a:r>
            <a:r>
              <a:rPr lang="en-US" dirty="0" smtClean="0"/>
              <a:t>, </a:t>
            </a:r>
            <a:r>
              <a:rPr lang="id-ID" dirty="0" smtClean="0"/>
              <a:t>dan </a:t>
            </a:r>
            <a:r>
              <a:rPr lang="id-ID" dirty="0"/>
              <a:t>pemaham</a:t>
            </a:r>
            <a:r>
              <a:rPr lang="en-US" dirty="0"/>
              <a:t>an.</a:t>
            </a:r>
          </a:p>
        </p:txBody>
      </p:sp>
    </p:spTree>
    <p:extLst>
      <p:ext uri="{BB962C8B-B14F-4D97-AF65-F5344CB8AC3E}">
        <p14:creationId xmlns:p14="http://schemas.microsoft.com/office/powerpoint/2010/main" val="25515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and Friendship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9312" y="1268760"/>
            <a:ext cx="8147248" cy="5040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Friendship of women and men different?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3" descr="self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2362200" cy="2538329"/>
          </a:xfrm>
          <a:prstGeom prst="rect">
            <a:avLst/>
          </a:prstGeom>
        </p:spPr>
      </p:pic>
      <p:pic>
        <p:nvPicPr>
          <p:cNvPr id="5" name="Picture 4" descr="selff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09800"/>
            <a:ext cx="3841472" cy="2438400"/>
          </a:xfrm>
          <a:prstGeom prst="rect">
            <a:avLst/>
          </a:prstGeom>
        </p:spPr>
      </p:pic>
      <p:pic>
        <p:nvPicPr>
          <p:cNvPr id="6" name="Picture 5" descr="o-KIDS-FRIENDS-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4536" y="4648200"/>
            <a:ext cx="2569464" cy="2209800"/>
          </a:xfrm>
          <a:prstGeom prst="rect">
            <a:avLst/>
          </a:prstGeom>
        </p:spPr>
      </p:pic>
      <p:pic>
        <p:nvPicPr>
          <p:cNvPr id="7" name="Picture 6" descr="self bo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648200"/>
            <a:ext cx="4013200" cy="2209800"/>
          </a:xfrm>
          <a:prstGeom prst="rect">
            <a:avLst/>
          </a:prstGeom>
        </p:spPr>
      </p:pic>
      <p:pic>
        <p:nvPicPr>
          <p:cNvPr id="8" name="Picture 7" descr="harpot sel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2209800"/>
            <a:ext cx="2971800" cy="2514600"/>
          </a:xfrm>
          <a:prstGeom prst="rect">
            <a:avLst/>
          </a:prstGeom>
        </p:spPr>
      </p:pic>
      <p:pic>
        <p:nvPicPr>
          <p:cNvPr id="9" name="Picture 8" descr="baske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48200"/>
            <a:ext cx="267911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езентация7">
  <a:themeElements>
    <a:clrScheme name="Презентация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езентация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359</TotalTime>
  <Words>523</Words>
  <Application>Microsoft Office PowerPoint</Application>
  <PresentationFormat>On-screen Show (4:3)</PresentationFormat>
  <Paragraphs>93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Slipstream</vt:lpstr>
      <vt:lpstr>Презентация7</vt:lpstr>
      <vt:lpstr>PowerPoint Presentation</vt:lpstr>
      <vt:lpstr>PowerPoint Presentation</vt:lpstr>
      <vt:lpstr>PowerPoint Presentation</vt:lpstr>
      <vt:lpstr>FAMILIARITY AND SIMILIARITY</vt:lpstr>
      <vt:lpstr>PowerPoint Presentation</vt:lpstr>
      <vt:lpstr>PowerPoint Presentation</vt:lpstr>
      <vt:lpstr>Personality Traits</vt:lpstr>
      <vt:lpstr>Friendship </vt:lpstr>
      <vt:lpstr>Gender and Friendship</vt:lpstr>
      <vt:lpstr>What is love?</vt:lpstr>
      <vt:lpstr>Attachment</vt:lpstr>
      <vt:lpstr>Gender and Love</vt:lpstr>
      <vt:lpstr>Links beetween attachment in childhood and close relationship in adulthood</vt:lpstr>
      <vt:lpstr>Falling out love</vt:lpstr>
      <vt:lpstr>PowerPoint Presentation</vt:lpstr>
      <vt:lpstr>PowerPoint Presentation</vt:lpstr>
      <vt:lpstr>PowerPoint Presentation</vt:lpstr>
      <vt:lpstr>Spouse and Partner Abuse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</dc:creator>
  <cp:lastModifiedBy>think</cp:lastModifiedBy>
  <cp:revision>37</cp:revision>
  <dcterms:created xsi:type="dcterms:W3CDTF">2015-10-16T16:14:06Z</dcterms:created>
  <dcterms:modified xsi:type="dcterms:W3CDTF">2015-10-19T12:40:01Z</dcterms:modified>
</cp:coreProperties>
</file>