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36"/>
  </p:notesMasterIdLst>
  <p:sldIdLst>
    <p:sldId id="292" r:id="rId2"/>
    <p:sldId id="257" r:id="rId3"/>
    <p:sldId id="259" r:id="rId4"/>
    <p:sldId id="260" r:id="rId5"/>
    <p:sldId id="261" r:id="rId6"/>
    <p:sldId id="262" r:id="rId7"/>
    <p:sldId id="263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7" r:id="rId21"/>
    <p:sldId id="278" r:id="rId22"/>
    <p:sldId id="279" r:id="rId23"/>
    <p:sldId id="280" r:id="rId24"/>
    <p:sldId id="281" r:id="rId25"/>
    <p:sldId id="282" r:id="rId26"/>
    <p:sldId id="283" r:id="rId27"/>
    <p:sldId id="284" r:id="rId28"/>
    <p:sldId id="285" r:id="rId29"/>
    <p:sldId id="286" r:id="rId30"/>
    <p:sldId id="287" r:id="rId31"/>
    <p:sldId id="288" r:id="rId32"/>
    <p:sldId id="289" r:id="rId33"/>
    <p:sldId id="290" r:id="rId34"/>
    <p:sldId id="291" r:id="rId3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956D9CD-84DC-42ED-B417-A00111F3F310}" type="doc">
      <dgm:prSet loTypeId="urn:microsoft.com/office/officeart/2005/8/layout/orgChart1" loCatId="hierarchy" qsTypeId="urn:microsoft.com/office/officeart/2005/8/quickstyle/simple3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9B822306-4C7F-46A4-A0BB-A91E0A1C1B3A}">
      <dgm:prSet phldrT="[Text]" custT="1"/>
      <dgm:spPr/>
      <dgm:t>
        <a:bodyPr/>
        <a:lstStyle/>
        <a:p>
          <a:r>
            <a:rPr lang="en-US" sz="3200" dirty="0" smtClean="0">
              <a:latin typeface="Andalus" pitchFamily="18" charset="-78"/>
              <a:cs typeface="Andalus" pitchFamily="18" charset="-78"/>
            </a:rPr>
            <a:t>Nonverbal interpersonal communication</a:t>
          </a:r>
          <a:endParaRPr lang="en-US" sz="3200" dirty="0">
            <a:latin typeface="Andalus" pitchFamily="18" charset="-78"/>
            <a:cs typeface="Andalus" pitchFamily="18" charset="-78"/>
          </a:endParaRPr>
        </a:p>
      </dgm:t>
    </dgm:pt>
    <dgm:pt modelId="{3950774F-0715-4DBD-8A32-02B94AE136F1}" type="parTrans" cxnId="{7857132D-79F2-4B39-A338-6370CAD78EA0}">
      <dgm:prSet/>
      <dgm:spPr/>
      <dgm:t>
        <a:bodyPr/>
        <a:lstStyle/>
        <a:p>
          <a:endParaRPr lang="en-US"/>
        </a:p>
      </dgm:t>
    </dgm:pt>
    <dgm:pt modelId="{296F91C0-1913-4AD9-B485-8D790DF8A198}" type="sibTrans" cxnId="{7857132D-79F2-4B39-A338-6370CAD78EA0}">
      <dgm:prSet/>
      <dgm:spPr/>
      <dgm:t>
        <a:bodyPr/>
        <a:lstStyle/>
        <a:p>
          <a:endParaRPr lang="en-US"/>
        </a:p>
      </dgm:t>
    </dgm:pt>
    <dgm:pt modelId="{959D2574-38F2-4214-BC2E-3C1F08B3B2AE}">
      <dgm:prSet phldrT="[Text]"/>
      <dgm:spPr/>
      <dgm:t>
        <a:bodyPr/>
        <a:lstStyle/>
        <a:p>
          <a:r>
            <a:rPr lang="en-US" dirty="0" smtClean="0">
              <a:latin typeface="Andalus" pitchFamily="18" charset="-78"/>
              <a:cs typeface="Andalus" pitchFamily="18" charset="-78"/>
            </a:rPr>
            <a:t>Dimensions of nonverbal </a:t>
          </a:r>
          <a:r>
            <a:rPr lang="en-US" dirty="0" err="1" smtClean="0">
              <a:latin typeface="Andalus" pitchFamily="18" charset="-78"/>
              <a:cs typeface="Andalus" pitchFamily="18" charset="-78"/>
            </a:rPr>
            <a:t>communcation</a:t>
          </a:r>
          <a:endParaRPr lang="en-US" dirty="0">
            <a:latin typeface="Andalus" pitchFamily="18" charset="-78"/>
            <a:cs typeface="Andalus" pitchFamily="18" charset="-78"/>
          </a:endParaRPr>
        </a:p>
      </dgm:t>
    </dgm:pt>
    <dgm:pt modelId="{9480B60C-BABE-4204-90A9-D0C332199C92}" type="parTrans" cxnId="{73CB8E6F-71C0-4B36-96E3-BC314170D240}">
      <dgm:prSet/>
      <dgm:spPr/>
      <dgm:t>
        <a:bodyPr/>
        <a:lstStyle/>
        <a:p>
          <a:endParaRPr lang="en-US"/>
        </a:p>
      </dgm:t>
    </dgm:pt>
    <dgm:pt modelId="{86C08D20-6535-456E-AE01-D4EFC8AB2D60}" type="sibTrans" cxnId="{73CB8E6F-71C0-4B36-96E3-BC314170D240}">
      <dgm:prSet/>
      <dgm:spPr/>
      <dgm:t>
        <a:bodyPr/>
        <a:lstStyle/>
        <a:p>
          <a:endParaRPr lang="en-US"/>
        </a:p>
      </dgm:t>
    </dgm:pt>
    <dgm:pt modelId="{34DAB1F0-6FB0-4A17-8A30-EAF44F79B44A}">
      <dgm:prSet phldrT="[Text]" custT="1"/>
      <dgm:spPr/>
      <dgm:t>
        <a:bodyPr/>
        <a:lstStyle/>
        <a:p>
          <a:r>
            <a:rPr lang="en-US" sz="2000" dirty="0" smtClean="0">
              <a:latin typeface="Andalus" pitchFamily="18" charset="-78"/>
              <a:cs typeface="Andalus" pitchFamily="18" charset="-78"/>
            </a:rPr>
            <a:t>Body </a:t>
          </a:r>
          <a:r>
            <a:rPr lang="en-US" sz="2000" dirty="0" err="1" smtClean="0">
              <a:latin typeface="Andalus" pitchFamily="18" charset="-78"/>
              <a:cs typeface="Andalus" pitchFamily="18" charset="-78"/>
            </a:rPr>
            <a:t>communcation</a:t>
          </a:r>
          <a:endParaRPr lang="en-US" sz="2000" dirty="0">
            <a:latin typeface="Andalus" pitchFamily="18" charset="-78"/>
            <a:cs typeface="Andalus" pitchFamily="18" charset="-78"/>
          </a:endParaRPr>
        </a:p>
      </dgm:t>
    </dgm:pt>
    <dgm:pt modelId="{524E958F-3FBF-4313-AEDC-CBA7EC3DD1ED}" type="parTrans" cxnId="{48D77A28-B795-404F-A7CA-F8CBE853B562}">
      <dgm:prSet/>
      <dgm:spPr/>
      <dgm:t>
        <a:bodyPr/>
        <a:lstStyle/>
        <a:p>
          <a:endParaRPr lang="en-US"/>
        </a:p>
      </dgm:t>
    </dgm:pt>
    <dgm:pt modelId="{FB788AB8-C430-4B88-9B60-BF7FB693F28D}" type="sibTrans" cxnId="{48D77A28-B795-404F-A7CA-F8CBE853B562}">
      <dgm:prSet/>
      <dgm:spPr/>
      <dgm:t>
        <a:bodyPr/>
        <a:lstStyle/>
        <a:p>
          <a:endParaRPr lang="en-US"/>
        </a:p>
      </dgm:t>
    </dgm:pt>
    <dgm:pt modelId="{1C20CFC9-5F67-4DB3-B663-D54457600C4F}">
      <dgm:prSet phldrT="[Text]" custT="1"/>
      <dgm:spPr/>
      <dgm:t>
        <a:bodyPr/>
        <a:lstStyle/>
        <a:p>
          <a:r>
            <a:rPr lang="en-US" sz="2000" dirty="0" err="1" smtClean="0">
              <a:latin typeface="Andalus" pitchFamily="18" charset="-78"/>
              <a:cs typeface="Andalus" pitchFamily="18" charset="-78"/>
            </a:rPr>
            <a:t>Silencenand</a:t>
          </a:r>
          <a:r>
            <a:rPr lang="en-US" sz="2000" dirty="0" smtClean="0">
              <a:latin typeface="Andalus" pitchFamily="18" charset="-78"/>
              <a:cs typeface="Andalus" pitchFamily="18" charset="-78"/>
            </a:rPr>
            <a:t> paralanguage</a:t>
          </a:r>
          <a:endParaRPr lang="en-US" sz="2000" dirty="0">
            <a:latin typeface="Andalus" pitchFamily="18" charset="-78"/>
            <a:cs typeface="Andalus" pitchFamily="18" charset="-78"/>
          </a:endParaRPr>
        </a:p>
      </dgm:t>
    </dgm:pt>
    <dgm:pt modelId="{33ADD176-435B-4152-AA3B-322CE67061E9}" type="parTrans" cxnId="{C53EDBB5-EA65-44FF-B15A-A0998B1E0003}">
      <dgm:prSet/>
      <dgm:spPr/>
      <dgm:t>
        <a:bodyPr/>
        <a:lstStyle/>
        <a:p>
          <a:endParaRPr lang="en-US"/>
        </a:p>
      </dgm:t>
    </dgm:pt>
    <dgm:pt modelId="{A6CB8231-62CF-481A-B227-DE6A22E22937}" type="sibTrans" cxnId="{C53EDBB5-EA65-44FF-B15A-A0998B1E0003}">
      <dgm:prSet/>
      <dgm:spPr/>
      <dgm:t>
        <a:bodyPr/>
        <a:lstStyle/>
        <a:p>
          <a:endParaRPr lang="en-US"/>
        </a:p>
      </dgm:t>
    </dgm:pt>
    <dgm:pt modelId="{A2A65A29-9FD4-4BE3-9911-E162EF982860}">
      <dgm:prSet custT="1"/>
      <dgm:spPr/>
      <dgm:t>
        <a:bodyPr/>
        <a:lstStyle/>
        <a:p>
          <a:r>
            <a:rPr lang="en-US" sz="2000" dirty="0" smtClean="0">
              <a:latin typeface="Andalus" pitchFamily="18" charset="-78"/>
              <a:cs typeface="Andalus" pitchFamily="18" charset="-78"/>
            </a:rPr>
            <a:t>Spatial </a:t>
          </a:r>
          <a:r>
            <a:rPr lang="en-US" sz="2000" dirty="0" err="1" smtClean="0">
              <a:latin typeface="Andalus" pitchFamily="18" charset="-78"/>
              <a:cs typeface="Andalus" pitchFamily="18" charset="-78"/>
            </a:rPr>
            <a:t>communcation</a:t>
          </a:r>
          <a:endParaRPr lang="en-US" sz="2000" dirty="0">
            <a:latin typeface="Andalus" pitchFamily="18" charset="-78"/>
            <a:cs typeface="Andalus" pitchFamily="18" charset="-78"/>
          </a:endParaRPr>
        </a:p>
      </dgm:t>
    </dgm:pt>
    <dgm:pt modelId="{F90202E3-A6CD-459C-AFF1-9977456279A7}" type="parTrans" cxnId="{2DD70CA0-4472-41D8-8692-889205F7B51D}">
      <dgm:prSet/>
      <dgm:spPr/>
      <dgm:t>
        <a:bodyPr/>
        <a:lstStyle/>
        <a:p>
          <a:endParaRPr lang="en-US"/>
        </a:p>
      </dgm:t>
    </dgm:pt>
    <dgm:pt modelId="{8182B419-026B-422F-A9B5-EE79C9C2EE2C}" type="sibTrans" cxnId="{2DD70CA0-4472-41D8-8692-889205F7B51D}">
      <dgm:prSet/>
      <dgm:spPr/>
      <dgm:t>
        <a:bodyPr/>
        <a:lstStyle/>
        <a:p>
          <a:endParaRPr lang="en-US"/>
        </a:p>
      </dgm:t>
    </dgm:pt>
    <dgm:pt modelId="{F94CBD2D-6197-4EC5-8EE3-0AE3539BCFB8}" type="pres">
      <dgm:prSet presAssocID="{A956D9CD-84DC-42ED-B417-A00111F3F310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513EDBD7-8D9C-4E42-B4B3-CA549EBC667E}" type="pres">
      <dgm:prSet presAssocID="{9B822306-4C7F-46A4-A0BB-A91E0A1C1B3A}" presName="hierRoot1" presStyleCnt="0">
        <dgm:presLayoutVars>
          <dgm:hierBranch val="init"/>
        </dgm:presLayoutVars>
      </dgm:prSet>
      <dgm:spPr/>
    </dgm:pt>
    <dgm:pt modelId="{2667D7C8-D967-48BC-BFEF-8A9D903438A8}" type="pres">
      <dgm:prSet presAssocID="{9B822306-4C7F-46A4-A0BB-A91E0A1C1B3A}" presName="rootComposite1" presStyleCnt="0"/>
      <dgm:spPr/>
    </dgm:pt>
    <dgm:pt modelId="{A4CD0338-4BD4-4385-9029-907CF457C60B}" type="pres">
      <dgm:prSet presAssocID="{9B822306-4C7F-46A4-A0BB-A91E0A1C1B3A}" presName="rootText1" presStyleLbl="node0" presStyleIdx="0" presStyleCnt="1" custScaleX="370784" custScaleY="137399" custLinFactNeighborX="1243" custLinFactNeighborY="-1693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92203E8-7D30-47BA-8D5D-3ADBB2BADE8F}" type="pres">
      <dgm:prSet presAssocID="{9B822306-4C7F-46A4-A0BB-A91E0A1C1B3A}" presName="rootConnector1" presStyleLbl="node1" presStyleIdx="0" presStyleCnt="0"/>
      <dgm:spPr/>
      <dgm:t>
        <a:bodyPr/>
        <a:lstStyle/>
        <a:p>
          <a:endParaRPr lang="en-US"/>
        </a:p>
      </dgm:t>
    </dgm:pt>
    <dgm:pt modelId="{F45A3BF8-7661-4AC3-8548-5039DE00C979}" type="pres">
      <dgm:prSet presAssocID="{9B822306-4C7F-46A4-A0BB-A91E0A1C1B3A}" presName="hierChild2" presStyleCnt="0"/>
      <dgm:spPr/>
    </dgm:pt>
    <dgm:pt modelId="{894AEA8D-7E1E-4FFB-AD64-03794BB02A87}" type="pres">
      <dgm:prSet presAssocID="{9480B60C-BABE-4204-90A9-D0C332199C92}" presName="Name37" presStyleLbl="parChTrans1D2" presStyleIdx="0" presStyleCnt="4"/>
      <dgm:spPr/>
      <dgm:t>
        <a:bodyPr/>
        <a:lstStyle/>
        <a:p>
          <a:endParaRPr lang="en-US"/>
        </a:p>
      </dgm:t>
    </dgm:pt>
    <dgm:pt modelId="{94094A9A-BF92-43B0-B0CC-4D08E2097F4D}" type="pres">
      <dgm:prSet presAssocID="{959D2574-38F2-4214-BC2E-3C1F08B3B2AE}" presName="hierRoot2" presStyleCnt="0">
        <dgm:presLayoutVars>
          <dgm:hierBranch val="init"/>
        </dgm:presLayoutVars>
      </dgm:prSet>
      <dgm:spPr/>
    </dgm:pt>
    <dgm:pt modelId="{1596CB6A-FB8B-412F-B0D1-9B073662948B}" type="pres">
      <dgm:prSet presAssocID="{959D2574-38F2-4214-BC2E-3C1F08B3B2AE}" presName="rootComposite" presStyleCnt="0"/>
      <dgm:spPr/>
    </dgm:pt>
    <dgm:pt modelId="{06EF3A4F-DF16-4080-9A8E-07C9B95761A8}" type="pres">
      <dgm:prSet presAssocID="{959D2574-38F2-4214-BC2E-3C1F08B3B2AE}" presName="rootText" presStyleLbl="node2" presStyleIdx="0" presStyleCnt="4" custScaleX="115278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877E833-C7EC-4127-9AD1-3F46B3BE2023}" type="pres">
      <dgm:prSet presAssocID="{959D2574-38F2-4214-BC2E-3C1F08B3B2AE}" presName="rootConnector" presStyleLbl="node2" presStyleIdx="0" presStyleCnt="4"/>
      <dgm:spPr/>
      <dgm:t>
        <a:bodyPr/>
        <a:lstStyle/>
        <a:p>
          <a:endParaRPr lang="en-US"/>
        </a:p>
      </dgm:t>
    </dgm:pt>
    <dgm:pt modelId="{75019010-A33E-4675-B737-61E9B9388BA7}" type="pres">
      <dgm:prSet presAssocID="{959D2574-38F2-4214-BC2E-3C1F08B3B2AE}" presName="hierChild4" presStyleCnt="0"/>
      <dgm:spPr/>
    </dgm:pt>
    <dgm:pt modelId="{86575954-F78E-48DA-8126-3F71A5EA2076}" type="pres">
      <dgm:prSet presAssocID="{959D2574-38F2-4214-BC2E-3C1F08B3B2AE}" presName="hierChild5" presStyleCnt="0"/>
      <dgm:spPr/>
    </dgm:pt>
    <dgm:pt modelId="{FE4D07DD-3C48-4659-833A-131BBDE7CC14}" type="pres">
      <dgm:prSet presAssocID="{524E958F-3FBF-4313-AEDC-CBA7EC3DD1ED}" presName="Name37" presStyleLbl="parChTrans1D2" presStyleIdx="1" presStyleCnt="4"/>
      <dgm:spPr/>
      <dgm:t>
        <a:bodyPr/>
        <a:lstStyle/>
        <a:p>
          <a:endParaRPr lang="en-US"/>
        </a:p>
      </dgm:t>
    </dgm:pt>
    <dgm:pt modelId="{A4E0F8DC-A79F-44CB-A3E6-1DB32B8A3687}" type="pres">
      <dgm:prSet presAssocID="{34DAB1F0-6FB0-4A17-8A30-EAF44F79B44A}" presName="hierRoot2" presStyleCnt="0">
        <dgm:presLayoutVars>
          <dgm:hierBranch val="init"/>
        </dgm:presLayoutVars>
      </dgm:prSet>
      <dgm:spPr/>
    </dgm:pt>
    <dgm:pt modelId="{FFEAA9CB-5DA6-4CB7-B28E-777568B9B8A6}" type="pres">
      <dgm:prSet presAssocID="{34DAB1F0-6FB0-4A17-8A30-EAF44F79B44A}" presName="rootComposite" presStyleCnt="0"/>
      <dgm:spPr/>
    </dgm:pt>
    <dgm:pt modelId="{3C077DFC-6127-4CA2-9296-749B972ECFA7}" type="pres">
      <dgm:prSet presAssocID="{34DAB1F0-6FB0-4A17-8A30-EAF44F79B44A}" presName="rootText" presStyleLbl="node2" presStyleIdx="1" presStyleCnt="4" custLinFactNeighborX="-1374" custLinFactNeighborY="5624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3CBF89A-D72E-4892-8C40-D0754F0DCF1B}" type="pres">
      <dgm:prSet presAssocID="{34DAB1F0-6FB0-4A17-8A30-EAF44F79B44A}" presName="rootConnector" presStyleLbl="node2" presStyleIdx="1" presStyleCnt="4"/>
      <dgm:spPr/>
      <dgm:t>
        <a:bodyPr/>
        <a:lstStyle/>
        <a:p>
          <a:endParaRPr lang="en-US"/>
        </a:p>
      </dgm:t>
    </dgm:pt>
    <dgm:pt modelId="{011C1915-70BA-4D23-9945-C4C7E0C7F6DD}" type="pres">
      <dgm:prSet presAssocID="{34DAB1F0-6FB0-4A17-8A30-EAF44F79B44A}" presName="hierChild4" presStyleCnt="0"/>
      <dgm:spPr/>
    </dgm:pt>
    <dgm:pt modelId="{B7083F63-4CFE-48EE-A413-C9A429FFDC84}" type="pres">
      <dgm:prSet presAssocID="{34DAB1F0-6FB0-4A17-8A30-EAF44F79B44A}" presName="hierChild5" presStyleCnt="0"/>
      <dgm:spPr/>
    </dgm:pt>
    <dgm:pt modelId="{0F86C689-EC17-4EC5-B44A-44FA31D09976}" type="pres">
      <dgm:prSet presAssocID="{F90202E3-A6CD-459C-AFF1-9977456279A7}" presName="Name37" presStyleLbl="parChTrans1D2" presStyleIdx="2" presStyleCnt="4"/>
      <dgm:spPr/>
      <dgm:t>
        <a:bodyPr/>
        <a:lstStyle/>
        <a:p>
          <a:endParaRPr lang="en-US"/>
        </a:p>
      </dgm:t>
    </dgm:pt>
    <dgm:pt modelId="{DDD767B9-35DE-4060-899F-E8F2607236B6}" type="pres">
      <dgm:prSet presAssocID="{A2A65A29-9FD4-4BE3-9911-E162EF982860}" presName="hierRoot2" presStyleCnt="0">
        <dgm:presLayoutVars>
          <dgm:hierBranch val="init"/>
        </dgm:presLayoutVars>
      </dgm:prSet>
      <dgm:spPr/>
    </dgm:pt>
    <dgm:pt modelId="{2997F3AA-A704-46E5-B32A-D34C6EC1377B}" type="pres">
      <dgm:prSet presAssocID="{A2A65A29-9FD4-4BE3-9911-E162EF982860}" presName="rootComposite" presStyleCnt="0"/>
      <dgm:spPr/>
    </dgm:pt>
    <dgm:pt modelId="{B50C659D-0667-478D-A0C7-87018339E098}" type="pres">
      <dgm:prSet presAssocID="{A2A65A29-9FD4-4BE3-9911-E162EF982860}" presName="rootText" presStyleLbl="node2" presStyleIdx="2" presStyleCnt="4" custLinFactY="4193" custLinFactNeighborX="9478" custLinFactNeighborY="10000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EF6F332-3CBD-4AA1-A0AA-A5C0617A2E00}" type="pres">
      <dgm:prSet presAssocID="{A2A65A29-9FD4-4BE3-9911-E162EF982860}" presName="rootConnector" presStyleLbl="node2" presStyleIdx="2" presStyleCnt="4"/>
      <dgm:spPr/>
      <dgm:t>
        <a:bodyPr/>
        <a:lstStyle/>
        <a:p>
          <a:endParaRPr lang="en-US"/>
        </a:p>
      </dgm:t>
    </dgm:pt>
    <dgm:pt modelId="{51971A68-411D-4FD9-91AC-10CCE1075EDC}" type="pres">
      <dgm:prSet presAssocID="{A2A65A29-9FD4-4BE3-9911-E162EF982860}" presName="hierChild4" presStyleCnt="0"/>
      <dgm:spPr/>
    </dgm:pt>
    <dgm:pt modelId="{5584A3D5-B3AE-4E85-828C-173BAAD3A62F}" type="pres">
      <dgm:prSet presAssocID="{A2A65A29-9FD4-4BE3-9911-E162EF982860}" presName="hierChild5" presStyleCnt="0"/>
      <dgm:spPr/>
    </dgm:pt>
    <dgm:pt modelId="{5E99D186-48F5-492D-A18C-372B73F2D4A2}" type="pres">
      <dgm:prSet presAssocID="{33ADD176-435B-4152-AA3B-322CE67061E9}" presName="Name37" presStyleLbl="parChTrans1D2" presStyleIdx="3" presStyleCnt="4"/>
      <dgm:spPr/>
      <dgm:t>
        <a:bodyPr/>
        <a:lstStyle/>
        <a:p>
          <a:endParaRPr lang="en-US"/>
        </a:p>
      </dgm:t>
    </dgm:pt>
    <dgm:pt modelId="{259CDEFB-A881-4D76-9254-BE99195A3C55}" type="pres">
      <dgm:prSet presAssocID="{1C20CFC9-5F67-4DB3-B663-D54457600C4F}" presName="hierRoot2" presStyleCnt="0">
        <dgm:presLayoutVars>
          <dgm:hierBranch val="init"/>
        </dgm:presLayoutVars>
      </dgm:prSet>
      <dgm:spPr/>
    </dgm:pt>
    <dgm:pt modelId="{40FA71F0-4073-4C3B-BBEA-3135C863FAF9}" type="pres">
      <dgm:prSet presAssocID="{1C20CFC9-5F67-4DB3-B663-D54457600C4F}" presName="rootComposite" presStyleCnt="0"/>
      <dgm:spPr/>
    </dgm:pt>
    <dgm:pt modelId="{6E20204F-E71D-4487-BB1D-6CA8B3BB6D8D}" type="pres">
      <dgm:prSet presAssocID="{1C20CFC9-5F67-4DB3-B663-D54457600C4F}" presName="rootText" presStyleLbl="node2" presStyleIdx="3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907D2A1-D57B-4AB1-AAED-27431B0EE5C6}" type="pres">
      <dgm:prSet presAssocID="{1C20CFC9-5F67-4DB3-B663-D54457600C4F}" presName="rootConnector" presStyleLbl="node2" presStyleIdx="3" presStyleCnt="4"/>
      <dgm:spPr/>
      <dgm:t>
        <a:bodyPr/>
        <a:lstStyle/>
        <a:p>
          <a:endParaRPr lang="en-US"/>
        </a:p>
      </dgm:t>
    </dgm:pt>
    <dgm:pt modelId="{E6752BD0-685B-46E4-AF97-C4D251B3417C}" type="pres">
      <dgm:prSet presAssocID="{1C20CFC9-5F67-4DB3-B663-D54457600C4F}" presName="hierChild4" presStyleCnt="0"/>
      <dgm:spPr/>
    </dgm:pt>
    <dgm:pt modelId="{62A7FAAE-24D5-42C7-B606-20C6CCA79D98}" type="pres">
      <dgm:prSet presAssocID="{1C20CFC9-5F67-4DB3-B663-D54457600C4F}" presName="hierChild5" presStyleCnt="0"/>
      <dgm:spPr/>
    </dgm:pt>
    <dgm:pt modelId="{2C45AFC6-6649-4401-B95E-00BF529AB8B7}" type="pres">
      <dgm:prSet presAssocID="{9B822306-4C7F-46A4-A0BB-A91E0A1C1B3A}" presName="hierChild3" presStyleCnt="0"/>
      <dgm:spPr/>
    </dgm:pt>
  </dgm:ptLst>
  <dgm:cxnLst>
    <dgm:cxn modelId="{15A2AEC6-389B-4D1E-9FF7-02B349FA7739}" type="presOf" srcId="{1C20CFC9-5F67-4DB3-B663-D54457600C4F}" destId="{6E20204F-E71D-4487-BB1D-6CA8B3BB6D8D}" srcOrd="0" destOrd="0" presId="urn:microsoft.com/office/officeart/2005/8/layout/orgChart1"/>
    <dgm:cxn modelId="{2DD70CA0-4472-41D8-8692-889205F7B51D}" srcId="{9B822306-4C7F-46A4-A0BB-A91E0A1C1B3A}" destId="{A2A65A29-9FD4-4BE3-9911-E162EF982860}" srcOrd="2" destOrd="0" parTransId="{F90202E3-A6CD-459C-AFF1-9977456279A7}" sibTransId="{8182B419-026B-422F-A9B5-EE79C9C2EE2C}"/>
    <dgm:cxn modelId="{8632B461-C02F-4431-BB3C-84401567B803}" type="presOf" srcId="{9480B60C-BABE-4204-90A9-D0C332199C92}" destId="{894AEA8D-7E1E-4FFB-AD64-03794BB02A87}" srcOrd="0" destOrd="0" presId="urn:microsoft.com/office/officeart/2005/8/layout/orgChart1"/>
    <dgm:cxn modelId="{7857132D-79F2-4B39-A338-6370CAD78EA0}" srcId="{A956D9CD-84DC-42ED-B417-A00111F3F310}" destId="{9B822306-4C7F-46A4-A0BB-A91E0A1C1B3A}" srcOrd="0" destOrd="0" parTransId="{3950774F-0715-4DBD-8A32-02B94AE136F1}" sibTransId="{296F91C0-1913-4AD9-B485-8D790DF8A198}"/>
    <dgm:cxn modelId="{48D77A28-B795-404F-A7CA-F8CBE853B562}" srcId="{9B822306-4C7F-46A4-A0BB-A91E0A1C1B3A}" destId="{34DAB1F0-6FB0-4A17-8A30-EAF44F79B44A}" srcOrd="1" destOrd="0" parTransId="{524E958F-3FBF-4313-AEDC-CBA7EC3DD1ED}" sibTransId="{FB788AB8-C430-4B88-9B60-BF7FB693F28D}"/>
    <dgm:cxn modelId="{43D0A7AD-2E6D-4852-9AF6-59967E1ACE3E}" type="presOf" srcId="{524E958F-3FBF-4313-AEDC-CBA7EC3DD1ED}" destId="{FE4D07DD-3C48-4659-833A-131BBDE7CC14}" srcOrd="0" destOrd="0" presId="urn:microsoft.com/office/officeart/2005/8/layout/orgChart1"/>
    <dgm:cxn modelId="{AD5E5BDC-6FEE-4719-9A24-D914BBA99A7A}" type="presOf" srcId="{34DAB1F0-6FB0-4A17-8A30-EAF44F79B44A}" destId="{83CBF89A-D72E-4892-8C40-D0754F0DCF1B}" srcOrd="1" destOrd="0" presId="urn:microsoft.com/office/officeart/2005/8/layout/orgChart1"/>
    <dgm:cxn modelId="{73CB8E6F-71C0-4B36-96E3-BC314170D240}" srcId="{9B822306-4C7F-46A4-A0BB-A91E0A1C1B3A}" destId="{959D2574-38F2-4214-BC2E-3C1F08B3B2AE}" srcOrd="0" destOrd="0" parTransId="{9480B60C-BABE-4204-90A9-D0C332199C92}" sibTransId="{86C08D20-6535-456E-AE01-D4EFC8AB2D60}"/>
    <dgm:cxn modelId="{C53EDBB5-EA65-44FF-B15A-A0998B1E0003}" srcId="{9B822306-4C7F-46A4-A0BB-A91E0A1C1B3A}" destId="{1C20CFC9-5F67-4DB3-B663-D54457600C4F}" srcOrd="3" destOrd="0" parTransId="{33ADD176-435B-4152-AA3B-322CE67061E9}" sibTransId="{A6CB8231-62CF-481A-B227-DE6A22E22937}"/>
    <dgm:cxn modelId="{0FE9E5C7-4EA5-4A1B-8877-D534D65C9ED3}" type="presOf" srcId="{A2A65A29-9FD4-4BE3-9911-E162EF982860}" destId="{B50C659D-0667-478D-A0C7-87018339E098}" srcOrd="0" destOrd="0" presId="urn:microsoft.com/office/officeart/2005/8/layout/orgChart1"/>
    <dgm:cxn modelId="{9B4EBBC9-7B24-4CA8-9C1F-00EDA6285EDA}" type="presOf" srcId="{A956D9CD-84DC-42ED-B417-A00111F3F310}" destId="{F94CBD2D-6197-4EC5-8EE3-0AE3539BCFB8}" srcOrd="0" destOrd="0" presId="urn:microsoft.com/office/officeart/2005/8/layout/orgChart1"/>
    <dgm:cxn modelId="{26546811-40E1-4BE7-B31E-C6EA1D4A0AA8}" type="presOf" srcId="{9B822306-4C7F-46A4-A0BB-A91E0A1C1B3A}" destId="{F92203E8-7D30-47BA-8D5D-3ADBB2BADE8F}" srcOrd="1" destOrd="0" presId="urn:microsoft.com/office/officeart/2005/8/layout/orgChart1"/>
    <dgm:cxn modelId="{4BAF1F80-8D17-4D33-A51A-B7D8C41005EE}" type="presOf" srcId="{F90202E3-A6CD-459C-AFF1-9977456279A7}" destId="{0F86C689-EC17-4EC5-B44A-44FA31D09976}" srcOrd="0" destOrd="0" presId="urn:microsoft.com/office/officeart/2005/8/layout/orgChart1"/>
    <dgm:cxn modelId="{0AFE1E5F-CF85-493C-955D-340621623665}" type="presOf" srcId="{1C20CFC9-5F67-4DB3-B663-D54457600C4F}" destId="{E907D2A1-D57B-4AB1-AAED-27431B0EE5C6}" srcOrd="1" destOrd="0" presId="urn:microsoft.com/office/officeart/2005/8/layout/orgChart1"/>
    <dgm:cxn modelId="{F9896F9C-97E7-445C-AB5C-84A32D031132}" type="presOf" srcId="{34DAB1F0-6FB0-4A17-8A30-EAF44F79B44A}" destId="{3C077DFC-6127-4CA2-9296-749B972ECFA7}" srcOrd="0" destOrd="0" presId="urn:microsoft.com/office/officeart/2005/8/layout/orgChart1"/>
    <dgm:cxn modelId="{571F7131-ED8D-4BA6-9E2A-93DAE85A8C70}" type="presOf" srcId="{9B822306-4C7F-46A4-A0BB-A91E0A1C1B3A}" destId="{A4CD0338-4BD4-4385-9029-907CF457C60B}" srcOrd="0" destOrd="0" presId="urn:microsoft.com/office/officeart/2005/8/layout/orgChart1"/>
    <dgm:cxn modelId="{8542ED49-A005-4774-BD2A-9DF231379305}" type="presOf" srcId="{959D2574-38F2-4214-BC2E-3C1F08B3B2AE}" destId="{E877E833-C7EC-4127-9AD1-3F46B3BE2023}" srcOrd="1" destOrd="0" presId="urn:microsoft.com/office/officeart/2005/8/layout/orgChart1"/>
    <dgm:cxn modelId="{CD518241-F766-445D-B9A4-2497875F88C3}" type="presOf" srcId="{959D2574-38F2-4214-BC2E-3C1F08B3B2AE}" destId="{06EF3A4F-DF16-4080-9A8E-07C9B95761A8}" srcOrd="0" destOrd="0" presId="urn:microsoft.com/office/officeart/2005/8/layout/orgChart1"/>
    <dgm:cxn modelId="{47F59A25-DFDF-4B1D-9E5B-6279CEF187B5}" type="presOf" srcId="{A2A65A29-9FD4-4BE3-9911-E162EF982860}" destId="{5EF6F332-3CBD-4AA1-A0AA-A5C0617A2E00}" srcOrd="1" destOrd="0" presId="urn:microsoft.com/office/officeart/2005/8/layout/orgChart1"/>
    <dgm:cxn modelId="{8B6EB852-A3D4-46B0-86E5-2E4614074543}" type="presOf" srcId="{33ADD176-435B-4152-AA3B-322CE67061E9}" destId="{5E99D186-48F5-492D-A18C-372B73F2D4A2}" srcOrd="0" destOrd="0" presId="urn:microsoft.com/office/officeart/2005/8/layout/orgChart1"/>
    <dgm:cxn modelId="{21AA6EE3-5C1C-4FFD-8E62-0B6A94E56717}" type="presParOf" srcId="{F94CBD2D-6197-4EC5-8EE3-0AE3539BCFB8}" destId="{513EDBD7-8D9C-4E42-B4B3-CA549EBC667E}" srcOrd="0" destOrd="0" presId="urn:microsoft.com/office/officeart/2005/8/layout/orgChart1"/>
    <dgm:cxn modelId="{9E4295CC-6945-49A0-AA7C-0BD77ABA3D73}" type="presParOf" srcId="{513EDBD7-8D9C-4E42-B4B3-CA549EBC667E}" destId="{2667D7C8-D967-48BC-BFEF-8A9D903438A8}" srcOrd="0" destOrd="0" presId="urn:microsoft.com/office/officeart/2005/8/layout/orgChart1"/>
    <dgm:cxn modelId="{F981CA30-1B42-44DF-B54A-AF9D41ECCB24}" type="presParOf" srcId="{2667D7C8-D967-48BC-BFEF-8A9D903438A8}" destId="{A4CD0338-4BD4-4385-9029-907CF457C60B}" srcOrd="0" destOrd="0" presId="urn:microsoft.com/office/officeart/2005/8/layout/orgChart1"/>
    <dgm:cxn modelId="{69C9024C-45B6-4668-B369-DD0C54D077FB}" type="presParOf" srcId="{2667D7C8-D967-48BC-BFEF-8A9D903438A8}" destId="{F92203E8-7D30-47BA-8D5D-3ADBB2BADE8F}" srcOrd="1" destOrd="0" presId="urn:microsoft.com/office/officeart/2005/8/layout/orgChart1"/>
    <dgm:cxn modelId="{488CB37B-3B52-408C-ABED-78E3FFCF1638}" type="presParOf" srcId="{513EDBD7-8D9C-4E42-B4B3-CA549EBC667E}" destId="{F45A3BF8-7661-4AC3-8548-5039DE00C979}" srcOrd="1" destOrd="0" presId="urn:microsoft.com/office/officeart/2005/8/layout/orgChart1"/>
    <dgm:cxn modelId="{2BFEC000-9565-4842-B108-890197173548}" type="presParOf" srcId="{F45A3BF8-7661-4AC3-8548-5039DE00C979}" destId="{894AEA8D-7E1E-4FFB-AD64-03794BB02A87}" srcOrd="0" destOrd="0" presId="urn:microsoft.com/office/officeart/2005/8/layout/orgChart1"/>
    <dgm:cxn modelId="{8EE0A5A6-F199-4E72-A888-35E040F6203B}" type="presParOf" srcId="{F45A3BF8-7661-4AC3-8548-5039DE00C979}" destId="{94094A9A-BF92-43B0-B0CC-4D08E2097F4D}" srcOrd="1" destOrd="0" presId="urn:microsoft.com/office/officeart/2005/8/layout/orgChart1"/>
    <dgm:cxn modelId="{44D01702-D2AC-4E7B-B516-0CB9FC0F4827}" type="presParOf" srcId="{94094A9A-BF92-43B0-B0CC-4D08E2097F4D}" destId="{1596CB6A-FB8B-412F-B0D1-9B073662948B}" srcOrd="0" destOrd="0" presId="urn:microsoft.com/office/officeart/2005/8/layout/orgChart1"/>
    <dgm:cxn modelId="{71C7055F-BBDB-4EEB-827F-9318D1749B9F}" type="presParOf" srcId="{1596CB6A-FB8B-412F-B0D1-9B073662948B}" destId="{06EF3A4F-DF16-4080-9A8E-07C9B95761A8}" srcOrd="0" destOrd="0" presId="urn:microsoft.com/office/officeart/2005/8/layout/orgChart1"/>
    <dgm:cxn modelId="{F7C254B4-658F-4FEB-B964-5A2E21000E22}" type="presParOf" srcId="{1596CB6A-FB8B-412F-B0D1-9B073662948B}" destId="{E877E833-C7EC-4127-9AD1-3F46B3BE2023}" srcOrd="1" destOrd="0" presId="urn:microsoft.com/office/officeart/2005/8/layout/orgChart1"/>
    <dgm:cxn modelId="{A3028D75-0203-46E2-B0B6-071706744439}" type="presParOf" srcId="{94094A9A-BF92-43B0-B0CC-4D08E2097F4D}" destId="{75019010-A33E-4675-B737-61E9B9388BA7}" srcOrd="1" destOrd="0" presId="urn:microsoft.com/office/officeart/2005/8/layout/orgChart1"/>
    <dgm:cxn modelId="{3CE02191-2617-471E-8C93-8613572E5E18}" type="presParOf" srcId="{94094A9A-BF92-43B0-B0CC-4D08E2097F4D}" destId="{86575954-F78E-48DA-8126-3F71A5EA2076}" srcOrd="2" destOrd="0" presId="urn:microsoft.com/office/officeart/2005/8/layout/orgChart1"/>
    <dgm:cxn modelId="{1A287FA7-203C-4459-B32D-2E65C5C5A6EA}" type="presParOf" srcId="{F45A3BF8-7661-4AC3-8548-5039DE00C979}" destId="{FE4D07DD-3C48-4659-833A-131BBDE7CC14}" srcOrd="2" destOrd="0" presId="urn:microsoft.com/office/officeart/2005/8/layout/orgChart1"/>
    <dgm:cxn modelId="{4470AA9C-468F-499C-AE33-BAF7917E63D0}" type="presParOf" srcId="{F45A3BF8-7661-4AC3-8548-5039DE00C979}" destId="{A4E0F8DC-A79F-44CB-A3E6-1DB32B8A3687}" srcOrd="3" destOrd="0" presId="urn:microsoft.com/office/officeart/2005/8/layout/orgChart1"/>
    <dgm:cxn modelId="{3858DC03-88F7-44BF-BF56-0EB53645ABD3}" type="presParOf" srcId="{A4E0F8DC-A79F-44CB-A3E6-1DB32B8A3687}" destId="{FFEAA9CB-5DA6-4CB7-B28E-777568B9B8A6}" srcOrd="0" destOrd="0" presId="urn:microsoft.com/office/officeart/2005/8/layout/orgChart1"/>
    <dgm:cxn modelId="{2C8FF498-C770-476A-98A2-B52DDF96EBDE}" type="presParOf" srcId="{FFEAA9CB-5DA6-4CB7-B28E-777568B9B8A6}" destId="{3C077DFC-6127-4CA2-9296-749B972ECFA7}" srcOrd="0" destOrd="0" presId="urn:microsoft.com/office/officeart/2005/8/layout/orgChart1"/>
    <dgm:cxn modelId="{2B89AF45-8ACD-4A17-892B-4CDAE19EF240}" type="presParOf" srcId="{FFEAA9CB-5DA6-4CB7-B28E-777568B9B8A6}" destId="{83CBF89A-D72E-4892-8C40-D0754F0DCF1B}" srcOrd="1" destOrd="0" presId="urn:microsoft.com/office/officeart/2005/8/layout/orgChart1"/>
    <dgm:cxn modelId="{91010F31-91B4-488C-8892-DC1D6A0D1878}" type="presParOf" srcId="{A4E0F8DC-A79F-44CB-A3E6-1DB32B8A3687}" destId="{011C1915-70BA-4D23-9945-C4C7E0C7F6DD}" srcOrd="1" destOrd="0" presId="urn:microsoft.com/office/officeart/2005/8/layout/orgChart1"/>
    <dgm:cxn modelId="{8BA7C51E-78D4-4628-9D6E-1D8D0F87133B}" type="presParOf" srcId="{A4E0F8DC-A79F-44CB-A3E6-1DB32B8A3687}" destId="{B7083F63-4CFE-48EE-A413-C9A429FFDC84}" srcOrd="2" destOrd="0" presId="urn:microsoft.com/office/officeart/2005/8/layout/orgChart1"/>
    <dgm:cxn modelId="{D06A25C8-C49C-4CD6-803A-82FD360E9EDA}" type="presParOf" srcId="{F45A3BF8-7661-4AC3-8548-5039DE00C979}" destId="{0F86C689-EC17-4EC5-B44A-44FA31D09976}" srcOrd="4" destOrd="0" presId="urn:microsoft.com/office/officeart/2005/8/layout/orgChart1"/>
    <dgm:cxn modelId="{A849BE70-C840-4FF1-BEEC-4DF7C2AAE4B0}" type="presParOf" srcId="{F45A3BF8-7661-4AC3-8548-5039DE00C979}" destId="{DDD767B9-35DE-4060-899F-E8F2607236B6}" srcOrd="5" destOrd="0" presId="urn:microsoft.com/office/officeart/2005/8/layout/orgChart1"/>
    <dgm:cxn modelId="{6FB39415-C9E4-46D8-A83F-5CF1BCD010AF}" type="presParOf" srcId="{DDD767B9-35DE-4060-899F-E8F2607236B6}" destId="{2997F3AA-A704-46E5-B32A-D34C6EC1377B}" srcOrd="0" destOrd="0" presId="urn:microsoft.com/office/officeart/2005/8/layout/orgChart1"/>
    <dgm:cxn modelId="{E792C83B-FF01-4289-A840-68F3CD7BD3A6}" type="presParOf" srcId="{2997F3AA-A704-46E5-B32A-D34C6EC1377B}" destId="{B50C659D-0667-478D-A0C7-87018339E098}" srcOrd="0" destOrd="0" presId="urn:microsoft.com/office/officeart/2005/8/layout/orgChart1"/>
    <dgm:cxn modelId="{E019F701-8DD3-4B1C-9773-8F4A34B5B68D}" type="presParOf" srcId="{2997F3AA-A704-46E5-B32A-D34C6EC1377B}" destId="{5EF6F332-3CBD-4AA1-A0AA-A5C0617A2E00}" srcOrd="1" destOrd="0" presId="urn:microsoft.com/office/officeart/2005/8/layout/orgChart1"/>
    <dgm:cxn modelId="{EF75BA5B-637C-4A66-A68B-31307D64FA0C}" type="presParOf" srcId="{DDD767B9-35DE-4060-899F-E8F2607236B6}" destId="{51971A68-411D-4FD9-91AC-10CCE1075EDC}" srcOrd="1" destOrd="0" presId="urn:microsoft.com/office/officeart/2005/8/layout/orgChart1"/>
    <dgm:cxn modelId="{D1856692-3F23-43A7-8459-8C1DD5B5544E}" type="presParOf" srcId="{DDD767B9-35DE-4060-899F-E8F2607236B6}" destId="{5584A3D5-B3AE-4E85-828C-173BAAD3A62F}" srcOrd="2" destOrd="0" presId="urn:microsoft.com/office/officeart/2005/8/layout/orgChart1"/>
    <dgm:cxn modelId="{6EE93800-42CA-496C-9FA7-82807BED8259}" type="presParOf" srcId="{F45A3BF8-7661-4AC3-8548-5039DE00C979}" destId="{5E99D186-48F5-492D-A18C-372B73F2D4A2}" srcOrd="6" destOrd="0" presId="urn:microsoft.com/office/officeart/2005/8/layout/orgChart1"/>
    <dgm:cxn modelId="{A44E7875-BA7E-48D4-8A7C-052E52B9D577}" type="presParOf" srcId="{F45A3BF8-7661-4AC3-8548-5039DE00C979}" destId="{259CDEFB-A881-4D76-9254-BE99195A3C55}" srcOrd="7" destOrd="0" presId="urn:microsoft.com/office/officeart/2005/8/layout/orgChart1"/>
    <dgm:cxn modelId="{CF085B11-EF74-4492-9995-7D8AA322A7FA}" type="presParOf" srcId="{259CDEFB-A881-4D76-9254-BE99195A3C55}" destId="{40FA71F0-4073-4C3B-BBEA-3135C863FAF9}" srcOrd="0" destOrd="0" presId="urn:microsoft.com/office/officeart/2005/8/layout/orgChart1"/>
    <dgm:cxn modelId="{B957F78D-13DA-4BBC-B12C-86F99C1DC480}" type="presParOf" srcId="{40FA71F0-4073-4C3B-BBEA-3135C863FAF9}" destId="{6E20204F-E71D-4487-BB1D-6CA8B3BB6D8D}" srcOrd="0" destOrd="0" presId="urn:microsoft.com/office/officeart/2005/8/layout/orgChart1"/>
    <dgm:cxn modelId="{254BB426-A4BA-4765-B10D-C296C34CEE06}" type="presParOf" srcId="{40FA71F0-4073-4C3B-BBEA-3135C863FAF9}" destId="{E907D2A1-D57B-4AB1-AAED-27431B0EE5C6}" srcOrd="1" destOrd="0" presId="urn:microsoft.com/office/officeart/2005/8/layout/orgChart1"/>
    <dgm:cxn modelId="{A8A1B75E-3235-49E8-97A4-01C3ED52A92F}" type="presParOf" srcId="{259CDEFB-A881-4D76-9254-BE99195A3C55}" destId="{E6752BD0-685B-46E4-AF97-C4D251B3417C}" srcOrd="1" destOrd="0" presId="urn:microsoft.com/office/officeart/2005/8/layout/orgChart1"/>
    <dgm:cxn modelId="{07F7BF7E-D7E0-4623-9889-C13C73552F06}" type="presParOf" srcId="{259CDEFB-A881-4D76-9254-BE99195A3C55}" destId="{62A7FAAE-24D5-42C7-B606-20C6CCA79D98}" srcOrd="2" destOrd="0" presId="urn:microsoft.com/office/officeart/2005/8/layout/orgChart1"/>
    <dgm:cxn modelId="{FDBF243D-C650-4130-BD6C-41F0C40A8AEA}" type="presParOf" srcId="{513EDBD7-8D9C-4E42-B4B3-CA549EBC667E}" destId="{2C45AFC6-6649-4401-B95E-00BF529AB8B7}" srcOrd="2" destOrd="0" presId="urn:microsoft.com/office/officeart/2005/8/layout/orgChart1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B3E00F-C65E-4025-BC2F-B486B0FE7E90}" type="datetimeFigureOut">
              <a:rPr lang="en-US" smtClean="0"/>
              <a:t>12/7/2015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711CE9-3AD1-4BCF-BD24-955C71B365E1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9F71E8-5DC1-4B62-973F-10085AA35F15}" type="slidenum">
              <a:rPr lang="en-US" smtClean="0"/>
              <a:pPr/>
              <a:t>32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F62D94-F6DB-40C0-B866-9D882910F707}" type="datetimeFigureOut">
              <a:rPr lang="en-US" smtClean="0"/>
              <a:pPr/>
              <a:t>12/7/2015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BDF091-86BC-43DF-97ED-F387B452128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F62D94-F6DB-40C0-B866-9D882910F707}" type="datetimeFigureOut">
              <a:rPr lang="en-US" smtClean="0"/>
              <a:pPr/>
              <a:t>12/7/2015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BDF091-86BC-43DF-97ED-F387B45212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F62D94-F6DB-40C0-B866-9D882910F707}" type="datetimeFigureOut">
              <a:rPr lang="en-US" smtClean="0"/>
              <a:pPr/>
              <a:t>12/7/2015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BDF091-86BC-43DF-97ED-F387B45212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F62D94-F6DB-40C0-B866-9D882910F707}" type="datetimeFigureOut">
              <a:rPr lang="en-US" smtClean="0"/>
              <a:pPr/>
              <a:t>12/7/2015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BDF091-86BC-43DF-97ED-F387B45212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F62D94-F6DB-40C0-B866-9D882910F707}" type="datetimeFigureOut">
              <a:rPr lang="en-US" smtClean="0"/>
              <a:pPr/>
              <a:t>12/7/2015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BDF091-86BC-43DF-97ED-F387B45212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F62D94-F6DB-40C0-B866-9D882910F707}" type="datetimeFigureOut">
              <a:rPr lang="en-US" smtClean="0"/>
              <a:pPr/>
              <a:t>12/7/2015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BDF091-86BC-43DF-97ED-F387B45212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F62D94-F6DB-40C0-B866-9D882910F707}" type="datetimeFigureOut">
              <a:rPr lang="en-US" smtClean="0"/>
              <a:pPr/>
              <a:t>12/7/2015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BDF091-86BC-43DF-97ED-F387B45212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F62D94-F6DB-40C0-B866-9D882910F707}" type="datetimeFigureOut">
              <a:rPr lang="en-US" smtClean="0"/>
              <a:pPr/>
              <a:t>12/7/2015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BDF091-86BC-43DF-97ED-F387B45212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F62D94-F6DB-40C0-B866-9D882910F707}" type="datetimeFigureOut">
              <a:rPr lang="en-US" smtClean="0"/>
              <a:pPr/>
              <a:t>12/7/2015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BDF091-86BC-43DF-97ED-F387B45212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F62D94-F6DB-40C0-B866-9D882910F707}" type="datetimeFigureOut">
              <a:rPr lang="en-US" smtClean="0"/>
              <a:pPr/>
              <a:t>12/7/2015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BDF091-86BC-43DF-97ED-F387B452128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3FF62D94-F6DB-40C0-B866-9D882910F707}" type="datetimeFigureOut">
              <a:rPr lang="en-US" smtClean="0"/>
              <a:pPr/>
              <a:t>12/7/2015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E8BDF091-86BC-43DF-97ED-F387B45212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3FF62D94-F6DB-40C0-B866-9D882910F707}" type="datetimeFigureOut">
              <a:rPr lang="en-US" smtClean="0"/>
              <a:pPr/>
              <a:t>12/7/2015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E8BDF091-86BC-43DF-97ED-F387B452128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2.png"/><Relationship Id="rId4" Type="http://schemas.openxmlformats.org/officeDocument/2006/relationships/image" Target="../media/image21.jpeg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jpeg"/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9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Communicating effectively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Kelompok</a:t>
            </a:r>
            <a:r>
              <a:rPr lang="en-US" dirty="0" smtClean="0"/>
              <a:t>  2 chapter 7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819400" y="3505200"/>
            <a:ext cx="35814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Tx/>
              <a:buChar char="-"/>
            </a:pPr>
            <a:r>
              <a:rPr lang="en-US" dirty="0" smtClean="0">
                <a:solidFill>
                  <a:schemeClr val="bg1"/>
                </a:solidFill>
                <a:latin typeface="MV Boli" pitchFamily="2" charset="0"/>
                <a:cs typeface="MV Boli" pitchFamily="2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MV Boli" pitchFamily="2" charset="0"/>
                <a:cs typeface="MV Boli" pitchFamily="2" charset="0"/>
              </a:rPr>
              <a:t>Aggung</a:t>
            </a:r>
            <a:r>
              <a:rPr lang="en-US" dirty="0" smtClean="0">
                <a:solidFill>
                  <a:schemeClr val="bg1"/>
                </a:solidFill>
                <a:latin typeface="MV Boli" pitchFamily="2" charset="0"/>
                <a:cs typeface="MV Boli" pitchFamily="2" charset="0"/>
              </a:rPr>
              <a:t> </a:t>
            </a:r>
          </a:p>
          <a:p>
            <a:pPr>
              <a:buFontTx/>
              <a:buChar char="-"/>
            </a:pPr>
            <a:r>
              <a:rPr lang="en-US" dirty="0" smtClean="0">
                <a:solidFill>
                  <a:schemeClr val="bg1"/>
                </a:solidFill>
                <a:latin typeface="MV Boli" pitchFamily="2" charset="0"/>
                <a:cs typeface="MV Boli" pitchFamily="2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MV Boli" pitchFamily="2" charset="0"/>
                <a:cs typeface="MV Boli" pitchFamily="2" charset="0"/>
              </a:rPr>
              <a:t>nisrina</a:t>
            </a:r>
            <a:r>
              <a:rPr lang="en-US" dirty="0" smtClean="0">
                <a:solidFill>
                  <a:schemeClr val="bg1"/>
                </a:solidFill>
                <a:latin typeface="MV Boli" pitchFamily="2" charset="0"/>
                <a:cs typeface="MV Boli" pitchFamily="2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MV Boli" pitchFamily="2" charset="0"/>
                <a:cs typeface="MV Boli" pitchFamily="2" charset="0"/>
              </a:rPr>
              <a:t>imsaskia</a:t>
            </a:r>
            <a:endParaRPr lang="en-US" dirty="0" smtClean="0">
              <a:solidFill>
                <a:schemeClr val="bg1"/>
              </a:solidFill>
              <a:latin typeface="MV Boli" pitchFamily="2" charset="0"/>
              <a:cs typeface="MV Boli" pitchFamily="2" charset="0"/>
            </a:endParaRPr>
          </a:p>
          <a:p>
            <a:pPr>
              <a:buFontTx/>
              <a:buChar char="-"/>
            </a:pPr>
            <a:r>
              <a:rPr lang="en-US" dirty="0" smtClean="0">
                <a:solidFill>
                  <a:schemeClr val="bg1"/>
                </a:solidFill>
                <a:latin typeface="MV Boli" pitchFamily="2" charset="0"/>
                <a:cs typeface="MV Boli" pitchFamily="2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MV Boli" pitchFamily="2" charset="0"/>
                <a:cs typeface="MV Boli" pitchFamily="2" charset="0"/>
              </a:rPr>
              <a:t>joshua</a:t>
            </a:r>
            <a:r>
              <a:rPr lang="en-US" dirty="0" smtClean="0">
                <a:solidFill>
                  <a:schemeClr val="bg1"/>
                </a:solidFill>
                <a:latin typeface="MV Boli" pitchFamily="2" charset="0"/>
                <a:cs typeface="MV Boli" pitchFamily="2" charset="0"/>
              </a:rPr>
              <a:t> </a:t>
            </a:r>
          </a:p>
          <a:p>
            <a:pPr>
              <a:buFontTx/>
              <a:buChar char="-"/>
            </a:pPr>
            <a:r>
              <a:rPr lang="en-US" dirty="0" smtClean="0">
                <a:solidFill>
                  <a:schemeClr val="bg1"/>
                </a:solidFill>
                <a:latin typeface="MV Boli" pitchFamily="2" charset="0"/>
                <a:cs typeface="MV Boli" pitchFamily="2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MV Boli" pitchFamily="2" charset="0"/>
                <a:cs typeface="MV Boli" pitchFamily="2" charset="0"/>
              </a:rPr>
              <a:t>vitry</a:t>
            </a:r>
            <a:r>
              <a:rPr lang="en-US" dirty="0" smtClean="0">
                <a:solidFill>
                  <a:schemeClr val="bg1"/>
                </a:solidFill>
                <a:latin typeface="MV Boli" pitchFamily="2" charset="0"/>
                <a:cs typeface="MV Boli" pitchFamily="2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MV Boli" pitchFamily="2" charset="0"/>
                <a:cs typeface="MV Boli" pitchFamily="2" charset="0"/>
              </a:rPr>
              <a:t>ramadian</a:t>
            </a:r>
            <a:endParaRPr lang="en-US" dirty="0" smtClean="0">
              <a:solidFill>
                <a:schemeClr val="bg1"/>
              </a:solidFill>
              <a:latin typeface="MV Boli" pitchFamily="2" charset="0"/>
              <a:cs typeface="MV Boli" pitchFamily="2" charset="0"/>
            </a:endParaRPr>
          </a:p>
          <a:p>
            <a:pPr>
              <a:buFontTx/>
              <a:buChar char="-"/>
            </a:pPr>
            <a:r>
              <a:rPr lang="en-US" dirty="0" smtClean="0">
                <a:solidFill>
                  <a:schemeClr val="bg1"/>
                </a:solidFill>
                <a:latin typeface="MV Boli" pitchFamily="2" charset="0"/>
                <a:cs typeface="MV Boli" pitchFamily="2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MV Boli" pitchFamily="2" charset="0"/>
                <a:cs typeface="MV Boli" pitchFamily="2" charset="0"/>
              </a:rPr>
              <a:t>Nurullita</a:t>
            </a:r>
            <a:r>
              <a:rPr lang="en-US" dirty="0" smtClean="0">
                <a:solidFill>
                  <a:schemeClr val="bg1"/>
                </a:solidFill>
                <a:latin typeface="MV Boli" pitchFamily="2" charset="0"/>
                <a:cs typeface="MV Boli" pitchFamily="2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MV Boli" pitchFamily="2" charset="0"/>
                <a:cs typeface="MV Boli" pitchFamily="2" charset="0"/>
              </a:rPr>
              <a:t>oktavia</a:t>
            </a:r>
            <a:endParaRPr lang="en-US" dirty="0">
              <a:solidFill>
                <a:schemeClr val="bg1"/>
              </a:solidFill>
              <a:latin typeface="MV Boli" pitchFamily="2" charset="0"/>
              <a:cs typeface="MV Boli" pitchFamily="2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Speaking Skills</a:t>
            </a:r>
            <a:endParaRPr lang="id-ID" dirty="0"/>
          </a:p>
        </p:txBody>
      </p:sp>
      <p:sp>
        <p:nvSpPr>
          <p:cNvPr id="4" name="TextBox 3"/>
          <p:cNvSpPr txBox="1"/>
          <p:nvPr/>
        </p:nvSpPr>
        <p:spPr>
          <a:xfrm>
            <a:off x="179512" y="1556792"/>
            <a:ext cx="8640960" cy="255454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457200" indent="-457200" algn="just">
              <a:buFont typeface="Arial" pitchFamily="34" charset="0"/>
              <a:buChar char="•"/>
            </a:pPr>
            <a:r>
              <a:rPr lang="id-ID" sz="3200" dirty="0" smtClean="0"/>
              <a:t>Semakin konkret pilihan kata kita, semakin orang akan mengerti artinya.</a:t>
            </a:r>
          </a:p>
          <a:p>
            <a:pPr marL="457200" indent="-457200" algn="just">
              <a:buFont typeface="Arial" pitchFamily="34" charset="0"/>
              <a:buChar char="•"/>
            </a:pPr>
            <a:r>
              <a:rPr lang="id-ID" sz="3200" dirty="0" smtClean="0"/>
              <a:t>Semakin abstrak kata yang kita gunakan, semakin banyak peluang untuk penafsiran bervariasi.</a:t>
            </a:r>
            <a:endParaRPr lang="id-ID" sz="3200" dirty="0"/>
          </a:p>
        </p:txBody>
      </p:sp>
      <p:sp>
        <p:nvSpPr>
          <p:cNvPr id="5" name="TextBox 4"/>
          <p:cNvSpPr txBox="1"/>
          <p:nvPr/>
        </p:nvSpPr>
        <p:spPr>
          <a:xfrm>
            <a:off x="224167" y="4509120"/>
            <a:ext cx="4464496" cy="2062103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id-ID" sz="3200" dirty="0" smtClean="0"/>
              <a:t>Pembicara yang baik menggunakan pesan verbal dan nonverbal secara konsisten.</a:t>
            </a:r>
            <a:endParaRPr lang="id-ID" sz="320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013564" y="4258953"/>
            <a:ext cx="3600400" cy="24021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122505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971600" y="2780928"/>
            <a:ext cx="7416824" cy="252028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Listening Skills</a:t>
            </a:r>
            <a:endParaRPr lang="id-ID" dirty="0"/>
          </a:p>
        </p:txBody>
      </p:sp>
      <p:sp>
        <p:nvSpPr>
          <p:cNvPr id="4" name="TextBox 3"/>
          <p:cNvSpPr txBox="1"/>
          <p:nvPr/>
        </p:nvSpPr>
        <p:spPr>
          <a:xfrm>
            <a:off x="190034" y="1499300"/>
            <a:ext cx="8792469" cy="156966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id-ID" sz="3200" b="1" dirty="0" smtClean="0"/>
              <a:t>Hearing</a:t>
            </a:r>
            <a:r>
              <a:rPr lang="id-ID" sz="3200" dirty="0" smtClean="0"/>
              <a:t> / pendengaran adalah proses sensorik fisiologis yang sensasi pendengaran  diterima untuk telinga dan diteruskan ke otak.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95149" y="5157192"/>
            <a:ext cx="8792468" cy="156966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id-ID" sz="3200" b="1" dirty="0" smtClean="0"/>
              <a:t>Listening</a:t>
            </a:r>
            <a:r>
              <a:rPr lang="id-ID" sz="3200" dirty="0" smtClean="0"/>
              <a:t> / mendengarkan adalah proses psikologis dalam menafsirkan dan memahami apa yang seseorang katakan.</a:t>
            </a:r>
            <a:endParaRPr lang="id-ID" sz="3200" dirty="0"/>
          </a:p>
        </p:txBody>
      </p:sp>
    </p:spTree>
    <p:extLst>
      <p:ext uri="{BB962C8B-B14F-4D97-AF65-F5344CB8AC3E}">
        <p14:creationId xmlns:p14="http://schemas.microsoft.com/office/powerpoint/2010/main" xmlns="" val="1400345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d-ID" dirty="0" smtClean="0"/>
              <a:t>Adjustment Strategies for Becoming a Better Listener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556793"/>
            <a:ext cx="8784976" cy="2736304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itchFamily="2" charset="2"/>
              <a:buChar char="Ø"/>
            </a:pPr>
            <a:r>
              <a:rPr lang="id-ID" dirty="0" smtClean="0"/>
              <a:t>Dont hog the conversation.</a:t>
            </a:r>
          </a:p>
          <a:p>
            <a:pPr>
              <a:buFont typeface="Wingdings" pitchFamily="2" charset="2"/>
              <a:buChar char="Ø"/>
            </a:pPr>
            <a:r>
              <a:rPr lang="id-ID" dirty="0" smtClean="0"/>
              <a:t>Pay careful attention to the person who is talking.</a:t>
            </a:r>
          </a:p>
          <a:p>
            <a:pPr>
              <a:buFont typeface="Wingdings" pitchFamily="2" charset="2"/>
              <a:buChar char="Ø"/>
            </a:pPr>
            <a:r>
              <a:rPr lang="id-ID" dirty="0" smtClean="0"/>
              <a:t>Use reflective skills.</a:t>
            </a:r>
          </a:p>
          <a:p>
            <a:pPr>
              <a:buFont typeface="Wingdings" pitchFamily="2" charset="2"/>
              <a:buChar char="Ø"/>
            </a:pPr>
            <a:r>
              <a:rPr lang="id-ID" dirty="0" smtClean="0"/>
              <a:t>Actively synthesize the themes and patterns you hear.</a:t>
            </a:r>
          </a:p>
          <a:p>
            <a:pPr>
              <a:buFont typeface="Wingdings" pitchFamily="2" charset="2"/>
              <a:buChar char="Ø"/>
            </a:pPr>
            <a:r>
              <a:rPr lang="id-ID" dirty="0" smtClean="0"/>
              <a:t>Give feedback in a competent manner.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076056" y="4073899"/>
            <a:ext cx="3933825" cy="276225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23528" y="4073900"/>
            <a:ext cx="4320480" cy="277137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xmlns="" val="1850080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Self-Disclosure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5191"/>
            <a:ext cx="8229600" cy="645697"/>
          </a:xfrm>
        </p:spPr>
        <p:txBody>
          <a:bodyPr/>
          <a:lstStyle/>
          <a:p>
            <a:r>
              <a:rPr lang="id-ID" dirty="0" smtClean="0"/>
              <a:t>The Johari Window</a:t>
            </a:r>
            <a:endParaRPr lang="id-ID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519391677"/>
              </p:ext>
            </p:extLst>
          </p:nvPr>
        </p:nvGraphicFramePr>
        <p:xfrm>
          <a:off x="971600" y="2564904"/>
          <a:ext cx="7560840" cy="3744416"/>
        </p:xfrm>
        <a:graphic>
          <a:graphicData uri="http://schemas.openxmlformats.org/drawingml/2006/table">
            <a:tbl>
              <a:tblPr firstRow="1" firstCol="1">
                <a:tableStyleId>{5C22544A-7EE6-4342-B048-85BDC9FD1C3A}</a:tableStyleId>
              </a:tblPr>
              <a:tblGrid>
                <a:gridCol w="2075847"/>
                <a:gridCol w="2731379"/>
                <a:gridCol w="2753614"/>
              </a:tblGrid>
              <a:tr h="1014465">
                <a:tc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Known</a:t>
                      </a:r>
                      <a:r>
                        <a:rPr lang="id-ID" baseline="0" dirty="0" smtClean="0"/>
                        <a:t> to self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Not known to self</a:t>
                      </a:r>
                      <a:endParaRPr lang="id-ID" dirty="0"/>
                    </a:p>
                  </a:txBody>
                  <a:tcPr/>
                </a:tc>
              </a:tr>
              <a:tr h="1246317"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Known to</a:t>
                      </a:r>
                      <a:r>
                        <a:rPr lang="id-ID" baseline="0" dirty="0" smtClean="0"/>
                        <a:t> others</a:t>
                      </a:r>
                      <a:endParaRPr lang="id-ID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Open </a:t>
                      </a:r>
                    </a:p>
                    <a:p>
                      <a:pPr algn="ctr"/>
                      <a:r>
                        <a:rPr lang="id-ID" dirty="0" smtClean="0"/>
                        <a:t>Self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Blind </a:t>
                      </a:r>
                    </a:p>
                    <a:p>
                      <a:pPr algn="ctr"/>
                      <a:r>
                        <a:rPr lang="id-ID" dirty="0" smtClean="0"/>
                        <a:t>Self</a:t>
                      </a:r>
                      <a:endParaRPr lang="id-ID" dirty="0"/>
                    </a:p>
                  </a:txBody>
                  <a:tcPr/>
                </a:tc>
              </a:tr>
              <a:tr h="1483634"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Not</a:t>
                      </a:r>
                      <a:r>
                        <a:rPr lang="id-ID" baseline="0" dirty="0" smtClean="0"/>
                        <a:t> known to others</a:t>
                      </a:r>
                      <a:endParaRPr lang="id-ID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Hidden</a:t>
                      </a:r>
                    </a:p>
                    <a:p>
                      <a:pPr algn="ctr"/>
                      <a:r>
                        <a:rPr lang="id-ID" dirty="0" smtClean="0"/>
                        <a:t>Self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Unknown</a:t>
                      </a:r>
                    </a:p>
                    <a:p>
                      <a:pPr algn="ctr"/>
                      <a:r>
                        <a:rPr lang="id-ID" dirty="0" smtClean="0"/>
                        <a:t>Self</a:t>
                      </a:r>
                      <a:endParaRPr lang="id-ID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274649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Self-Disclosure in Relationship</a:t>
            </a:r>
            <a:endParaRPr lang="id-ID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272892023"/>
              </p:ext>
            </p:extLst>
          </p:nvPr>
        </p:nvGraphicFramePr>
        <p:xfrm>
          <a:off x="323528" y="1772816"/>
          <a:ext cx="8568952" cy="4536504"/>
        </p:xfrm>
        <a:graphic>
          <a:graphicData uri="http://schemas.openxmlformats.org/drawingml/2006/table">
            <a:tbl>
              <a:tblPr lastCol="1">
                <a:tableStyleId>{5C22544A-7EE6-4342-B048-85BDC9FD1C3A}</a:tableStyleId>
              </a:tblPr>
              <a:tblGrid>
                <a:gridCol w="2035157"/>
                <a:gridCol w="6533795"/>
              </a:tblGrid>
              <a:tr h="1107780">
                <a:tc>
                  <a:txBody>
                    <a:bodyPr/>
                    <a:lstStyle/>
                    <a:p>
                      <a:r>
                        <a:rPr lang="id-ID" dirty="0" smtClean="0"/>
                        <a:t>Indifference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Ketika dalam beberapa situasi kita mengungkapkan diri kita sendiri, orang lain tidak peduli kepada kita dan tidak menunjukkan minat untuk mengenal kita.</a:t>
                      </a:r>
                      <a:endParaRPr lang="id-ID" dirty="0"/>
                    </a:p>
                  </a:txBody>
                  <a:tcPr/>
                </a:tc>
              </a:tr>
              <a:tr h="828138">
                <a:tc>
                  <a:txBody>
                    <a:bodyPr/>
                    <a:lstStyle/>
                    <a:p>
                      <a:r>
                        <a:rPr lang="id-ID" dirty="0" smtClean="0"/>
                        <a:t>Rejection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Ketika kita mengungkapkan informasi tentang diri kita </a:t>
                      </a:r>
                      <a:r>
                        <a:rPr lang="id-ID" baseline="0" dirty="0" smtClean="0"/>
                        <a:t> kepada orang</a:t>
                      </a:r>
                      <a:r>
                        <a:rPr lang="id-ID" dirty="0" smtClean="0"/>
                        <a:t> lain, mereka mungkin menolak kita.</a:t>
                      </a:r>
                      <a:endParaRPr lang="id-ID" dirty="0"/>
                    </a:p>
                  </a:txBody>
                  <a:tcPr/>
                </a:tc>
              </a:tr>
              <a:tr h="828138">
                <a:tc>
                  <a:txBody>
                    <a:bodyPr/>
                    <a:lstStyle/>
                    <a:p>
                      <a:r>
                        <a:rPr lang="id-ID" dirty="0" smtClean="0"/>
                        <a:t>Loss of Control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Kadang-kadang orang lain menggunakan informasi yang kita beritahu tentang diri kita sendiri untuk mengontrol kita.</a:t>
                      </a:r>
                      <a:endParaRPr lang="id-ID" dirty="0"/>
                    </a:p>
                  </a:txBody>
                  <a:tcPr/>
                </a:tc>
              </a:tr>
              <a:tr h="1772448">
                <a:tc>
                  <a:txBody>
                    <a:bodyPr/>
                    <a:lstStyle/>
                    <a:p>
                      <a:r>
                        <a:rPr lang="id-ID" dirty="0" smtClean="0"/>
                        <a:t>Betrayal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Ketika kita mengungkapkan diri, kita asumsikan, atau</a:t>
                      </a:r>
                      <a:r>
                        <a:rPr lang="id-ID" baseline="0" dirty="0" smtClean="0"/>
                        <a:t> </a:t>
                      </a:r>
                      <a:r>
                        <a:rPr lang="id-ID" dirty="0" smtClean="0"/>
                        <a:t>bahkan secara jelas meminta</a:t>
                      </a:r>
                      <a:r>
                        <a:rPr lang="id-ID" baseline="0" dirty="0" smtClean="0"/>
                        <a:t> untuk merahasiakan informasi</a:t>
                      </a:r>
                      <a:r>
                        <a:rPr lang="id-ID" dirty="0" smtClean="0"/>
                        <a:t>. Terkadang pendengar mengkhianati kepercayaan diri kita dan mengungkapkan apa yang telah kita</a:t>
                      </a:r>
                      <a:r>
                        <a:rPr lang="id-ID" baseline="0" dirty="0" smtClean="0"/>
                        <a:t> </a:t>
                      </a:r>
                      <a:r>
                        <a:rPr lang="id-ID" dirty="0" smtClean="0"/>
                        <a:t>katakan kepada mereka untuk orang lain.</a:t>
                      </a:r>
                      <a:endParaRPr lang="id-ID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754852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d-ID" dirty="0" smtClean="0"/>
              <a:t>Adjustment Strategies for Increasing Self-Disclosure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24617" y="1556792"/>
            <a:ext cx="5604729" cy="5060451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id-ID" dirty="0" smtClean="0"/>
              <a:t> Proceed gradually.</a:t>
            </a:r>
          </a:p>
          <a:p>
            <a:pPr>
              <a:buFont typeface="Wingdings" pitchFamily="2" charset="2"/>
              <a:buChar char="Ø"/>
            </a:pPr>
            <a:r>
              <a:rPr lang="id-ID" dirty="0" smtClean="0"/>
              <a:t> Recognize that people have indifferent levels of intimacy needs.</a:t>
            </a:r>
          </a:p>
          <a:p>
            <a:pPr>
              <a:buFont typeface="Wingdings" pitchFamily="2" charset="2"/>
              <a:buChar char="Ø"/>
            </a:pPr>
            <a:r>
              <a:rPr lang="id-ID" dirty="0"/>
              <a:t> </a:t>
            </a:r>
            <a:r>
              <a:rPr lang="id-ID" dirty="0" smtClean="0"/>
              <a:t>Begin with facts.</a:t>
            </a:r>
          </a:p>
          <a:p>
            <a:pPr>
              <a:buFont typeface="Wingdings" pitchFamily="2" charset="2"/>
              <a:buChar char="Ø"/>
            </a:pPr>
            <a:r>
              <a:rPr lang="id-ID" dirty="0"/>
              <a:t> </a:t>
            </a:r>
            <a:r>
              <a:rPr lang="id-ID" dirty="0" smtClean="0"/>
              <a:t>When you are comfortable at disclosing facts, then include your thoughts.</a:t>
            </a:r>
          </a:p>
          <a:p>
            <a:pPr>
              <a:buFont typeface="Wingdings" pitchFamily="2" charset="2"/>
              <a:buChar char="Ø"/>
            </a:pPr>
            <a:r>
              <a:rPr lang="id-ID" dirty="0"/>
              <a:t> </a:t>
            </a:r>
            <a:r>
              <a:rPr lang="id-ID" dirty="0" smtClean="0"/>
              <a:t>Try here-and-now communication.</a:t>
            </a:r>
            <a:endParaRPr lang="id-ID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734178" y="1613489"/>
            <a:ext cx="3248577" cy="270072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868143" y="4437112"/>
            <a:ext cx="2931183" cy="225701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xmlns="" val="3636657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228600" y="2362200"/>
            <a:ext cx="872865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/>
              <a:t>CONFLICT AND ASSERTIVENESS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xmlns="" val="3764879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 smtClean="0"/>
              <a:t>Manusia</a:t>
            </a:r>
            <a:r>
              <a:rPr lang="en-US" dirty="0" smtClean="0"/>
              <a:t> </a:t>
            </a:r>
            <a:r>
              <a:rPr lang="en-US" dirty="0" err="1" smtClean="0"/>
              <a:t>mengatasi</a:t>
            </a:r>
            <a:r>
              <a:rPr lang="en-US" dirty="0" smtClean="0"/>
              <a:t> </a:t>
            </a:r>
            <a:r>
              <a:rPr lang="en-US" dirty="0" err="1" smtClean="0"/>
              <a:t>konflik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hidup</a:t>
            </a:r>
            <a:r>
              <a:rPr lang="en-US" dirty="0" smtClean="0"/>
              <a:t> </a:t>
            </a:r>
            <a:r>
              <a:rPr lang="en-US" dirty="0" err="1" smtClean="0"/>
              <a:t>mereka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4 </a:t>
            </a:r>
            <a:r>
              <a:rPr lang="en-US" dirty="0" err="1" smtClean="0"/>
              <a:t>cara</a:t>
            </a:r>
            <a:r>
              <a:rPr lang="en-US" dirty="0" smtClean="0"/>
              <a:t> </a:t>
            </a:r>
            <a:r>
              <a:rPr lang="en-US" dirty="0" err="1" smtClean="0"/>
              <a:t>yaitu</a:t>
            </a:r>
            <a:r>
              <a:rPr lang="en-US" dirty="0" smtClean="0"/>
              <a:t> :</a:t>
            </a:r>
          </a:p>
          <a:p>
            <a:pPr marL="514350" indent="-514350">
              <a:buAutoNum type="arabicPeriod"/>
            </a:pPr>
            <a:r>
              <a:rPr lang="en-US" dirty="0" err="1" smtClean="0"/>
              <a:t>Secara</a:t>
            </a:r>
            <a:r>
              <a:rPr lang="en-US" dirty="0" smtClean="0"/>
              <a:t> </a:t>
            </a:r>
            <a:r>
              <a:rPr lang="en-US" dirty="0" err="1" smtClean="0"/>
              <a:t>agresif</a:t>
            </a:r>
            <a:endParaRPr lang="en-US" dirty="0" smtClean="0"/>
          </a:p>
          <a:p>
            <a:pPr marL="514350" indent="-514350">
              <a:buAutoNum type="arabicPeriod"/>
            </a:pPr>
            <a:r>
              <a:rPr lang="en-US" dirty="0" err="1" smtClean="0"/>
              <a:t>Secara</a:t>
            </a:r>
            <a:r>
              <a:rPr lang="en-US" dirty="0" smtClean="0"/>
              <a:t> </a:t>
            </a:r>
            <a:r>
              <a:rPr lang="en-US" dirty="0" err="1" smtClean="0"/>
              <a:t>manipulatif</a:t>
            </a:r>
            <a:endParaRPr lang="en-US" dirty="0" smtClean="0"/>
          </a:p>
          <a:p>
            <a:pPr marL="514350" indent="-514350">
              <a:buAutoNum type="arabicPeriod"/>
            </a:pPr>
            <a:r>
              <a:rPr lang="en-US" dirty="0" err="1" smtClean="0"/>
              <a:t>Secara</a:t>
            </a:r>
            <a:r>
              <a:rPr lang="en-US" dirty="0" smtClean="0"/>
              <a:t> </a:t>
            </a:r>
            <a:r>
              <a:rPr lang="en-US" dirty="0" err="1" smtClean="0"/>
              <a:t>pasif</a:t>
            </a:r>
            <a:endParaRPr lang="en-US" dirty="0" smtClean="0"/>
          </a:p>
          <a:p>
            <a:pPr marL="514350" indent="-514350"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389598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Secara</a:t>
            </a:r>
            <a:r>
              <a:rPr lang="en-US" dirty="0" smtClean="0"/>
              <a:t> </a:t>
            </a:r>
            <a:r>
              <a:rPr lang="en-US" dirty="0" err="1" smtClean="0"/>
              <a:t>tradisional</a:t>
            </a:r>
            <a:r>
              <a:rPr lang="en-US" dirty="0" smtClean="0"/>
              <a:t> </a:t>
            </a:r>
            <a:r>
              <a:rPr lang="en-US" dirty="0" err="1" smtClean="0"/>
              <a:t>wanita</a:t>
            </a:r>
            <a:r>
              <a:rPr lang="en-US" dirty="0" smtClean="0"/>
              <a:t> </a:t>
            </a:r>
            <a:r>
              <a:rPr lang="en-US" dirty="0" err="1" smtClean="0"/>
              <a:t>terdidik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terlalu</a:t>
            </a:r>
            <a:r>
              <a:rPr lang="en-US" dirty="0" smtClean="0"/>
              <a:t> </a:t>
            </a:r>
            <a:r>
              <a:rPr lang="en-US" dirty="0" err="1" smtClean="0"/>
              <a:t>terbuka</a:t>
            </a:r>
            <a:r>
              <a:rPr lang="en-US" dirty="0" smtClean="0"/>
              <a:t> </a:t>
            </a:r>
            <a:r>
              <a:rPr lang="en-US" dirty="0" err="1" smtClean="0"/>
              <a:t>secara</a:t>
            </a:r>
            <a:r>
              <a:rPr lang="en-US" dirty="0" smtClean="0"/>
              <a:t> </a:t>
            </a:r>
            <a:r>
              <a:rPr lang="en-US" dirty="0" err="1" smtClean="0"/>
              <a:t>sosial</a:t>
            </a:r>
            <a:r>
              <a:rPr lang="en-US" dirty="0" smtClean="0"/>
              <a:t>, </a:t>
            </a:r>
            <a:r>
              <a:rPr lang="en-US" dirty="0" err="1" smtClean="0"/>
              <a:t>sedang</a:t>
            </a:r>
            <a:r>
              <a:rPr lang="en-US" dirty="0" smtClean="0"/>
              <a:t> </a:t>
            </a:r>
            <a:r>
              <a:rPr lang="en-US" dirty="0" err="1" smtClean="0"/>
              <a:t>pria</a:t>
            </a:r>
            <a:r>
              <a:rPr lang="en-US" dirty="0" smtClean="0"/>
              <a:t> </a:t>
            </a:r>
            <a:r>
              <a:rPr lang="en-US" dirty="0" err="1" smtClean="0"/>
              <a:t>diajarkan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lebih</a:t>
            </a:r>
            <a:r>
              <a:rPr lang="en-US" dirty="0" smtClean="0"/>
              <a:t> </a:t>
            </a:r>
            <a:r>
              <a:rPr lang="en-US" dirty="0" err="1" smtClean="0"/>
              <a:t>agresif</a:t>
            </a:r>
            <a:r>
              <a:rPr lang="en-US" dirty="0" smtClean="0"/>
              <a:t>. </a:t>
            </a:r>
            <a:r>
              <a:rPr lang="en-US" dirty="0" err="1" smtClean="0"/>
              <a:t>Namun</a:t>
            </a:r>
            <a:r>
              <a:rPr lang="en-US" dirty="0" smtClean="0"/>
              <a:t> </a:t>
            </a:r>
            <a:r>
              <a:rPr lang="en-US" dirty="0" err="1" smtClean="0"/>
              <a:t>seiring</a:t>
            </a:r>
            <a:r>
              <a:rPr lang="en-US" dirty="0" smtClean="0"/>
              <a:t> </a:t>
            </a:r>
            <a:r>
              <a:rPr lang="en-US" dirty="0" err="1" smtClean="0"/>
              <a:t>perkembangan</a:t>
            </a:r>
            <a:r>
              <a:rPr lang="en-US" dirty="0" smtClean="0"/>
              <a:t> </a:t>
            </a:r>
            <a:r>
              <a:rPr lang="en-US" dirty="0" err="1" smtClean="0"/>
              <a:t>zaman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jarang</a:t>
            </a:r>
            <a:r>
              <a:rPr lang="en-US" dirty="0" smtClean="0"/>
              <a:t> </a:t>
            </a:r>
            <a:r>
              <a:rPr lang="en-US" dirty="0" err="1" smtClean="0"/>
              <a:t>wanita</a:t>
            </a:r>
            <a:r>
              <a:rPr lang="en-US" dirty="0" smtClean="0"/>
              <a:t> </a:t>
            </a:r>
            <a:r>
              <a:rPr lang="en-US" dirty="0" err="1" smtClean="0"/>
              <a:t>menjadi</a:t>
            </a:r>
            <a:r>
              <a:rPr lang="en-US" dirty="0" smtClean="0"/>
              <a:t> </a:t>
            </a:r>
            <a:r>
              <a:rPr lang="en-US" dirty="0" err="1" smtClean="0"/>
              <a:t>lebih</a:t>
            </a:r>
            <a:r>
              <a:rPr lang="en-US" dirty="0" smtClean="0"/>
              <a:t> </a:t>
            </a:r>
            <a:r>
              <a:rPr lang="en-US" dirty="0" err="1" smtClean="0"/>
              <a:t>terbuka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wanita</a:t>
            </a:r>
            <a:r>
              <a:rPr lang="en-US" dirty="0" smtClean="0"/>
              <a:t> </a:t>
            </a:r>
            <a:r>
              <a:rPr lang="en-US" dirty="0" err="1" smtClean="0"/>
              <a:t>lebih</a:t>
            </a:r>
            <a:r>
              <a:rPr lang="en-US" dirty="0" smtClean="0"/>
              <a:t> </a:t>
            </a:r>
            <a:r>
              <a:rPr lang="en-US" dirty="0" err="1" smtClean="0"/>
              <a:t>kurang</a:t>
            </a:r>
            <a:r>
              <a:rPr lang="en-US" dirty="0" smtClean="0"/>
              <a:t> </a:t>
            </a:r>
            <a:r>
              <a:rPr lang="en-US" dirty="0" err="1" smtClean="0"/>
              <a:t>agresif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987485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" y="2550817"/>
            <a:ext cx="834068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/>
              <a:t>GENDER AND VERBAL COMMUNICATION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xmlns="" val="2858449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600200" y="762000"/>
            <a:ext cx="5486400" cy="99060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Exploring interpersonal communication</a:t>
            </a:r>
            <a:br>
              <a:rPr lang="en-US" b="1" dirty="0" smtClean="0"/>
            </a:br>
            <a:endParaRPr lang="en-US" dirty="0"/>
          </a:p>
        </p:txBody>
      </p:sp>
      <p:cxnSp>
        <p:nvCxnSpPr>
          <p:cNvPr id="4" name="Straight Connector 3"/>
          <p:cNvCxnSpPr/>
          <p:nvPr/>
        </p:nvCxnSpPr>
        <p:spPr>
          <a:xfrm>
            <a:off x="1066800" y="2971800"/>
            <a:ext cx="7162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4533900" y="1752600"/>
            <a:ext cx="0" cy="1219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1066800" y="2971800"/>
            <a:ext cx="0" cy="1066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3429000" y="2971800"/>
            <a:ext cx="0" cy="1066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>
            <a:off x="5791200" y="2971800"/>
            <a:ext cx="0" cy="1066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>
            <a:off x="8229600" y="3124200"/>
            <a:ext cx="0" cy="914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6"/>
          <p:cNvSpPr/>
          <p:nvPr/>
        </p:nvSpPr>
        <p:spPr>
          <a:xfrm>
            <a:off x="304800" y="4038599"/>
            <a:ext cx="1524000" cy="1295399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MESSAGES</a:t>
            </a:r>
            <a:endParaRPr lang="en-US" dirty="0"/>
          </a:p>
        </p:txBody>
      </p:sp>
      <p:sp>
        <p:nvSpPr>
          <p:cNvPr id="18" name="Rectangle 17"/>
          <p:cNvSpPr/>
          <p:nvPr/>
        </p:nvSpPr>
        <p:spPr>
          <a:xfrm>
            <a:off x="2618508" y="4087090"/>
            <a:ext cx="1801091" cy="1246909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The Transactional Aspect of communication</a:t>
            </a:r>
            <a:endParaRPr lang="en-US" dirty="0"/>
          </a:p>
        </p:txBody>
      </p:sp>
      <p:sp>
        <p:nvSpPr>
          <p:cNvPr id="19" name="Rectangle 18"/>
          <p:cNvSpPr/>
          <p:nvPr/>
        </p:nvSpPr>
        <p:spPr>
          <a:xfrm>
            <a:off x="7391400" y="4038600"/>
            <a:ext cx="1676400" cy="1295397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Defining Interpersonal Communication</a:t>
            </a:r>
            <a:endParaRPr lang="en-US" dirty="0"/>
          </a:p>
        </p:txBody>
      </p:sp>
      <p:sp>
        <p:nvSpPr>
          <p:cNvPr id="20" name="Rectangle 19"/>
          <p:cNvSpPr/>
          <p:nvPr/>
        </p:nvSpPr>
        <p:spPr>
          <a:xfrm>
            <a:off x="4987637" y="4087090"/>
            <a:ext cx="1607126" cy="124690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C</a:t>
            </a:r>
            <a:r>
              <a:rPr lang="en-US" dirty="0" smtClean="0"/>
              <a:t>ontext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903223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Gender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komunikasi</a:t>
            </a:r>
            <a:r>
              <a:rPr lang="en-US" dirty="0" smtClean="0"/>
              <a:t> </a:t>
            </a:r>
            <a:r>
              <a:rPr lang="en-US" dirty="0" err="1" smtClean="0"/>
              <a:t>keseharian</a:t>
            </a:r>
            <a:r>
              <a:rPr lang="en-US" dirty="0" smtClean="0"/>
              <a:t> </a:t>
            </a:r>
            <a:r>
              <a:rPr lang="en-US" dirty="0" err="1" smtClean="0"/>
              <a:t>memiliki</a:t>
            </a:r>
            <a:r>
              <a:rPr lang="en-US" dirty="0" smtClean="0"/>
              <a:t> </a:t>
            </a:r>
            <a:r>
              <a:rPr lang="en-US" dirty="0" err="1" smtClean="0"/>
              <a:t>keterkaitan</a:t>
            </a:r>
            <a:r>
              <a:rPr lang="en-US" dirty="0" smtClean="0"/>
              <a:t> yang </a:t>
            </a:r>
            <a:r>
              <a:rPr lang="en-US" dirty="0" err="1" smtClean="0"/>
              <a:t>erat</a:t>
            </a:r>
            <a:r>
              <a:rPr lang="en-US" dirty="0" smtClean="0"/>
              <a:t>, </a:t>
            </a:r>
            <a:r>
              <a:rPr lang="en-US" dirty="0" err="1" smtClean="0"/>
              <a:t>observasi</a:t>
            </a:r>
            <a:r>
              <a:rPr lang="en-US" dirty="0" smtClean="0"/>
              <a:t> yang </a:t>
            </a:r>
            <a:r>
              <a:rPr lang="en-US" dirty="0" err="1" smtClean="0"/>
              <a:t>telah</a:t>
            </a:r>
            <a:r>
              <a:rPr lang="en-US" dirty="0" smtClean="0"/>
              <a:t> </a:t>
            </a:r>
            <a:r>
              <a:rPr lang="en-US" dirty="0" err="1" smtClean="0"/>
              <a:t>dilakukan</a:t>
            </a:r>
            <a:r>
              <a:rPr lang="en-US" dirty="0" smtClean="0"/>
              <a:t> </a:t>
            </a:r>
            <a:r>
              <a:rPr lang="en-US" dirty="0" err="1" smtClean="0"/>
              <a:t>menunjukan</a:t>
            </a:r>
            <a:r>
              <a:rPr lang="en-US" dirty="0" smtClean="0"/>
              <a:t> </a:t>
            </a:r>
            <a:r>
              <a:rPr lang="en-US" dirty="0" err="1" smtClean="0"/>
              <a:t>bahwa</a:t>
            </a:r>
            <a:r>
              <a:rPr lang="en-US" dirty="0" smtClean="0"/>
              <a:t> </a:t>
            </a:r>
            <a:r>
              <a:rPr lang="en-US" dirty="0" err="1" smtClean="0"/>
              <a:t>wanita</a:t>
            </a:r>
            <a:r>
              <a:rPr lang="en-US" dirty="0" smtClean="0"/>
              <a:t> </a:t>
            </a:r>
            <a:r>
              <a:rPr lang="en-US" dirty="0" err="1" smtClean="0"/>
              <a:t>lebih</a:t>
            </a:r>
            <a:r>
              <a:rPr lang="en-US" dirty="0" smtClean="0"/>
              <a:t> </a:t>
            </a:r>
            <a:r>
              <a:rPr lang="en-US" dirty="0" err="1" smtClean="0"/>
              <a:t>terbuka</a:t>
            </a:r>
            <a:r>
              <a:rPr lang="en-US" dirty="0" smtClean="0"/>
              <a:t> yang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komunikasi</a:t>
            </a:r>
            <a:r>
              <a:rPr lang="en-US" dirty="0" smtClean="0"/>
              <a:t> </a:t>
            </a:r>
            <a:r>
              <a:rPr lang="en-US" dirty="0" err="1" smtClean="0"/>
              <a:t>bila</a:t>
            </a:r>
            <a:r>
              <a:rPr lang="en-US" dirty="0" smtClean="0"/>
              <a:t> </a:t>
            </a:r>
            <a:r>
              <a:rPr lang="en-US" dirty="0" err="1" smtClean="0"/>
              <a:t>dibandingkan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pria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016955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BEBERAPA JENIS COMMUNICATION VERBAL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RAPPORT TALK</a:t>
            </a:r>
          </a:p>
          <a:p>
            <a:r>
              <a:rPr lang="en-US" dirty="0" smtClean="0"/>
              <a:t>SELF-DISCLOSURE</a:t>
            </a:r>
          </a:p>
          <a:p>
            <a:r>
              <a:rPr lang="en-US" dirty="0" smtClean="0"/>
              <a:t>INTERRUPTIONS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270709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2819400" y="2917686"/>
            <a:ext cx="325743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/>
              <a:t>RAPPORT TALK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xmlns="" val="2107942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Wanita</a:t>
            </a:r>
            <a:r>
              <a:rPr lang="en-US" dirty="0" smtClean="0"/>
              <a:t> </a:t>
            </a:r>
            <a:r>
              <a:rPr lang="en-US" dirty="0" err="1" smtClean="0"/>
              <a:t>lebih</a:t>
            </a:r>
            <a:r>
              <a:rPr lang="en-US" dirty="0" smtClean="0"/>
              <a:t> </a:t>
            </a:r>
            <a:r>
              <a:rPr lang="en-US" dirty="0" err="1" smtClean="0"/>
              <a:t>sering</a:t>
            </a:r>
            <a:r>
              <a:rPr lang="en-US" dirty="0" smtClean="0"/>
              <a:t> </a:t>
            </a:r>
            <a:r>
              <a:rPr lang="en-US" dirty="0" err="1" smtClean="0"/>
              <a:t>melakukan</a:t>
            </a:r>
            <a:r>
              <a:rPr lang="en-US" dirty="0" smtClean="0"/>
              <a:t> rapport talk, </a:t>
            </a:r>
            <a:r>
              <a:rPr lang="en-US" dirty="0" err="1" smtClean="0"/>
              <a:t>yaitu</a:t>
            </a:r>
            <a:r>
              <a:rPr lang="en-US" dirty="0" smtClean="0"/>
              <a:t> </a:t>
            </a:r>
            <a:r>
              <a:rPr lang="en-US" dirty="0" err="1" smtClean="0"/>
              <a:t>komunikasi</a:t>
            </a:r>
            <a:r>
              <a:rPr lang="en-US" dirty="0" smtClean="0"/>
              <a:t> yang </a:t>
            </a:r>
            <a:r>
              <a:rPr lang="en-US" dirty="0" err="1" smtClean="0"/>
              <a:t>dilakukan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tujuan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memperdalam</a:t>
            </a:r>
            <a:r>
              <a:rPr lang="en-US" dirty="0" smtClean="0"/>
              <a:t> </a:t>
            </a:r>
            <a:r>
              <a:rPr lang="en-US" dirty="0" err="1" smtClean="0"/>
              <a:t>hubungan</a:t>
            </a:r>
            <a:r>
              <a:rPr lang="en-US" dirty="0" smtClean="0"/>
              <a:t> </a:t>
            </a:r>
            <a:r>
              <a:rPr lang="en-US" dirty="0" err="1" smtClean="0"/>
              <a:t>antar</a:t>
            </a:r>
            <a:r>
              <a:rPr lang="en-US" dirty="0" smtClean="0"/>
              <a:t> </a:t>
            </a:r>
            <a:r>
              <a:rPr lang="en-US" dirty="0" err="1" smtClean="0"/>
              <a:t>pembicara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Sedangkan</a:t>
            </a:r>
            <a:r>
              <a:rPr lang="en-US" dirty="0" smtClean="0"/>
              <a:t> </a:t>
            </a:r>
            <a:r>
              <a:rPr lang="en-US" dirty="0" err="1" smtClean="0"/>
              <a:t>pria</a:t>
            </a:r>
            <a:r>
              <a:rPr lang="en-US" dirty="0" smtClean="0"/>
              <a:t> </a:t>
            </a:r>
            <a:r>
              <a:rPr lang="en-US" dirty="0" err="1" smtClean="0"/>
              <a:t>lebih</a:t>
            </a:r>
            <a:r>
              <a:rPr lang="en-US" dirty="0" smtClean="0"/>
              <a:t> </a:t>
            </a:r>
            <a:r>
              <a:rPr lang="en-US" dirty="0" err="1" smtClean="0"/>
              <a:t>tertarik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report talk </a:t>
            </a:r>
            <a:r>
              <a:rPr lang="en-US" dirty="0" err="1" smtClean="0"/>
              <a:t>yaitu</a:t>
            </a:r>
            <a:r>
              <a:rPr lang="en-US" dirty="0" smtClean="0"/>
              <a:t>, </a:t>
            </a:r>
            <a:r>
              <a:rPr lang="en-US" dirty="0" err="1" smtClean="0"/>
              <a:t>perbincangan</a:t>
            </a:r>
            <a:r>
              <a:rPr lang="en-US" dirty="0" smtClean="0"/>
              <a:t> yang </a:t>
            </a:r>
            <a:r>
              <a:rPr lang="en-US" dirty="0" err="1" smtClean="0"/>
              <a:t>bertujuan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membagi</a:t>
            </a:r>
            <a:r>
              <a:rPr lang="en-US" dirty="0" smtClean="0"/>
              <a:t> </a:t>
            </a:r>
            <a:r>
              <a:rPr lang="en-US" dirty="0" err="1" smtClean="0"/>
              <a:t>sebuah</a:t>
            </a:r>
            <a:r>
              <a:rPr lang="en-US" dirty="0" smtClean="0"/>
              <a:t> </a:t>
            </a:r>
            <a:r>
              <a:rPr lang="en-US" dirty="0" err="1" smtClean="0"/>
              <a:t>informasi</a:t>
            </a:r>
            <a:r>
              <a:rPr lang="en-US" dirty="0" smtClean="0"/>
              <a:t> </a:t>
            </a:r>
            <a:r>
              <a:rPr lang="en-US" dirty="0" err="1" smtClean="0"/>
              <a:t>antar</a:t>
            </a:r>
            <a:r>
              <a:rPr lang="en-US" dirty="0" smtClean="0"/>
              <a:t> </a:t>
            </a:r>
            <a:r>
              <a:rPr lang="en-US" dirty="0" err="1" smtClean="0"/>
              <a:t>pembicara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298343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514600" y="2819400"/>
            <a:ext cx="383143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/>
              <a:t>SELF DISCLOSURE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xmlns="" val="3971307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err="1" smtClean="0"/>
              <a:t>Wanita</a:t>
            </a:r>
            <a:r>
              <a:rPr lang="en-US" dirty="0" smtClean="0"/>
              <a:t> </a:t>
            </a:r>
            <a:r>
              <a:rPr lang="en-US" dirty="0" err="1" smtClean="0"/>
              <a:t>lebih</a:t>
            </a:r>
            <a:r>
              <a:rPr lang="en-US" dirty="0" smtClean="0"/>
              <a:t> </a:t>
            </a:r>
            <a:r>
              <a:rPr lang="en-US" dirty="0" err="1" smtClean="0"/>
              <a:t>terbuka</a:t>
            </a:r>
            <a:r>
              <a:rPr lang="en-US" dirty="0" smtClean="0"/>
              <a:t>  </a:t>
            </a:r>
            <a:r>
              <a:rPr lang="en-US" dirty="0" err="1" smtClean="0"/>
              <a:t>dibandingkan</a:t>
            </a:r>
            <a:r>
              <a:rPr lang="en-US" dirty="0" smtClean="0"/>
              <a:t> </a:t>
            </a:r>
            <a:r>
              <a:rPr lang="en-US" dirty="0" err="1" smtClean="0"/>
              <a:t>pria</a:t>
            </a:r>
            <a:r>
              <a:rPr lang="en-US" dirty="0" smtClean="0"/>
              <a:t> </a:t>
            </a:r>
            <a:r>
              <a:rPr lang="en-US" dirty="0" err="1" smtClean="0"/>
              <a:t>karena</a:t>
            </a:r>
            <a:r>
              <a:rPr lang="en-US" dirty="0" smtClean="0"/>
              <a:t> </a:t>
            </a:r>
            <a:r>
              <a:rPr lang="en-US" dirty="0" err="1" smtClean="0"/>
              <a:t>wanita</a:t>
            </a:r>
            <a:r>
              <a:rPr lang="en-US" dirty="0" smtClean="0"/>
              <a:t> </a:t>
            </a:r>
            <a:r>
              <a:rPr lang="en-US" dirty="0" err="1" smtClean="0"/>
              <a:t>memiliki</a:t>
            </a:r>
            <a:r>
              <a:rPr lang="en-US" dirty="0" smtClean="0"/>
              <a:t> </a:t>
            </a:r>
            <a:r>
              <a:rPr lang="en-US" dirty="0" err="1" smtClean="0"/>
              <a:t>tingkat</a:t>
            </a:r>
            <a:r>
              <a:rPr lang="en-US" dirty="0" smtClean="0"/>
              <a:t> </a:t>
            </a:r>
            <a:r>
              <a:rPr lang="en-US" dirty="0" err="1" smtClean="0"/>
              <a:t>kepercayaan</a:t>
            </a:r>
            <a:r>
              <a:rPr lang="en-US" dirty="0" smtClean="0"/>
              <a:t> yang </a:t>
            </a:r>
            <a:r>
              <a:rPr lang="en-US" dirty="0" err="1" smtClean="0"/>
              <a:t>lebih</a:t>
            </a:r>
            <a:r>
              <a:rPr lang="en-US" dirty="0" smtClean="0"/>
              <a:t> </a:t>
            </a:r>
            <a:r>
              <a:rPr lang="en-US" dirty="0" err="1" smtClean="0"/>
              <a:t>tinggi</a:t>
            </a:r>
            <a:r>
              <a:rPr lang="en-US" dirty="0" smtClean="0"/>
              <a:t>, </a:t>
            </a:r>
            <a:r>
              <a:rPr lang="en-US" dirty="0" err="1" smtClean="0"/>
              <a:t>serta</a:t>
            </a:r>
            <a:r>
              <a:rPr lang="en-US" dirty="0" smtClean="0"/>
              <a:t> </a:t>
            </a:r>
            <a:r>
              <a:rPr lang="en-US" dirty="0" err="1" smtClean="0"/>
              <a:t>mengkaitkan</a:t>
            </a:r>
            <a:r>
              <a:rPr lang="en-US" dirty="0" smtClean="0"/>
              <a:t> </a:t>
            </a:r>
            <a:r>
              <a:rPr lang="en-US" dirty="0" err="1" smtClean="0"/>
              <a:t>pembukaan</a:t>
            </a:r>
            <a:r>
              <a:rPr lang="en-US" dirty="0" smtClean="0"/>
              <a:t> </a:t>
            </a:r>
            <a:r>
              <a:rPr lang="en-US" dirty="0" err="1" smtClean="0"/>
              <a:t>diri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sebuah</a:t>
            </a:r>
            <a:r>
              <a:rPr lang="en-US" dirty="0" smtClean="0"/>
              <a:t> </a:t>
            </a:r>
            <a:r>
              <a:rPr lang="en-US" dirty="0" err="1" smtClean="0"/>
              <a:t>bentuk</a:t>
            </a:r>
            <a:r>
              <a:rPr lang="en-US" dirty="0"/>
              <a:t> </a:t>
            </a:r>
            <a:r>
              <a:rPr lang="en-US" dirty="0" err="1" smtClean="0"/>
              <a:t>keintiman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Namun</a:t>
            </a:r>
            <a:r>
              <a:rPr lang="en-US" dirty="0" smtClean="0"/>
              <a:t> </a:t>
            </a:r>
            <a:r>
              <a:rPr lang="en-US" dirty="0" err="1" smtClean="0"/>
              <a:t>pria</a:t>
            </a:r>
            <a:r>
              <a:rPr lang="en-US" dirty="0" smtClean="0"/>
              <a:t> </a:t>
            </a:r>
            <a:r>
              <a:rPr lang="en-US" dirty="0" err="1" smtClean="0"/>
              <a:t>merasa</a:t>
            </a:r>
            <a:r>
              <a:rPr lang="en-US" dirty="0" smtClean="0"/>
              <a:t> </a:t>
            </a:r>
            <a:r>
              <a:rPr lang="en-US" dirty="0" err="1" smtClean="0"/>
              <a:t>bahwa</a:t>
            </a:r>
            <a:r>
              <a:rPr lang="en-US" dirty="0" smtClean="0"/>
              <a:t> </a:t>
            </a:r>
            <a:r>
              <a:rPr lang="en-US" dirty="0" err="1" smtClean="0"/>
              <a:t>semakin</a:t>
            </a:r>
            <a:r>
              <a:rPr lang="en-US" dirty="0" smtClean="0"/>
              <a:t> </a:t>
            </a:r>
            <a:r>
              <a:rPr lang="en-US" dirty="0" err="1" smtClean="0"/>
              <a:t>banyak</a:t>
            </a:r>
            <a:r>
              <a:rPr lang="en-US" dirty="0" smtClean="0"/>
              <a:t> </a:t>
            </a:r>
            <a:r>
              <a:rPr lang="en-US" dirty="0" err="1" smtClean="0"/>
              <a:t>informasi</a:t>
            </a:r>
            <a:r>
              <a:rPr lang="en-US" dirty="0" smtClean="0"/>
              <a:t> </a:t>
            </a:r>
            <a:r>
              <a:rPr lang="en-US" dirty="0" err="1" smtClean="0"/>
              <a:t>akan</a:t>
            </a:r>
            <a:r>
              <a:rPr lang="en-US" dirty="0" smtClean="0"/>
              <a:t> di </a:t>
            </a:r>
            <a:r>
              <a:rPr lang="en-US" dirty="0" err="1" smtClean="0"/>
              <a:t>ketahui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orang </a:t>
            </a:r>
            <a:r>
              <a:rPr lang="en-US" dirty="0" err="1" smtClean="0"/>
              <a:t>makan</a:t>
            </a:r>
            <a:r>
              <a:rPr lang="en-US" dirty="0" smtClean="0"/>
              <a:t> </a:t>
            </a:r>
            <a:r>
              <a:rPr lang="en-US" dirty="0" err="1" smtClean="0"/>
              <a:t>semakin</a:t>
            </a:r>
            <a:r>
              <a:rPr lang="en-US" dirty="0" smtClean="0"/>
              <a:t> </a:t>
            </a:r>
            <a:r>
              <a:rPr lang="en-US" dirty="0" err="1" smtClean="0"/>
              <a:t>berbahayalah</a:t>
            </a:r>
            <a:r>
              <a:rPr lang="en-US" dirty="0" smtClean="0"/>
              <a:t> </a:t>
            </a:r>
            <a:r>
              <a:rPr lang="en-US" dirty="0" err="1" smtClean="0"/>
              <a:t>posisinya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Bukan</a:t>
            </a:r>
            <a:r>
              <a:rPr lang="en-US" dirty="0" smtClean="0"/>
              <a:t> </a:t>
            </a:r>
            <a:r>
              <a:rPr lang="en-US" dirty="0" err="1" smtClean="0"/>
              <a:t>hanya</a:t>
            </a:r>
            <a:r>
              <a:rPr lang="en-US" dirty="0" smtClean="0"/>
              <a:t> </a:t>
            </a:r>
            <a:r>
              <a:rPr lang="en-US" dirty="0" err="1" smtClean="0"/>
              <a:t>pria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wanita</a:t>
            </a:r>
            <a:r>
              <a:rPr lang="en-US" dirty="0" smtClean="0"/>
              <a:t> </a:t>
            </a:r>
            <a:r>
              <a:rPr lang="en-US" dirty="0" err="1" smtClean="0"/>
              <a:t>memiliki</a:t>
            </a:r>
            <a:r>
              <a:rPr lang="en-US" dirty="0" smtClean="0"/>
              <a:t> </a:t>
            </a:r>
            <a:r>
              <a:rPr lang="en-US" dirty="0" err="1" smtClean="0"/>
              <a:t>preferensi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pola</a:t>
            </a:r>
            <a:r>
              <a:rPr lang="en-US" dirty="0" smtClean="0"/>
              <a:t> yang </a:t>
            </a:r>
            <a:r>
              <a:rPr lang="en-US" dirty="0" err="1" smtClean="0"/>
              <a:t>berbeda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membuka</a:t>
            </a:r>
            <a:r>
              <a:rPr lang="en-US" dirty="0" smtClean="0"/>
              <a:t> </a:t>
            </a:r>
            <a:r>
              <a:rPr lang="en-US" dirty="0" err="1" smtClean="0"/>
              <a:t>diri</a:t>
            </a:r>
            <a:r>
              <a:rPr lang="en-US" dirty="0" smtClean="0"/>
              <a:t>, </a:t>
            </a:r>
            <a:r>
              <a:rPr lang="en-US" dirty="0" err="1" smtClean="0"/>
              <a:t>persepsi</a:t>
            </a:r>
            <a:r>
              <a:rPr lang="en-US" dirty="0" smtClean="0"/>
              <a:t> </a:t>
            </a:r>
            <a:r>
              <a:rPr lang="en-US" dirty="0" err="1" smtClean="0"/>
              <a:t>mereka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makna</a:t>
            </a:r>
            <a:r>
              <a:rPr lang="en-US" dirty="0" smtClean="0"/>
              <a:t> </a:t>
            </a:r>
            <a:r>
              <a:rPr lang="en-US" dirty="0" err="1" smtClean="0"/>
              <a:t>pembukaan</a:t>
            </a:r>
            <a:r>
              <a:rPr lang="en-US" dirty="0" smtClean="0"/>
              <a:t> </a:t>
            </a:r>
            <a:r>
              <a:rPr lang="en-US" dirty="0" err="1" smtClean="0"/>
              <a:t>diri</a:t>
            </a:r>
            <a:r>
              <a:rPr lang="en-US" dirty="0" smtClean="0"/>
              <a:t> </a:t>
            </a:r>
            <a:r>
              <a:rPr lang="en-US" dirty="0" err="1" smtClean="0"/>
              <a:t>itupun</a:t>
            </a:r>
            <a:r>
              <a:rPr lang="en-US" dirty="0" smtClean="0"/>
              <a:t> </a:t>
            </a:r>
            <a:r>
              <a:rPr lang="en-US" dirty="0" err="1" smtClean="0"/>
              <a:t>sudah</a:t>
            </a:r>
            <a:r>
              <a:rPr lang="en-US" dirty="0" smtClean="0"/>
              <a:t> </a:t>
            </a:r>
            <a:r>
              <a:rPr lang="en-US" dirty="0" err="1" smtClean="0"/>
              <a:t>berbeda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141996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INTERRUPTIONS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Apakah</a:t>
            </a:r>
            <a:r>
              <a:rPr lang="en-US" dirty="0" smtClean="0"/>
              <a:t> </a:t>
            </a:r>
            <a:r>
              <a:rPr lang="en-US" dirty="0" err="1" smtClean="0"/>
              <a:t>pria</a:t>
            </a:r>
            <a:r>
              <a:rPr lang="en-US" dirty="0" smtClean="0"/>
              <a:t> </a:t>
            </a:r>
            <a:r>
              <a:rPr lang="en-US" dirty="0" err="1" smtClean="0"/>
              <a:t>lebih</a:t>
            </a:r>
            <a:r>
              <a:rPr lang="en-US" dirty="0" smtClean="0"/>
              <a:t> </a:t>
            </a:r>
            <a:r>
              <a:rPr lang="en-US" dirty="0" err="1" smtClean="0"/>
              <a:t>sering</a:t>
            </a:r>
            <a:r>
              <a:rPr lang="en-US" dirty="0" smtClean="0"/>
              <a:t> </a:t>
            </a:r>
            <a:r>
              <a:rPr lang="en-US" dirty="0" err="1" smtClean="0"/>
              <a:t>menyela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wanita</a:t>
            </a:r>
            <a:r>
              <a:rPr lang="en-US" dirty="0" smtClean="0"/>
              <a:t>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748485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400" dirty="0" smtClean="0"/>
              <a:t>BARRIERS TO EFFECTIVE VERBAL COMMUNICATION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JUDGING</a:t>
            </a:r>
          </a:p>
          <a:p>
            <a:r>
              <a:rPr lang="en-US" dirty="0" smtClean="0"/>
              <a:t>PROPOSING SOLUTIONS</a:t>
            </a:r>
          </a:p>
          <a:p>
            <a:r>
              <a:rPr lang="en-US" dirty="0" smtClean="0"/>
              <a:t>AVOIDING THE OTHERS CONCERNS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230449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62000" y="2057400"/>
            <a:ext cx="7620000" cy="4625975"/>
          </a:xfrm>
        </p:spPr>
      </p:pic>
    </p:spTree>
    <p:extLst>
      <p:ext uri="{BB962C8B-B14F-4D97-AF65-F5344CB8AC3E}">
        <p14:creationId xmlns:p14="http://schemas.microsoft.com/office/powerpoint/2010/main" xmlns="" val="162194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images-37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aphicFrame>
        <p:nvGraphicFramePr>
          <p:cNvPr id="4" name="Diagram 3"/>
          <p:cNvGraphicFramePr/>
          <p:nvPr/>
        </p:nvGraphicFramePr>
        <p:xfrm>
          <a:off x="304800" y="1371600"/>
          <a:ext cx="8610600" cy="5257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04801"/>
            <a:ext cx="7772400" cy="990600"/>
          </a:xfrm>
        </p:spPr>
        <p:txBody>
          <a:bodyPr>
            <a:noAutofit/>
          </a:bodyPr>
          <a:lstStyle/>
          <a:p>
            <a:r>
              <a:rPr lang="en-US" sz="3200" b="1" dirty="0" smtClean="0"/>
              <a:t>Exploring interpersonal communication</a:t>
            </a:r>
            <a:endParaRPr lang="en-US" sz="3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1600200"/>
            <a:ext cx="7315200" cy="3124200"/>
          </a:xfrm>
        </p:spPr>
        <p:txBody>
          <a:bodyPr>
            <a:normAutofit/>
          </a:bodyPr>
          <a:lstStyle/>
          <a:p>
            <a:pPr algn="l"/>
            <a:r>
              <a:rPr lang="en-US" sz="2000" b="1" dirty="0" err="1" smtClean="0">
                <a:solidFill>
                  <a:schemeClr val="tx1"/>
                </a:solidFill>
              </a:rPr>
              <a:t>komunikasi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>
                <a:solidFill>
                  <a:schemeClr val="tx1"/>
                </a:solidFill>
              </a:rPr>
              <a:t>antar</a:t>
            </a:r>
            <a:r>
              <a:rPr lang="en-US" sz="2000" b="1" dirty="0">
                <a:solidFill>
                  <a:schemeClr val="tx1"/>
                </a:solidFill>
              </a:rPr>
              <a:t> </a:t>
            </a:r>
            <a:r>
              <a:rPr lang="en-US" sz="2000" b="1" dirty="0" err="1">
                <a:solidFill>
                  <a:schemeClr val="tx1"/>
                </a:solidFill>
              </a:rPr>
              <a:t>komunikator</a:t>
            </a:r>
            <a:r>
              <a:rPr lang="en-US" sz="2000" b="1" dirty="0">
                <a:solidFill>
                  <a:schemeClr val="tx1"/>
                </a:solidFill>
              </a:rPr>
              <a:t> </a:t>
            </a:r>
            <a:r>
              <a:rPr lang="en-US" sz="2000" b="1" dirty="0" err="1">
                <a:solidFill>
                  <a:schemeClr val="tx1"/>
                </a:solidFill>
              </a:rPr>
              <a:t>dengan</a:t>
            </a:r>
            <a:r>
              <a:rPr lang="en-US" sz="2000" b="1" dirty="0">
                <a:solidFill>
                  <a:schemeClr val="tx1"/>
                </a:solidFill>
              </a:rPr>
              <a:t> </a:t>
            </a:r>
            <a:r>
              <a:rPr lang="en-US" sz="2000" b="1" dirty="0" err="1">
                <a:solidFill>
                  <a:schemeClr val="tx1"/>
                </a:solidFill>
              </a:rPr>
              <a:t>komunikan</a:t>
            </a:r>
            <a:r>
              <a:rPr lang="en-US" sz="2000" b="1" dirty="0">
                <a:solidFill>
                  <a:schemeClr val="tx1"/>
                </a:solidFill>
              </a:rPr>
              <a:t>, 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komunikasi</a:t>
            </a:r>
            <a:r>
              <a:rPr lang="en-US" sz="2000" b="1" dirty="0" smtClean="0">
                <a:solidFill>
                  <a:schemeClr val="tx1"/>
                </a:solidFill>
              </a:rPr>
              <a:t>  </a:t>
            </a:r>
            <a:r>
              <a:rPr lang="en-US" sz="2000" b="1" dirty="0" err="1" smtClean="0">
                <a:solidFill>
                  <a:schemeClr val="tx1"/>
                </a:solidFill>
              </a:rPr>
              <a:t>jenis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ini</a:t>
            </a:r>
            <a:r>
              <a:rPr lang="en-US" sz="2000" b="1" dirty="0" smtClean="0">
                <a:solidFill>
                  <a:schemeClr val="tx1"/>
                </a:solidFill>
              </a:rPr>
              <a:t> di </a:t>
            </a:r>
            <a:r>
              <a:rPr lang="en-US" sz="2000" b="1" dirty="0" err="1" smtClean="0">
                <a:solidFill>
                  <a:schemeClr val="tx1"/>
                </a:solidFill>
              </a:rPr>
              <a:t>anggap</a:t>
            </a:r>
            <a:r>
              <a:rPr lang="en-US" sz="2000" b="1" dirty="0" smtClean="0">
                <a:solidFill>
                  <a:schemeClr val="tx1"/>
                </a:solidFill>
              </a:rPr>
              <a:t> paling </a:t>
            </a:r>
            <a:r>
              <a:rPr lang="en-US" sz="2000" b="1" dirty="0" err="1" smtClean="0">
                <a:solidFill>
                  <a:schemeClr val="tx1"/>
                </a:solidFill>
              </a:rPr>
              <a:t>efektif</a:t>
            </a:r>
            <a:r>
              <a:rPr lang="en-US" sz="2000" b="1" dirty="0">
                <a:solidFill>
                  <a:schemeClr val="tx1"/>
                </a:solidFill>
              </a:rPr>
              <a:t> </a:t>
            </a:r>
            <a:r>
              <a:rPr lang="en-US" sz="2000" b="1" dirty="0" err="1">
                <a:solidFill>
                  <a:schemeClr val="tx1"/>
                </a:solidFill>
              </a:rPr>
              <a:t>dalam</a:t>
            </a:r>
            <a:r>
              <a:rPr lang="en-US" sz="2000" b="1" dirty="0">
                <a:solidFill>
                  <a:schemeClr val="tx1"/>
                </a:solidFill>
              </a:rPr>
              <a:t> </a:t>
            </a:r>
            <a:r>
              <a:rPr lang="en-US" sz="2000" b="1" dirty="0" err="1">
                <a:solidFill>
                  <a:schemeClr val="tx1"/>
                </a:solidFill>
              </a:rPr>
              <a:t>upaya</a:t>
            </a:r>
            <a:r>
              <a:rPr lang="en-US" sz="2000" b="1" dirty="0">
                <a:solidFill>
                  <a:schemeClr val="tx1"/>
                </a:solidFill>
              </a:rPr>
              <a:t> </a:t>
            </a:r>
            <a:r>
              <a:rPr lang="en-US" sz="2000" b="1" dirty="0" err="1">
                <a:solidFill>
                  <a:schemeClr val="tx1"/>
                </a:solidFill>
              </a:rPr>
              <a:t>mengubah</a:t>
            </a:r>
            <a:r>
              <a:rPr lang="en-US" sz="2000" b="1" dirty="0">
                <a:solidFill>
                  <a:schemeClr val="tx1"/>
                </a:solidFill>
              </a:rPr>
              <a:t> </a:t>
            </a:r>
            <a:r>
              <a:rPr lang="en-US" sz="2000" b="1" dirty="0" err="1">
                <a:solidFill>
                  <a:schemeClr val="tx1"/>
                </a:solidFill>
              </a:rPr>
              <a:t>sikap</a:t>
            </a:r>
            <a:r>
              <a:rPr lang="en-US" sz="2000" b="1" dirty="0">
                <a:solidFill>
                  <a:schemeClr val="tx1"/>
                </a:solidFill>
              </a:rPr>
              <a:t>, </a:t>
            </a:r>
            <a:r>
              <a:rPr lang="en-US" sz="2000" b="1" dirty="0" err="1">
                <a:solidFill>
                  <a:schemeClr val="tx1"/>
                </a:solidFill>
              </a:rPr>
              <a:t>pendapat</a:t>
            </a:r>
            <a:r>
              <a:rPr lang="en-US" sz="2000" b="1" dirty="0">
                <a:solidFill>
                  <a:schemeClr val="tx1"/>
                </a:solidFill>
              </a:rPr>
              <a:t> </a:t>
            </a:r>
            <a:r>
              <a:rPr lang="en-US" sz="2000" b="1" dirty="0" err="1">
                <a:solidFill>
                  <a:schemeClr val="tx1"/>
                </a:solidFill>
              </a:rPr>
              <a:t>atau</a:t>
            </a:r>
            <a:r>
              <a:rPr lang="en-US" sz="2000" b="1" dirty="0">
                <a:solidFill>
                  <a:schemeClr val="tx1"/>
                </a:solidFill>
              </a:rPr>
              <a:t> </a:t>
            </a:r>
            <a:r>
              <a:rPr lang="en-US" sz="2000" b="1" dirty="0" err="1">
                <a:solidFill>
                  <a:schemeClr val="tx1"/>
                </a:solidFill>
              </a:rPr>
              <a:t>perilaku</a:t>
            </a:r>
            <a:r>
              <a:rPr lang="en-US" sz="2000" b="1" dirty="0">
                <a:solidFill>
                  <a:schemeClr val="tx1"/>
                </a:solidFill>
              </a:rPr>
              <a:t> </a:t>
            </a:r>
            <a:r>
              <a:rPr lang="en-US" sz="2000" b="1" dirty="0" err="1">
                <a:solidFill>
                  <a:schemeClr val="tx1"/>
                </a:solidFill>
              </a:rPr>
              <a:t>seseorang</a:t>
            </a:r>
            <a:r>
              <a:rPr lang="en-US" sz="2000" b="1" dirty="0">
                <a:solidFill>
                  <a:schemeClr val="tx1"/>
                </a:solidFill>
              </a:rPr>
              <a:t>, </a:t>
            </a:r>
            <a:r>
              <a:rPr lang="en-US" sz="2000" b="1" dirty="0" err="1">
                <a:solidFill>
                  <a:schemeClr val="tx1"/>
                </a:solidFill>
              </a:rPr>
              <a:t>karena</a:t>
            </a:r>
            <a:r>
              <a:rPr lang="en-US" sz="2000" b="1" dirty="0">
                <a:solidFill>
                  <a:schemeClr val="tx1"/>
                </a:solidFill>
              </a:rPr>
              <a:t> </a:t>
            </a:r>
            <a:r>
              <a:rPr lang="en-US" sz="2000" b="1" dirty="0" err="1">
                <a:solidFill>
                  <a:schemeClr val="tx1"/>
                </a:solidFill>
              </a:rPr>
              <a:t>sifatnya</a:t>
            </a:r>
            <a:r>
              <a:rPr lang="en-US" sz="2000" b="1" dirty="0">
                <a:solidFill>
                  <a:schemeClr val="tx1"/>
                </a:solidFill>
              </a:rPr>
              <a:t> yang </a:t>
            </a:r>
            <a:r>
              <a:rPr lang="en-US" sz="2000" b="1" dirty="0" err="1">
                <a:solidFill>
                  <a:schemeClr val="tx1"/>
                </a:solidFill>
              </a:rPr>
              <a:t>dialogis</a:t>
            </a:r>
            <a:r>
              <a:rPr lang="en-US" sz="2000" b="1" dirty="0">
                <a:solidFill>
                  <a:schemeClr val="tx1"/>
                </a:solidFill>
              </a:rPr>
              <a:t> </a:t>
            </a:r>
            <a:r>
              <a:rPr lang="en-US" sz="2000" b="1" dirty="0" err="1">
                <a:solidFill>
                  <a:schemeClr val="tx1"/>
                </a:solidFill>
              </a:rPr>
              <a:t>berupa</a:t>
            </a:r>
            <a:r>
              <a:rPr lang="en-US" sz="2000" b="1" dirty="0">
                <a:solidFill>
                  <a:schemeClr val="tx1"/>
                </a:solidFill>
              </a:rPr>
              <a:t> </a:t>
            </a:r>
            <a:r>
              <a:rPr lang="en-US" sz="2000" b="1" dirty="0" err="1">
                <a:solidFill>
                  <a:schemeClr val="tx1"/>
                </a:solidFill>
              </a:rPr>
              <a:t>percakapan</a:t>
            </a:r>
            <a:r>
              <a:rPr lang="en-US" sz="2000" b="1" dirty="0">
                <a:solidFill>
                  <a:schemeClr val="tx1"/>
                </a:solidFill>
              </a:rPr>
              <a:t>. </a:t>
            </a:r>
            <a:r>
              <a:rPr lang="en-US" sz="2000" b="1" dirty="0" err="1">
                <a:solidFill>
                  <a:schemeClr val="tx1"/>
                </a:solidFill>
              </a:rPr>
              <a:t>Arus</a:t>
            </a:r>
            <a:r>
              <a:rPr lang="en-US" sz="2000" b="1" dirty="0">
                <a:solidFill>
                  <a:schemeClr val="tx1"/>
                </a:solidFill>
              </a:rPr>
              <a:t> </a:t>
            </a:r>
            <a:r>
              <a:rPr lang="en-US" sz="2000" b="1" dirty="0" err="1">
                <a:solidFill>
                  <a:schemeClr val="tx1"/>
                </a:solidFill>
              </a:rPr>
              <a:t>balik</a:t>
            </a:r>
            <a:r>
              <a:rPr lang="en-US" sz="2000" b="1" dirty="0">
                <a:solidFill>
                  <a:schemeClr val="tx1"/>
                </a:solidFill>
              </a:rPr>
              <a:t> </a:t>
            </a:r>
            <a:r>
              <a:rPr lang="en-US" sz="2000" b="1" dirty="0" err="1">
                <a:solidFill>
                  <a:schemeClr val="tx1"/>
                </a:solidFill>
              </a:rPr>
              <a:t>bersifat</a:t>
            </a:r>
            <a:r>
              <a:rPr lang="en-US" sz="2000" b="1" dirty="0">
                <a:solidFill>
                  <a:schemeClr val="tx1"/>
                </a:solidFill>
              </a:rPr>
              <a:t> </a:t>
            </a:r>
            <a:r>
              <a:rPr lang="en-US" sz="2000" b="1" dirty="0" err="1">
                <a:solidFill>
                  <a:schemeClr val="tx1"/>
                </a:solidFill>
              </a:rPr>
              <a:t>langsung</a:t>
            </a:r>
            <a:r>
              <a:rPr lang="en-US" sz="2000" b="1" dirty="0">
                <a:solidFill>
                  <a:schemeClr val="tx1"/>
                </a:solidFill>
              </a:rPr>
              <a:t>, </a:t>
            </a:r>
            <a:r>
              <a:rPr lang="en-US" sz="2000" b="1" dirty="0" err="1">
                <a:solidFill>
                  <a:schemeClr val="tx1"/>
                </a:solidFill>
              </a:rPr>
              <a:t>komunikator</a:t>
            </a:r>
            <a:r>
              <a:rPr lang="en-US" sz="2000" b="1" dirty="0">
                <a:solidFill>
                  <a:schemeClr val="tx1"/>
                </a:solidFill>
              </a:rPr>
              <a:t> </a:t>
            </a:r>
            <a:r>
              <a:rPr lang="en-US" sz="2000" b="1" dirty="0" err="1">
                <a:solidFill>
                  <a:schemeClr val="tx1"/>
                </a:solidFill>
              </a:rPr>
              <a:t>mengetahui</a:t>
            </a:r>
            <a:r>
              <a:rPr lang="en-US" sz="2000" b="1" dirty="0">
                <a:solidFill>
                  <a:schemeClr val="tx1"/>
                </a:solidFill>
              </a:rPr>
              <a:t> </a:t>
            </a:r>
            <a:r>
              <a:rPr lang="en-US" sz="2000" b="1" dirty="0" err="1">
                <a:solidFill>
                  <a:schemeClr val="tx1"/>
                </a:solidFill>
              </a:rPr>
              <a:t>tanggapan</a:t>
            </a:r>
            <a:r>
              <a:rPr lang="en-US" sz="2000" b="1" dirty="0">
                <a:solidFill>
                  <a:schemeClr val="tx1"/>
                </a:solidFill>
              </a:rPr>
              <a:t> </a:t>
            </a:r>
            <a:r>
              <a:rPr lang="en-US" sz="2000" b="1" dirty="0" err="1">
                <a:solidFill>
                  <a:schemeClr val="tx1"/>
                </a:solidFill>
              </a:rPr>
              <a:t>komunikan</a:t>
            </a:r>
            <a:r>
              <a:rPr lang="en-US" sz="2000" b="1" dirty="0">
                <a:solidFill>
                  <a:schemeClr val="tx1"/>
                </a:solidFill>
              </a:rPr>
              <a:t> </a:t>
            </a:r>
            <a:r>
              <a:rPr lang="en-US" sz="2000" b="1" dirty="0" err="1">
                <a:solidFill>
                  <a:schemeClr val="tx1"/>
                </a:solidFill>
              </a:rPr>
              <a:t>ketika</a:t>
            </a:r>
            <a:r>
              <a:rPr lang="en-US" sz="2000" b="1" dirty="0">
                <a:solidFill>
                  <a:schemeClr val="tx1"/>
                </a:solidFill>
              </a:rPr>
              <a:t> </a:t>
            </a:r>
            <a:r>
              <a:rPr lang="en-US" sz="2000" b="1" dirty="0" err="1">
                <a:solidFill>
                  <a:schemeClr val="tx1"/>
                </a:solidFill>
              </a:rPr>
              <a:t>itu</a:t>
            </a:r>
            <a:r>
              <a:rPr lang="en-US" sz="2000" b="1" dirty="0">
                <a:solidFill>
                  <a:schemeClr val="tx1"/>
                </a:solidFill>
              </a:rPr>
              <a:t> </a:t>
            </a:r>
            <a:r>
              <a:rPr lang="en-US" sz="2000" b="1" dirty="0" err="1">
                <a:solidFill>
                  <a:schemeClr val="tx1"/>
                </a:solidFill>
              </a:rPr>
              <a:t>juga</a:t>
            </a:r>
            <a:r>
              <a:rPr lang="en-US" sz="2000" b="1" dirty="0">
                <a:solidFill>
                  <a:schemeClr val="tx1"/>
                </a:solidFill>
              </a:rPr>
              <a:t>. </a:t>
            </a:r>
            <a:r>
              <a:rPr lang="en-US" sz="2000" b="1" dirty="0" err="1">
                <a:solidFill>
                  <a:schemeClr val="tx1"/>
                </a:solidFill>
              </a:rPr>
              <a:t>Pada</a:t>
            </a:r>
            <a:r>
              <a:rPr lang="en-US" sz="2000" b="1" dirty="0">
                <a:solidFill>
                  <a:schemeClr val="tx1"/>
                </a:solidFill>
              </a:rPr>
              <a:t> </a:t>
            </a:r>
            <a:r>
              <a:rPr lang="en-US" sz="2000" b="1" dirty="0" err="1">
                <a:solidFill>
                  <a:schemeClr val="tx1"/>
                </a:solidFill>
              </a:rPr>
              <a:t>saat</a:t>
            </a:r>
            <a:r>
              <a:rPr lang="en-US" sz="2000" b="1" dirty="0">
                <a:solidFill>
                  <a:schemeClr val="tx1"/>
                </a:solidFill>
              </a:rPr>
              <a:t> </a:t>
            </a:r>
            <a:r>
              <a:rPr lang="en-US" sz="2000" b="1" dirty="0" err="1">
                <a:solidFill>
                  <a:schemeClr val="tx1"/>
                </a:solidFill>
              </a:rPr>
              <a:t>komunikasi</a:t>
            </a:r>
            <a:r>
              <a:rPr lang="en-US" sz="2000" b="1" dirty="0">
                <a:solidFill>
                  <a:schemeClr val="tx1"/>
                </a:solidFill>
              </a:rPr>
              <a:t> </a:t>
            </a:r>
            <a:r>
              <a:rPr lang="en-US" sz="2000" b="1" dirty="0" err="1">
                <a:solidFill>
                  <a:schemeClr val="tx1"/>
                </a:solidFill>
              </a:rPr>
              <a:t>dilancarkan</a:t>
            </a:r>
            <a:r>
              <a:rPr lang="en-US" sz="2000" b="1" dirty="0">
                <a:solidFill>
                  <a:schemeClr val="tx1"/>
                </a:solidFill>
              </a:rPr>
              <a:t>, </a:t>
            </a:r>
            <a:r>
              <a:rPr lang="en-US" sz="2000" b="1" dirty="0" err="1">
                <a:solidFill>
                  <a:schemeClr val="tx1"/>
                </a:solidFill>
              </a:rPr>
              <a:t>komunikator</a:t>
            </a:r>
            <a:r>
              <a:rPr lang="en-US" sz="2000" b="1" dirty="0">
                <a:solidFill>
                  <a:schemeClr val="tx1"/>
                </a:solidFill>
              </a:rPr>
              <a:t> </a:t>
            </a:r>
            <a:r>
              <a:rPr lang="en-US" sz="2000" b="1" dirty="0" err="1">
                <a:solidFill>
                  <a:schemeClr val="tx1"/>
                </a:solidFill>
              </a:rPr>
              <a:t>mengetahui</a:t>
            </a:r>
            <a:r>
              <a:rPr lang="en-US" sz="2000" b="1" dirty="0">
                <a:solidFill>
                  <a:schemeClr val="tx1"/>
                </a:solidFill>
              </a:rPr>
              <a:t> </a:t>
            </a:r>
            <a:r>
              <a:rPr lang="en-US" sz="2000" b="1" dirty="0" err="1">
                <a:solidFill>
                  <a:schemeClr val="tx1"/>
                </a:solidFill>
              </a:rPr>
              <a:t>secara</a:t>
            </a:r>
            <a:r>
              <a:rPr lang="en-US" sz="2000" b="1" dirty="0">
                <a:solidFill>
                  <a:schemeClr val="tx1"/>
                </a:solidFill>
              </a:rPr>
              <a:t> </a:t>
            </a:r>
            <a:r>
              <a:rPr lang="en-US" sz="2000" b="1" dirty="0" err="1">
                <a:solidFill>
                  <a:schemeClr val="tx1"/>
                </a:solidFill>
              </a:rPr>
              <a:t>pasti</a:t>
            </a:r>
            <a:r>
              <a:rPr lang="en-US" sz="2000" b="1" dirty="0">
                <a:solidFill>
                  <a:schemeClr val="tx1"/>
                </a:solidFill>
              </a:rPr>
              <a:t> </a:t>
            </a:r>
            <a:r>
              <a:rPr lang="en-US" sz="2000" b="1" dirty="0" err="1">
                <a:solidFill>
                  <a:schemeClr val="tx1"/>
                </a:solidFill>
              </a:rPr>
              <a:t>apakah</a:t>
            </a:r>
            <a:r>
              <a:rPr lang="en-US" sz="2000" b="1" dirty="0">
                <a:solidFill>
                  <a:schemeClr val="tx1"/>
                </a:solidFill>
              </a:rPr>
              <a:t> </a:t>
            </a:r>
            <a:r>
              <a:rPr lang="en-US" sz="2000" b="1" dirty="0" err="1">
                <a:solidFill>
                  <a:schemeClr val="tx1"/>
                </a:solidFill>
              </a:rPr>
              <a:t>komunikasinya</a:t>
            </a:r>
            <a:r>
              <a:rPr lang="en-US" sz="2000" b="1" dirty="0">
                <a:solidFill>
                  <a:schemeClr val="tx1"/>
                </a:solidFill>
              </a:rPr>
              <a:t> </a:t>
            </a:r>
            <a:r>
              <a:rPr lang="en-US" sz="2000" b="1" dirty="0" err="1">
                <a:solidFill>
                  <a:schemeClr val="tx1"/>
                </a:solidFill>
              </a:rPr>
              <a:t>positif</a:t>
            </a:r>
            <a:r>
              <a:rPr lang="en-US" sz="2000" b="1" dirty="0">
                <a:solidFill>
                  <a:schemeClr val="tx1"/>
                </a:solidFill>
              </a:rPr>
              <a:t> </a:t>
            </a:r>
            <a:r>
              <a:rPr lang="en-US" sz="2000" b="1" dirty="0" err="1">
                <a:solidFill>
                  <a:schemeClr val="tx1"/>
                </a:solidFill>
              </a:rPr>
              <a:t>atau</a:t>
            </a:r>
            <a:r>
              <a:rPr lang="en-US" sz="2000" b="1" dirty="0">
                <a:solidFill>
                  <a:schemeClr val="tx1"/>
                </a:solidFill>
              </a:rPr>
              <a:t> </a:t>
            </a:r>
            <a:r>
              <a:rPr lang="en-US" sz="2000" b="1" dirty="0" err="1">
                <a:solidFill>
                  <a:schemeClr val="tx1"/>
                </a:solidFill>
              </a:rPr>
              <a:t>negatif</a:t>
            </a:r>
            <a:r>
              <a:rPr lang="en-US" sz="2000" b="1" dirty="0">
                <a:solidFill>
                  <a:schemeClr val="tx1"/>
                </a:solidFill>
              </a:rPr>
              <a:t>, </a:t>
            </a:r>
            <a:r>
              <a:rPr lang="en-US" sz="2000" b="1" dirty="0" err="1">
                <a:solidFill>
                  <a:schemeClr val="tx1"/>
                </a:solidFill>
              </a:rPr>
              <a:t>berhasil</a:t>
            </a:r>
            <a:r>
              <a:rPr lang="en-US" sz="2000" b="1" dirty="0">
                <a:solidFill>
                  <a:schemeClr val="tx1"/>
                </a:solidFill>
              </a:rPr>
              <a:t> </a:t>
            </a:r>
            <a:r>
              <a:rPr lang="en-US" sz="2000" b="1" dirty="0" err="1">
                <a:solidFill>
                  <a:schemeClr val="tx1"/>
                </a:solidFill>
              </a:rPr>
              <a:t>atau</a:t>
            </a:r>
            <a:r>
              <a:rPr lang="en-US" sz="2000" b="1" dirty="0">
                <a:solidFill>
                  <a:schemeClr val="tx1"/>
                </a:solidFill>
              </a:rPr>
              <a:t> </a:t>
            </a:r>
            <a:r>
              <a:rPr lang="en-US" sz="2000" b="1" dirty="0" err="1">
                <a:solidFill>
                  <a:schemeClr val="tx1"/>
                </a:solidFill>
              </a:rPr>
              <a:t>tidaknya</a:t>
            </a:r>
            <a:r>
              <a:rPr lang="en-US" sz="2000" b="1" dirty="0">
                <a:solidFill>
                  <a:schemeClr val="tx1"/>
                </a:solidFill>
              </a:rPr>
              <a:t>. </a:t>
            </a:r>
            <a:r>
              <a:rPr lang="en-US" sz="2000" b="1" dirty="0" err="1">
                <a:solidFill>
                  <a:schemeClr val="tx1"/>
                </a:solidFill>
              </a:rPr>
              <a:t>Jika</a:t>
            </a:r>
            <a:r>
              <a:rPr lang="en-US" sz="2000" b="1" dirty="0">
                <a:solidFill>
                  <a:schemeClr val="tx1"/>
                </a:solidFill>
              </a:rPr>
              <a:t> </a:t>
            </a:r>
            <a:r>
              <a:rPr lang="en-US" sz="2000" b="1" dirty="0" err="1">
                <a:solidFill>
                  <a:schemeClr val="tx1"/>
                </a:solidFill>
              </a:rPr>
              <a:t>ia</a:t>
            </a:r>
            <a:r>
              <a:rPr lang="en-US" sz="2000" b="1" dirty="0">
                <a:solidFill>
                  <a:schemeClr val="tx1"/>
                </a:solidFill>
              </a:rPr>
              <a:t> </a:t>
            </a:r>
            <a:r>
              <a:rPr lang="en-US" sz="2000" b="1" dirty="0" err="1">
                <a:solidFill>
                  <a:schemeClr val="tx1"/>
                </a:solidFill>
              </a:rPr>
              <a:t>dapat</a:t>
            </a:r>
            <a:r>
              <a:rPr lang="en-US" sz="2000" b="1" dirty="0">
                <a:solidFill>
                  <a:schemeClr val="tx1"/>
                </a:solidFill>
              </a:rPr>
              <a:t> </a:t>
            </a:r>
            <a:r>
              <a:rPr lang="en-US" sz="2000" b="1" dirty="0" err="1">
                <a:solidFill>
                  <a:schemeClr val="tx1"/>
                </a:solidFill>
              </a:rPr>
              <a:t>memberikan</a:t>
            </a:r>
            <a:r>
              <a:rPr lang="en-US" sz="2000" b="1" dirty="0">
                <a:solidFill>
                  <a:schemeClr val="tx1"/>
                </a:solidFill>
              </a:rPr>
              <a:t> </a:t>
            </a:r>
            <a:r>
              <a:rPr lang="en-US" sz="2000" b="1" dirty="0" err="1">
                <a:solidFill>
                  <a:schemeClr val="tx1"/>
                </a:solidFill>
              </a:rPr>
              <a:t>kesempatan</a:t>
            </a:r>
            <a:r>
              <a:rPr lang="en-US" sz="2000" b="1" dirty="0">
                <a:solidFill>
                  <a:schemeClr val="tx1"/>
                </a:solidFill>
              </a:rPr>
              <a:t> </a:t>
            </a:r>
            <a:r>
              <a:rPr lang="en-US" sz="2000" b="1" dirty="0" err="1">
                <a:solidFill>
                  <a:schemeClr val="tx1"/>
                </a:solidFill>
              </a:rPr>
              <a:t>pada</a:t>
            </a:r>
            <a:r>
              <a:rPr lang="en-US" sz="2000" b="1" dirty="0">
                <a:solidFill>
                  <a:schemeClr val="tx1"/>
                </a:solidFill>
              </a:rPr>
              <a:t> </a:t>
            </a:r>
            <a:r>
              <a:rPr lang="en-US" sz="2000" b="1" dirty="0" err="1">
                <a:solidFill>
                  <a:schemeClr val="tx1"/>
                </a:solidFill>
              </a:rPr>
              <a:t>komunikan</a:t>
            </a:r>
            <a:r>
              <a:rPr lang="en-US" sz="2000" b="1" dirty="0">
                <a:solidFill>
                  <a:schemeClr val="tx1"/>
                </a:solidFill>
              </a:rPr>
              <a:t> </a:t>
            </a:r>
            <a:r>
              <a:rPr lang="en-US" sz="2000" b="1" dirty="0" err="1">
                <a:solidFill>
                  <a:schemeClr val="tx1"/>
                </a:solidFill>
              </a:rPr>
              <a:t>untuk</a:t>
            </a:r>
            <a:r>
              <a:rPr lang="en-US" sz="2000" b="1" dirty="0">
                <a:solidFill>
                  <a:schemeClr val="tx1"/>
                </a:solidFill>
              </a:rPr>
              <a:t> </a:t>
            </a:r>
            <a:r>
              <a:rPr lang="en-US" sz="2000" b="1" dirty="0" err="1">
                <a:solidFill>
                  <a:schemeClr val="tx1"/>
                </a:solidFill>
              </a:rPr>
              <a:t>bertanya</a:t>
            </a:r>
            <a:r>
              <a:rPr lang="en-US" sz="2000" b="1" dirty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seluas-luasnya</a:t>
            </a:r>
            <a:r>
              <a:rPr lang="en-US" sz="2000" b="1" dirty="0">
                <a:solidFill>
                  <a:schemeClr val="tx1"/>
                </a:solidFill>
              </a:rPr>
              <a:t>.</a:t>
            </a:r>
            <a:endParaRPr lang="en-US" sz="2000" b="1" dirty="0" smtClean="0">
              <a:solidFill>
                <a:schemeClr val="tx1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905000" y="4495800"/>
            <a:ext cx="5334000" cy="2057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882549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images-56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2" name="TextBox 1"/>
          <p:cNvSpPr txBox="1"/>
          <p:nvPr/>
        </p:nvSpPr>
        <p:spPr>
          <a:xfrm>
            <a:off x="0" y="838200"/>
            <a:ext cx="4648200" cy="400110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  <a:latin typeface="Andalus" pitchFamily="18" charset="-78"/>
                <a:cs typeface="Andalus" pitchFamily="18" charset="-78"/>
              </a:rPr>
              <a:t>Dimensions of nonverbal </a:t>
            </a:r>
            <a:r>
              <a:rPr lang="en-US" sz="2000" dirty="0" err="1" smtClean="0">
                <a:solidFill>
                  <a:srgbClr val="FF0000"/>
                </a:solidFill>
                <a:latin typeface="Andalus" pitchFamily="18" charset="-78"/>
                <a:cs typeface="Andalus" pitchFamily="18" charset="-78"/>
              </a:rPr>
              <a:t>communacation</a:t>
            </a:r>
            <a:endParaRPr lang="en-US" sz="2000" dirty="0" smtClean="0">
              <a:solidFill>
                <a:srgbClr val="FF0000"/>
              </a:solidFill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066800" y="2133600"/>
            <a:ext cx="2362200" cy="400110"/>
          </a:xfrm>
          <a:prstGeom prst="rect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Andalus" pitchFamily="18" charset="-78"/>
                <a:cs typeface="Andalus" pitchFamily="18" charset="-78"/>
              </a:rPr>
              <a:t>Detecting deception</a:t>
            </a:r>
            <a:endParaRPr lang="en-US" sz="2000" dirty="0"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600200" y="2895600"/>
            <a:ext cx="3048000" cy="400110"/>
          </a:xfrm>
          <a:prstGeom prst="rect">
            <a:avLst/>
          </a:prstGeom>
          <a:solidFill>
            <a:schemeClr val="bg1"/>
          </a:solidFill>
          <a:ln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Andalus" pitchFamily="18" charset="-78"/>
                <a:cs typeface="Andalus" pitchFamily="18" charset="-78"/>
              </a:rPr>
              <a:t>Nonverbal coordination</a:t>
            </a:r>
            <a:endParaRPr lang="en-US" sz="2000" dirty="0"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209800" y="3581400"/>
            <a:ext cx="5410200" cy="400110"/>
          </a:xfrm>
          <a:prstGeom prst="rect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Andalus" pitchFamily="18" charset="-78"/>
                <a:cs typeface="Andalus" pitchFamily="18" charset="-78"/>
              </a:rPr>
              <a:t>Culture, ethnicity, and nonverbal communication</a:t>
            </a:r>
            <a:endParaRPr lang="en-US" sz="2000" dirty="0"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81000" y="1447800"/>
            <a:ext cx="5105400" cy="400110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Andalus" pitchFamily="18" charset="-78"/>
                <a:cs typeface="Andalus" pitchFamily="18" charset="-78"/>
              </a:rPr>
              <a:t>Characteristics of nonverbal </a:t>
            </a:r>
            <a:r>
              <a:rPr lang="en-US" sz="2000" dirty="0" err="1" smtClean="0">
                <a:latin typeface="Andalus" pitchFamily="18" charset="-78"/>
                <a:cs typeface="Andalus" pitchFamily="18" charset="-78"/>
              </a:rPr>
              <a:t>communacation</a:t>
            </a:r>
            <a:endParaRPr lang="en-US" sz="2000" dirty="0"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819400" y="4267200"/>
            <a:ext cx="4343400" cy="400110"/>
          </a:xfrm>
          <a:prstGeom prst="rect">
            <a:avLst/>
          </a:prstGeom>
          <a:solidFill>
            <a:schemeClr val="bg1"/>
          </a:solidFill>
          <a:ln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Andalus" pitchFamily="18" charset="-78"/>
                <a:cs typeface="Andalus" pitchFamily="18" charset="-78"/>
              </a:rPr>
              <a:t>Gender and nonverbal communication</a:t>
            </a:r>
            <a:endParaRPr lang="en-US" sz="2000" dirty="0">
              <a:latin typeface="Andalus" pitchFamily="18" charset="-78"/>
              <a:cs typeface="Andalus" pitchFamily="18" charset="-78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images-6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2209800" y="0"/>
            <a:ext cx="3810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rgbClr val="C00000"/>
                </a:solidFill>
                <a:latin typeface="Andalus" pitchFamily="18" charset="-78"/>
                <a:cs typeface="Andalus" pitchFamily="18" charset="-78"/>
              </a:rPr>
              <a:t>Body </a:t>
            </a:r>
            <a:r>
              <a:rPr lang="en-US" sz="3200" b="1" dirty="0" err="1" smtClean="0">
                <a:solidFill>
                  <a:srgbClr val="C00000"/>
                </a:solidFill>
                <a:latin typeface="Andalus" pitchFamily="18" charset="-78"/>
                <a:cs typeface="Andalus" pitchFamily="18" charset="-78"/>
              </a:rPr>
              <a:t>communicatin</a:t>
            </a:r>
            <a:endParaRPr lang="en-US" sz="3200" b="1" dirty="0">
              <a:solidFill>
                <a:srgbClr val="C00000"/>
              </a:solidFill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0" y="685800"/>
            <a:ext cx="4876800" cy="129266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just"/>
            <a:r>
              <a:rPr lang="en-US" sz="2400" dirty="0" smtClean="0">
                <a:latin typeface="Andalus" pitchFamily="18" charset="-78"/>
                <a:cs typeface="Andalus" pitchFamily="18" charset="-78"/>
              </a:rPr>
              <a:t>Gesture</a:t>
            </a:r>
            <a:r>
              <a:rPr lang="en-US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US" dirty="0" err="1" smtClean="0">
                <a:latin typeface="Andalus" pitchFamily="18" charset="-78"/>
                <a:cs typeface="Andalus" pitchFamily="18" charset="-78"/>
              </a:rPr>
              <a:t>adalah</a:t>
            </a:r>
            <a:r>
              <a:rPr lang="en-US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US" dirty="0" err="1" smtClean="0">
                <a:latin typeface="Andalus" pitchFamily="18" charset="-78"/>
                <a:cs typeface="Andalus" pitchFamily="18" charset="-78"/>
              </a:rPr>
              <a:t>sebuah</a:t>
            </a:r>
            <a:r>
              <a:rPr lang="en-US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US" dirty="0" err="1" smtClean="0">
                <a:latin typeface="Andalus" pitchFamily="18" charset="-78"/>
                <a:cs typeface="Andalus" pitchFamily="18" charset="-78"/>
              </a:rPr>
              <a:t>gerakan</a:t>
            </a:r>
            <a:r>
              <a:rPr lang="en-US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US" dirty="0" err="1" smtClean="0">
                <a:latin typeface="Andalus" pitchFamily="18" charset="-78"/>
                <a:cs typeface="Andalus" pitchFamily="18" charset="-78"/>
              </a:rPr>
              <a:t>anggota</a:t>
            </a:r>
            <a:r>
              <a:rPr lang="en-US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US" dirty="0" err="1" smtClean="0">
                <a:latin typeface="Andalus" pitchFamily="18" charset="-78"/>
                <a:cs typeface="Andalus" pitchFamily="18" charset="-78"/>
              </a:rPr>
              <a:t>badan</a:t>
            </a:r>
            <a:r>
              <a:rPr lang="en-US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US" dirty="0" err="1" smtClean="0">
                <a:latin typeface="Andalus" pitchFamily="18" charset="-78"/>
                <a:cs typeface="Andalus" pitchFamily="18" charset="-78"/>
              </a:rPr>
              <a:t>atau</a:t>
            </a:r>
            <a:r>
              <a:rPr lang="en-US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US" dirty="0" err="1" smtClean="0">
                <a:latin typeface="Andalus" pitchFamily="18" charset="-78"/>
                <a:cs typeface="Andalus" pitchFamily="18" charset="-78"/>
              </a:rPr>
              <a:t>tubuh</a:t>
            </a:r>
            <a:r>
              <a:rPr lang="en-US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US" dirty="0" err="1" smtClean="0">
                <a:latin typeface="Andalus" pitchFamily="18" charset="-78"/>
                <a:cs typeface="Andalus" pitchFamily="18" charset="-78"/>
              </a:rPr>
              <a:t>untuk</a:t>
            </a:r>
            <a:r>
              <a:rPr lang="en-US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US" dirty="0" err="1" smtClean="0">
                <a:latin typeface="Andalus" pitchFamily="18" charset="-78"/>
                <a:cs typeface="Andalus" pitchFamily="18" charset="-78"/>
              </a:rPr>
              <a:t>menyampaikanpesan</a:t>
            </a:r>
            <a:r>
              <a:rPr lang="en-US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US" dirty="0" err="1" smtClean="0">
                <a:latin typeface="Andalus" pitchFamily="18" charset="-78"/>
                <a:cs typeface="Andalus" pitchFamily="18" charset="-78"/>
              </a:rPr>
              <a:t>kepada</a:t>
            </a:r>
            <a:r>
              <a:rPr lang="en-US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US" dirty="0" err="1" smtClean="0">
                <a:latin typeface="Andalus" pitchFamily="18" charset="-78"/>
                <a:cs typeface="Andalus" pitchFamily="18" charset="-78"/>
              </a:rPr>
              <a:t>orang</a:t>
            </a:r>
            <a:r>
              <a:rPr lang="en-US" dirty="0" smtClean="0">
                <a:latin typeface="Andalus" pitchFamily="18" charset="-78"/>
                <a:cs typeface="Andalus" pitchFamily="18" charset="-78"/>
              </a:rPr>
              <a:t> lain. </a:t>
            </a:r>
            <a:r>
              <a:rPr lang="en-US" dirty="0" err="1" smtClean="0">
                <a:latin typeface="Andalus" pitchFamily="18" charset="-78"/>
                <a:cs typeface="Andalus" pitchFamily="18" charset="-78"/>
              </a:rPr>
              <a:t>Arti</a:t>
            </a:r>
            <a:r>
              <a:rPr lang="en-US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US" dirty="0" err="1" smtClean="0">
                <a:latin typeface="Andalus" pitchFamily="18" charset="-78"/>
                <a:cs typeface="Andalus" pitchFamily="18" charset="-78"/>
              </a:rPr>
              <a:t>dari</a:t>
            </a:r>
            <a:r>
              <a:rPr lang="en-US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US" dirty="0" err="1" smtClean="0">
                <a:latin typeface="Andalus" pitchFamily="18" charset="-78"/>
                <a:cs typeface="Andalus" pitchFamily="18" charset="-78"/>
              </a:rPr>
              <a:t>beberapa</a:t>
            </a:r>
            <a:r>
              <a:rPr lang="en-US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US" dirty="0" err="1" smtClean="0">
                <a:latin typeface="Andalus" pitchFamily="18" charset="-78"/>
                <a:cs typeface="Andalus" pitchFamily="18" charset="-78"/>
              </a:rPr>
              <a:t>gerakan</a:t>
            </a:r>
            <a:r>
              <a:rPr lang="en-US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US" dirty="0" err="1" smtClean="0">
                <a:latin typeface="Andalus" pitchFamily="18" charset="-78"/>
                <a:cs typeface="Andalus" pitchFamily="18" charset="-78"/>
              </a:rPr>
              <a:t>sangat</a:t>
            </a:r>
            <a:r>
              <a:rPr lang="en-US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US" dirty="0" err="1" smtClean="0">
                <a:latin typeface="Andalus" pitchFamily="18" charset="-78"/>
                <a:cs typeface="Andalus" pitchFamily="18" charset="-78"/>
              </a:rPr>
              <a:t>bervariasi</a:t>
            </a:r>
            <a:r>
              <a:rPr lang="en-US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US" dirty="0" err="1" smtClean="0">
                <a:latin typeface="Andalus" pitchFamily="18" charset="-78"/>
                <a:cs typeface="Andalus" pitchFamily="18" charset="-78"/>
              </a:rPr>
              <a:t>di</a:t>
            </a:r>
            <a:r>
              <a:rPr lang="en-US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US" dirty="0" err="1" smtClean="0">
                <a:latin typeface="Andalus" pitchFamily="18" charset="-78"/>
                <a:cs typeface="Andalus" pitchFamily="18" charset="-78"/>
              </a:rPr>
              <a:t>seluruh</a:t>
            </a:r>
            <a:r>
              <a:rPr lang="en-US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US" dirty="0" err="1" smtClean="0">
                <a:latin typeface="Andalus" pitchFamily="18" charset="-78"/>
                <a:cs typeface="Andalus" pitchFamily="18" charset="-78"/>
              </a:rPr>
              <a:t>budaya</a:t>
            </a:r>
            <a:r>
              <a:rPr lang="en-US" dirty="0" smtClean="0">
                <a:latin typeface="Andalus" pitchFamily="18" charset="-78"/>
                <a:cs typeface="Andalus" pitchFamily="18" charset="-78"/>
              </a:rPr>
              <a:t> yang </a:t>
            </a:r>
            <a:r>
              <a:rPr lang="en-US" dirty="0" err="1" smtClean="0">
                <a:latin typeface="Andalus" pitchFamily="18" charset="-78"/>
                <a:cs typeface="Andalus" pitchFamily="18" charset="-78"/>
              </a:rPr>
              <a:t>ada</a:t>
            </a:r>
            <a:r>
              <a:rPr lang="en-US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US" dirty="0" err="1" smtClean="0">
                <a:latin typeface="Andalus" pitchFamily="18" charset="-78"/>
                <a:cs typeface="Andalus" pitchFamily="18" charset="-78"/>
              </a:rPr>
              <a:t>di</a:t>
            </a:r>
            <a:r>
              <a:rPr lang="en-US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US" dirty="0" err="1" smtClean="0">
                <a:latin typeface="Andalus" pitchFamily="18" charset="-78"/>
                <a:cs typeface="Andalus" pitchFamily="18" charset="-78"/>
              </a:rPr>
              <a:t>dunia</a:t>
            </a:r>
            <a:endParaRPr lang="en-US" dirty="0"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2133600"/>
            <a:ext cx="4800600" cy="1015663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just"/>
            <a:r>
              <a:rPr lang="en-US" sz="2400" dirty="0" smtClean="0">
                <a:latin typeface="Andalus" pitchFamily="18" charset="-78"/>
                <a:cs typeface="Andalus" pitchFamily="18" charset="-78"/>
              </a:rPr>
              <a:t>Facial expressions  </a:t>
            </a:r>
            <a:r>
              <a:rPr lang="en-US" dirty="0" err="1" smtClean="0">
                <a:latin typeface="Andalus" pitchFamily="18" charset="-78"/>
                <a:cs typeface="Andalus" pitchFamily="18" charset="-78"/>
              </a:rPr>
              <a:t>dapat</a:t>
            </a:r>
            <a:r>
              <a:rPr lang="en-US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US" dirty="0" err="1" smtClean="0">
                <a:latin typeface="Andalus" pitchFamily="18" charset="-78"/>
                <a:cs typeface="Andalus" pitchFamily="18" charset="-78"/>
              </a:rPr>
              <a:t>menyampaikan</a:t>
            </a:r>
            <a:r>
              <a:rPr lang="en-US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US" dirty="0" err="1" smtClean="0">
                <a:latin typeface="Andalus" pitchFamily="18" charset="-78"/>
                <a:cs typeface="Andalus" pitchFamily="18" charset="-78"/>
              </a:rPr>
              <a:t>keadaan</a:t>
            </a:r>
            <a:r>
              <a:rPr lang="en-US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US" dirty="0" err="1" smtClean="0">
                <a:latin typeface="Andalus" pitchFamily="18" charset="-78"/>
                <a:cs typeface="Andalus" pitchFamily="18" charset="-78"/>
              </a:rPr>
              <a:t>emosi</a:t>
            </a:r>
            <a:r>
              <a:rPr lang="en-US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US" dirty="0" err="1" smtClean="0">
                <a:latin typeface="Andalus" pitchFamily="18" charset="-78"/>
                <a:cs typeface="Andalus" pitchFamily="18" charset="-78"/>
              </a:rPr>
              <a:t>dari</a:t>
            </a:r>
            <a:r>
              <a:rPr lang="en-US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US" dirty="0" err="1" smtClean="0">
                <a:latin typeface="Andalus" pitchFamily="18" charset="-78"/>
                <a:cs typeface="Andalus" pitchFamily="18" charset="-78"/>
              </a:rPr>
              <a:t>seseorang</a:t>
            </a:r>
            <a:r>
              <a:rPr lang="en-US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US" dirty="0" err="1" smtClean="0">
                <a:latin typeface="Andalus" pitchFamily="18" charset="-78"/>
                <a:cs typeface="Andalus" pitchFamily="18" charset="-78"/>
              </a:rPr>
              <a:t>kepada</a:t>
            </a:r>
            <a:r>
              <a:rPr lang="en-US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US" dirty="0" err="1" smtClean="0">
                <a:latin typeface="Andalus" pitchFamily="18" charset="-78"/>
                <a:cs typeface="Andalus" pitchFamily="18" charset="-78"/>
              </a:rPr>
              <a:t>orang</a:t>
            </a:r>
            <a:r>
              <a:rPr lang="en-US" dirty="0" smtClean="0">
                <a:latin typeface="Andalus" pitchFamily="18" charset="-78"/>
                <a:cs typeface="Andalus" pitchFamily="18" charset="-78"/>
              </a:rPr>
              <a:t> yang </a:t>
            </a:r>
            <a:r>
              <a:rPr lang="en-US" dirty="0" err="1" smtClean="0">
                <a:latin typeface="Andalus" pitchFamily="18" charset="-78"/>
                <a:cs typeface="Andalus" pitchFamily="18" charset="-78"/>
              </a:rPr>
              <a:t>mengamatinya</a:t>
            </a:r>
            <a:r>
              <a:rPr lang="en-US" dirty="0" smtClean="0">
                <a:latin typeface="Andalus" pitchFamily="18" charset="-78"/>
                <a:cs typeface="Andalus" pitchFamily="18" charset="-78"/>
              </a:rPr>
              <a:t>.</a:t>
            </a:r>
            <a:endParaRPr lang="en-US" dirty="0"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3429000"/>
            <a:ext cx="5029200" cy="156966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just"/>
            <a:r>
              <a:rPr lang="en-US" sz="2400" dirty="0" smtClean="0">
                <a:latin typeface="Andalus" pitchFamily="18" charset="-78"/>
                <a:cs typeface="Andalus" pitchFamily="18" charset="-78"/>
              </a:rPr>
              <a:t>Eye communication  </a:t>
            </a:r>
            <a:r>
              <a:rPr lang="en-US" dirty="0" err="1" smtClean="0">
                <a:latin typeface="Andalus" pitchFamily="18" charset="-78"/>
                <a:cs typeface="Andalus" pitchFamily="18" charset="-78"/>
              </a:rPr>
              <a:t>berfungsi</a:t>
            </a:r>
            <a:r>
              <a:rPr lang="en-US" dirty="0" smtClean="0">
                <a:latin typeface="Andalus" pitchFamily="18" charset="-78"/>
                <a:cs typeface="Andalus" pitchFamily="18" charset="-78"/>
              </a:rPr>
              <a:t>:</a:t>
            </a:r>
          </a:p>
          <a:p>
            <a:pPr algn="just"/>
            <a:r>
              <a:rPr lang="en-US" dirty="0" smtClean="0">
                <a:latin typeface="Andalus" pitchFamily="18" charset="-78"/>
                <a:cs typeface="Andalus" pitchFamily="18" charset="-78"/>
              </a:rPr>
              <a:t>-</a:t>
            </a:r>
            <a:r>
              <a:rPr lang="en-US" dirty="0" err="1" smtClean="0">
                <a:latin typeface="Andalus" pitchFamily="18" charset="-78"/>
                <a:cs typeface="Andalus" pitchFamily="18" charset="-78"/>
              </a:rPr>
              <a:t>untuk</a:t>
            </a:r>
            <a:r>
              <a:rPr lang="en-US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US" dirty="0" err="1" smtClean="0">
                <a:latin typeface="Andalus" pitchFamily="18" charset="-78"/>
                <a:cs typeface="Andalus" pitchFamily="18" charset="-78"/>
              </a:rPr>
              <a:t>mengamati</a:t>
            </a:r>
            <a:r>
              <a:rPr lang="en-US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US" dirty="0" err="1" smtClean="0">
                <a:latin typeface="Andalus" pitchFamily="18" charset="-78"/>
                <a:cs typeface="Andalus" pitchFamily="18" charset="-78"/>
              </a:rPr>
              <a:t>umpan</a:t>
            </a:r>
            <a:r>
              <a:rPr lang="en-US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US" dirty="0" err="1" smtClean="0">
                <a:latin typeface="Andalus" pitchFamily="18" charset="-78"/>
                <a:cs typeface="Andalus" pitchFamily="18" charset="-78"/>
              </a:rPr>
              <a:t>balik</a:t>
            </a:r>
            <a:endParaRPr lang="en-US" dirty="0" smtClean="0">
              <a:latin typeface="Andalus" pitchFamily="18" charset="-78"/>
              <a:cs typeface="Andalus" pitchFamily="18" charset="-78"/>
            </a:endParaRPr>
          </a:p>
          <a:p>
            <a:pPr algn="just"/>
            <a:r>
              <a:rPr lang="en-US" dirty="0" smtClean="0">
                <a:latin typeface="Andalus" pitchFamily="18" charset="-78"/>
                <a:cs typeface="Andalus" pitchFamily="18" charset="-78"/>
              </a:rPr>
              <a:t>-</a:t>
            </a:r>
            <a:r>
              <a:rPr lang="en-US" dirty="0" err="1" smtClean="0">
                <a:latin typeface="Andalus" pitchFamily="18" charset="-78"/>
                <a:cs typeface="Andalus" pitchFamily="18" charset="-78"/>
              </a:rPr>
              <a:t>untuk</a:t>
            </a:r>
            <a:r>
              <a:rPr lang="en-US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US" dirty="0" err="1" smtClean="0">
                <a:latin typeface="Andalus" pitchFamily="18" charset="-78"/>
                <a:cs typeface="Andalus" pitchFamily="18" charset="-78"/>
              </a:rPr>
              <a:t>memberi</a:t>
            </a:r>
            <a:r>
              <a:rPr lang="en-US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US" dirty="0" err="1" smtClean="0">
                <a:latin typeface="Andalus" pitchFamily="18" charset="-78"/>
                <a:cs typeface="Andalus" pitchFamily="18" charset="-78"/>
              </a:rPr>
              <a:t>sinyal</a:t>
            </a:r>
            <a:r>
              <a:rPr lang="en-US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US" dirty="0" err="1" smtClean="0">
                <a:latin typeface="Andalus" pitchFamily="18" charset="-78"/>
                <a:cs typeface="Andalus" pitchFamily="18" charset="-78"/>
              </a:rPr>
              <a:t>giliran</a:t>
            </a:r>
            <a:r>
              <a:rPr lang="en-US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US" dirty="0" err="1" smtClean="0">
                <a:latin typeface="Andalus" pitchFamily="18" charset="-78"/>
                <a:cs typeface="Andalus" pitchFamily="18" charset="-78"/>
              </a:rPr>
              <a:t>dalam</a:t>
            </a:r>
            <a:r>
              <a:rPr lang="en-US" dirty="0" smtClean="0">
                <a:latin typeface="Andalus" pitchFamily="18" charset="-78"/>
                <a:cs typeface="Andalus" pitchFamily="18" charset="-78"/>
              </a:rPr>
              <a:t>  </a:t>
            </a:r>
            <a:r>
              <a:rPr lang="en-US" dirty="0" err="1" smtClean="0">
                <a:latin typeface="Andalus" pitchFamily="18" charset="-78"/>
                <a:cs typeface="Andalus" pitchFamily="18" charset="-78"/>
              </a:rPr>
              <a:t>percakapan</a:t>
            </a:r>
            <a:endParaRPr lang="en-US" dirty="0" smtClean="0">
              <a:latin typeface="Andalus" pitchFamily="18" charset="-78"/>
              <a:cs typeface="Andalus" pitchFamily="18" charset="-78"/>
            </a:endParaRPr>
          </a:p>
          <a:p>
            <a:pPr algn="just"/>
            <a:r>
              <a:rPr lang="en-US" dirty="0" smtClean="0">
                <a:latin typeface="Andalus" pitchFamily="18" charset="-78"/>
                <a:cs typeface="Andalus" pitchFamily="18" charset="-78"/>
              </a:rPr>
              <a:t>-</a:t>
            </a:r>
            <a:r>
              <a:rPr lang="en-US" dirty="0" err="1" smtClean="0">
                <a:latin typeface="Andalus" pitchFamily="18" charset="-78"/>
                <a:cs typeface="Andalus" pitchFamily="18" charset="-78"/>
              </a:rPr>
              <a:t>untuk</a:t>
            </a:r>
            <a:r>
              <a:rPr lang="en-US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US" dirty="0" err="1" smtClean="0">
                <a:latin typeface="Andalus" pitchFamily="18" charset="-78"/>
                <a:cs typeface="Andalus" pitchFamily="18" charset="-78"/>
              </a:rPr>
              <a:t>sinyal</a:t>
            </a:r>
            <a:r>
              <a:rPr lang="en-US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US" dirty="0" err="1" smtClean="0">
                <a:latin typeface="Andalus" pitchFamily="18" charset="-78"/>
                <a:cs typeface="Andalus" pitchFamily="18" charset="-78"/>
              </a:rPr>
              <a:t>dasar</a:t>
            </a:r>
            <a:r>
              <a:rPr lang="en-US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US" dirty="0" err="1" smtClean="0">
                <a:latin typeface="Andalus" pitchFamily="18" charset="-78"/>
                <a:cs typeface="Andalus" pitchFamily="18" charset="-78"/>
              </a:rPr>
              <a:t>dari</a:t>
            </a:r>
            <a:r>
              <a:rPr lang="en-US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US" dirty="0" err="1" smtClean="0">
                <a:latin typeface="Andalus" pitchFamily="18" charset="-78"/>
                <a:cs typeface="Andalus" pitchFamily="18" charset="-78"/>
              </a:rPr>
              <a:t>sebuah</a:t>
            </a:r>
            <a:r>
              <a:rPr lang="en-US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US" dirty="0" err="1" smtClean="0">
                <a:latin typeface="Andalus" pitchFamily="18" charset="-78"/>
                <a:cs typeface="Andalus" pitchFamily="18" charset="-78"/>
              </a:rPr>
              <a:t>hubungan</a:t>
            </a:r>
            <a:endParaRPr lang="en-US" dirty="0" smtClean="0">
              <a:latin typeface="Andalus" pitchFamily="18" charset="-78"/>
              <a:cs typeface="Andalus" pitchFamily="18" charset="-78"/>
            </a:endParaRPr>
          </a:p>
          <a:p>
            <a:pPr algn="just"/>
            <a:r>
              <a:rPr lang="en-US" dirty="0" smtClean="0">
                <a:latin typeface="Andalus" pitchFamily="18" charset="-78"/>
                <a:cs typeface="Andalus" pitchFamily="18" charset="-78"/>
              </a:rPr>
              <a:t>-</a:t>
            </a:r>
            <a:r>
              <a:rPr lang="en-US" dirty="0" err="1" smtClean="0">
                <a:latin typeface="Andalus" pitchFamily="18" charset="-78"/>
                <a:cs typeface="Andalus" pitchFamily="18" charset="-78"/>
              </a:rPr>
              <a:t>untuk</a:t>
            </a:r>
            <a:r>
              <a:rPr lang="en-US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US" dirty="0" err="1" smtClean="0">
                <a:latin typeface="Andalus" pitchFamily="18" charset="-78"/>
                <a:cs typeface="Andalus" pitchFamily="18" charset="-78"/>
              </a:rPr>
              <a:t>mengimbangi</a:t>
            </a:r>
            <a:r>
              <a:rPr lang="en-US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US" dirty="0" err="1" smtClean="0">
                <a:latin typeface="Andalus" pitchFamily="18" charset="-78"/>
                <a:cs typeface="Andalus" pitchFamily="18" charset="-78"/>
              </a:rPr>
              <a:t>jarak</a:t>
            </a:r>
            <a:r>
              <a:rPr lang="en-US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US" dirty="0" err="1" smtClean="0">
                <a:latin typeface="Andalus" pitchFamily="18" charset="-78"/>
                <a:cs typeface="Andalus" pitchFamily="18" charset="-78"/>
              </a:rPr>
              <a:t>fisik</a:t>
            </a:r>
            <a:endParaRPr lang="en-US" dirty="0"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0" y="5334000"/>
            <a:ext cx="5181600" cy="156966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just"/>
            <a:r>
              <a:rPr lang="en-US" sz="2400" dirty="0" smtClean="0">
                <a:latin typeface="Andalus" pitchFamily="18" charset="-78"/>
                <a:cs typeface="Andalus" pitchFamily="18" charset="-78"/>
              </a:rPr>
              <a:t>Touch communication </a:t>
            </a:r>
            <a:r>
              <a:rPr lang="en-US" dirty="0" err="1" smtClean="0">
                <a:latin typeface="Andalus" pitchFamily="18" charset="-78"/>
                <a:cs typeface="Andalus" pitchFamily="18" charset="-78"/>
              </a:rPr>
              <a:t>mempunyai</a:t>
            </a:r>
            <a:r>
              <a:rPr lang="en-US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US" dirty="0" err="1" smtClean="0">
                <a:latin typeface="Andalus" pitchFamily="18" charset="-78"/>
                <a:cs typeface="Andalus" pitchFamily="18" charset="-78"/>
              </a:rPr>
              <a:t>peran</a:t>
            </a:r>
            <a:r>
              <a:rPr lang="en-US" dirty="0" smtClean="0">
                <a:latin typeface="Andalus" pitchFamily="18" charset="-78"/>
                <a:cs typeface="Andalus" pitchFamily="18" charset="-78"/>
              </a:rPr>
              <a:t>  yang </a:t>
            </a:r>
            <a:r>
              <a:rPr lang="en-US" dirty="0" err="1" smtClean="0">
                <a:latin typeface="Andalus" pitchFamily="18" charset="-78"/>
                <a:cs typeface="Andalus" pitchFamily="18" charset="-78"/>
              </a:rPr>
              <a:t>sangat</a:t>
            </a:r>
            <a:r>
              <a:rPr lang="en-US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US" dirty="0" err="1" smtClean="0">
                <a:latin typeface="Andalus" pitchFamily="18" charset="-78"/>
                <a:cs typeface="Andalus" pitchFamily="18" charset="-78"/>
              </a:rPr>
              <a:t>kuat</a:t>
            </a:r>
            <a:r>
              <a:rPr lang="en-US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US" dirty="0" err="1" smtClean="0">
                <a:latin typeface="Andalus" pitchFamily="18" charset="-78"/>
                <a:cs typeface="Andalus" pitchFamily="18" charset="-78"/>
              </a:rPr>
              <a:t>dalam</a:t>
            </a:r>
            <a:r>
              <a:rPr lang="en-US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US" dirty="0" err="1" smtClean="0">
                <a:latin typeface="Andalus" pitchFamily="18" charset="-78"/>
                <a:cs typeface="Andalus" pitchFamily="18" charset="-78"/>
              </a:rPr>
              <a:t>komunikasi</a:t>
            </a:r>
            <a:r>
              <a:rPr lang="en-US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US" dirty="0" err="1" smtClean="0">
                <a:latin typeface="Andalus" pitchFamily="18" charset="-78"/>
                <a:cs typeface="Andalus" pitchFamily="18" charset="-78"/>
              </a:rPr>
              <a:t>interpersonal,termasuk</a:t>
            </a:r>
            <a:r>
              <a:rPr lang="en-US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US" dirty="0" err="1" smtClean="0">
                <a:latin typeface="Andalus" pitchFamily="18" charset="-78"/>
                <a:cs typeface="Andalus" pitchFamily="18" charset="-78"/>
              </a:rPr>
              <a:t>dalam</a:t>
            </a:r>
            <a:r>
              <a:rPr lang="en-US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US" dirty="0" err="1" smtClean="0">
                <a:latin typeface="Andalus" pitchFamily="18" charset="-78"/>
                <a:cs typeface="Andalus" pitchFamily="18" charset="-78"/>
              </a:rPr>
              <a:t>ekspresi</a:t>
            </a:r>
            <a:r>
              <a:rPr lang="en-US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US" dirty="0" err="1" smtClean="0">
                <a:latin typeface="Andalus" pitchFamily="18" charset="-78"/>
                <a:cs typeface="Andalus" pitchFamily="18" charset="-78"/>
              </a:rPr>
              <a:t>seksualitas</a:t>
            </a:r>
            <a:r>
              <a:rPr lang="en-US" dirty="0" smtClean="0">
                <a:latin typeface="Andalus" pitchFamily="18" charset="-78"/>
                <a:cs typeface="Andalus" pitchFamily="18" charset="-78"/>
              </a:rPr>
              <a:t>, </a:t>
            </a:r>
            <a:r>
              <a:rPr lang="en-US" dirty="0" err="1" smtClean="0">
                <a:latin typeface="Andalus" pitchFamily="18" charset="-78"/>
                <a:cs typeface="Andalus" pitchFamily="18" charset="-78"/>
              </a:rPr>
              <a:t>penghibur</a:t>
            </a:r>
            <a:r>
              <a:rPr lang="en-US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US" dirty="0" err="1" smtClean="0">
                <a:latin typeface="Andalus" pitchFamily="18" charset="-78"/>
                <a:cs typeface="Andalus" pitchFamily="18" charset="-78"/>
              </a:rPr>
              <a:t>dan</a:t>
            </a:r>
            <a:r>
              <a:rPr lang="en-US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US" dirty="0" err="1" smtClean="0">
                <a:latin typeface="Andalus" pitchFamily="18" charset="-78"/>
                <a:cs typeface="Andalus" pitchFamily="18" charset="-78"/>
              </a:rPr>
              <a:t>dukungan</a:t>
            </a:r>
            <a:r>
              <a:rPr lang="en-US" dirty="0" smtClean="0">
                <a:latin typeface="Andalus" pitchFamily="18" charset="-78"/>
                <a:cs typeface="Andalus" pitchFamily="18" charset="-78"/>
              </a:rPr>
              <a:t>, </a:t>
            </a:r>
            <a:r>
              <a:rPr lang="en-US" dirty="0" err="1" smtClean="0">
                <a:latin typeface="Andalus" pitchFamily="18" charset="-78"/>
                <a:cs typeface="Andalus" pitchFamily="18" charset="-78"/>
              </a:rPr>
              <a:t>serta</a:t>
            </a:r>
            <a:r>
              <a:rPr lang="en-US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US" dirty="0" err="1" smtClean="0">
                <a:latin typeface="Andalus" pitchFamily="18" charset="-78"/>
                <a:cs typeface="Andalus" pitchFamily="18" charset="-78"/>
              </a:rPr>
              <a:t>kekuasaan</a:t>
            </a:r>
            <a:r>
              <a:rPr lang="en-US" dirty="0">
                <a:latin typeface="Andalus" pitchFamily="18" charset="-78"/>
                <a:cs typeface="Andalus" pitchFamily="18" charset="-78"/>
              </a:rPr>
              <a:t> </a:t>
            </a:r>
            <a:r>
              <a:rPr lang="en-US" dirty="0" err="1" smtClean="0">
                <a:latin typeface="Andalus" pitchFamily="18" charset="-78"/>
                <a:cs typeface="Andalus" pitchFamily="18" charset="-78"/>
              </a:rPr>
              <a:t>dan</a:t>
            </a:r>
            <a:r>
              <a:rPr lang="en-US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US" dirty="0" err="1" smtClean="0">
                <a:latin typeface="Andalus" pitchFamily="18" charset="-78"/>
                <a:cs typeface="Andalus" pitchFamily="18" charset="-78"/>
              </a:rPr>
              <a:t>dominasi</a:t>
            </a:r>
            <a:endParaRPr lang="en-US" dirty="0" smtClean="0">
              <a:latin typeface="Andalus" pitchFamily="18" charset="-78"/>
              <a:cs typeface="Andalus" pitchFamily="18" charset="-78"/>
            </a:endParaRPr>
          </a:p>
        </p:txBody>
      </p:sp>
      <p:pic>
        <p:nvPicPr>
          <p:cNvPr id="10" name="Picture 9" descr="images-4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72200" y="0"/>
            <a:ext cx="2390775" cy="1914525"/>
          </a:xfrm>
          <a:prstGeom prst="rect">
            <a:avLst/>
          </a:prstGeom>
        </p:spPr>
      </p:pic>
      <p:pic>
        <p:nvPicPr>
          <p:cNvPr id="11" name="Picture 10" descr="images-57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96000" y="2133600"/>
            <a:ext cx="2667000" cy="1676400"/>
          </a:xfrm>
          <a:prstGeom prst="rect">
            <a:avLst/>
          </a:prstGeom>
        </p:spPr>
      </p:pic>
      <p:pic>
        <p:nvPicPr>
          <p:cNvPr id="13" name="Picture 12" descr="images-3.pn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096000" y="4038600"/>
            <a:ext cx="2590800" cy="1524000"/>
          </a:xfrm>
          <a:prstGeom prst="rect">
            <a:avLst/>
          </a:prstGeom>
        </p:spPr>
      </p:pic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images-64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2667000" y="228600"/>
            <a:ext cx="3810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0070C0"/>
                </a:solidFill>
                <a:latin typeface="Andalus" pitchFamily="18" charset="-78"/>
                <a:cs typeface="Andalus" pitchFamily="18" charset="-78"/>
              </a:rPr>
              <a:t>Spatial communication</a:t>
            </a:r>
            <a:endParaRPr lang="en-US" sz="2800" b="1" dirty="0">
              <a:solidFill>
                <a:srgbClr val="0070C0"/>
              </a:solidFill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28600" y="838200"/>
            <a:ext cx="3810000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dirty="0" err="1" smtClean="0">
                <a:latin typeface="Andalus" pitchFamily="18" charset="-78"/>
                <a:cs typeface="Andalus" pitchFamily="18" charset="-78"/>
              </a:rPr>
              <a:t>Prexemics</a:t>
            </a:r>
            <a:r>
              <a:rPr lang="en-US" sz="2400" dirty="0" smtClean="0">
                <a:latin typeface="Andalus" pitchFamily="18" charset="-78"/>
                <a:cs typeface="Andalus" pitchFamily="18" charset="-78"/>
              </a:rPr>
              <a:t>: </a:t>
            </a:r>
            <a:r>
              <a:rPr lang="en-US" dirty="0" err="1" smtClean="0">
                <a:latin typeface="Andalus" pitchFamily="18" charset="-78"/>
                <a:cs typeface="Andalus" pitchFamily="18" charset="-78"/>
              </a:rPr>
              <a:t>studi</a:t>
            </a:r>
            <a:r>
              <a:rPr lang="en-US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US" dirty="0" err="1" smtClean="0">
                <a:latin typeface="Andalus" pitchFamily="18" charset="-78"/>
                <a:cs typeface="Andalus" pitchFamily="18" charset="-78"/>
              </a:rPr>
              <a:t>tentang</a:t>
            </a:r>
            <a:r>
              <a:rPr lang="en-US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US" dirty="0" err="1" smtClean="0">
                <a:latin typeface="Andalus" pitchFamily="18" charset="-78"/>
                <a:cs typeface="Andalus" pitchFamily="18" charset="-78"/>
              </a:rPr>
              <a:t>fungsi</a:t>
            </a:r>
            <a:r>
              <a:rPr lang="en-US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US" dirty="0" err="1" smtClean="0">
                <a:latin typeface="Andalus" pitchFamily="18" charset="-78"/>
                <a:cs typeface="Andalus" pitchFamily="18" charset="-78"/>
              </a:rPr>
              <a:t>komunikatif</a:t>
            </a:r>
            <a:r>
              <a:rPr lang="en-US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US" dirty="0" err="1" smtClean="0">
                <a:latin typeface="Andalus" pitchFamily="18" charset="-78"/>
                <a:cs typeface="Andalus" pitchFamily="18" charset="-78"/>
              </a:rPr>
              <a:t>ruanh</a:t>
            </a:r>
            <a:r>
              <a:rPr lang="en-US" dirty="0" smtClean="0">
                <a:latin typeface="Andalus" pitchFamily="18" charset="-78"/>
                <a:cs typeface="Andalus" pitchFamily="18" charset="-78"/>
              </a:rPr>
              <a:t>, </a:t>
            </a:r>
            <a:r>
              <a:rPr lang="en-US" dirty="0" err="1" smtClean="0">
                <a:latin typeface="Andalus" pitchFamily="18" charset="-78"/>
                <a:cs typeface="Andalus" pitchFamily="18" charset="-78"/>
              </a:rPr>
              <a:t>terutama</a:t>
            </a:r>
            <a:r>
              <a:rPr lang="en-US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US" dirty="0" err="1" smtClean="0">
                <a:latin typeface="Andalus" pitchFamily="18" charset="-78"/>
                <a:cs typeface="Andalus" pitchFamily="18" charset="-78"/>
              </a:rPr>
              <a:t>bagaimana</a:t>
            </a:r>
            <a:r>
              <a:rPr lang="en-US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US" dirty="0" err="1" smtClean="0">
                <a:latin typeface="Andalus" pitchFamily="18" charset="-78"/>
                <a:cs typeface="Andalus" pitchFamily="18" charset="-78"/>
              </a:rPr>
              <a:t>orang</a:t>
            </a:r>
            <a:r>
              <a:rPr lang="en-US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US" dirty="0" err="1" smtClean="0">
                <a:latin typeface="Andalus" pitchFamily="18" charset="-78"/>
                <a:cs typeface="Andalus" pitchFamily="18" charset="-78"/>
              </a:rPr>
              <a:t>tidak</a:t>
            </a:r>
            <a:r>
              <a:rPr lang="en-US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US" dirty="0" err="1" smtClean="0">
                <a:latin typeface="Andalus" pitchFamily="18" charset="-78"/>
                <a:cs typeface="Andalus" pitchFamily="18" charset="-78"/>
              </a:rPr>
              <a:t>sadar</a:t>
            </a:r>
            <a:r>
              <a:rPr lang="en-US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US" dirty="0" err="1" smtClean="0">
                <a:latin typeface="Andalus" pitchFamily="18" charset="-78"/>
                <a:cs typeface="Andalus" pitchFamily="18" charset="-78"/>
              </a:rPr>
              <a:t>struktur</a:t>
            </a:r>
            <a:r>
              <a:rPr lang="en-US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US" dirty="0" err="1" smtClean="0">
                <a:latin typeface="Andalus" pitchFamily="18" charset="-78"/>
                <a:cs typeface="Andalus" pitchFamily="18" charset="-78"/>
              </a:rPr>
              <a:t>ruang</a:t>
            </a:r>
            <a:r>
              <a:rPr lang="en-US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US" dirty="0" err="1" smtClean="0">
                <a:latin typeface="Andalus" pitchFamily="18" charset="-78"/>
                <a:cs typeface="Andalus" pitchFamily="18" charset="-78"/>
              </a:rPr>
              <a:t>mereka</a:t>
            </a:r>
            <a:r>
              <a:rPr lang="en-US" dirty="0" smtClean="0">
                <a:latin typeface="Andalus" pitchFamily="18" charset="-78"/>
                <a:cs typeface="Andalus" pitchFamily="18" charset="-78"/>
              </a:rPr>
              <a:t>. </a:t>
            </a:r>
            <a:endParaRPr lang="en-US" dirty="0">
              <a:latin typeface="Andalus" pitchFamily="18" charset="-78"/>
              <a:cs typeface="Andalus" pitchFamily="18" charset="-78"/>
            </a:endParaRPr>
          </a:p>
        </p:txBody>
      </p:sp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990600" y="2667000"/>
          <a:ext cx="6477001" cy="3418840"/>
        </p:xfrm>
        <a:graphic>
          <a:graphicData uri="http://schemas.openxmlformats.org/drawingml/2006/table">
            <a:tbl>
              <a:tblPr firstRow="1" bandRow="1">
                <a:tableStyleId>{35758FB7-9AC5-4552-8A53-C91805E547FA}</a:tableStyleId>
              </a:tblPr>
              <a:tblGrid>
                <a:gridCol w="2159000"/>
                <a:gridCol w="2293938"/>
                <a:gridCol w="2024063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600" dirty="0" err="1" smtClean="0">
                          <a:latin typeface="Andalus" pitchFamily="18" charset="-78"/>
                          <a:cs typeface="Andalus" pitchFamily="18" charset="-78"/>
                        </a:rPr>
                        <a:t>catagory</a:t>
                      </a:r>
                      <a:endParaRPr lang="en-US" sz="1600" dirty="0">
                        <a:latin typeface="Andalus" pitchFamily="18" charset="-78"/>
                        <a:cs typeface="Andalus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Andalus" pitchFamily="18" charset="-78"/>
                          <a:cs typeface="Andalus" pitchFamily="18" charset="-78"/>
                        </a:rPr>
                        <a:t>distance</a:t>
                      </a:r>
                      <a:endParaRPr lang="en-US" sz="1600" dirty="0">
                        <a:latin typeface="Andalus" pitchFamily="18" charset="-78"/>
                        <a:cs typeface="Andalus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Andalus" pitchFamily="18" charset="-78"/>
                          <a:cs typeface="Andalus" pitchFamily="18" charset="-78"/>
                        </a:rPr>
                        <a:t>Interaction</a:t>
                      </a:r>
                      <a:r>
                        <a:rPr lang="en-US" sz="1600" baseline="0" dirty="0" smtClean="0">
                          <a:latin typeface="Andalus" pitchFamily="18" charset="-78"/>
                          <a:cs typeface="Andalus" pitchFamily="18" charset="-78"/>
                        </a:rPr>
                        <a:t> activity</a:t>
                      </a:r>
                      <a:endParaRPr lang="en-US" sz="1600" dirty="0">
                        <a:latin typeface="Andalus" pitchFamily="18" charset="-78"/>
                        <a:cs typeface="Andalus" pitchFamily="18" charset="-78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Andalus" pitchFamily="18" charset="-78"/>
                          <a:cs typeface="Andalus" pitchFamily="18" charset="-78"/>
                        </a:rPr>
                        <a:t>Intimate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Andalus" pitchFamily="18" charset="-78"/>
                          <a:cs typeface="Andalus" pitchFamily="18" charset="-78"/>
                        </a:rPr>
                        <a:t>-close</a:t>
                      </a:r>
                      <a:r>
                        <a:rPr lang="en-US" sz="1600" baseline="0" dirty="0" smtClean="0">
                          <a:latin typeface="Andalus" pitchFamily="18" charset="-78"/>
                          <a:cs typeface="Andalus" pitchFamily="18" charset="-78"/>
                        </a:rPr>
                        <a:t> : 0-6 inch</a:t>
                      </a:r>
                    </a:p>
                    <a:p>
                      <a:r>
                        <a:rPr lang="en-US" sz="1600" baseline="0" dirty="0" smtClean="0">
                          <a:latin typeface="Andalus" pitchFamily="18" charset="-78"/>
                          <a:cs typeface="Andalus" pitchFamily="18" charset="-78"/>
                        </a:rPr>
                        <a:t>-far: 6-18 inch</a:t>
                      </a:r>
                      <a:endParaRPr lang="en-US" sz="1600" dirty="0">
                        <a:latin typeface="Andalus" pitchFamily="18" charset="-78"/>
                        <a:cs typeface="Andalus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Andalus" pitchFamily="18" charset="-78"/>
                          <a:cs typeface="Andalus" pitchFamily="18" charset="-78"/>
                        </a:rPr>
                        <a:t>Love</a:t>
                      </a:r>
                      <a:r>
                        <a:rPr lang="en-US" sz="1600" baseline="0" dirty="0" smtClean="0">
                          <a:latin typeface="Andalus" pitchFamily="18" charset="-78"/>
                          <a:cs typeface="Andalus" pitchFamily="18" charset="-78"/>
                        </a:rPr>
                        <a:t>-making and wrestling intimate talk in </a:t>
                      </a:r>
                      <a:r>
                        <a:rPr lang="en-US" sz="1600" baseline="0" dirty="0" err="1" smtClean="0">
                          <a:latin typeface="Andalus" pitchFamily="18" charset="-78"/>
                          <a:cs typeface="Andalus" pitchFamily="18" charset="-78"/>
                        </a:rPr>
                        <a:t>oublic</a:t>
                      </a:r>
                      <a:endParaRPr lang="en-US" sz="1600" dirty="0">
                        <a:latin typeface="Andalus" pitchFamily="18" charset="-78"/>
                        <a:cs typeface="Andalus" pitchFamily="18" charset="-78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Andalus" pitchFamily="18" charset="-78"/>
                          <a:cs typeface="Andalus" pitchFamily="18" charset="-78"/>
                        </a:rPr>
                        <a:t>personal</a:t>
                      </a:r>
                      <a:endParaRPr lang="en-US" sz="1600" dirty="0">
                        <a:latin typeface="Andalus" pitchFamily="18" charset="-78"/>
                        <a:cs typeface="Andalus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Andalus" pitchFamily="18" charset="-78"/>
                          <a:cs typeface="Andalus" pitchFamily="18" charset="-78"/>
                        </a:rPr>
                        <a:t>-close: 1,5-2,5</a:t>
                      </a:r>
                      <a:r>
                        <a:rPr lang="en-US" sz="1600" baseline="0" dirty="0" smtClean="0">
                          <a:latin typeface="Andalus" pitchFamily="18" charset="-78"/>
                          <a:cs typeface="Andalus" pitchFamily="18" charset="-78"/>
                        </a:rPr>
                        <a:t> feet</a:t>
                      </a:r>
                    </a:p>
                    <a:p>
                      <a:r>
                        <a:rPr lang="en-US" sz="1600" baseline="0" dirty="0" smtClean="0">
                          <a:latin typeface="Andalus" pitchFamily="18" charset="-78"/>
                          <a:cs typeface="Andalus" pitchFamily="18" charset="-78"/>
                        </a:rPr>
                        <a:t>-far: 2,5-4 feet</a:t>
                      </a:r>
                      <a:endParaRPr lang="en-US" sz="1600" dirty="0">
                        <a:latin typeface="Andalus" pitchFamily="18" charset="-78"/>
                        <a:cs typeface="Andalus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Andalus" pitchFamily="18" charset="-78"/>
                          <a:cs typeface="Andalus" pitchFamily="18" charset="-78"/>
                        </a:rPr>
                        <a:t>Peers, friends talk strangers, </a:t>
                      </a:r>
                      <a:r>
                        <a:rPr lang="en-US" sz="1600" dirty="0" err="1" smtClean="0">
                          <a:latin typeface="Andalus" pitchFamily="18" charset="-78"/>
                          <a:cs typeface="Andalus" pitchFamily="18" charset="-78"/>
                        </a:rPr>
                        <a:t>unequals</a:t>
                      </a:r>
                      <a:r>
                        <a:rPr lang="en-US" sz="1600" dirty="0" smtClean="0">
                          <a:latin typeface="Andalus" pitchFamily="18" charset="-78"/>
                          <a:cs typeface="Andalus" pitchFamily="18" charset="-78"/>
                        </a:rPr>
                        <a:t> talk</a:t>
                      </a:r>
                      <a:endParaRPr lang="en-US" sz="1600" dirty="0">
                        <a:latin typeface="Andalus" pitchFamily="18" charset="-78"/>
                        <a:cs typeface="Andalus" pitchFamily="18" charset="-78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Andalus" pitchFamily="18" charset="-78"/>
                          <a:cs typeface="Andalus" pitchFamily="18" charset="-78"/>
                        </a:rPr>
                        <a:t>Social </a:t>
                      </a:r>
                      <a:endParaRPr lang="en-US" sz="1600" dirty="0">
                        <a:latin typeface="Andalus" pitchFamily="18" charset="-78"/>
                        <a:cs typeface="Andalus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Andalus" pitchFamily="18" charset="-78"/>
                          <a:cs typeface="Andalus" pitchFamily="18" charset="-78"/>
                        </a:rPr>
                        <a:t>-close: 4-7 feet</a:t>
                      </a:r>
                    </a:p>
                    <a:p>
                      <a:r>
                        <a:rPr lang="en-US" sz="1600" dirty="0" smtClean="0">
                          <a:latin typeface="Andalus" pitchFamily="18" charset="-78"/>
                          <a:cs typeface="Andalus" pitchFamily="18" charset="-78"/>
                        </a:rPr>
                        <a:t>-far: 7-12 feet</a:t>
                      </a:r>
                      <a:endParaRPr lang="en-US" sz="1600" dirty="0">
                        <a:latin typeface="Andalus" pitchFamily="18" charset="-78"/>
                        <a:cs typeface="Andalus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Andalus" pitchFamily="18" charset="-78"/>
                          <a:cs typeface="Andalus" pitchFamily="18" charset="-78"/>
                        </a:rPr>
                        <a:t>Impersonal business</a:t>
                      </a:r>
                    </a:p>
                    <a:p>
                      <a:r>
                        <a:rPr lang="en-US" sz="1600" dirty="0" smtClean="0">
                          <a:latin typeface="Andalus" pitchFamily="18" charset="-78"/>
                          <a:cs typeface="Andalus" pitchFamily="18" charset="-78"/>
                        </a:rPr>
                        <a:t>Formal business</a:t>
                      </a:r>
                      <a:endParaRPr lang="en-US" sz="1600" dirty="0">
                        <a:latin typeface="Andalus" pitchFamily="18" charset="-78"/>
                        <a:cs typeface="Andalus" pitchFamily="18" charset="-78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Andalus" pitchFamily="18" charset="-78"/>
                          <a:cs typeface="Andalus" pitchFamily="18" charset="-78"/>
                        </a:rPr>
                        <a:t>public</a:t>
                      </a:r>
                      <a:endParaRPr lang="en-US" sz="1600" dirty="0">
                        <a:latin typeface="Andalus" pitchFamily="18" charset="-78"/>
                        <a:cs typeface="Andalus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Andalus" pitchFamily="18" charset="-78"/>
                          <a:cs typeface="Andalus" pitchFamily="18" charset="-78"/>
                        </a:rPr>
                        <a:t>-close:</a:t>
                      </a:r>
                      <a:r>
                        <a:rPr lang="en-US" sz="1600" baseline="0" dirty="0" smtClean="0">
                          <a:latin typeface="Andalus" pitchFamily="18" charset="-78"/>
                          <a:cs typeface="Andalus" pitchFamily="18" charset="-78"/>
                        </a:rPr>
                        <a:t> 12-25 feet</a:t>
                      </a:r>
                    </a:p>
                    <a:p>
                      <a:r>
                        <a:rPr lang="en-US" sz="1600" baseline="0" dirty="0" smtClean="0">
                          <a:latin typeface="Andalus" pitchFamily="18" charset="-78"/>
                          <a:cs typeface="Andalus" pitchFamily="18" charset="-78"/>
                        </a:rPr>
                        <a:t>-far: 25 feet-outward</a:t>
                      </a:r>
                      <a:endParaRPr lang="en-US" sz="1600" dirty="0">
                        <a:latin typeface="Andalus" pitchFamily="18" charset="-78"/>
                        <a:cs typeface="Andalus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Andalus" pitchFamily="18" charset="-78"/>
                          <a:cs typeface="Andalus" pitchFamily="18" charset="-78"/>
                        </a:rPr>
                        <a:t>Formal presentation</a:t>
                      </a:r>
                    </a:p>
                    <a:p>
                      <a:r>
                        <a:rPr lang="en-US" sz="1600" dirty="0" smtClean="0">
                          <a:latin typeface="Andalus" pitchFamily="18" charset="-78"/>
                          <a:cs typeface="Andalus" pitchFamily="18" charset="-78"/>
                        </a:rPr>
                        <a:t>Famous person presents</a:t>
                      </a:r>
                      <a:endParaRPr lang="en-US" sz="1600" dirty="0">
                        <a:latin typeface="Andalus" pitchFamily="18" charset="-78"/>
                        <a:cs typeface="Andalus" pitchFamily="18" charset="-78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images-6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2057400" y="0"/>
            <a:ext cx="4648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  <a:latin typeface="Andalus" pitchFamily="18" charset="-78"/>
                <a:cs typeface="Andalus" pitchFamily="18" charset="-78"/>
              </a:rPr>
              <a:t>Silence and paralanguage</a:t>
            </a:r>
            <a:endParaRPr lang="en-US" sz="3200" dirty="0">
              <a:solidFill>
                <a:srgbClr val="FF0000"/>
              </a:solidFill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28600" y="1143000"/>
            <a:ext cx="5867400" cy="184665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just"/>
            <a:r>
              <a:rPr lang="en-US" sz="2400" i="1" dirty="0" smtClean="0">
                <a:solidFill>
                  <a:srgbClr val="C00000"/>
                </a:solidFill>
                <a:latin typeface="Andalus" pitchFamily="18" charset="-78"/>
                <a:cs typeface="Andalus" pitchFamily="18" charset="-78"/>
              </a:rPr>
              <a:t>Silence and paralanguage </a:t>
            </a:r>
            <a:r>
              <a:rPr lang="en-US" dirty="0" err="1" smtClean="0">
                <a:solidFill>
                  <a:srgbClr val="C00000"/>
                </a:solidFill>
                <a:latin typeface="Andalus" pitchFamily="18" charset="-78"/>
                <a:cs typeface="Andalus" pitchFamily="18" charset="-78"/>
              </a:rPr>
              <a:t>kita</a:t>
            </a:r>
            <a:r>
              <a:rPr lang="en-US" dirty="0" smtClean="0">
                <a:solidFill>
                  <a:srgbClr val="C00000"/>
                </a:solidFill>
                <a:latin typeface="Andalus" pitchFamily="18" charset="-78"/>
                <a:cs typeface="Andalus" pitchFamily="18" charset="-78"/>
              </a:rPr>
              <a:t> </a:t>
            </a:r>
            <a:r>
              <a:rPr lang="en-US" dirty="0" err="1" smtClean="0">
                <a:solidFill>
                  <a:srgbClr val="C00000"/>
                </a:solidFill>
                <a:latin typeface="Andalus" pitchFamily="18" charset="-78"/>
                <a:cs typeface="Andalus" pitchFamily="18" charset="-78"/>
              </a:rPr>
              <a:t>telah</a:t>
            </a:r>
            <a:r>
              <a:rPr lang="en-US" dirty="0" smtClean="0">
                <a:solidFill>
                  <a:srgbClr val="C00000"/>
                </a:solidFill>
                <a:latin typeface="Andalus" pitchFamily="18" charset="-78"/>
                <a:cs typeface="Andalus" pitchFamily="18" charset="-78"/>
              </a:rPr>
              <a:t> </a:t>
            </a:r>
            <a:r>
              <a:rPr lang="en-US" dirty="0" err="1" smtClean="0">
                <a:solidFill>
                  <a:srgbClr val="C00000"/>
                </a:solidFill>
                <a:latin typeface="Andalus" pitchFamily="18" charset="-78"/>
                <a:cs typeface="Andalus" pitchFamily="18" charset="-78"/>
              </a:rPr>
              <a:t>melihat</a:t>
            </a:r>
            <a:r>
              <a:rPr lang="en-US" dirty="0" smtClean="0">
                <a:solidFill>
                  <a:srgbClr val="C00000"/>
                </a:solidFill>
                <a:latin typeface="Andalus" pitchFamily="18" charset="-78"/>
                <a:cs typeface="Andalus" pitchFamily="18" charset="-78"/>
              </a:rPr>
              <a:t> </a:t>
            </a:r>
            <a:r>
              <a:rPr lang="en-US" dirty="0" err="1" smtClean="0">
                <a:solidFill>
                  <a:srgbClr val="C00000"/>
                </a:solidFill>
                <a:latin typeface="Andalus" pitchFamily="18" charset="-78"/>
                <a:cs typeface="Andalus" pitchFamily="18" charset="-78"/>
              </a:rPr>
              <a:t>bahwa</a:t>
            </a:r>
            <a:r>
              <a:rPr lang="en-US" dirty="0" smtClean="0">
                <a:solidFill>
                  <a:srgbClr val="C00000"/>
                </a:solidFill>
                <a:latin typeface="Andalus" pitchFamily="18" charset="-78"/>
                <a:cs typeface="Andalus" pitchFamily="18" charset="-78"/>
              </a:rPr>
              <a:t> </a:t>
            </a:r>
            <a:r>
              <a:rPr lang="en-US" dirty="0" err="1" smtClean="0">
                <a:solidFill>
                  <a:srgbClr val="C00000"/>
                </a:solidFill>
                <a:latin typeface="Andalus" pitchFamily="18" charset="-78"/>
                <a:cs typeface="Andalus" pitchFamily="18" charset="-78"/>
              </a:rPr>
              <a:t>kita</a:t>
            </a:r>
            <a:r>
              <a:rPr lang="en-US" dirty="0" smtClean="0">
                <a:solidFill>
                  <a:srgbClr val="C00000"/>
                </a:solidFill>
                <a:latin typeface="Andalus" pitchFamily="18" charset="-78"/>
                <a:cs typeface="Andalus" pitchFamily="18" charset="-78"/>
              </a:rPr>
              <a:t> </a:t>
            </a:r>
            <a:r>
              <a:rPr lang="en-US" dirty="0" err="1" smtClean="0">
                <a:solidFill>
                  <a:srgbClr val="C00000"/>
                </a:solidFill>
                <a:latin typeface="Andalus" pitchFamily="18" charset="-78"/>
                <a:cs typeface="Andalus" pitchFamily="18" charset="-78"/>
              </a:rPr>
              <a:t>dapat</a:t>
            </a:r>
            <a:r>
              <a:rPr lang="en-US" dirty="0" smtClean="0">
                <a:solidFill>
                  <a:srgbClr val="C00000"/>
                </a:solidFill>
                <a:latin typeface="Andalus" pitchFamily="18" charset="-78"/>
                <a:cs typeface="Andalus" pitchFamily="18" charset="-78"/>
              </a:rPr>
              <a:t> </a:t>
            </a:r>
            <a:r>
              <a:rPr lang="en-US" dirty="0" err="1" smtClean="0">
                <a:solidFill>
                  <a:srgbClr val="C00000"/>
                </a:solidFill>
                <a:latin typeface="Andalus" pitchFamily="18" charset="-78"/>
                <a:cs typeface="Andalus" pitchFamily="18" charset="-78"/>
              </a:rPr>
              <a:t>berkomunikasi</a:t>
            </a:r>
            <a:r>
              <a:rPr lang="en-US" dirty="0" smtClean="0">
                <a:solidFill>
                  <a:srgbClr val="C00000"/>
                </a:solidFill>
                <a:latin typeface="Andalus" pitchFamily="18" charset="-78"/>
                <a:cs typeface="Andalus" pitchFamily="18" charset="-78"/>
              </a:rPr>
              <a:t> </a:t>
            </a:r>
            <a:r>
              <a:rPr lang="en-US" dirty="0" err="1" smtClean="0">
                <a:solidFill>
                  <a:srgbClr val="C00000"/>
                </a:solidFill>
                <a:latin typeface="Andalus" pitchFamily="18" charset="-78"/>
                <a:cs typeface="Andalus" pitchFamily="18" charset="-78"/>
              </a:rPr>
              <a:t>dengan</a:t>
            </a:r>
            <a:r>
              <a:rPr lang="en-US" dirty="0" smtClean="0">
                <a:solidFill>
                  <a:srgbClr val="C00000"/>
                </a:solidFill>
                <a:latin typeface="Andalus" pitchFamily="18" charset="-78"/>
                <a:cs typeface="Andalus" pitchFamily="18" charset="-78"/>
              </a:rPr>
              <a:t> </a:t>
            </a:r>
            <a:r>
              <a:rPr lang="en-US" dirty="0" err="1" smtClean="0">
                <a:solidFill>
                  <a:srgbClr val="C00000"/>
                </a:solidFill>
                <a:latin typeface="Andalus" pitchFamily="18" charset="-78"/>
                <a:cs typeface="Andalus" pitchFamily="18" charset="-78"/>
              </a:rPr>
              <a:t>kata-kata</a:t>
            </a:r>
            <a:r>
              <a:rPr lang="en-US" dirty="0" smtClean="0">
                <a:solidFill>
                  <a:srgbClr val="C00000"/>
                </a:solidFill>
                <a:latin typeface="Andalus" pitchFamily="18" charset="-78"/>
                <a:cs typeface="Andalus" pitchFamily="18" charset="-78"/>
              </a:rPr>
              <a:t> </a:t>
            </a:r>
            <a:r>
              <a:rPr lang="en-US" dirty="0" err="1" smtClean="0">
                <a:solidFill>
                  <a:srgbClr val="C00000"/>
                </a:solidFill>
                <a:latin typeface="Andalus" pitchFamily="18" charset="-78"/>
                <a:cs typeface="Andalus" pitchFamily="18" charset="-78"/>
              </a:rPr>
              <a:t>dan</a:t>
            </a:r>
            <a:r>
              <a:rPr lang="en-US" dirty="0" smtClean="0">
                <a:solidFill>
                  <a:srgbClr val="C00000"/>
                </a:solidFill>
                <a:latin typeface="Andalus" pitchFamily="18" charset="-78"/>
                <a:cs typeface="Andalus" pitchFamily="18" charset="-78"/>
              </a:rPr>
              <a:t> </a:t>
            </a:r>
            <a:r>
              <a:rPr lang="en-US" dirty="0" err="1" smtClean="0">
                <a:solidFill>
                  <a:srgbClr val="C00000"/>
                </a:solidFill>
                <a:latin typeface="Andalus" pitchFamily="18" charset="-78"/>
                <a:cs typeface="Andalus" pitchFamily="18" charset="-78"/>
              </a:rPr>
              <a:t>dengan</a:t>
            </a:r>
            <a:r>
              <a:rPr lang="en-US" dirty="0" smtClean="0">
                <a:solidFill>
                  <a:srgbClr val="C00000"/>
                </a:solidFill>
                <a:latin typeface="Andalus" pitchFamily="18" charset="-78"/>
                <a:cs typeface="Andalus" pitchFamily="18" charset="-78"/>
              </a:rPr>
              <a:t> </a:t>
            </a:r>
            <a:r>
              <a:rPr lang="en-US" dirty="0" err="1" smtClean="0">
                <a:solidFill>
                  <a:srgbClr val="C00000"/>
                </a:solidFill>
                <a:latin typeface="Andalus" pitchFamily="18" charset="-78"/>
                <a:cs typeface="Andalus" pitchFamily="18" charset="-78"/>
              </a:rPr>
              <a:t>perilaku</a:t>
            </a:r>
            <a:r>
              <a:rPr lang="en-US" dirty="0" smtClean="0">
                <a:solidFill>
                  <a:srgbClr val="C00000"/>
                </a:solidFill>
                <a:latin typeface="Andalus" pitchFamily="18" charset="-78"/>
                <a:cs typeface="Andalus" pitchFamily="18" charset="-78"/>
              </a:rPr>
              <a:t> nonverbal, </a:t>
            </a:r>
            <a:r>
              <a:rPr lang="en-US" dirty="0" err="1" smtClean="0">
                <a:solidFill>
                  <a:srgbClr val="C00000"/>
                </a:solidFill>
                <a:latin typeface="Andalus" pitchFamily="18" charset="-78"/>
                <a:cs typeface="Andalus" pitchFamily="18" charset="-78"/>
              </a:rPr>
              <a:t>seperti</a:t>
            </a:r>
            <a:r>
              <a:rPr lang="en-US" dirty="0" smtClean="0">
                <a:solidFill>
                  <a:srgbClr val="C00000"/>
                </a:solidFill>
                <a:latin typeface="Andalus" pitchFamily="18" charset="-78"/>
                <a:cs typeface="Andalus" pitchFamily="18" charset="-78"/>
              </a:rPr>
              <a:t> </a:t>
            </a:r>
            <a:r>
              <a:rPr lang="en-US" dirty="0" err="1" smtClean="0">
                <a:solidFill>
                  <a:srgbClr val="C00000"/>
                </a:solidFill>
                <a:latin typeface="Andalus" pitchFamily="18" charset="-78"/>
                <a:cs typeface="Andalus" pitchFamily="18" charset="-78"/>
              </a:rPr>
              <a:t>sinyal</a:t>
            </a:r>
            <a:r>
              <a:rPr lang="en-US" dirty="0" smtClean="0">
                <a:solidFill>
                  <a:srgbClr val="C00000"/>
                </a:solidFill>
                <a:latin typeface="Andalus" pitchFamily="18" charset="-78"/>
                <a:cs typeface="Andalus" pitchFamily="18" charset="-78"/>
              </a:rPr>
              <a:t> </a:t>
            </a:r>
            <a:r>
              <a:rPr lang="en-US" dirty="0" err="1" smtClean="0">
                <a:solidFill>
                  <a:srgbClr val="C00000"/>
                </a:solidFill>
                <a:latin typeface="Andalus" pitchFamily="18" charset="-78"/>
                <a:cs typeface="Andalus" pitchFamily="18" charset="-78"/>
              </a:rPr>
              <a:t>tubuh</a:t>
            </a:r>
            <a:r>
              <a:rPr lang="en-US" dirty="0" smtClean="0">
                <a:solidFill>
                  <a:srgbClr val="C00000"/>
                </a:solidFill>
                <a:latin typeface="Andalus" pitchFamily="18" charset="-78"/>
                <a:cs typeface="Andalus" pitchFamily="18" charset="-78"/>
              </a:rPr>
              <a:t> </a:t>
            </a:r>
            <a:r>
              <a:rPr lang="en-US" dirty="0" err="1" smtClean="0">
                <a:solidFill>
                  <a:srgbClr val="C00000"/>
                </a:solidFill>
                <a:latin typeface="Andalus" pitchFamily="18" charset="-78"/>
                <a:cs typeface="Andalus" pitchFamily="18" charset="-78"/>
              </a:rPr>
              <a:t>dan</a:t>
            </a:r>
            <a:r>
              <a:rPr lang="en-US" dirty="0" smtClean="0">
                <a:solidFill>
                  <a:srgbClr val="C00000"/>
                </a:solidFill>
                <a:latin typeface="Andalus" pitchFamily="18" charset="-78"/>
                <a:cs typeface="Andalus" pitchFamily="18" charset="-78"/>
              </a:rPr>
              <a:t> </a:t>
            </a:r>
            <a:r>
              <a:rPr lang="en-US" dirty="0" err="1" smtClean="0">
                <a:solidFill>
                  <a:srgbClr val="C00000"/>
                </a:solidFill>
                <a:latin typeface="Andalus" pitchFamily="18" charset="-78"/>
                <a:cs typeface="Andalus" pitchFamily="18" charset="-78"/>
              </a:rPr>
              <a:t>penggunaan</a:t>
            </a:r>
            <a:r>
              <a:rPr lang="en-US" dirty="0" smtClean="0">
                <a:solidFill>
                  <a:srgbClr val="C00000"/>
                </a:solidFill>
                <a:latin typeface="Andalus" pitchFamily="18" charset="-78"/>
                <a:cs typeface="Andalus" pitchFamily="18" charset="-78"/>
              </a:rPr>
              <a:t> </a:t>
            </a:r>
            <a:r>
              <a:rPr lang="en-US" dirty="0" err="1" smtClean="0">
                <a:solidFill>
                  <a:srgbClr val="C00000"/>
                </a:solidFill>
                <a:latin typeface="Andalus" pitchFamily="18" charset="-78"/>
                <a:cs typeface="Andalus" pitchFamily="18" charset="-78"/>
              </a:rPr>
              <a:t>ruang.kita</a:t>
            </a:r>
            <a:r>
              <a:rPr lang="en-US" dirty="0" smtClean="0">
                <a:solidFill>
                  <a:srgbClr val="C00000"/>
                </a:solidFill>
                <a:latin typeface="Andalus" pitchFamily="18" charset="-78"/>
                <a:cs typeface="Andalus" pitchFamily="18" charset="-78"/>
              </a:rPr>
              <a:t> </a:t>
            </a:r>
            <a:r>
              <a:rPr lang="en-US" dirty="0" err="1" smtClean="0">
                <a:solidFill>
                  <a:srgbClr val="C00000"/>
                </a:solidFill>
                <a:latin typeface="Andalus" pitchFamily="18" charset="-78"/>
                <a:cs typeface="Andalus" pitchFamily="18" charset="-78"/>
              </a:rPr>
              <a:t>juga</a:t>
            </a:r>
            <a:r>
              <a:rPr lang="en-US" dirty="0" smtClean="0">
                <a:solidFill>
                  <a:srgbClr val="C00000"/>
                </a:solidFill>
                <a:latin typeface="Andalus" pitchFamily="18" charset="-78"/>
                <a:cs typeface="Andalus" pitchFamily="18" charset="-78"/>
              </a:rPr>
              <a:t> </a:t>
            </a:r>
            <a:r>
              <a:rPr lang="en-US" dirty="0" err="1" smtClean="0">
                <a:solidFill>
                  <a:srgbClr val="C00000"/>
                </a:solidFill>
                <a:latin typeface="Andalus" pitchFamily="18" charset="-78"/>
                <a:cs typeface="Andalus" pitchFamily="18" charset="-78"/>
              </a:rPr>
              <a:t>dapat</a:t>
            </a:r>
            <a:r>
              <a:rPr lang="en-US" dirty="0" smtClean="0">
                <a:solidFill>
                  <a:srgbClr val="C00000"/>
                </a:solidFill>
                <a:latin typeface="Andalus" pitchFamily="18" charset="-78"/>
                <a:cs typeface="Andalus" pitchFamily="18" charset="-78"/>
              </a:rPr>
              <a:t> </a:t>
            </a:r>
            <a:r>
              <a:rPr lang="en-US" dirty="0" err="1" smtClean="0">
                <a:solidFill>
                  <a:srgbClr val="C00000"/>
                </a:solidFill>
                <a:latin typeface="Andalus" pitchFamily="18" charset="-78"/>
                <a:cs typeface="Andalus" pitchFamily="18" charset="-78"/>
              </a:rPr>
              <a:t>berkomunikasi</a:t>
            </a:r>
            <a:r>
              <a:rPr lang="en-US" dirty="0" smtClean="0">
                <a:solidFill>
                  <a:srgbClr val="C00000"/>
                </a:solidFill>
                <a:latin typeface="Andalus" pitchFamily="18" charset="-78"/>
                <a:cs typeface="Andalus" pitchFamily="18" charset="-78"/>
              </a:rPr>
              <a:t> nonverbal </a:t>
            </a:r>
            <a:r>
              <a:rPr lang="en-US" dirty="0" err="1" smtClean="0">
                <a:solidFill>
                  <a:srgbClr val="C00000"/>
                </a:solidFill>
                <a:latin typeface="Andalus" pitchFamily="18" charset="-78"/>
                <a:cs typeface="Andalus" pitchFamily="18" charset="-78"/>
              </a:rPr>
              <a:t>melalui</a:t>
            </a:r>
            <a:r>
              <a:rPr lang="en-US" dirty="0" smtClean="0">
                <a:solidFill>
                  <a:srgbClr val="C00000"/>
                </a:solidFill>
                <a:latin typeface="Andalus" pitchFamily="18" charset="-78"/>
                <a:cs typeface="Andalus" pitchFamily="18" charset="-78"/>
              </a:rPr>
              <a:t> </a:t>
            </a:r>
            <a:r>
              <a:rPr lang="en-US" dirty="0" err="1" smtClean="0">
                <a:solidFill>
                  <a:srgbClr val="C00000"/>
                </a:solidFill>
                <a:latin typeface="Andalus" pitchFamily="18" charset="-78"/>
                <a:cs typeface="Andalus" pitchFamily="18" charset="-78"/>
              </a:rPr>
              <a:t>penggunaan</a:t>
            </a:r>
            <a:r>
              <a:rPr lang="en-US" dirty="0" smtClean="0">
                <a:solidFill>
                  <a:srgbClr val="C00000"/>
                </a:solidFill>
                <a:latin typeface="Andalus" pitchFamily="18" charset="-78"/>
                <a:cs typeface="Andalus" pitchFamily="18" charset="-78"/>
              </a:rPr>
              <a:t> </a:t>
            </a:r>
            <a:r>
              <a:rPr lang="en-US" dirty="0" err="1" smtClean="0">
                <a:solidFill>
                  <a:srgbClr val="C00000"/>
                </a:solidFill>
                <a:latin typeface="Andalus" pitchFamily="18" charset="-78"/>
                <a:cs typeface="Andalus" pitchFamily="18" charset="-78"/>
              </a:rPr>
              <a:t>keheningan</a:t>
            </a:r>
            <a:r>
              <a:rPr lang="en-US" dirty="0" smtClean="0">
                <a:solidFill>
                  <a:srgbClr val="C00000"/>
                </a:solidFill>
                <a:latin typeface="Andalus" pitchFamily="18" charset="-78"/>
                <a:cs typeface="Andalus" pitchFamily="18" charset="-78"/>
              </a:rPr>
              <a:t>.</a:t>
            </a:r>
          </a:p>
          <a:p>
            <a:pPr algn="just"/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194603" y="3297651"/>
            <a:ext cx="6858000" cy="230832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Andalus" pitchFamily="18" charset="-78"/>
                <a:cs typeface="Andalus" pitchFamily="18" charset="-78"/>
              </a:rPr>
              <a:t>Silence </a:t>
            </a:r>
          </a:p>
          <a:p>
            <a:r>
              <a:rPr lang="en-US" dirty="0" err="1" smtClean="0">
                <a:latin typeface="Andalus" pitchFamily="18" charset="-78"/>
                <a:cs typeface="Andalus" pitchFamily="18" charset="-78"/>
              </a:rPr>
              <a:t>Dengan</a:t>
            </a:r>
            <a:r>
              <a:rPr lang="en-US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US" dirty="0" err="1" smtClean="0">
                <a:latin typeface="Andalus" pitchFamily="18" charset="-78"/>
                <a:cs typeface="Andalus" pitchFamily="18" charset="-78"/>
              </a:rPr>
              <a:t>menjadi</a:t>
            </a:r>
            <a:r>
              <a:rPr lang="en-US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US" dirty="0" err="1" smtClean="0">
                <a:latin typeface="Andalus" pitchFamily="18" charset="-78"/>
                <a:cs typeface="Andalus" pitchFamily="18" charset="-78"/>
              </a:rPr>
              <a:t>diam</a:t>
            </a:r>
            <a:r>
              <a:rPr lang="en-US" dirty="0" smtClean="0">
                <a:latin typeface="Andalus" pitchFamily="18" charset="-78"/>
                <a:cs typeface="Andalus" pitchFamily="18" charset="-78"/>
              </a:rPr>
              <a:t>, </a:t>
            </a:r>
            <a:r>
              <a:rPr lang="en-US" dirty="0" err="1" smtClean="0">
                <a:latin typeface="Andalus" pitchFamily="18" charset="-78"/>
                <a:cs typeface="Andalus" pitchFamily="18" charset="-78"/>
              </a:rPr>
              <a:t>pendengan</a:t>
            </a:r>
            <a:r>
              <a:rPr lang="en-US" dirty="0" smtClean="0">
                <a:latin typeface="Andalus" pitchFamily="18" charset="-78"/>
                <a:cs typeface="Andalus" pitchFamily="18" charset="-78"/>
              </a:rPr>
              <a:t> yang </a:t>
            </a:r>
            <a:r>
              <a:rPr lang="en-US" dirty="0" err="1" smtClean="0">
                <a:latin typeface="Andalus" pitchFamily="18" charset="-78"/>
                <a:cs typeface="Andalus" pitchFamily="18" charset="-78"/>
              </a:rPr>
              <a:t>baik</a:t>
            </a:r>
            <a:r>
              <a:rPr lang="en-US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US" dirty="0" err="1" smtClean="0">
                <a:latin typeface="Andalus" pitchFamily="18" charset="-78"/>
                <a:cs typeface="Andalus" pitchFamily="18" charset="-78"/>
              </a:rPr>
              <a:t>terlibat</a:t>
            </a:r>
            <a:r>
              <a:rPr lang="en-US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US" dirty="0" err="1" smtClean="0">
                <a:latin typeface="Andalus" pitchFamily="18" charset="-78"/>
                <a:cs typeface="Andalus" pitchFamily="18" charset="-78"/>
              </a:rPr>
              <a:t>dalam</a:t>
            </a:r>
            <a:r>
              <a:rPr lang="en-US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US" dirty="0" err="1" smtClean="0">
                <a:latin typeface="Andalus" pitchFamily="18" charset="-78"/>
                <a:cs typeface="Andalus" pitchFamily="18" charset="-78"/>
              </a:rPr>
              <a:t>kegiatan</a:t>
            </a:r>
            <a:r>
              <a:rPr lang="en-US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US" dirty="0" err="1" smtClean="0">
                <a:latin typeface="Andalus" pitchFamily="18" charset="-78"/>
                <a:cs typeface="Andalus" pitchFamily="18" charset="-78"/>
              </a:rPr>
              <a:t>tertentu</a:t>
            </a:r>
            <a:r>
              <a:rPr lang="en-US" dirty="0" smtClean="0">
                <a:latin typeface="Andalus" pitchFamily="18" charset="-78"/>
                <a:cs typeface="Andalus" pitchFamily="18" charset="-78"/>
              </a:rPr>
              <a:t>, </a:t>
            </a:r>
            <a:r>
              <a:rPr lang="en-US" dirty="0" err="1" smtClean="0">
                <a:latin typeface="Andalus" pitchFamily="18" charset="-78"/>
                <a:cs typeface="Andalus" pitchFamily="18" charset="-78"/>
              </a:rPr>
              <a:t>seperti</a:t>
            </a:r>
            <a:endParaRPr lang="en-US" dirty="0" smtClean="0">
              <a:latin typeface="Andalus" pitchFamily="18" charset="-78"/>
              <a:cs typeface="Andalus" pitchFamily="18" charset="-78"/>
            </a:endParaRPr>
          </a:p>
          <a:p>
            <a:pPr>
              <a:buFontTx/>
              <a:buChar char="-"/>
            </a:pPr>
            <a:r>
              <a:rPr lang="en-US" dirty="0" err="1" smtClean="0">
                <a:latin typeface="Andalus" pitchFamily="18" charset="-78"/>
                <a:cs typeface="Andalus" pitchFamily="18" charset="-78"/>
              </a:rPr>
              <a:t>Memperhatikan</a:t>
            </a:r>
            <a:r>
              <a:rPr lang="en-US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US" dirty="0" err="1" smtClean="0">
                <a:latin typeface="Andalus" pitchFamily="18" charset="-78"/>
                <a:cs typeface="Andalus" pitchFamily="18" charset="-78"/>
              </a:rPr>
              <a:t>orang</a:t>
            </a:r>
            <a:r>
              <a:rPr lang="en-US" dirty="0" smtClean="0">
                <a:latin typeface="Andalus" pitchFamily="18" charset="-78"/>
                <a:cs typeface="Andalus" pitchFamily="18" charset="-78"/>
              </a:rPr>
              <a:t> lain </a:t>
            </a:r>
            <a:r>
              <a:rPr lang="en-US" dirty="0" err="1" smtClean="0">
                <a:latin typeface="Andalus" pitchFamily="18" charset="-78"/>
                <a:cs typeface="Andalus" pitchFamily="18" charset="-78"/>
              </a:rPr>
              <a:t>melalui</a:t>
            </a:r>
            <a:r>
              <a:rPr lang="en-US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US" dirty="0" err="1" smtClean="0">
                <a:latin typeface="Andalus" pitchFamily="18" charset="-78"/>
                <a:cs typeface="Andalus" pitchFamily="18" charset="-78"/>
              </a:rPr>
              <a:t>postur</a:t>
            </a:r>
            <a:r>
              <a:rPr lang="en-US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US" dirty="0" err="1" smtClean="0">
                <a:latin typeface="Andalus" pitchFamily="18" charset="-78"/>
                <a:cs typeface="Andalus" pitchFamily="18" charset="-78"/>
              </a:rPr>
              <a:t>tubuh</a:t>
            </a:r>
            <a:r>
              <a:rPr lang="en-US" dirty="0" smtClean="0">
                <a:latin typeface="Andalus" pitchFamily="18" charset="-78"/>
                <a:cs typeface="Andalus" pitchFamily="18" charset="-78"/>
              </a:rPr>
              <a:t> yang </a:t>
            </a:r>
            <a:r>
              <a:rPr lang="en-US" dirty="0" err="1" smtClean="0">
                <a:latin typeface="Andalus" pitchFamily="18" charset="-78"/>
                <a:cs typeface="Andalus" pitchFamily="18" charset="-78"/>
              </a:rPr>
              <a:t>menunjukan</a:t>
            </a:r>
            <a:r>
              <a:rPr lang="en-US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US" dirty="0" err="1" smtClean="0">
                <a:latin typeface="Andalus" pitchFamily="18" charset="-78"/>
                <a:cs typeface="Andalus" pitchFamily="18" charset="-78"/>
              </a:rPr>
              <a:t>bahwa</a:t>
            </a:r>
            <a:r>
              <a:rPr lang="en-US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US" dirty="0" err="1" smtClean="0">
                <a:latin typeface="Andalus" pitchFamily="18" charset="-78"/>
                <a:cs typeface="Andalus" pitchFamily="18" charset="-78"/>
              </a:rPr>
              <a:t>iya</a:t>
            </a:r>
            <a:r>
              <a:rPr lang="en-US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US" dirty="0" err="1" smtClean="0">
                <a:latin typeface="Andalus" pitchFamily="18" charset="-78"/>
                <a:cs typeface="Andalus" pitchFamily="18" charset="-78"/>
              </a:rPr>
              <a:t>benar-benar</a:t>
            </a:r>
            <a:r>
              <a:rPr lang="en-US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US" dirty="0" err="1" smtClean="0">
                <a:latin typeface="Andalus" pitchFamily="18" charset="-78"/>
                <a:cs typeface="Andalus" pitchFamily="18" charset="-78"/>
              </a:rPr>
              <a:t>disana</a:t>
            </a:r>
            <a:r>
              <a:rPr lang="en-US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US" dirty="0" err="1" smtClean="0">
                <a:latin typeface="Andalus" pitchFamily="18" charset="-78"/>
                <a:cs typeface="Andalus" pitchFamily="18" charset="-78"/>
              </a:rPr>
              <a:t>untuk</a:t>
            </a:r>
            <a:r>
              <a:rPr lang="en-US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US" dirty="0" err="1" smtClean="0">
                <a:latin typeface="Andalus" pitchFamily="18" charset="-78"/>
                <a:cs typeface="Andalus" pitchFamily="18" charset="-78"/>
              </a:rPr>
              <a:t>orang</a:t>
            </a:r>
            <a:r>
              <a:rPr lang="en-US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US" dirty="0" err="1" smtClean="0">
                <a:latin typeface="Andalus" pitchFamily="18" charset="-78"/>
                <a:cs typeface="Andalus" pitchFamily="18" charset="-78"/>
              </a:rPr>
              <a:t>tersebut</a:t>
            </a:r>
            <a:endParaRPr lang="en-US" dirty="0" smtClean="0">
              <a:latin typeface="Andalus" pitchFamily="18" charset="-78"/>
              <a:cs typeface="Andalus" pitchFamily="18" charset="-78"/>
            </a:endParaRPr>
          </a:p>
          <a:p>
            <a:r>
              <a:rPr lang="en-US" dirty="0" smtClean="0">
                <a:latin typeface="Andalus" pitchFamily="18" charset="-78"/>
                <a:cs typeface="Andalus" pitchFamily="18" charset="-78"/>
              </a:rPr>
              <a:t>-</a:t>
            </a:r>
            <a:r>
              <a:rPr lang="en-US" dirty="0" err="1" smtClean="0">
                <a:latin typeface="Andalus" pitchFamily="18" charset="-78"/>
                <a:cs typeface="Andalus" pitchFamily="18" charset="-78"/>
              </a:rPr>
              <a:t>mengamati</a:t>
            </a:r>
            <a:r>
              <a:rPr lang="en-US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US" dirty="0" err="1" smtClean="0">
                <a:latin typeface="Andalus" pitchFamily="18" charset="-78"/>
                <a:cs typeface="Andalus" pitchFamily="18" charset="-78"/>
              </a:rPr>
              <a:t>mata</a:t>
            </a:r>
            <a:r>
              <a:rPr lang="en-US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US" dirty="0" err="1" smtClean="0">
                <a:latin typeface="Andalus" pitchFamily="18" charset="-78"/>
                <a:cs typeface="Andalus" pitchFamily="18" charset="-78"/>
              </a:rPr>
              <a:t>pembicara</a:t>
            </a:r>
            <a:r>
              <a:rPr lang="en-US" dirty="0" smtClean="0">
                <a:latin typeface="Andalus" pitchFamily="18" charset="-78"/>
                <a:cs typeface="Andalus" pitchFamily="18" charset="-78"/>
              </a:rPr>
              <a:t> , </a:t>
            </a:r>
            <a:r>
              <a:rPr lang="en-US" dirty="0" err="1" smtClean="0">
                <a:latin typeface="Andalus" pitchFamily="18" charset="-78"/>
                <a:cs typeface="Andalus" pitchFamily="18" charset="-78"/>
              </a:rPr>
              <a:t>ekspresi</a:t>
            </a:r>
            <a:r>
              <a:rPr lang="en-US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US" dirty="0" err="1" smtClean="0">
                <a:latin typeface="Andalus" pitchFamily="18" charset="-78"/>
                <a:cs typeface="Andalus" pitchFamily="18" charset="-78"/>
              </a:rPr>
              <a:t>wajah</a:t>
            </a:r>
            <a:endParaRPr lang="en-US" dirty="0" smtClean="0">
              <a:latin typeface="Andalus" pitchFamily="18" charset="-78"/>
              <a:cs typeface="Andalus" pitchFamily="18" charset="-78"/>
            </a:endParaRPr>
          </a:p>
          <a:p>
            <a:r>
              <a:rPr lang="en-US" dirty="0" smtClean="0">
                <a:latin typeface="Andalus" pitchFamily="18" charset="-78"/>
                <a:cs typeface="Andalus" pitchFamily="18" charset="-78"/>
              </a:rPr>
              <a:t>- </a:t>
            </a:r>
            <a:r>
              <a:rPr lang="en-US" dirty="0" err="1" smtClean="0">
                <a:latin typeface="Andalus" pitchFamily="18" charset="-78"/>
                <a:cs typeface="Andalus" pitchFamily="18" charset="-78"/>
              </a:rPr>
              <a:t>gerakan</a:t>
            </a:r>
            <a:r>
              <a:rPr lang="en-US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US" dirty="0" err="1" smtClean="0">
                <a:latin typeface="Andalus" pitchFamily="18" charset="-78"/>
                <a:cs typeface="Andalus" pitchFamily="18" charset="-78"/>
              </a:rPr>
              <a:t>untuk</a:t>
            </a:r>
            <a:r>
              <a:rPr lang="en-US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US" dirty="0" err="1" smtClean="0">
                <a:latin typeface="Andalus" pitchFamily="18" charset="-78"/>
                <a:cs typeface="Andalus" pitchFamily="18" charset="-78"/>
              </a:rPr>
              <a:t>komunikasi</a:t>
            </a:r>
            <a:r>
              <a:rPr lang="en-US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US" dirty="0" err="1" smtClean="0">
                <a:latin typeface="Andalus" pitchFamily="18" charset="-78"/>
                <a:cs typeface="Andalus" pitchFamily="18" charset="-78"/>
              </a:rPr>
              <a:t>berfikir</a:t>
            </a:r>
            <a:r>
              <a:rPr lang="en-US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US" dirty="0" err="1" smtClean="0">
                <a:latin typeface="Andalus" pitchFamily="18" charset="-78"/>
                <a:cs typeface="Andalus" pitchFamily="18" charset="-78"/>
              </a:rPr>
              <a:t>tentang</a:t>
            </a:r>
            <a:r>
              <a:rPr lang="en-US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US" dirty="0" err="1" smtClean="0">
                <a:latin typeface="Andalus" pitchFamily="18" charset="-78"/>
                <a:cs typeface="Andalus" pitchFamily="18" charset="-78"/>
              </a:rPr>
              <a:t>apa</a:t>
            </a:r>
            <a:r>
              <a:rPr lang="en-US" dirty="0" smtClean="0">
                <a:latin typeface="Andalus" pitchFamily="18" charset="-78"/>
                <a:cs typeface="Andalus" pitchFamily="18" charset="-78"/>
              </a:rPr>
              <a:t> yang </a:t>
            </a:r>
            <a:r>
              <a:rPr lang="en-US" dirty="0" err="1" smtClean="0">
                <a:latin typeface="Andalus" pitchFamily="18" charset="-78"/>
                <a:cs typeface="Andalus" pitchFamily="18" charset="-78"/>
              </a:rPr>
              <a:t>orang</a:t>
            </a:r>
            <a:r>
              <a:rPr lang="en-US" dirty="0" smtClean="0">
                <a:latin typeface="Andalus" pitchFamily="18" charset="-78"/>
                <a:cs typeface="Andalus" pitchFamily="18" charset="-78"/>
              </a:rPr>
              <a:t> lain </a:t>
            </a:r>
            <a:r>
              <a:rPr lang="en-US" dirty="0" err="1" smtClean="0">
                <a:latin typeface="Andalus" pitchFamily="18" charset="-78"/>
                <a:cs typeface="Andalus" pitchFamily="18" charset="-78"/>
              </a:rPr>
              <a:t>komunikasikan</a:t>
            </a:r>
            <a:endParaRPr lang="en-US" dirty="0">
              <a:latin typeface="Andalus" pitchFamily="18" charset="-78"/>
              <a:cs typeface="Andalus" pitchFamily="18" charset="-78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0" y="685800"/>
          <a:ext cx="7086600" cy="3860802"/>
        </p:xfrm>
        <a:graphic>
          <a:graphicData uri="http://schemas.openxmlformats.org/drawingml/2006/table">
            <a:tbl>
              <a:tblPr firstRow="1" bandRow="1">
                <a:tableStyleId>{775DCB02-9BB8-47FD-8907-85C794F793BA}</a:tableStyleId>
              </a:tblPr>
              <a:tblGrid>
                <a:gridCol w="3464560"/>
                <a:gridCol w="3622040"/>
              </a:tblGrid>
              <a:tr h="440267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Andalus" pitchFamily="18" charset="-78"/>
                          <a:cs typeface="Andalus" pitchFamily="18" charset="-78"/>
                        </a:rPr>
                        <a:t>paralanguage</a:t>
                      </a:r>
                      <a:endParaRPr lang="en-US" sz="2000" dirty="0">
                        <a:latin typeface="Andalus" pitchFamily="18" charset="-78"/>
                        <a:cs typeface="Andalus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err="1" smtClean="0">
                          <a:latin typeface="Andalus" pitchFamily="18" charset="-78"/>
                          <a:cs typeface="Andalus" pitchFamily="18" charset="-78"/>
                        </a:rPr>
                        <a:t>Probeble</a:t>
                      </a:r>
                      <a:r>
                        <a:rPr lang="en-US" sz="2000" dirty="0" smtClean="0">
                          <a:latin typeface="Andalus" pitchFamily="18" charset="-78"/>
                          <a:cs typeface="Andalus" pitchFamily="18" charset="-78"/>
                        </a:rPr>
                        <a:t> meanings/feelings</a:t>
                      </a:r>
                      <a:endParaRPr lang="en-US" sz="2000" dirty="0">
                        <a:latin typeface="Andalus" pitchFamily="18" charset="-78"/>
                        <a:cs typeface="Andalus" pitchFamily="18" charset="-78"/>
                      </a:endParaRPr>
                    </a:p>
                  </a:txBody>
                  <a:tcPr/>
                </a:tc>
              </a:tr>
              <a:tr h="440267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Andalus" pitchFamily="18" charset="-78"/>
                          <a:cs typeface="Andalus" pitchFamily="18" charset="-78"/>
                        </a:rPr>
                        <a:t>Monotone voice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Andalus" pitchFamily="18" charset="-78"/>
                          <a:cs typeface="Andalus" pitchFamily="18" charset="-78"/>
                        </a:rPr>
                        <a:t>Boredom</a:t>
                      </a:r>
                      <a:endParaRPr lang="en-US" sz="2000" dirty="0">
                        <a:latin typeface="Andalus" pitchFamily="18" charset="-78"/>
                        <a:cs typeface="Andalus" pitchFamily="18" charset="-78"/>
                      </a:endParaRPr>
                    </a:p>
                  </a:txBody>
                  <a:tcPr/>
                </a:tc>
              </a:tr>
              <a:tr h="440267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Andalus" pitchFamily="18" charset="-78"/>
                          <a:cs typeface="Andalus" pitchFamily="18" charset="-78"/>
                        </a:rPr>
                        <a:t>Slow</a:t>
                      </a:r>
                      <a:r>
                        <a:rPr lang="en-US" sz="2000" baseline="0" dirty="0" smtClean="0">
                          <a:latin typeface="Andalus" pitchFamily="18" charset="-78"/>
                          <a:cs typeface="Andalus" pitchFamily="18" charset="-78"/>
                        </a:rPr>
                        <a:t> speed, low pitch</a:t>
                      </a:r>
                      <a:endParaRPr lang="en-US" sz="2000" dirty="0">
                        <a:latin typeface="Andalus" pitchFamily="18" charset="-78"/>
                        <a:cs typeface="Andalus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Andalus" pitchFamily="18" charset="-78"/>
                          <a:cs typeface="Andalus" pitchFamily="18" charset="-78"/>
                        </a:rPr>
                        <a:t>Depression</a:t>
                      </a:r>
                      <a:endParaRPr lang="en-US" sz="2000" dirty="0">
                        <a:latin typeface="Andalus" pitchFamily="18" charset="-78"/>
                        <a:cs typeface="Andalus" pitchFamily="18" charset="-78"/>
                      </a:endParaRPr>
                    </a:p>
                  </a:txBody>
                  <a:tcPr/>
                </a:tc>
              </a:tr>
              <a:tr h="440267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Andalus" pitchFamily="18" charset="-78"/>
                          <a:cs typeface="Andalus" pitchFamily="18" charset="-78"/>
                        </a:rPr>
                        <a:t>High voice</a:t>
                      </a:r>
                      <a:endParaRPr lang="en-US" sz="2000" dirty="0">
                        <a:latin typeface="Andalus" pitchFamily="18" charset="-78"/>
                        <a:cs typeface="Andalus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Andalus" pitchFamily="18" charset="-78"/>
                          <a:cs typeface="Andalus" pitchFamily="18" charset="-78"/>
                        </a:rPr>
                        <a:t>Enthusiasm</a:t>
                      </a:r>
                      <a:endParaRPr lang="en-US" sz="2000" dirty="0">
                        <a:latin typeface="Andalus" pitchFamily="18" charset="-78"/>
                        <a:cs typeface="Andalus" pitchFamily="18" charset="-78"/>
                      </a:endParaRPr>
                    </a:p>
                  </a:txBody>
                  <a:tcPr/>
                </a:tc>
              </a:tr>
              <a:tr h="440267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Andalus" pitchFamily="18" charset="-78"/>
                          <a:cs typeface="Andalus" pitchFamily="18" charset="-78"/>
                        </a:rPr>
                        <a:t>Ascending tone</a:t>
                      </a:r>
                      <a:endParaRPr lang="en-US" sz="2000" dirty="0">
                        <a:latin typeface="Andalus" pitchFamily="18" charset="-78"/>
                        <a:cs typeface="Andalus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err="1" smtClean="0">
                          <a:latin typeface="Andalus" pitchFamily="18" charset="-78"/>
                          <a:cs typeface="Andalus" pitchFamily="18" charset="-78"/>
                        </a:rPr>
                        <a:t>Anstonishment</a:t>
                      </a:r>
                      <a:endParaRPr lang="en-US" sz="2000" dirty="0">
                        <a:latin typeface="Andalus" pitchFamily="18" charset="-78"/>
                        <a:cs typeface="Andalus" pitchFamily="18" charset="-78"/>
                      </a:endParaRPr>
                    </a:p>
                  </a:txBody>
                  <a:tcPr/>
                </a:tc>
              </a:tr>
              <a:tr h="440267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Andalus" pitchFamily="18" charset="-78"/>
                          <a:cs typeface="Andalus" pitchFamily="18" charset="-78"/>
                        </a:rPr>
                        <a:t>Abrupt speech</a:t>
                      </a:r>
                      <a:endParaRPr lang="en-US" sz="2000" dirty="0">
                        <a:latin typeface="Andalus" pitchFamily="18" charset="-78"/>
                        <a:cs typeface="Andalus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Andalus" pitchFamily="18" charset="-78"/>
                          <a:cs typeface="Andalus" pitchFamily="18" charset="-78"/>
                        </a:rPr>
                        <a:t>Defensiveness</a:t>
                      </a:r>
                      <a:endParaRPr lang="en-US" sz="2000" dirty="0">
                        <a:latin typeface="Andalus" pitchFamily="18" charset="-78"/>
                        <a:cs typeface="Andalus" pitchFamily="18" charset="-78"/>
                      </a:endParaRPr>
                    </a:p>
                  </a:txBody>
                  <a:tcPr/>
                </a:tc>
              </a:tr>
              <a:tr h="440267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Andalus" pitchFamily="18" charset="-78"/>
                          <a:cs typeface="Andalus" pitchFamily="18" charset="-78"/>
                        </a:rPr>
                        <a:t>Terse speech,</a:t>
                      </a:r>
                      <a:r>
                        <a:rPr lang="en-US" sz="2000" baseline="0" dirty="0" smtClean="0">
                          <a:latin typeface="Andalus" pitchFamily="18" charset="-78"/>
                          <a:cs typeface="Andalus" pitchFamily="18" charset="-78"/>
                        </a:rPr>
                        <a:t> loud tone </a:t>
                      </a:r>
                      <a:endParaRPr lang="en-US" sz="2000" dirty="0">
                        <a:latin typeface="Andalus" pitchFamily="18" charset="-78"/>
                        <a:cs typeface="Andalus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Andalus" pitchFamily="18" charset="-78"/>
                          <a:cs typeface="Andalus" pitchFamily="18" charset="-78"/>
                        </a:rPr>
                        <a:t>Anger</a:t>
                      </a:r>
                      <a:endParaRPr lang="en-US" sz="2000" dirty="0">
                        <a:latin typeface="Andalus" pitchFamily="18" charset="-78"/>
                        <a:cs typeface="Andalus" pitchFamily="18" charset="-78"/>
                      </a:endParaRPr>
                    </a:p>
                  </a:txBody>
                  <a:tcPr/>
                </a:tc>
              </a:tr>
              <a:tr h="778933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Andalus" pitchFamily="18" charset="-78"/>
                          <a:cs typeface="Andalus" pitchFamily="18" charset="-78"/>
                        </a:rPr>
                        <a:t>High pitch,</a:t>
                      </a:r>
                      <a:r>
                        <a:rPr lang="en-US" sz="2000" baseline="0" dirty="0" smtClean="0">
                          <a:latin typeface="Andalus" pitchFamily="18" charset="-78"/>
                          <a:cs typeface="Andalus" pitchFamily="18" charset="-78"/>
                        </a:rPr>
                        <a:t> drawn out speech</a:t>
                      </a:r>
                      <a:endParaRPr lang="en-US" sz="2000" dirty="0">
                        <a:latin typeface="Andalus" pitchFamily="18" charset="-78"/>
                        <a:cs typeface="Andalus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Andalus" pitchFamily="18" charset="-78"/>
                          <a:cs typeface="Andalus" pitchFamily="18" charset="-78"/>
                        </a:rPr>
                        <a:t>Disbelief</a:t>
                      </a:r>
                      <a:endParaRPr lang="en-US" sz="2000" dirty="0">
                        <a:latin typeface="Andalus" pitchFamily="18" charset="-78"/>
                        <a:cs typeface="Andalus" pitchFamily="18" charset="-78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304800" y="228600"/>
            <a:ext cx="6781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latin typeface="Andalus" pitchFamily="18" charset="-78"/>
                <a:cs typeface="Andalus" pitchFamily="18" charset="-78"/>
              </a:rPr>
              <a:t>Perbedaan</a:t>
            </a:r>
            <a:r>
              <a:rPr lang="en-US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US" dirty="0" err="1" smtClean="0">
                <a:latin typeface="Andalus" pitchFamily="18" charset="-78"/>
                <a:cs typeface="Andalus" pitchFamily="18" charset="-78"/>
              </a:rPr>
              <a:t>jenis</a:t>
            </a:r>
            <a:r>
              <a:rPr lang="en-US" dirty="0" smtClean="0">
                <a:latin typeface="Andalus" pitchFamily="18" charset="-78"/>
                <a:cs typeface="Andalus" pitchFamily="18" charset="-78"/>
              </a:rPr>
              <a:t> paralanguage </a:t>
            </a:r>
            <a:r>
              <a:rPr lang="en-US" dirty="0" err="1" smtClean="0">
                <a:latin typeface="Andalus" pitchFamily="18" charset="-78"/>
                <a:cs typeface="Andalus" pitchFamily="18" charset="-78"/>
              </a:rPr>
              <a:t>dan</a:t>
            </a:r>
            <a:r>
              <a:rPr lang="en-US" dirty="0" smtClean="0">
                <a:latin typeface="Andalus" pitchFamily="18" charset="-78"/>
                <a:cs typeface="Andalus" pitchFamily="18" charset="-78"/>
              </a:rPr>
              <a:t> yang </a:t>
            </a:r>
            <a:r>
              <a:rPr lang="en-US" dirty="0" err="1" smtClean="0">
                <a:latin typeface="Andalus" pitchFamily="18" charset="-78"/>
                <a:cs typeface="Andalus" pitchFamily="18" charset="-78"/>
              </a:rPr>
              <a:t>mereka</a:t>
            </a:r>
            <a:r>
              <a:rPr lang="en-US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US" dirty="0" err="1" smtClean="0">
                <a:latin typeface="Andalus" pitchFamily="18" charset="-78"/>
                <a:cs typeface="Andalus" pitchFamily="18" charset="-78"/>
              </a:rPr>
              <a:t>artikan</a:t>
            </a:r>
            <a:r>
              <a:rPr lang="en-US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US" dirty="0" err="1" smtClean="0">
                <a:latin typeface="Andalus" pitchFamily="18" charset="-78"/>
                <a:cs typeface="Andalus" pitchFamily="18" charset="-78"/>
              </a:rPr>
              <a:t>atau</a:t>
            </a:r>
            <a:r>
              <a:rPr lang="en-US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US" dirty="0" err="1" smtClean="0">
                <a:latin typeface="Andalus" pitchFamily="18" charset="-78"/>
                <a:cs typeface="Andalus" pitchFamily="18" charset="-78"/>
              </a:rPr>
              <a:t>rasakan</a:t>
            </a:r>
            <a:r>
              <a:rPr lang="en-US" dirty="0" smtClean="0">
                <a:latin typeface="Andalus" pitchFamily="18" charset="-78"/>
                <a:cs typeface="Andalus" pitchFamily="18" charset="-78"/>
              </a:rPr>
              <a:t>  </a:t>
            </a:r>
            <a:endParaRPr lang="en-US" dirty="0">
              <a:latin typeface="Andalus" pitchFamily="18" charset="-78"/>
              <a:cs typeface="Andalus" pitchFamily="18" charset="-78"/>
            </a:endParaRPr>
          </a:p>
        </p:txBody>
      </p:sp>
      <p:pic>
        <p:nvPicPr>
          <p:cNvPr id="5" name="Picture 4" descr="images-79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39000" y="4724400"/>
            <a:ext cx="1905000" cy="2133600"/>
          </a:xfrm>
          <a:prstGeom prst="rect">
            <a:avLst/>
          </a:prstGeom>
        </p:spPr>
      </p:pic>
      <p:pic>
        <p:nvPicPr>
          <p:cNvPr id="6" name="Picture 5" descr="2015-12-07-17-34-48-1721195777.jpe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1905000"/>
            <a:ext cx="1981200" cy="2209800"/>
          </a:xfrm>
          <a:prstGeom prst="rect">
            <a:avLst/>
          </a:prstGeom>
        </p:spPr>
      </p:pic>
      <p:pic>
        <p:nvPicPr>
          <p:cNvPr id="7" name="Picture 6" descr="images-61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4572000"/>
            <a:ext cx="7086600" cy="2286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28600"/>
            <a:ext cx="8839200" cy="990600"/>
          </a:xfrm>
        </p:spPr>
        <p:txBody>
          <a:bodyPr/>
          <a:lstStyle/>
          <a:p>
            <a:r>
              <a:rPr lang="en-US" dirty="0" smtClean="0"/>
              <a:t>Messages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1"/>
            <a:ext cx="8229600" cy="2895600"/>
          </a:xfrm>
        </p:spPr>
        <p:txBody>
          <a:bodyPr/>
          <a:lstStyle/>
          <a:p>
            <a:pPr marL="0" indent="0">
              <a:buNone/>
            </a:pPr>
            <a:r>
              <a:rPr lang="en-US" b="1" dirty="0" err="1"/>
              <a:t>Pesan</a:t>
            </a:r>
            <a:r>
              <a:rPr lang="en-US" dirty="0"/>
              <a:t> 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setiap</a:t>
            </a:r>
            <a:r>
              <a:rPr lang="en-US" dirty="0"/>
              <a:t> </a:t>
            </a:r>
            <a:r>
              <a:rPr lang="en-US" dirty="0" err="1" smtClean="0"/>
              <a:t>pemberitahuan</a:t>
            </a:r>
            <a:r>
              <a:rPr lang="en-US" dirty="0" smtClean="0"/>
              <a:t>,</a:t>
            </a:r>
            <a:r>
              <a:rPr lang="en-US" dirty="0"/>
              <a:t> kata, </a:t>
            </a:r>
            <a:r>
              <a:rPr lang="en-US" dirty="0" err="1"/>
              <a:t>atau</a:t>
            </a:r>
            <a:r>
              <a:rPr lang="en-US" dirty="0"/>
              <a:t> </a:t>
            </a:r>
            <a:r>
              <a:rPr lang="en-US" dirty="0" err="1" smtClean="0"/>
              <a:t>komunikasi</a:t>
            </a:r>
            <a:r>
              <a:rPr lang="en-US" dirty="0"/>
              <a:t> </a:t>
            </a:r>
            <a:r>
              <a:rPr lang="en-US" dirty="0" err="1"/>
              <a:t>baik</a:t>
            </a:r>
            <a:r>
              <a:rPr lang="en-US" dirty="0"/>
              <a:t> </a:t>
            </a:r>
            <a:r>
              <a:rPr lang="en-US" dirty="0" err="1"/>
              <a:t>lisan</a:t>
            </a:r>
            <a:r>
              <a:rPr lang="en-US" dirty="0"/>
              <a:t> </a:t>
            </a:r>
            <a:r>
              <a:rPr lang="en-US" dirty="0" err="1"/>
              <a:t>maupun</a:t>
            </a:r>
            <a:r>
              <a:rPr lang="en-US" dirty="0"/>
              <a:t> </a:t>
            </a:r>
            <a:r>
              <a:rPr lang="en-US" dirty="0" err="1" smtClean="0"/>
              <a:t>tertulis</a:t>
            </a:r>
            <a:r>
              <a:rPr lang="en-US" dirty="0"/>
              <a:t>, yang </a:t>
            </a:r>
            <a:r>
              <a:rPr lang="en-US" dirty="0" err="1"/>
              <a:t>dikirimkan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satu</a:t>
            </a:r>
            <a:r>
              <a:rPr lang="en-US" dirty="0"/>
              <a:t> </a:t>
            </a:r>
            <a:r>
              <a:rPr lang="en-US" dirty="0" smtClean="0"/>
              <a:t>orang</a:t>
            </a:r>
            <a:r>
              <a:rPr lang="en-US" dirty="0"/>
              <a:t> </a:t>
            </a:r>
            <a:r>
              <a:rPr lang="en-US" dirty="0" err="1"/>
              <a:t>ke</a:t>
            </a:r>
            <a:r>
              <a:rPr lang="en-US" dirty="0"/>
              <a:t> orang </a:t>
            </a:r>
            <a:r>
              <a:rPr lang="en-US" dirty="0" smtClean="0"/>
              <a:t>lain. </a:t>
            </a:r>
            <a:r>
              <a:rPr lang="en-US" dirty="0" err="1" smtClean="0"/>
              <a:t>Pesan</a:t>
            </a:r>
            <a:r>
              <a:rPr lang="en-US" dirty="0" smtClean="0"/>
              <a:t> </a:t>
            </a:r>
            <a:r>
              <a:rPr lang="en-US" dirty="0" err="1"/>
              <a:t>menjadi</a:t>
            </a:r>
            <a:r>
              <a:rPr lang="en-US" dirty="0"/>
              <a:t> </a:t>
            </a:r>
            <a:r>
              <a:rPr lang="en-US" dirty="0" err="1"/>
              <a:t>inti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setiap</a:t>
            </a:r>
            <a:r>
              <a:rPr lang="en-US" dirty="0"/>
              <a:t> proses </a:t>
            </a:r>
            <a:r>
              <a:rPr lang="en-US" dirty="0" err="1"/>
              <a:t>komunikasi</a:t>
            </a:r>
            <a:r>
              <a:rPr lang="en-US" dirty="0"/>
              <a:t> yang </a:t>
            </a:r>
            <a:r>
              <a:rPr lang="en-US" dirty="0" err="1"/>
              <a:t>terjalin</a:t>
            </a:r>
            <a:r>
              <a:rPr lang="en-US" dirty="0" smtClean="0"/>
              <a:t>.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914400" y="4446010"/>
            <a:ext cx="2819400" cy="174307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876800" y="4560309"/>
            <a:ext cx="3028950" cy="1514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093583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b="1" dirty="0" smtClean="0"/>
              <a:t>THE TRANSACTIONAL ASPECT OF COMMUNICATION</a:t>
            </a:r>
            <a:endParaRPr lang="en-US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657599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400" b="1" dirty="0" err="1" smtClean="0"/>
              <a:t>suatu</a:t>
            </a:r>
            <a:r>
              <a:rPr lang="en-US" sz="2400" b="1" dirty="0" smtClean="0"/>
              <a:t> proses </a:t>
            </a:r>
            <a:r>
              <a:rPr lang="en-US" sz="2400" b="1" dirty="0" err="1" smtClean="0"/>
              <a:t>dalam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mana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seseorang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atau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beberapa</a:t>
            </a:r>
            <a:r>
              <a:rPr lang="en-US" sz="2400" b="1" dirty="0" smtClean="0"/>
              <a:t> orang, </a:t>
            </a:r>
            <a:r>
              <a:rPr lang="en-US" sz="2400" b="1" dirty="0" err="1" smtClean="0"/>
              <a:t>kelompok</a:t>
            </a:r>
            <a:r>
              <a:rPr lang="en-US" sz="2400" b="1" dirty="0" smtClean="0"/>
              <a:t>, </a:t>
            </a:r>
            <a:r>
              <a:rPr lang="en-US" sz="2400" b="1" dirty="0" err="1" smtClean="0"/>
              <a:t>organisasi</a:t>
            </a:r>
            <a:r>
              <a:rPr lang="en-US" sz="2400" b="1" dirty="0" smtClean="0"/>
              <a:t>, </a:t>
            </a:r>
            <a:r>
              <a:rPr lang="en-US" sz="2400" b="1" dirty="0" err="1" smtClean="0"/>
              <a:t>dan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masyarakat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menciptakan</a:t>
            </a:r>
            <a:r>
              <a:rPr lang="en-US" sz="2400" b="1" dirty="0" smtClean="0"/>
              <a:t>, </a:t>
            </a:r>
            <a:r>
              <a:rPr lang="en-US" sz="2400" b="1" dirty="0" err="1" smtClean="0"/>
              <a:t>dan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menggunakan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informasi</a:t>
            </a:r>
            <a:r>
              <a:rPr lang="en-US" sz="2400" b="1" dirty="0" smtClean="0"/>
              <a:t> agar </a:t>
            </a:r>
            <a:r>
              <a:rPr lang="en-US" sz="2400" b="1" dirty="0" err="1" smtClean="0"/>
              <a:t>terhubung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dengan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lingkungan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dan</a:t>
            </a:r>
            <a:r>
              <a:rPr lang="en-US" sz="2400" b="1" dirty="0" smtClean="0"/>
              <a:t> orang lain".</a:t>
            </a:r>
            <a:r>
              <a:rPr lang="en-US" sz="2400" b="1" dirty="0" err="1" smtClean="0"/>
              <a:t>Pada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umumnya</a:t>
            </a:r>
            <a:r>
              <a:rPr lang="en-US" sz="2400" b="1" dirty="0" smtClean="0"/>
              <a:t>, </a:t>
            </a:r>
            <a:r>
              <a:rPr lang="en-US" sz="2400" b="1" dirty="0" err="1" smtClean="0"/>
              <a:t>komunikasi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dilakukan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secara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lisan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atau</a:t>
            </a:r>
            <a:r>
              <a:rPr lang="en-US" sz="2400" b="1" dirty="0" smtClean="0"/>
              <a:t> verbal yang </a:t>
            </a:r>
            <a:r>
              <a:rPr lang="en-US" sz="2400" b="1" dirty="0" err="1" smtClean="0"/>
              <a:t>dapat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dimengerti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oleh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kedua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belah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pihak.Apabila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tidak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ada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bahasa</a:t>
            </a:r>
            <a:r>
              <a:rPr lang="en-US" sz="2400" b="1" dirty="0" smtClean="0"/>
              <a:t> verbal yang </a:t>
            </a:r>
            <a:r>
              <a:rPr lang="en-US" sz="2400" b="1" dirty="0" err="1" smtClean="0"/>
              <a:t>dapat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dimengerti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oleh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keduanya</a:t>
            </a:r>
            <a:r>
              <a:rPr lang="en-US" sz="2400" b="1" dirty="0" smtClean="0"/>
              <a:t>, </a:t>
            </a:r>
            <a:r>
              <a:rPr lang="en-US" sz="2400" b="1" dirty="0" err="1" smtClean="0"/>
              <a:t>komunikasi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masih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dapat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dilakukan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dengan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menggunakan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gerak-gerik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badan</a:t>
            </a:r>
            <a:r>
              <a:rPr lang="en-US" sz="2400" b="1" dirty="0" smtClean="0"/>
              <a:t>, </a:t>
            </a:r>
            <a:r>
              <a:rPr lang="en-US" sz="2400" b="1" dirty="0" err="1" smtClean="0"/>
              <a:t>menunjukkan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sikap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tertentu</a:t>
            </a:r>
            <a:r>
              <a:rPr lang="en-US" sz="2400" b="1" dirty="0" smtClean="0"/>
              <a:t>, </a:t>
            </a:r>
            <a:r>
              <a:rPr lang="en-US" sz="2400" b="1" dirty="0" err="1" smtClean="0"/>
              <a:t>misalnya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tersenyum</a:t>
            </a:r>
            <a:r>
              <a:rPr lang="en-US" sz="2400" b="1" dirty="0" smtClean="0"/>
              <a:t>, </a:t>
            </a:r>
            <a:r>
              <a:rPr lang="en-US" sz="2400" b="1" dirty="0" err="1" smtClean="0"/>
              <a:t>menggelengkan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kepala</a:t>
            </a:r>
            <a:r>
              <a:rPr lang="en-US" sz="2400" b="1" dirty="0" smtClean="0"/>
              <a:t>, </a:t>
            </a:r>
            <a:r>
              <a:rPr lang="en-US" sz="2400" b="1" dirty="0" err="1" smtClean="0"/>
              <a:t>mengangkat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bahu</a:t>
            </a:r>
            <a:r>
              <a:rPr lang="en-US" sz="2400" b="1" dirty="0" smtClean="0"/>
              <a:t>.</a:t>
            </a:r>
            <a:endParaRPr lang="en-US" sz="2400" b="1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19150" y="5105400"/>
            <a:ext cx="7505700" cy="15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584750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57201"/>
            <a:ext cx="7772400" cy="685799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CONTEXT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0" y="1219200"/>
            <a:ext cx="8458200" cy="3048000"/>
          </a:xfrm>
        </p:spPr>
        <p:txBody>
          <a:bodyPr>
            <a:normAutofit/>
          </a:bodyPr>
          <a:lstStyle/>
          <a:p>
            <a:pPr algn="l"/>
            <a:r>
              <a:rPr lang="en-US" sz="2400" dirty="0">
                <a:solidFill>
                  <a:schemeClr val="tx1"/>
                </a:solidFill>
              </a:rPr>
              <a:t>Agar </a:t>
            </a:r>
            <a:r>
              <a:rPr lang="en-US" sz="2400" dirty="0" err="1">
                <a:solidFill>
                  <a:schemeClr val="tx1"/>
                </a:solidFill>
              </a:rPr>
              <a:t>pesan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dapat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dikirim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danditerima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dari</a:t>
            </a:r>
            <a:r>
              <a:rPr lang="en-US" sz="2400" dirty="0">
                <a:solidFill>
                  <a:schemeClr val="tx1"/>
                </a:solidFill>
              </a:rPr>
              <a:t> </a:t>
            </a:r>
            <a:r>
              <a:rPr lang="en-US" sz="2400" dirty="0" err="1">
                <a:solidFill>
                  <a:schemeClr val="tx1"/>
                </a:solidFill>
              </a:rPr>
              <a:t>pengguna</a:t>
            </a:r>
            <a:r>
              <a:rPr lang="en-US" sz="2400" dirty="0">
                <a:solidFill>
                  <a:schemeClr val="tx1"/>
                </a:solidFill>
              </a:rPr>
              <a:t> </a:t>
            </a:r>
            <a:r>
              <a:rPr lang="en-US" sz="2400" dirty="0" err="1">
                <a:solidFill>
                  <a:schemeClr val="tx1"/>
                </a:solidFill>
              </a:rPr>
              <a:t>satu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ke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pengguna</a:t>
            </a:r>
            <a:r>
              <a:rPr lang="en-US" sz="2400" dirty="0">
                <a:solidFill>
                  <a:schemeClr val="tx1"/>
                </a:solidFill>
              </a:rPr>
              <a:t> lain, proses </a:t>
            </a:r>
            <a:r>
              <a:rPr lang="en-US" sz="2400" dirty="0" err="1">
                <a:solidFill>
                  <a:schemeClr val="tx1"/>
                </a:solidFill>
              </a:rPr>
              <a:t>pengiriman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pesan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memerlukan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sebuah</a:t>
            </a:r>
            <a:r>
              <a:rPr lang="en-US" sz="2400" dirty="0">
                <a:solidFill>
                  <a:schemeClr val="tx1"/>
                </a:solidFill>
              </a:rPr>
              <a:t> media </a:t>
            </a:r>
            <a:r>
              <a:rPr lang="en-US" sz="2400" dirty="0" err="1">
                <a:solidFill>
                  <a:schemeClr val="tx1"/>
                </a:solidFill>
              </a:rPr>
              <a:t>perantara</a:t>
            </a:r>
            <a:r>
              <a:rPr lang="en-US" sz="2400" dirty="0">
                <a:solidFill>
                  <a:schemeClr val="tx1"/>
                </a:solidFill>
              </a:rPr>
              <a:t> agar </a:t>
            </a:r>
            <a:r>
              <a:rPr lang="en-US" sz="2400" dirty="0" err="1">
                <a:solidFill>
                  <a:schemeClr val="tx1"/>
                </a:solidFill>
              </a:rPr>
              <a:t>pesan</a:t>
            </a:r>
            <a:r>
              <a:rPr lang="en-US" sz="2400" dirty="0">
                <a:solidFill>
                  <a:schemeClr val="tx1"/>
                </a:solidFill>
              </a:rPr>
              <a:t> yang </a:t>
            </a:r>
            <a:r>
              <a:rPr lang="en-US" sz="2400" dirty="0" err="1">
                <a:solidFill>
                  <a:schemeClr val="tx1"/>
                </a:solidFill>
              </a:rPr>
              <a:t>dikirimkan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oleh</a:t>
            </a:r>
            <a:r>
              <a:rPr lang="en-US" sz="2400" dirty="0">
                <a:solidFill>
                  <a:schemeClr val="tx1"/>
                </a:solidFill>
              </a:rPr>
              <a:t> </a:t>
            </a:r>
            <a:r>
              <a:rPr lang="en-US" sz="2400" dirty="0" err="1" smtClean="0">
                <a:solidFill>
                  <a:schemeClr val="tx1"/>
                </a:solidFill>
              </a:rPr>
              <a:t>sumber</a:t>
            </a:r>
            <a:r>
              <a:rPr lang="en-US" sz="2400" dirty="0">
                <a:solidFill>
                  <a:schemeClr val="tx1"/>
                </a:solidFill>
              </a:rPr>
              <a:t> (</a:t>
            </a:r>
            <a:r>
              <a:rPr lang="en-US" sz="2400" i="1" dirty="0">
                <a:solidFill>
                  <a:schemeClr val="tx1"/>
                </a:solidFill>
              </a:rPr>
              <a:t>source</a:t>
            </a:r>
            <a:r>
              <a:rPr lang="en-US" sz="2400" dirty="0">
                <a:solidFill>
                  <a:schemeClr val="tx1"/>
                </a:solidFill>
              </a:rPr>
              <a:t>) </a:t>
            </a:r>
            <a:r>
              <a:rPr lang="en-US" sz="2400" dirty="0" err="1">
                <a:solidFill>
                  <a:schemeClr val="tx1"/>
                </a:solidFill>
              </a:rPr>
              <a:t>dapat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diterima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dengan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baik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oleh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penerima</a:t>
            </a:r>
            <a:r>
              <a:rPr lang="en-US" sz="2400" dirty="0">
                <a:solidFill>
                  <a:schemeClr val="tx1"/>
                </a:solidFill>
              </a:rPr>
              <a:t>(</a:t>
            </a:r>
            <a:r>
              <a:rPr lang="en-US" sz="2400" i="1" dirty="0">
                <a:solidFill>
                  <a:schemeClr val="tx1"/>
                </a:solidFill>
              </a:rPr>
              <a:t>receiver</a:t>
            </a:r>
            <a:r>
              <a:rPr lang="en-US" sz="2400" dirty="0" smtClean="0">
                <a:solidFill>
                  <a:schemeClr val="tx1"/>
                </a:solidFill>
              </a:rPr>
              <a:t>).</a:t>
            </a:r>
            <a:r>
              <a:rPr lang="en-US" sz="2400" dirty="0">
                <a:solidFill>
                  <a:schemeClr val="tx1"/>
                </a:solidFill>
              </a:rPr>
              <a:t> </a:t>
            </a:r>
            <a:r>
              <a:rPr lang="en-US" sz="2400" dirty="0" err="1">
                <a:solidFill>
                  <a:schemeClr val="tx1"/>
                </a:solidFill>
              </a:rPr>
              <a:t>Dalam</a:t>
            </a:r>
            <a:r>
              <a:rPr lang="en-US" sz="2400" dirty="0">
                <a:solidFill>
                  <a:schemeClr val="tx1"/>
                </a:solidFill>
              </a:rPr>
              <a:t> proses </a:t>
            </a:r>
            <a:r>
              <a:rPr lang="en-US" sz="2400" dirty="0" err="1">
                <a:solidFill>
                  <a:schemeClr val="tx1"/>
                </a:solidFill>
              </a:rPr>
              <a:t>pengiriman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tersebut</a:t>
            </a:r>
            <a:r>
              <a:rPr lang="en-US" sz="2400" dirty="0">
                <a:solidFill>
                  <a:schemeClr val="tx1"/>
                </a:solidFill>
              </a:rPr>
              <a:t>, </a:t>
            </a:r>
            <a:r>
              <a:rPr lang="en-US" sz="2400" dirty="0" err="1">
                <a:solidFill>
                  <a:schemeClr val="tx1"/>
                </a:solidFill>
              </a:rPr>
              <a:t>pesan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harus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dikemas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sebaik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mungkin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untuk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mengatasi</a:t>
            </a:r>
            <a:r>
              <a:rPr lang="en-US" sz="2400" dirty="0">
                <a:solidFill>
                  <a:schemeClr val="tx1"/>
                </a:solidFill>
              </a:rPr>
              <a:t> </a:t>
            </a:r>
            <a:r>
              <a:rPr lang="en-US" sz="2400" dirty="0" err="1">
                <a:solidFill>
                  <a:schemeClr val="tx1"/>
                </a:solidFill>
              </a:rPr>
              <a:t>gangguan</a:t>
            </a:r>
            <a:r>
              <a:rPr lang="en-US" sz="2400" dirty="0">
                <a:solidFill>
                  <a:schemeClr val="tx1"/>
                </a:solidFill>
              </a:rPr>
              <a:t> yang </a:t>
            </a:r>
            <a:r>
              <a:rPr lang="en-US" sz="2400" dirty="0" err="1">
                <a:solidFill>
                  <a:schemeClr val="tx1"/>
                </a:solidFill>
              </a:rPr>
              <a:t>muncul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dalam</a:t>
            </a:r>
            <a:r>
              <a:rPr lang="en-US" sz="2400" dirty="0">
                <a:solidFill>
                  <a:schemeClr val="tx1"/>
                </a:solidFill>
              </a:rPr>
              <a:t> </a:t>
            </a:r>
            <a:r>
              <a:rPr lang="en-US" sz="2400" dirty="0" err="1">
                <a:solidFill>
                  <a:schemeClr val="tx1"/>
                </a:solidFill>
              </a:rPr>
              <a:t>transmisi</a:t>
            </a:r>
            <a:r>
              <a:rPr lang="en-US" sz="2400" dirty="0">
                <a:solidFill>
                  <a:schemeClr val="tx1"/>
                </a:solidFill>
              </a:rPr>
              <a:t> </a:t>
            </a:r>
            <a:r>
              <a:rPr lang="en-US" sz="2400" dirty="0" err="1">
                <a:solidFill>
                  <a:schemeClr val="tx1"/>
                </a:solidFill>
              </a:rPr>
              <a:t>pesan</a:t>
            </a:r>
            <a:r>
              <a:rPr lang="en-US" sz="2400" dirty="0">
                <a:solidFill>
                  <a:schemeClr val="tx1"/>
                </a:solidFill>
              </a:rPr>
              <a:t>, agar </a:t>
            </a:r>
            <a:r>
              <a:rPr lang="en-US" sz="2400" dirty="0" err="1">
                <a:solidFill>
                  <a:schemeClr val="tx1"/>
                </a:solidFill>
              </a:rPr>
              <a:t>tidak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mengakibatkan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perbedaan</a:t>
            </a:r>
            <a:r>
              <a:rPr lang="en-US" sz="2400" dirty="0">
                <a:solidFill>
                  <a:schemeClr val="tx1"/>
                </a:solidFill>
              </a:rPr>
              <a:t> </a:t>
            </a:r>
            <a:r>
              <a:rPr lang="en-US" sz="2400" dirty="0" err="1">
                <a:solidFill>
                  <a:schemeClr val="tx1"/>
                </a:solidFill>
              </a:rPr>
              <a:t>makna</a:t>
            </a:r>
            <a:r>
              <a:rPr lang="en-US" sz="2400" dirty="0">
                <a:solidFill>
                  <a:schemeClr val="tx1"/>
                </a:solidFill>
              </a:rPr>
              <a:t> yang </a:t>
            </a:r>
            <a:r>
              <a:rPr lang="en-US" sz="2400" dirty="0" err="1">
                <a:solidFill>
                  <a:schemeClr val="tx1"/>
                </a:solidFill>
              </a:rPr>
              <a:t>diterima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oleh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penerima</a:t>
            </a:r>
            <a:r>
              <a:rPr lang="en-US" sz="2400" dirty="0" smtClean="0">
                <a:solidFill>
                  <a:schemeClr val="tx1"/>
                </a:solidFill>
              </a:rPr>
              <a:t>.</a:t>
            </a:r>
            <a:endParaRPr lang="en-US" sz="2400" dirty="0">
              <a:solidFill>
                <a:schemeClr val="tx1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914400" y="4648200"/>
            <a:ext cx="4343400" cy="151447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019800" y="4333874"/>
            <a:ext cx="2143125" cy="2143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781485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>
            <a:noAutofit/>
          </a:bodyPr>
          <a:lstStyle/>
          <a:p>
            <a:r>
              <a:rPr lang="en-US" sz="2800" b="1" dirty="0" smtClean="0"/>
              <a:t>DEFINING INTERPERSONAL COMMUNICATION</a:t>
            </a:r>
            <a:br>
              <a:rPr lang="en-US" sz="2800" b="1" dirty="0" smtClean="0"/>
            </a:br>
            <a:endParaRPr lang="en-US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74320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 err="1"/>
              <a:t>Komunikasi</a:t>
            </a:r>
            <a:r>
              <a:rPr lang="en-US" dirty="0"/>
              <a:t> interpersonal </a:t>
            </a:r>
            <a:r>
              <a:rPr lang="en-US" dirty="0" err="1"/>
              <a:t>iyalah</a:t>
            </a:r>
            <a:r>
              <a:rPr lang="en-US" dirty="0"/>
              <a:t> </a:t>
            </a:r>
            <a:r>
              <a:rPr lang="en-US" dirty="0" err="1"/>
              <a:t>komunikasi</a:t>
            </a:r>
            <a:r>
              <a:rPr lang="en-US" dirty="0"/>
              <a:t> </a:t>
            </a:r>
            <a:r>
              <a:rPr lang="en-US" dirty="0" err="1"/>
              <a:t>antara</a:t>
            </a:r>
            <a:r>
              <a:rPr lang="en-US" dirty="0"/>
              <a:t> orang-orang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tatap</a:t>
            </a:r>
            <a:r>
              <a:rPr lang="en-US" dirty="0"/>
              <a:t> </a:t>
            </a:r>
            <a:r>
              <a:rPr lang="en-US" dirty="0" err="1"/>
              <a:t>muka</a:t>
            </a:r>
            <a:r>
              <a:rPr lang="en-US" dirty="0"/>
              <a:t>, yang </a:t>
            </a:r>
            <a:r>
              <a:rPr lang="en-US" dirty="0" err="1"/>
              <a:t>memungkinkan</a:t>
            </a:r>
            <a:r>
              <a:rPr lang="en-US" dirty="0"/>
              <a:t> </a:t>
            </a:r>
            <a:r>
              <a:rPr lang="en-US" dirty="0" err="1"/>
              <a:t>setiap</a:t>
            </a:r>
            <a:r>
              <a:rPr lang="en-US" dirty="0"/>
              <a:t> </a:t>
            </a:r>
            <a:r>
              <a:rPr lang="en-US" dirty="0" err="1"/>
              <a:t>pesertanya</a:t>
            </a:r>
            <a:r>
              <a:rPr lang="en-US" dirty="0"/>
              <a:t>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menangkap</a:t>
            </a:r>
            <a:r>
              <a:rPr lang="en-US" dirty="0"/>
              <a:t> </a:t>
            </a:r>
            <a:r>
              <a:rPr lang="en-US" dirty="0" err="1"/>
              <a:t>reaksi</a:t>
            </a:r>
            <a:r>
              <a:rPr lang="en-US" dirty="0"/>
              <a:t> orang lain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langsung</a:t>
            </a:r>
            <a:r>
              <a:rPr lang="en-US" dirty="0"/>
              <a:t>, </a:t>
            </a:r>
            <a:r>
              <a:rPr lang="en-US" dirty="0" err="1"/>
              <a:t>baik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verbal </a:t>
            </a:r>
            <a:r>
              <a:rPr lang="en-US" dirty="0" err="1"/>
              <a:t>ataupun</a:t>
            </a:r>
            <a:r>
              <a:rPr lang="en-US" dirty="0"/>
              <a:t> nonverbal. </a:t>
            </a:r>
            <a:r>
              <a:rPr lang="en-US" dirty="0" err="1"/>
              <a:t>Komunikasi</a:t>
            </a:r>
            <a:r>
              <a:rPr lang="en-US" dirty="0"/>
              <a:t> interpersonal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iyalah</a:t>
            </a:r>
            <a:r>
              <a:rPr lang="en-US" dirty="0"/>
              <a:t> </a:t>
            </a:r>
            <a:r>
              <a:rPr lang="en-US" dirty="0" err="1"/>
              <a:t>komunikasi</a:t>
            </a:r>
            <a:r>
              <a:rPr lang="en-US" dirty="0"/>
              <a:t> yang </a:t>
            </a:r>
            <a:r>
              <a:rPr lang="en-US" dirty="0" err="1"/>
              <a:t>hanya</a:t>
            </a:r>
            <a:r>
              <a:rPr lang="en-US" dirty="0"/>
              <a:t> </a:t>
            </a:r>
            <a:r>
              <a:rPr lang="en-US" dirty="0" err="1"/>
              <a:t>dua</a:t>
            </a:r>
            <a:r>
              <a:rPr lang="en-US" dirty="0"/>
              <a:t> orang, </a:t>
            </a:r>
            <a:r>
              <a:rPr lang="en-US" dirty="0" err="1"/>
              <a:t>seperti</a:t>
            </a:r>
            <a:r>
              <a:rPr lang="en-US" dirty="0"/>
              <a:t> </a:t>
            </a:r>
            <a:r>
              <a:rPr lang="en-US" dirty="0" err="1"/>
              <a:t>suami</a:t>
            </a:r>
            <a:r>
              <a:rPr lang="en-US" dirty="0"/>
              <a:t> </a:t>
            </a:r>
            <a:r>
              <a:rPr lang="en-US" dirty="0" err="1" smtClean="0"/>
              <a:t>istri</a:t>
            </a:r>
            <a:r>
              <a:rPr lang="en-US" dirty="0" smtClean="0"/>
              <a:t>.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914400" y="4492336"/>
            <a:ext cx="3193366" cy="20574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084618" y="4399372"/>
            <a:ext cx="3352800" cy="22433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383562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d-ID" dirty="0" smtClean="0"/>
              <a:t>Verbal Interpersonal Communication</a:t>
            </a:r>
            <a:endParaRPr lang="id-ID" dirty="0"/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323528" y="1775191"/>
            <a:ext cx="4320480" cy="1797825"/>
          </a:xfrm>
        </p:spPr>
        <p:txBody>
          <a:bodyPr/>
          <a:lstStyle/>
          <a:p>
            <a:pPr marL="457200" indent="-457200" algn="l">
              <a:buFont typeface="Arial" pitchFamily="34" charset="0"/>
              <a:buChar char="•"/>
            </a:pPr>
            <a:r>
              <a:rPr lang="id-ID" dirty="0" smtClean="0"/>
              <a:t>Speaking Skills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id-ID" dirty="0" smtClean="0"/>
              <a:t>Listening Skills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id-ID" dirty="0" smtClean="0"/>
              <a:t>Self-disclosure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779912" y="3770168"/>
            <a:ext cx="4896544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id-ID" sz="3200" dirty="0" smtClean="0"/>
              <a:t>Conflict and Assertiveness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id-ID" sz="3200" dirty="0" smtClean="0"/>
              <a:t>Gender and Verbal Communication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id-ID" sz="3200" dirty="0" smtClean="0"/>
              <a:t>Barriers to Effective Verbal Communication</a:t>
            </a:r>
            <a:endParaRPr lang="id-ID" sz="3200" dirty="0"/>
          </a:p>
        </p:txBody>
      </p:sp>
    </p:spTree>
    <p:extLst>
      <p:ext uri="{BB962C8B-B14F-4D97-AF65-F5344CB8AC3E}">
        <p14:creationId xmlns:p14="http://schemas.microsoft.com/office/powerpoint/2010/main" xmlns="" val="3070529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662038" y="2708920"/>
            <a:ext cx="3581400" cy="3810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Speaking Skills</a:t>
            </a:r>
            <a:endParaRPr lang="id-ID" dirty="0"/>
          </a:p>
        </p:txBody>
      </p:sp>
      <p:sp>
        <p:nvSpPr>
          <p:cNvPr id="4" name="TextBox 3"/>
          <p:cNvSpPr txBox="1"/>
          <p:nvPr/>
        </p:nvSpPr>
        <p:spPr>
          <a:xfrm>
            <a:off x="575556" y="1768459"/>
            <a:ext cx="1944216" cy="58477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d-ID" sz="3200" dirty="0" smtClean="0"/>
              <a:t>Denotasi</a:t>
            </a:r>
            <a:endParaRPr lang="id-ID" sz="3200" dirty="0"/>
          </a:p>
        </p:txBody>
      </p:sp>
      <p:sp>
        <p:nvSpPr>
          <p:cNvPr id="5" name="TextBox 4"/>
          <p:cNvSpPr txBox="1"/>
          <p:nvPr/>
        </p:nvSpPr>
        <p:spPr>
          <a:xfrm>
            <a:off x="6254735" y="1768458"/>
            <a:ext cx="1944216" cy="58477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d-ID" sz="3200" dirty="0" smtClean="0"/>
              <a:t>Konotasi</a:t>
            </a:r>
            <a:endParaRPr lang="id-ID" sz="3200" dirty="0"/>
          </a:p>
        </p:txBody>
      </p:sp>
      <p:sp>
        <p:nvSpPr>
          <p:cNvPr id="6" name="TextBox 5"/>
          <p:cNvSpPr txBox="1"/>
          <p:nvPr/>
        </p:nvSpPr>
        <p:spPr>
          <a:xfrm>
            <a:off x="287524" y="3773301"/>
            <a:ext cx="2520280" cy="1077218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d-ID" sz="3200" dirty="0" smtClean="0"/>
              <a:t>Makna kata objektif</a:t>
            </a:r>
            <a:endParaRPr lang="id-ID" sz="3200" dirty="0"/>
          </a:p>
        </p:txBody>
      </p:sp>
      <p:sp>
        <p:nvSpPr>
          <p:cNvPr id="7" name="TextBox 6"/>
          <p:cNvSpPr txBox="1"/>
          <p:nvPr/>
        </p:nvSpPr>
        <p:spPr>
          <a:xfrm>
            <a:off x="5966703" y="3773301"/>
            <a:ext cx="2520280" cy="1077218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d-ID" sz="3200" dirty="0" smtClean="0"/>
              <a:t>Makna kata subjektif</a:t>
            </a:r>
            <a:endParaRPr lang="id-ID" sz="3200" dirty="0"/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1547664" y="2492896"/>
            <a:ext cx="0" cy="100811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7226843" y="2492896"/>
            <a:ext cx="0" cy="100811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1002517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228</TotalTime>
  <Words>1019</Words>
  <Application>Microsoft Office PowerPoint</Application>
  <PresentationFormat>On-screen Show (4:3)</PresentationFormat>
  <Paragraphs>169</Paragraphs>
  <Slides>34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35" baseType="lpstr">
      <vt:lpstr>Module</vt:lpstr>
      <vt:lpstr>Communicating effectively</vt:lpstr>
      <vt:lpstr>Slide 2</vt:lpstr>
      <vt:lpstr>Exploring interpersonal communication</vt:lpstr>
      <vt:lpstr>Messages</vt:lpstr>
      <vt:lpstr>THE TRANSACTIONAL ASPECT OF COMMUNICATION</vt:lpstr>
      <vt:lpstr>CONTEXT</vt:lpstr>
      <vt:lpstr>DEFINING INTERPERSONAL COMMUNICATION </vt:lpstr>
      <vt:lpstr>Verbal Interpersonal Communication</vt:lpstr>
      <vt:lpstr>Speaking Skills</vt:lpstr>
      <vt:lpstr>Speaking Skills</vt:lpstr>
      <vt:lpstr>Listening Skills</vt:lpstr>
      <vt:lpstr>Adjustment Strategies for Becoming a Better Listener</vt:lpstr>
      <vt:lpstr>Self-Disclosure</vt:lpstr>
      <vt:lpstr>Self-Disclosure in Relationship</vt:lpstr>
      <vt:lpstr>Adjustment Strategies for Increasing Self-Disclosure</vt:lpstr>
      <vt:lpstr>Slide 16</vt:lpstr>
      <vt:lpstr>Slide 17</vt:lpstr>
      <vt:lpstr>Slide 18</vt:lpstr>
      <vt:lpstr>Slide 19</vt:lpstr>
      <vt:lpstr>Slide 20</vt:lpstr>
      <vt:lpstr>BEBERAPA JENIS COMMUNICATION VERBAL</vt:lpstr>
      <vt:lpstr>Slide 22</vt:lpstr>
      <vt:lpstr>Slide 23</vt:lpstr>
      <vt:lpstr>Slide 24</vt:lpstr>
      <vt:lpstr>Slide 25</vt:lpstr>
      <vt:lpstr>INTERRUPTIONS</vt:lpstr>
      <vt:lpstr>BARRIERS TO EFFECTIVE VERBAL COMMUNICATION</vt:lpstr>
      <vt:lpstr>Slide 28</vt:lpstr>
      <vt:lpstr>Slide 29</vt:lpstr>
      <vt:lpstr>Slide 30</vt:lpstr>
      <vt:lpstr>Slide 31</vt:lpstr>
      <vt:lpstr>Slide 32</vt:lpstr>
      <vt:lpstr>Slide 33</vt:lpstr>
      <vt:lpstr>Slide 34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Exploring interpersonal communication</dc:title>
  <dc:creator>user</dc:creator>
  <cp:lastModifiedBy>Sendy</cp:lastModifiedBy>
  <cp:revision>13</cp:revision>
  <dcterms:created xsi:type="dcterms:W3CDTF">2015-12-06T08:31:22Z</dcterms:created>
  <dcterms:modified xsi:type="dcterms:W3CDTF">2015-12-07T12:54:24Z</dcterms:modified>
</cp:coreProperties>
</file>