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6" r:id="rId2"/>
    <p:sldId id="257" r:id="rId3"/>
    <p:sldId id="258" r:id="rId4"/>
    <p:sldId id="259" r:id="rId5"/>
    <p:sldId id="260" r:id="rId6"/>
    <p:sldId id="262" r:id="rId7"/>
    <p:sldId id="282" r:id="rId8"/>
    <p:sldId id="263" r:id="rId9"/>
    <p:sldId id="264" r:id="rId10"/>
    <p:sldId id="283" r:id="rId11"/>
    <p:sldId id="290" r:id="rId12"/>
    <p:sldId id="291" r:id="rId13"/>
    <p:sldId id="292" r:id="rId14"/>
    <p:sldId id="293" r:id="rId15"/>
    <p:sldId id="281" r:id="rId16"/>
    <p:sldId id="284" r:id="rId17"/>
    <p:sldId id="266" r:id="rId18"/>
    <p:sldId id="285" r:id="rId19"/>
    <p:sldId id="268" r:id="rId20"/>
    <p:sldId id="286" r:id="rId21"/>
    <p:sldId id="270" r:id="rId22"/>
    <p:sldId id="271" r:id="rId23"/>
    <p:sldId id="287" r:id="rId24"/>
    <p:sldId id="288" r:id="rId25"/>
    <p:sldId id="289" r:id="rId26"/>
    <p:sldId id="294"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3333" autoAdjust="0"/>
  </p:normalViewPr>
  <p:slideViewPr>
    <p:cSldViewPr snapToGrid="0" snapToObjects="1">
      <p:cViewPr varScale="1">
        <p:scale>
          <a:sx n="64" d="100"/>
          <a:sy n="64" d="100"/>
        </p:scale>
        <p:origin x="-1470"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D91004-33A0-EC48-AD6A-2723EB05755E}" type="datetimeFigureOut">
              <a:rPr lang="en-US" smtClean="0"/>
              <a:pPr/>
              <a:t>12/21/2015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EEC424-2A19-7544-A290-B636C4A2D7A1}" type="slidenum">
              <a:rPr lang="en-US" smtClean="0"/>
              <a:pPr/>
              <a:t>‹#›</a:t>
            </a:fld>
            <a:endParaRPr lang="en-US"/>
          </a:p>
        </p:txBody>
      </p:sp>
    </p:spTree>
    <p:extLst>
      <p:ext uri="{BB962C8B-B14F-4D97-AF65-F5344CB8AC3E}">
        <p14:creationId xmlns:p14="http://schemas.microsoft.com/office/powerpoint/2010/main" xmlns="" val="194262812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EEC424-2A19-7544-A290-B636C4A2D7A1}" type="slidenum">
              <a:rPr lang="en-US" smtClean="0"/>
              <a:pPr/>
              <a:t>2</a:t>
            </a:fld>
            <a:endParaRPr lang="en-US"/>
          </a:p>
        </p:txBody>
      </p:sp>
    </p:spTree>
    <p:extLst>
      <p:ext uri="{BB962C8B-B14F-4D97-AF65-F5344CB8AC3E}">
        <p14:creationId xmlns:p14="http://schemas.microsoft.com/office/powerpoint/2010/main" xmlns="" val="1410369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EEC424-2A19-7544-A290-B636C4A2D7A1}" type="slidenum">
              <a:rPr lang="en-US" smtClean="0"/>
              <a:pPr/>
              <a:t>5</a:t>
            </a:fld>
            <a:endParaRPr lang="en-US"/>
          </a:p>
        </p:txBody>
      </p:sp>
    </p:spTree>
    <p:extLst>
      <p:ext uri="{BB962C8B-B14F-4D97-AF65-F5344CB8AC3E}">
        <p14:creationId xmlns:p14="http://schemas.microsoft.com/office/powerpoint/2010/main" xmlns="" val="41260699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EEC424-2A19-7544-A290-B636C4A2D7A1}" type="slidenum">
              <a:rPr lang="en-US" smtClean="0"/>
              <a:pPr/>
              <a:t>8</a:t>
            </a:fld>
            <a:endParaRPr lang="en-US"/>
          </a:p>
        </p:txBody>
      </p:sp>
    </p:spTree>
    <p:extLst>
      <p:ext uri="{BB962C8B-B14F-4D97-AF65-F5344CB8AC3E}">
        <p14:creationId xmlns:p14="http://schemas.microsoft.com/office/powerpoint/2010/main" xmlns="" val="11154885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EEC424-2A19-7544-A290-B636C4A2D7A1}" type="slidenum">
              <a:rPr lang="en-US" smtClean="0"/>
              <a:pPr/>
              <a:t>9</a:t>
            </a:fld>
            <a:endParaRPr lang="en-US"/>
          </a:p>
        </p:txBody>
      </p:sp>
    </p:spTree>
    <p:extLst>
      <p:ext uri="{BB962C8B-B14F-4D97-AF65-F5344CB8AC3E}">
        <p14:creationId xmlns:p14="http://schemas.microsoft.com/office/powerpoint/2010/main" xmlns="" val="24132801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12/21/2015</a:t>
            </a:fld>
            <a:endParaRPr lang="en-US"/>
          </a:p>
        </p:txBody>
      </p:sp>
      <p:sp>
        <p:nvSpPr>
          <p:cNvPr id="16" name="Slide Number Placeholder 15"/>
          <p:cNvSpPr>
            <a:spLocks noGrp="1"/>
          </p:cNvSpPr>
          <p:nvPr>
            <p:ph type="sldNum" sz="quarter" idx="11"/>
          </p:nvPr>
        </p:nvSpPr>
        <p:spPr/>
        <p:txBody>
          <a:bodyPr/>
          <a:lstStyle/>
          <a:p>
            <a:fld id="{D2E57653-3E58-4892-A7ED-712530ACC680}" type="slidenum">
              <a:rPr kumimoji="0" lang="en-US" smtClean="0"/>
              <a:pPr/>
              <a:t>‹#›</a:t>
            </a:fld>
            <a:endParaRPr kumimoji="0" lang="en-US"/>
          </a:p>
        </p:txBody>
      </p:sp>
      <p:sp>
        <p:nvSpPr>
          <p:cNvPr id="17" name="Footer Placeholder 16"/>
          <p:cNvSpPr>
            <a:spLocks noGrp="1"/>
          </p:cNvSpPr>
          <p:nvPr>
            <p:ph type="ftr" sz="quarter" idx="12"/>
          </p:nvPr>
        </p:nvSpPr>
        <p:spPr/>
        <p:txBody>
          <a:bodyPr/>
          <a:lstStyle/>
          <a:p>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kumimoji="0" lang="en-US"/>
          </a:p>
        </p:txBody>
      </p:sp>
      <p:sp>
        <p:nvSpPr>
          <p:cNvPr id="3" name="Vertical Text Placeholder 2"/>
          <p:cNvSpPr>
            <a:spLocks noGrp="1"/>
          </p:cNvSpPr>
          <p:nvPr>
            <p:ph type="body" orient="vert" idx="1"/>
          </p:nvPr>
        </p:nvSpPr>
        <p:spPr/>
        <p:txBody>
          <a:bodyPr vert="eaVert"/>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4" name="Date Placeholder 3"/>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12/21/2015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2E57653-3E58-4892-A7ED-712530ACC680}"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4" name="Date Placeholder 3"/>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12/21/2015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2E57653-3E58-4892-A7ED-712530ACC680}" type="slidenum">
              <a:rPr kumimoji="0" lang="en-US" smtClean="0"/>
              <a:pPr/>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14" name="Date Placeholder 13"/>
          <p:cNvSpPr>
            <a:spLocks noGrp="1"/>
          </p:cNvSpPr>
          <p:nvPr>
            <p:ph type="dt" sz="half" idx="14"/>
          </p:nvPr>
        </p:nvSpPr>
        <p:spPr/>
        <p:txBody>
          <a:bodyPr/>
          <a:lstStyle/>
          <a:p>
            <a:pPr eaLnBrk="1" latinLnBrk="0" hangingPunct="1"/>
            <a:fld id="{B41ABA4E-CD72-497B-97AA-7213B3980F60}" type="datetimeFigureOut">
              <a:rPr lang="en-US" smtClean="0"/>
              <a:pPr eaLnBrk="1" latinLnBrk="0" hangingPunct="1"/>
              <a:t>12/21/2015</a:t>
            </a:fld>
            <a:endParaRPr lang="en-US"/>
          </a:p>
        </p:txBody>
      </p:sp>
      <p:sp>
        <p:nvSpPr>
          <p:cNvPr id="15" name="Slide Number Placeholder 14"/>
          <p:cNvSpPr>
            <a:spLocks noGrp="1"/>
          </p:cNvSpPr>
          <p:nvPr>
            <p:ph type="sldNum" sz="quarter" idx="15"/>
          </p:nvPr>
        </p:nvSpPr>
        <p:spPr/>
        <p:txBody>
          <a:bodyPr/>
          <a:lstStyle>
            <a:lvl1pPr algn="ctr">
              <a:defRPr/>
            </a:lvl1pPr>
          </a:lstStyle>
          <a:p>
            <a:fld id="{D2E57653-3E58-4892-A7ED-712530ACC680}" type="slidenum">
              <a:rPr kumimoji="0" lang="en-US" smtClean="0"/>
              <a:pPr/>
              <a:t>‹#›</a:t>
            </a:fld>
            <a:endParaRPr kumimoji="0" lang="en-US"/>
          </a:p>
        </p:txBody>
      </p:sp>
      <p:sp>
        <p:nvSpPr>
          <p:cNvPr id="16" name="Footer Placeholder 15"/>
          <p:cNvSpPr>
            <a:spLocks noGrp="1"/>
          </p:cNvSpPr>
          <p:nvPr>
            <p:ph type="ftr" sz="quarter" idx="16"/>
          </p:nvPr>
        </p:nvSpPr>
        <p:spPr/>
        <p:txBody>
          <a:bodyPr/>
          <a:lstStyle/>
          <a:p>
            <a:endParaRPr kumimoji="0" lang="en-US"/>
          </a:p>
        </p:txBody>
      </p:sp>
      <p:sp>
        <p:nvSpPr>
          <p:cNvPr id="17" name="Title 16"/>
          <p:cNvSpPr>
            <a:spLocks noGrp="1"/>
          </p:cNvSpPr>
          <p:nvPr>
            <p:ph type="title"/>
          </p:nvPr>
        </p:nvSpPr>
        <p:spPr/>
        <p:txBody>
          <a:bodyPr rtlCol="0" anchor="b" anchorCtr="0"/>
          <a:lstStyle/>
          <a:p>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12/21/2015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2E57653-3E58-4892-A7ED-712530ACC680}" type="slidenum">
              <a:rPr kumimoji="0" lang="en-US" smtClean="0"/>
              <a:pPr/>
              <a:t>‹#›</a:t>
            </a:fld>
            <a:endParaRPr kumimoji="0"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endParaRPr kumimoji="0" lang="en-US"/>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12/21/2015</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D2E57653-3E58-4892-A7ED-712530ACC680}" type="slidenum">
              <a:rPr kumimoji="0" lang="en-US" smtClean="0"/>
              <a:pPr/>
              <a:t>‹#›</a:t>
            </a:fld>
            <a:endParaRPr kumimoji="0" lang="en-US"/>
          </a:p>
        </p:txBody>
      </p:sp>
      <p:sp>
        <p:nvSpPr>
          <p:cNvPr id="2" name="Title 1"/>
          <p:cNvSpPr>
            <a:spLocks noGrp="1"/>
          </p:cNvSpPr>
          <p:nvPr>
            <p:ph type="title"/>
          </p:nvPr>
        </p:nvSpPr>
        <p:spPr/>
        <p:txBody>
          <a:bodyPr/>
          <a:lstStyle/>
          <a:p>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D2E57653-3E58-4892-A7ED-712530ACC680}" type="slidenum">
              <a:rPr kumimoji="0" lang="en-US" smtClean="0"/>
              <a:pPr/>
              <a:t>‹#›</a:t>
            </a:fld>
            <a:endParaRPr kumimoji="0" lang="en-US"/>
          </a:p>
        </p:txBody>
      </p:sp>
      <p:sp>
        <p:nvSpPr>
          <p:cNvPr id="8" name="Footer Placeholder 7"/>
          <p:cNvSpPr>
            <a:spLocks noGrp="1"/>
          </p:cNvSpPr>
          <p:nvPr>
            <p:ph type="ftr" sz="quarter" idx="11"/>
          </p:nvPr>
        </p:nvSpPr>
        <p:spPr/>
        <p:txBody>
          <a:bodyPr/>
          <a:lstStyle/>
          <a:p>
            <a:endParaRPr kumimoji="0" lang="en-US"/>
          </a:p>
        </p:txBody>
      </p:sp>
      <p:sp>
        <p:nvSpPr>
          <p:cNvPr id="7" name="Date Placeholder 6"/>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12/21/2015</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endParaRPr kumimoji="0" lang="en-US"/>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endParaRPr kumimoji="0" lang="en-US"/>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12/21/2015</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D2E57653-3E58-4892-A7ED-712530ACC680}" type="slidenum">
              <a:rPr kumimoji="0" lang="en-US" smtClean="0"/>
              <a:pPr/>
              <a:t>‹#›</a:t>
            </a:fld>
            <a:endParaRPr kumimoji="0" lang="en-US"/>
          </a:p>
        </p:txBody>
      </p:sp>
      <p:sp>
        <p:nvSpPr>
          <p:cNvPr id="2" name="Title 1"/>
          <p:cNvSpPr>
            <a:spLocks noGrp="1"/>
          </p:cNvSpPr>
          <p:nvPr>
            <p:ph type="title"/>
          </p:nvPr>
        </p:nvSpPr>
        <p:spPr/>
        <p:txBody>
          <a:bodyPr/>
          <a:lstStyle/>
          <a:p>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12/21/2015</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D2E57653-3E58-4892-A7ED-712530ACC680}" type="slidenum">
              <a:rPr kumimoji="0" lang="en-US" smtClean="0"/>
              <a:pPr/>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endParaRPr kumimoji="0" lang="en-US"/>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endParaRPr kumimoji="0" lang="en-US"/>
          </a:p>
        </p:txBody>
      </p:sp>
      <p:sp>
        <p:nvSpPr>
          <p:cNvPr id="8" name="Date Placeholder 7"/>
          <p:cNvSpPr>
            <a:spLocks noGrp="1"/>
          </p:cNvSpPr>
          <p:nvPr>
            <p:ph type="dt" sz="half" idx="14"/>
          </p:nvPr>
        </p:nvSpPr>
        <p:spPr/>
        <p:txBody>
          <a:bodyPr/>
          <a:lstStyle/>
          <a:p>
            <a:pPr eaLnBrk="1" latinLnBrk="0" hangingPunct="1"/>
            <a:fld id="{B41ABA4E-CD72-497B-97AA-7213B3980F60}" type="datetimeFigureOut">
              <a:rPr lang="en-US" smtClean="0"/>
              <a:pPr eaLnBrk="1" latinLnBrk="0" hangingPunct="1"/>
              <a:t>12/21/2015</a:t>
            </a:fld>
            <a:endParaRPr lang="en-US"/>
          </a:p>
        </p:txBody>
      </p:sp>
      <p:sp>
        <p:nvSpPr>
          <p:cNvPr id="9" name="Slide Number Placeholder 8"/>
          <p:cNvSpPr>
            <a:spLocks noGrp="1"/>
          </p:cNvSpPr>
          <p:nvPr>
            <p:ph type="sldNum" sz="quarter" idx="15"/>
          </p:nvPr>
        </p:nvSpPr>
        <p:spPr/>
        <p:txBody>
          <a:bodyPr/>
          <a:lstStyle/>
          <a:p>
            <a:fld id="{D2E57653-3E58-4892-A7ED-712530ACC680}" type="slidenum">
              <a:rPr kumimoji="0" lang="en-US" smtClean="0"/>
              <a:pPr/>
              <a:t>‹#›</a:t>
            </a:fld>
            <a:endParaRPr kumimoji="0" lang="en-US"/>
          </a:p>
        </p:txBody>
      </p:sp>
      <p:sp>
        <p:nvSpPr>
          <p:cNvPr id="10" name="Footer Placeholder 9"/>
          <p:cNvSpPr>
            <a:spLocks noGrp="1"/>
          </p:cNvSpPr>
          <p:nvPr>
            <p:ph type="ftr" sz="quarter" idx="16"/>
          </p:nvPr>
        </p:nvSpPr>
        <p:spPr/>
        <p:txBody>
          <a:bodyPr/>
          <a:lstStyle/>
          <a:p>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endParaRPr kumimoji="0" lang="en-US"/>
          </a:p>
        </p:txBody>
      </p:sp>
      <p:sp>
        <p:nvSpPr>
          <p:cNvPr id="8" name="Date Placeholder 7"/>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12/21/2015</a:t>
            </a:fld>
            <a:endParaRPr lang="en-US"/>
          </a:p>
        </p:txBody>
      </p:sp>
      <p:sp>
        <p:nvSpPr>
          <p:cNvPr id="9" name="Slide Number Placeholder 8"/>
          <p:cNvSpPr>
            <a:spLocks noGrp="1"/>
          </p:cNvSpPr>
          <p:nvPr>
            <p:ph type="sldNum" sz="quarter" idx="11"/>
          </p:nvPr>
        </p:nvSpPr>
        <p:spPr/>
        <p:txBody>
          <a:bodyPr/>
          <a:lstStyle/>
          <a:p>
            <a:fld id="{D2E57653-3E58-4892-A7ED-712530ACC680}" type="slidenum">
              <a:rPr kumimoji="0" lang="en-US" smtClean="0"/>
              <a:pPr/>
              <a:t>‹#›</a:t>
            </a:fld>
            <a:endParaRPr kumimoji="0" lang="en-US"/>
          </a:p>
        </p:txBody>
      </p:sp>
      <p:sp>
        <p:nvSpPr>
          <p:cNvPr id="10" name="Footer Placeholder 9"/>
          <p:cNvSpPr>
            <a:spLocks noGrp="1"/>
          </p:cNvSpPr>
          <p:nvPr>
            <p:ph type="ftr" sz="quarter" idx="12"/>
          </p:nvPr>
        </p:nvSpPr>
        <p:spPr/>
        <p:txBody>
          <a:bodyPr/>
          <a:lstStyle/>
          <a:p>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pPr eaLnBrk="1" latinLnBrk="0" hangingPunct="1"/>
            <a:fld id="{B41ABA4E-CD72-497B-97AA-7213B3980F60}" type="datetimeFigureOut">
              <a:rPr lang="en-US" smtClean="0"/>
              <a:pPr eaLnBrk="1" latinLnBrk="0" hangingPunct="1"/>
              <a:t>12/21/2015</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kumimoji="0"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D2E57653-3E58-4892-A7ED-712530ACC680}" type="slidenum">
              <a:rPr kumimoji="0" lang="en-US" smtClean="0"/>
              <a:pPr/>
              <a:t>‹#›</a:t>
            </a:fld>
            <a:endParaRPr kumimoji="0"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t>BY 3</a:t>
            </a:r>
            <a:r>
              <a:rPr lang="en-US" baseline="30000" dirty="0" smtClean="0"/>
              <a:t>rd</a:t>
            </a:r>
            <a:r>
              <a:rPr lang="en-US" dirty="0" smtClean="0"/>
              <a:t> GROUP</a:t>
            </a:r>
          </a:p>
          <a:p>
            <a:r>
              <a:rPr lang="en-US" dirty="0" err="1" smtClean="0"/>
              <a:t>Anggraini</a:t>
            </a:r>
            <a:r>
              <a:rPr lang="en-US" dirty="0" smtClean="0"/>
              <a:t> </a:t>
            </a:r>
            <a:r>
              <a:rPr lang="en-US" dirty="0" err="1" smtClean="0"/>
              <a:t>Fajrianti</a:t>
            </a:r>
            <a:endParaRPr lang="en-US" dirty="0" smtClean="0"/>
          </a:p>
          <a:p>
            <a:r>
              <a:rPr lang="en-US" dirty="0" err="1" smtClean="0"/>
              <a:t>Fawwaz</a:t>
            </a:r>
            <a:r>
              <a:rPr lang="en-US" dirty="0" smtClean="0"/>
              <a:t> </a:t>
            </a:r>
          </a:p>
          <a:p>
            <a:r>
              <a:rPr lang="en-US" dirty="0" err="1" smtClean="0"/>
              <a:t>Nindi</a:t>
            </a:r>
            <a:r>
              <a:rPr lang="en-US" dirty="0" smtClean="0"/>
              <a:t> </a:t>
            </a:r>
          </a:p>
          <a:p>
            <a:r>
              <a:rPr lang="en-US" dirty="0" smtClean="0"/>
              <a:t>Narita</a:t>
            </a:r>
          </a:p>
          <a:p>
            <a:r>
              <a:rPr lang="en-US" dirty="0" err="1" smtClean="0"/>
              <a:t>Thasya</a:t>
            </a:r>
            <a:endParaRPr lang="en-US" dirty="0"/>
          </a:p>
        </p:txBody>
      </p:sp>
      <p:sp>
        <p:nvSpPr>
          <p:cNvPr id="3" name="Title 2"/>
          <p:cNvSpPr>
            <a:spLocks noGrp="1"/>
          </p:cNvSpPr>
          <p:nvPr>
            <p:ph type="ctrTitle"/>
          </p:nvPr>
        </p:nvSpPr>
        <p:spPr/>
        <p:txBody>
          <a:bodyPr/>
          <a:lstStyle/>
          <a:p>
            <a:r>
              <a:rPr lang="en-US" dirty="0" smtClean="0"/>
              <a:t>Self, Identity</a:t>
            </a:r>
            <a:r>
              <a:rPr lang="id-ID" dirty="0" smtClean="0"/>
              <a:t>,</a:t>
            </a:r>
            <a:r>
              <a:rPr lang="en-US" dirty="0" smtClean="0"/>
              <a:t> </a:t>
            </a:r>
            <a:r>
              <a:rPr lang="id-ID" dirty="0"/>
              <a:t>a</a:t>
            </a:r>
            <a:r>
              <a:rPr lang="id-ID" dirty="0" smtClean="0"/>
              <a:t>nd</a:t>
            </a:r>
            <a:r>
              <a:rPr lang="en-US" dirty="0" smtClean="0"/>
              <a:t> Values</a:t>
            </a:r>
            <a:endParaRPr lang="en-US" dirty="0"/>
          </a:p>
        </p:txBody>
      </p:sp>
    </p:spTree>
    <p:extLst>
      <p:ext uri="{BB962C8B-B14F-4D97-AF65-F5344CB8AC3E}">
        <p14:creationId xmlns:p14="http://schemas.microsoft.com/office/powerpoint/2010/main" xmlns="" val="3203064883"/>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How to enhancing your self-esteem </a:t>
            </a:r>
            <a:endParaRPr lang="en-US" dirty="0"/>
          </a:p>
        </p:txBody>
      </p:sp>
      <p:pic>
        <p:nvPicPr>
          <p:cNvPr id="4" name="Picture 3"/>
          <p:cNvPicPr>
            <a:picLocks noChangeAspect="1"/>
          </p:cNvPicPr>
          <p:nvPr/>
        </p:nvPicPr>
        <p:blipFill rotWithShape="1">
          <a:blip r:embed="rId2"/>
          <a:srcRect t="21992" b="37690"/>
          <a:stretch/>
        </p:blipFill>
        <p:spPr>
          <a:xfrm>
            <a:off x="457200" y="1509909"/>
            <a:ext cx="4359935" cy="1757852"/>
          </a:xfrm>
          <a:prstGeom prst="rect">
            <a:avLst/>
          </a:prstGeom>
        </p:spPr>
      </p:pic>
      <p:pic>
        <p:nvPicPr>
          <p:cNvPr id="6" name="Picture 5"/>
          <p:cNvPicPr>
            <a:picLocks noChangeAspect="1"/>
          </p:cNvPicPr>
          <p:nvPr/>
        </p:nvPicPr>
        <p:blipFill>
          <a:blip r:embed="rId3"/>
          <a:stretch>
            <a:fillRect/>
          </a:stretch>
        </p:blipFill>
        <p:spPr>
          <a:xfrm>
            <a:off x="4973807" y="1509909"/>
            <a:ext cx="3830807" cy="4774248"/>
          </a:xfrm>
          <a:prstGeom prst="rect">
            <a:avLst/>
          </a:prstGeom>
        </p:spPr>
      </p:pic>
      <p:pic>
        <p:nvPicPr>
          <p:cNvPr id="7" name="Picture 6"/>
          <p:cNvPicPr>
            <a:picLocks noChangeAspect="1"/>
          </p:cNvPicPr>
          <p:nvPr/>
        </p:nvPicPr>
        <p:blipFill>
          <a:blip r:embed="rId4"/>
          <a:stretch>
            <a:fillRect/>
          </a:stretch>
        </p:blipFill>
        <p:spPr>
          <a:xfrm>
            <a:off x="396477" y="3439749"/>
            <a:ext cx="4420658" cy="2944158"/>
          </a:xfrm>
          <a:prstGeom prst="rect">
            <a:avLst/>
          </a:prstGeom>
        </p:spPr>
      </p:pic>
      <p:pic>
        <p:nvPicPr>
          <p:cNvPr id="5" name="Picture 4"/>
          <p:cNvPicPr>
            <a:picLocks noChangeAspect="1"/>
          </p:cNvPicPr>
          <p:nvPr/>
        </p:nvPicPr>
        <p:blipFill>
          <a:blip r:embed="rId5"/>
          <a:stretch>
            <a:fillRect/>
          </a:stretch>
        </p:blipFill>
        <p:spPr>
          <a:xfrm>
            <a:off x="0" y="0"/>
            <a:ext cx="9144000" cy="6857999"/>
          </a:xfrm>
          <a:prstGeom prst="rect">
            <a:avLst/>
          </a:prstGeom>
        </p:spPr>
      </p:pic>
    </p:spTree>
    <p:extLst>
      <p:ext uri="{BB962C8B-B14F-4D97-AF65-F5344CB8AC3E}">
        <p14:creationId xmlns:p14="http://schemas.microsoft.com/office/powerpoint/2010/main" xmlns="" val="2313942259"/>
      </p:ext>
    </p:extLst>
  </p:cSld>
  <p:clrMapOvr>
    <a:masterClrMapping/>
  </p:clrMapOvr>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xit" presetSubtype="12" fill="hold" nodeType="clickEffect">
                                  <p:stCondLst>
                                    <p:cond delay="0"/>
                                  </p:stCondLst>
                                  <p:childTnLst>
                                    <p:animEffect transition="out" filter="strips(downLeft)">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id-ID" sz="4000" dirty="0"/>
              <a:t>Pandangan </a:t>
            </a:r>
            <a:r>
              <a:rPr lang="id-ID" sz="4000" dirty="0" smtClean="0"/>
              <a:t>Erikson</a:t>
            </a:r>
          </a:p>
          <a:p>
            <a:r>
              <a:rPr lang="en-US" sz="2400" dirty="0" err="1"/>
              <a:t>Identitas</a:t>
            </a:r>
            <a:r>
              <a:rPr lang="id-ID" sz="2400" dirty="0"/>
              <a:t> memiliki </a:t>
            </a:r>
            <a:r>
              <a:rPr lang="en-US" sz="2400" dirty="0" err="1"/>
              <a:t>acu</a:t>
            </a:r>
            <a:r>
              <a:rPr lang="id-ID" sz="2400" dirty="0"/>
              <a:t>an</a:t>
            </a:r>
            <a:r>
              <a:rPr lang="en-US" sz="2400" dirty="0"/>
              <a:t> </a:t>
            </a:r>
            <a:r>
              <a:rPr lang="en-US" sz="2400" dirty="0" err="1"/>
              <a:t>untuk</a:t>
            </a:r>
            <a:r>
              <a:rPr lang="en-US" sz="2400" dirty="0"/>
              <a:t> </a:t>
            </a:r>
            <a:r>
              <a:rPr lang="id-ID" sz="2400" dirty="0"/>
              <a:t>meng</a:t>
            </a:r>
            <a:r>
              <a:rPr lang="en-US" sz="2400" dirty="0" err="1"/>
              <a:t>integrasi</a:t>
            </a:r>
            <a:r>
              <a:rPr lang="en-US" sz="2400" dirty="0"/>
              <a:t> </a:t>
            </a:r>
            <a:r>
              <a:rPr lang="en-US" sz="2400" dirty="0" err="1"/>
              <a:t>diri</a:t>
            </a:r>
            <a:r>
              <a:rPr lang="en-US" sz="2400" dirty="0"/>
              <a:t> di mana </a:t>
            </a:r>
            <a:r>
              <a:rPr lang="en-US" sz="2400" dirty="0" err="1"/>
              <a:t>bagian</a:t>
            </a:r>
            <a:r>
              <a:rPr lang="en-US" sz="2400" dirty="0"/>
              <a:t> yang </a:t>
            </a:r>
            <a:r>
              <a:rPr lang="en-US" sz="2400" dirty="0" err="1"/>
              <a:t>berbeda</a:t>
            </a:r>
            <a:r>
              <a:rPr lang="en-US" sz="2400" dirty="0"/>
              <a:t> </a:t>
            </a:r>
            <a:r>
              <a:rPr lang="id-ID" sz="2400" dirty="0"/>
              <a:t>menjadi </a:t>
            </a:r>
            <a:r>
              <a:rPr lang="en-US" sz="2400" dirty="0" err="1"/>
              <a:t>kesatuan</a:t>
            </a:r>
            <a:r>
              <a:rPr lang="en-US" sz="2400" dirty="0"/>
              <a:t> yang </a:t>
            </a:r>
            <a:r>
              <a:rPr lang="en-US" sz="2400" dirty="0" err="1"/>
              <a:t>utuh</a:t>
            </a:r>
            <a:r>
              <a:rPr lang="id-ID" sz="2400" dirty="0"/>
              <a:t>.</a:t>
            </a:r>
          </a:p>
          <a:p>
            <a:r>
              <a:rPr lang="id-ID" sz="2400" dirty="0"/>
              <a:t>Tahap pencarian identitas, termasuk tahap ke lima dari delapan tahap perkembangan yang terjadi ketika remaja hingga dewasa</a:t>
            </a:r>
            <a:r>
              <a:rPr lang="id-ID" sz="2400" dirty="0" smtClean="0"/>
              <a:t>.</a:t>
            </a:r>
          </a:p>
        </p:txBody>
      </p:sp>
      <p:sp>
        <p:nvSpPr>
          <p:cNvPr id="3" name="Title 2"/>
          <p:cNvSpPr>
            <a:spLocks noGrp="1"/>
          </p:cNvSpPr>
          <p:nvPr>
            <p:ph type="title"/>
          </p:nvPr>
        </p:nvSpPr>
        <p:spPr/>
        <p:txBody>
          <a:bodyPr/>
          <a:lstStyle/>
          <a:p>
            <a:r>
              <a:rPr lang="id-ID" dirty="0"/>
              <a:t>Identity</a:t>
            </a:r>
          </a:p>
        </p:txBody>
      </p:sp>
      <p:pic>
        <p:nvPicPr>
          <p:cNvPr id="4" name="Picture 2" descr="http://55510d9f7920f3b5d825-17c608ed19d9debb708dcf2aadbcc929.r37.cf2.rackcdn.com/D6E4A088-6DA9-45ED-BED8-222A8AE05994.jpg"/>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4370294" y="3810000"/>
            <a:ext cx="3657600" cy="27432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xmlns="" val="2109945297"/>
      </p:ext>
    </p:extLst>
  </p:cSld>
  <p:clrMapOvr>
    <a:masterClrMapping/>
  </p:clrMapOvr>
  <p:transition spd="med">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txBox="1">
            <a:spLocks/>
          </p:cNvSpPr>
          <p:nvPr/>
        </p:nvSpPr>
        <p:spPr>
          <a:xfrm>
            <a:off x="457200" y="699247"/>
            <a:ext cx="8229600" cy="5396753"/>
          </a:xfrm>
          <a:prstGeom prst="rect">
            <a:avLst/>
          </a:prstGeom>
        </p:spPr>
        <p:txBody>
          <a:bodyPr/>
          <a:lst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pPr marL="0" indent="0">
              <a:buNone/>
            </a:pPr>
            <a:r>
              <a:rPr lang="id-ID" sz="4000" dirty="0"/>
              <a:t>E</a:t>
            </a:r>
            <a:r>
              <a:rPr lang="en-US" sz="4000" dirty="0" err="1"/>
              <a:t>mpat</a:t>
            </a:r>
            <a:r>
              <a:rPr lang="en-US" sz="4000" dirty="0"/>
              <a:t> </a:t>
            </a:r>
            <a:r>
              <a:rPr lang="id-ID" sz="4000" dirty="0"/>
              <a:t>T</a:t>
            </a:r>
            <a:r>
              <a:rPr lang="en-US" sz="4000" dirty="0" err="1"/>
              <a:t>ahap</a:t>
            </a:r>
            <a:r>
              <a:rPr lang="en-US" sz="4000" dirty="0"/>
              <a:t> </a:t>
            </a:r>
            <a:r>
              <a:rPr lang="id-ID" sz="4000" dirty="0"/>
              <a:t>I</a:t>
            </a:r>
            <a:r>
              <a:rPr lang="en-US" sz="4000" dirty="0" err="1" smtClean="0"/>
              <a:t>dentitas</a:t>
            </a:r>
            <a:endParaRPr lang="id-ID" sz="4000" dirty="0" smtClean="0"/>
          </a:p>
          <a:p>
            <a:pPr marL="0" indent="0">
              <a:buNone/>
            </a:pPr>
            <a:r>
              <a:rPr lang="id-ID" sz="2400" dirty="0"/>
              <a:t>James Marcia percaya bahwa teori Erikson tentang perkembangan identitas dapat dibagi menjadi empat tahap identitas.</a:t>
            </a:r>
            <a:endParaRPr lang="en-US" sz="2400" dirty="0"/>
          </a:p>
          <a:p>
            <a:pPr marL="0" indent="0">
              <a:buNone/>
            </a:pPr>
            <a:endParaRPr lang="en-US" sz="2400" dirty="0"/>
          </a:p>
        </p:txBody>
      </p:sp>
      <p:pic>
        <p:nvPicPr>
          <p:cNvPr id="3" name="Picture 4" descr="http://studentdevelopment617.weebly.com/uploads/2/5/2/0/25201459/5524275_orig.png"/>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3391" t="24563" r="3761" b="3796"/>
          <a:stretch/>
        </p:blipFill>
        <p:spPr bwMode="auto">
          <a:xfrm>
            <a:off x="1339894" y="2487706"/>
            <a:ext cx="7414008" cy="400448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xmlns="" val="1219512702"/>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txBox="1">
            <a:spLocks/>
          </p:cNvSpPr>
          <p:nvPr/>
        </p:nvSpPr>
        <p:spPr>
          <a:xfrm>
            <a:off x="457200" y="699247"/>
            <a:ext cx="8229600" cy="5396753"/>
          </a:xfrm>
          <a:prstGeom prst="rect">
            <a:avLst/>
          </a:prstGeom>
        </p:spPr>
        <p:txBody>
          <a:bodyPr/>
          <a:lst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pPr marL="0" indent="0">
              <a:buNone/>
            </a:pPr>
            <a:r>
              <a:rPr lang="id-ID" sz="4000" dirty="0"/>
              <a:t>Perubahan </a:t>
            </a:r>
            <a:r>
              <a:rPr lang="id-ID" sz="4000" dirty="0" smtClean="0"/>
              <a:t>Perkembangan</a:t>
            </a:r>
          </a:p>
          <a:p>
            <a:r>
              <a:rPr lang="id-ID" sz="2400" dirty="0"/>
              <a:t>Beberapa ahli percaya bahwa perubahan identitas berlangsung pada akhir masa remaja dan di awal memasuki masa dewasa, bukan di awal masa remaja.</a:t>
            </a:r>
          </a:p>
          <a:p>
            <a:r>
              <a:rPr lang="id-ID" sz="2400" dirty="0"/>
              <a:t>Konsolidasi identitas adalah proses perbaikan dan peningkatkan pilihan identitas yang dibuat saat memasuki masa dewasa</a:t>
            </a:r>
          </a:p>
          <a:p>
            <a:pPr marL="0" indent="0">
              <a:buNone/>
            </a:pPr>
            <a:endParaRPr lang="en-US" sz="2400" dirty="0"/>
          </a:p>
        </p:txBody>
      </p:sp>
    </p:spTree>
    <p:extLst>
      <p:ext uri="{BB962C8B-B14F-4D97-AF65-F5344CB8AC3E}">
        <p14:creationId xmlns:p14="http://schemas.microsoft.com/office/powerpoint/2010/main" xmlns="" val="37591503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txBox="1">
            <a:spLocks/>
          </p:cNvSpPr>
          <p:nvPr/>
        </p:nvSpPr>
        <p:spPr>
          <a:xfrm>
            <a:off x="457200" y="699247"/>
            <a:ext cx="8229600" cy="5396753"/>
          </a:xfrm>
          <a:prstGeom prst="rect">
            <a:avLst/>
          </a:prstGeom>
        </p:spPr>
        <p:txBody>
          <a:bodyPr/>
          <a:lst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pPr marL="0" indent="0">
              <a:buNone/>
            </a:pPr>
            <a:r>
              <a:rPr lang="id-ID" sz="4000" dirty="0"/>
              <a:t>Identitas </a:t>
            </a:r>
            <a:r>
              <a:rPr lang="id-ID" sz="4000" dirty="0" smtClean="0"/>
              <a:t>Etnik</a:t>
            </a:r>
          </a:p>
          <a:p>
            <a:pPr marL="0" indent="0">
              <a:buNone/>
            </a:pPr>
            <a:r>
              <a:rPr lang="id-ID" sz="2400" dirty="0"/>
              <a:t>Identitas etnik merupakan aspek diri yang meliputi rasa keanggotaan dalam sebuah kelompok etnis, bersama dengan sikap dan perasaan yang terkait dengan kelompok tersebut</a:t>
            </a:r>
          </a:p>
          <a:p>
            <a:pPr marL="0" indent="0">
              <a:buNone/>
            </a:pPr>
            <a:endParaRPr lang="en-US" sz="2400" dirty="0"/>
          </a:p>
        </p:txBody>
      </p:sp>
    </p:spTree>
    <p:extLst>
      <p:ext uri="{BB962C8B-B14F-4D97-AF65-F5344CB8AC3E}">
        <p14:creationId xmlns:p14="http://schemas.microsoft.com/office/powerpoint/2010/main" xmlns="" val="359636338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txBox="1">
            <a:spLocks/>
          </p:cNvSpPr>
          <p:nvPr/>
        </p:nvSpPr>
        <p:spPr>
          <a:xfrm>
            <a:off x="457200" y="336178"/>
            <a:ext cx="8229600" cy="5396753"/>
          </a:xfrm>
          <a:prstGeom prst="rect">
            <a:avLst/>
          </a:prstGeom>
        </p:spPr>
        <p:txBody>
          <a:bodyPr/>
          <a:lst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pPr marL="0" indent="0">
              <a:buNone/>
            </a:pPr>
            <a:r>
              <a:rPr lang="id-ID" sz="2400" dirty="0"/>
              <a:t>James Helms mengusulkan 4 tahapan dalam proses ini, yaitu:</a:t>
            </a:r>
          </a:p>
          <a:p>
            <a:r>
              <a:rPr lang="id-ID" sz="2400" dirty="0"/>
              <a:t>Tahap 1 </a:t>
            </a:r>
            <a:r>
              <a:rPr lang="id-ID" sz="2400" b="1" dirty="0"/>
              <a:t>Pre-encounter</a:t>
            </a:r>
            <a:r>
              <a:rPr lang="id-ID" sz="2400" dirty="0"/>
              <a:t>, individu etnis minoritas lebih memilih nilai-nilai budaya masyarakat yang dominan untuk orang-orang dari kelompok etnis mereka</a:t>
            </a:r>
          </a:p>
          <a:p>
            <a:r>
              <a:rPr lang="id-ID" sz="2400" dirty="0"/>
              <a:t>Tahap 2 </a:t>
            </a:r>
            <a:r>
              <a:rPr lang="id-ID" sz="2400" b="1" dirty="0"/>
              <a:t>Encounter</a:t>
            </a:r>
            <a:r>
              <a:rPr lang="id-ID" sz="2400" dirty="0"/>
              <a:t>, individu dapat mencapai tahap ini setelah sebuah peristiwa yang membuat mereka menyadari bahwa mereka tidak akan pernah menjadi bagian dari masyarakat yang dominan</a:t>
            </a:r>
          </a:p>
          <a:p>
            <a:r>
              <a:rPr lang="id-ID" sz="2400" dirty="0"/>
              <a:t>Tahap 3 </a:t>
            </a:r>
            <a:r>
              <a:rPr lang="id-ID" sz="2400" b="1" dirty="0"/>
              <a:t>Immersion/Emersion</a:t>
            </a:r>
            <a:r>
              <a:rPr lang="id-ID" sz="2400" dirty="0"/>
              <a:t>, individu etnis minoritas membenamkan diri sepenuhnya dalam budaya minoritas dan menolak masyarakat yang dominan. Tetapi nanti kemudian, individu tersebut secara bertahap akan  mengembangkan rasa otonomi</a:t>
            </a:r>
          </a:p>
          <a:p>
            <a:r>
              <a:rPr lang="id-ID" sz="2400" dirty="0"/>
              <a:t>Tahap 4 </a:t>
            </a:r>
            <a:r>
              <a:rPr lang="id-ID" sz="2400" b="1" dirty="0"/>
              <a:t>Internalization/Commitment</a:t>
            </a:r>
            <a:r>
              <a:rPr lang="id-ID" sz="2400" dirty="0"/>
              <a:t>, individu mengalami rasa puas yang timbul dari integrasi identitas pribadi dan budaya mereka</a:t>
            </a:r>
          </a:p>
        </p:txBody>
      </p:sp>
    </p:spTree>
    <p:extLst>
      <p:ext uri="{BB962C8B-B14F-4D97-AF65-F5344CB8AC3E}">
        <p14:creationId xmlns:p14="http://schemas.microsoft.com/office/powerpoint/2010/main" xmlns="" val="298742311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id-ID" sz="4000" dirty="0"/>
              <a:t>Exploring </a:t>
            </a:r>
            <a:r>
              <a:rPr lang="id-ID" sz="4000" dirty="0" smtClean="0"/>
              <a:t>Values</a:t>
            </a:r>
            <a:endParaRPr lang="id-ID" sz="4000" dirty="0"/>
          </a:p>
          <a:p>
            <a:r>
              <a:rPr lang="id-ID" dirty="0"/>
              <a:t>Nilai-nilai adalah standard yang kita terapkan untuk menentukan suatu hal yang layak, ide-ide, atau suatu peristiwa.</a:t>
            </a:r>
          </a:p>
          <a:p>
            <a:r>
              <a:rPr lang="id-ID" dirty="0"/>
              <a:t>Nilai-nilai mencerminkan apa yang paling penting bagi kita.</a:t>
            </a:r>
          </a:p>
          <a:p>
            <a:endParaRPr lang="id-ID" dirty="0"/>
          </a:p>
          <a:p>
            <a:endParaRPr lang="id-ID" dirty="0"/>
          </a:p>
        </p:txBody>
      </p:sp>
      <p:sp>
        <p:nvSpPr>
          <p:cNvPr id="3" name="Title 2"/>
          <p:cNvSpPr>
            <a:spLocks noGrp="1"/>
          </p:cNvSpPr>
          <p:nvPr>
            <p:ph type="title"/>
          </p:nvPr>
        </p:nvSpPr>
        <p:spPr/>
        <p:txBody>
          <a:bodyPr/>
          <a:lstStyle/>
          <a:p>
            <a:r>
              <a:rPr lang="en-US" sz="4400" dirty="0"/>
              <a:t>VALUES</a:t>
            </a:r>
            <a:endParaRPr lang="id-ID" dirty="0"/>
          </a:p>
        </p:txBody>
      </p:sp>
    </p:spTree>
    <p:extLst>
      <p:ext uri="{BB962C8B-B14F-4D97-AF65-F5344CB8AC3E}">
        <p14:creationId xmlns:p14="http://schemas.microsoft.com/office/powerpoint/2010/main" xmlns="" val="2219757821"/>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rotWithShape="1">
          <a:blip r:embed="rId2">
            <a:extLst>
              <a:ext uri="{28A0092B-C50C-407E-A947-70E740481C1C}">
                <a14:useLocalDpi xmlns:a14="http://schemas.microsoft.com/office/drawing/2010/main" xmlns="" val="0"/>
              </a:ext>
            </a:extLst>
          </a:blip>
          <a:srcRect t="1341" b="754"/>
          <a:stretch/>
        </p:blipFill>
        <p:spPr bwMode="auto">
          <a:xfrm>
            <a:off x="457200" y="175847"/>
            <a:ext cx="8229600" cy="65063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131948655"/>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txBox="1">
            <a:spLocks/>
          </p:cNvSpPr>
          <p:nvPr/>
        </p:nvSpPr>
        <p:spPr>
          <a:xfrm>
            <a:off x="457200" y="699247"/>
            <a:ext cx="8229600" cy="5396753"/>
          </a:xfrm>
          <a:prstGeom prst="rect">
            <a:avLst/>
          </a:prstGeom>
        </p:spPr>
        <p:txBody>
          <a:bodyPr/>
          <a:lst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pPr marL="0" indent="0">
              <a:buNone/>
            </a:pPr>
            <a:r>
              <a:rPr lang="id-ID" sz="4000" dirty="0"/>
              <a:t>College Students’ </a:t>
            </a:r>
            <a:r>
              <a:rPr lang="id-ID" sz="4000" dirty="0" smtClean="0"/>
              <a:t>Values</a:t>
            </a:r>
          </a:p>
          <a:p>
            <a:r>
              <a:rPr lang="id-ID" sz="2400" dirty="0"/>
              <a:t>Selama dua dekade terakhir, Mahasiswa U.S telah menunjukkan keprihatinan yang meningkat untuk kesejahteraan pribadi dan perhatian yang menurun untuk kesejahteraan orang lain terutama bagi mereka yang kurang beruntung. Namun, jumlah peningkatan siswa menunjukkan minat dalam relawan atau pelayanan masyarakat dalam bekerja. </a:t>
            </a:r>
          </a:p>
          <a:p>
            <a:r>
              <a:rPr lang="id-ID" sz="2400" i="1" dirty="0"/>
              <a:t>Service Learning </a:t>
            </a:r>
            <a:r>
              <a:rPr lang="id-ID" sz="2400" dirty="0"/>
              <a:t>adalah berasal dari pendidikan yang mempromosikan tanggung jawab sosial dan pelayanan kepada masyarakat yang berpartisipasi terkait dengan nilai yang lebih tinggi, peningkatan  penetapan  tujuan dan </a:t>
            </a:r>
            <a:r>
              <a:rPr lang="id-ID" sz="2400" i="1" dirty="0"/>
              <a:t>higher self-esteem</a:t>
            </a:r>
            <a:r>
              <a:rPr lang="id-ID" sz="2400" i="1" dirty="0" smtClean="0"/>
              <a:t>.</a:t>
            </a:r>
            <a:endParaRPr lang="id-ID" sz="2400" dirty="0"/>
          </a:p>
        </p:txBody>
      </p:sp>
    </p:spTree>
    <p:extLst>
      <p:ext uri="{BB962C8B-B14F-4D97-AF65-F5344CB8AC3E}">
        <p14:creationId xmlns:p14="http://schemas.microsoft.com/office/powerpoint/2010/main" xmlns="" val="997304286"/>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5" name="Picture 2"/>
          <p:cNvPicPr>
            <a:picLocks noGrp="1" noChangeAspect="1" noChangeArrowheads="1"/>
          </p:cNvPicPr>
          <p:nvPr>
            <p:ph idx="1"/>
          </p:nvPr>
        </p:nvPicPr>
        <p:blipFill>
          <a:blip r:embed="rId2" cstate="email">
            <a:extLst>
              <a:ext uri="{28A0092B-C50C-407E-A947-70E740481C1C}">
                <a14:useLocalDpi xmlns:a14="http://schemas.microsoft.com/office/drawing/2010/main" xmlns="" val="0"/>
              </a:ext>
            </a:extLst>
          </a:blip>
          <a:srcRect/>
          <a:stretch>
            <a:fillRect/>
          </a:stretch>
        </p:blipFill>
        <p:spPr bwMode="auto">
          <a:xfrm>
            <a:off x="457200" y="410307"/>
            <a:ext cx="8374185" cy="6115015"/>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33049286"/>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6600" dirty="0" smtClean="0"/>
              <a:t>THE SELF</a:t>
            </a:r>
            <a:endParaRPr lang="en-US" sz="6600" dirty="0"/>
          </a:p>
        </p:txBody>
      </p:sp>
      <p:sp>
        <p:nvSpPr>
          <p:cNvPr id="4" name="TextBox 3"/>
          <p:cNvSpPr txBox="1"/>
          <p:nvPr/>
        </p:nvSpPr>
        <p:spPr>
          <a:xfrm>
            <a:off x="730739" y="2696309"/>
            <a:ext cx="3321538" cy="1446550"/>
          </a:xfrm>
          <a:prstGeom prst="rect">
            <a:avLst/>
          </a:prstGeom>
          <a:effectLst>
            <a:outerShdw blurRad="50800" dist="38100" dir="18900000" algn="bl" rotWithShape="0">
              <a:prstClr val="black">
                <a:alpha val="40000"/>
              </a:prstClr>
            </a:outerShdw>
            <a:softEdge rad="12700"/>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4400" dirty="0" smtClean="0"/>
              <a:t>SELF- CONCEPT </a:t>
            </a:r>
            <a:endParaRPr lang="en-US" sz="4400" dirty="0"/>
          </a:p>
        </p:txBody>
      </p:sp>
      <p:sp>
        <p:nvSpPr>
          <p:cNvPr id="5" name="TextBox 4"/>
          <p:cNvSpPr txBox="1"/>
          <p:nvPr/>
        </p:nvSpPr>
        <p:spPr>
          <a:xfrm>
            <a:off x="5412154" y="2676770"/>
            <a:ext cx="3087077" cy="1446550"/>
          </a:xfrm>
          <a:prstGeom prst="rect">
            <a:avLst/>
          </a:prstGeom>
          <a:effectLst>
            <a:outerShdw blurRad="50800" dist="38100" dir="18900000" algn="bl" rotWithShape="0">
              <a:prstClr val="black">
                <a:alpha val="40000"/>
              </a:prstClr>
            </a:outerShdw>
            <a:softEdge rad="12700"/>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4400" dirty="0" smtClean="0"/>
              <a:t>SELF-ESTEEM</a:t>
            </a:r>
            <a:endParaRPr lang="en-US" sz="4400" dirty="0"/>
          </a:p>
        </p:txBody>
      </p:sp>
    </p:spTree>
    <p:extLst>
      <p:ext uri="{BB962C8B-B14F-4D97-AF65-F5344CB8AC3E}">
        <p14:creationId xmlns:p14="http://schemas.microsoft.com/office/powerpoint/2010/main" xmlns="" val="1922660289"/>
      </p:ext>
    </p:extLst>
  </p:cSld>
  <p:clrMapOvr>
    <a:masterClrMapping/>
  </p:clrMapOvr>
  <p:transition spd="slow">
    <p:strips dir="l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txBox="1">
            <a:spLocks/>
          </p:cNvSpPr>
          <p:nvPr/>
        </p:nvSpPr>
        <p:spPr>
          <a:xfrm>
            <a:off x="457200" y="699247"/>
            <a:ext cx="8229600" cy="5396753"/>
          </a:xfrm>
          <a:prstGeom prst="rect">
            <a:avLst/>
          </a:prstGeom>
        </p:spPr>
        <p:txBody>
          <a:bodyPr/>
          <a:lst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pPr marL="0" indent="0">
              <a:buNone/>
            </a:pPr>
            <a:r>
              <a:rPr lang="id-ID" sz="4000" dirty="0"/>
              <a:t>Meaning in </a:t>
            </a:r>
            <a:r>
              <a:rPr lang="id-ID" sz="4000" dirty="0" smtClean="0"/>
              <a:t>life</a:t>
            </a:r>
          </a:p>
          <a:p>
            <a:pPr>
              <a:buFont typeface="Arial" panose="020B0604020202020204" pitchFamily="34" charset="0"/>
              <a:buChar char="•"/>
            </a:pPr>
            <a:r>
              <a:rPr lang="id-ID" sz="2400" dirty="0" smtClean="0"/>
              <a:t>Frankl </a:t>
            </a:r>
            <a:r>
              <a:rPr lang="id-ID" sz="2400" dirty="0"/>
              <a:t>menekankan setiap orang memiliki keunikan dan keterbatasan dalam </a:t>
            </a:r>
            <a:r>
              <a:rPr lang="id-ID" sz="2400" dirty="0" smtClean="0"/>
              <a:t>hidup. </a:t>
            </a:r>
            <a:r>
              <a:rPr lang="id-ID" sz="2400" dirty="0"/>
              <a:t>Dia percaya bahwa memeriksa keberadaan keterbatasan kita dan kepastian akan kematian akan menambahkan arti </a:t>
            </a:r>
            <a:r>
              <a:rPr lang="id-ID" sz="2400" dirty="0" smtClean="0"/>
              <a:t>hidup.</a:t>
            </a:r>
          </a:p>
          <a:p>
            <a:pPr>
              <a:buFont typeface="Arial" panose="020B0604020202020204" pitchFamily="34" charset="0"/>
              <a:buChar char="•"/>
            </a:pPr>
            <a:r>
              <a:rPr lang="id-ID" sz="2400" dirty="0" smtClean="0"/>
              <a:t>Frankls </a:t>
            </a:r>
            <a:r>
              <a:rPr lang="id-ID" sz="2400" dirty="0"/>
              <a:t>menawarkan bahwa orang perlu bertanya pada diri sendiri seperti pertanyaan mengapa mereka ada, apa yang di inginkan dalam hidup dan apa arti </a:t>
            </a:r>
            <a:r>
              <a:rPr lang="id-ID" sz="2400" dirty="0" smtClean="0"/>
              <a:t>kehidupan.</a:t>
            </a:r>
            <a:endParaRPr lang="en-US" sz="2400" dirty="0"/>
          </a:p>
        </p:txBody>
      </p:sp>
    </p:spTree>
    <p:extLst>
      <p:ext uri="{BB962C8B-B14F-4D97-AF65-F5344CB8AC3E}">
        <p14:creationId xmlns:p14="http://schemas.microsoft.com/office/powerpoint/2010/main" xmlns="" val="3601314271"/>
      </p:ext>
    </p:extLst>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85786" y="2693254"/>
            <a:ext cx="3286148" cy="1253514"/>
          </a:xfrm>
          <a:prstGeom prst="rect">
            <a:avLst/>
          </a:prstGeom>
          <a:effectLst>
            <a:glow rad="63500">
              <a:schemeClr val="accent1">
                <a:satMod val="175000"/>
                <a:alpha val="40000"/>
              </a:schemeClr>
            </a:glow>
          </a:effectLst>
        </p:spPr>
        <p:style>
          <a:lnRef idx="2">
            <a:schemeClr val="accent5"/>
          </a:lnRef>
          <a:fillRef idx="1">
            <a:schemeClr val="lt1"/>
          </a:fillRef>
          <a:effectRef idx="0">
            <a:schemeClr val="accent5"/>
          </a:effectRef>
          <a:fontRef idx="minor">
            <a:schemeClr val="dk1"/>
          </a:fontRef>
        </p:style>
        <p:txBody>
          <a:bodyPr rtlCol="0" anchor="ctr"/>
          <a:lstStyle/>
          <a:p>
            <a:pPr algn="ctr"/>
            <a:r>
              <a:rPr lang="id-ID" sz="2400" dirty="0" smtClean="0"/>
              <a:t>Kebutuhan untuk digunakan</a:t>
            </a:r>
            <a:endParaRPr lang="id-ID" sz="2400" dirty="0"/>
          </a:p>
        </p:txBody>
      </p:sp>
      <p:sp>
        <p:nvSpPr>
          <p:cNvPr id="5" name="Rectangle 4"/>
          <p:cNvSpPr/>
          <p:nvPr/>
        </p:nvSpPr>
        <p:spPr>
          <a:xfrm>
            <a:off x="5000628" y="2748815"/>
            <a:ext cx="3286148" cy="1197953"/>
          </a:xfrm>
          <a:prstGeom prst="rect">
            <a:avLst/>
          </a:prstGeom>
          <a:effectLst>
            <a:glow rad="63500">
              <a:schemeClr val="accent1">
                <a:satMod val="175000"/>
                <a:alpha val="40000"/>
              </a:schemeClr>
            </a:glow>
          </a:effectLst>
        </p:spPr>
        <p:style>
          <a:lnRef idx="2">
            <a:schemeClr val="accent5"/>
          </a:lnRef>
          <a:fillRef idx="1">
            <a:schemeClr val="lt1"/>
          </a:fillRef>
          <a:effectRef idx="0">
            <a:schemeClr val="accent5"/>
          </a:effectRef>
          <a:fontRef idx="minor">
            <a:schemeClr val="dk1"/>
          </a:fontRef>
        </p:style>
        <p:txBody>
          <a:bodyPr rtlCol="0" anchor="ctr"/>
          <a:lstStyle/>
          <a:p>
            <a:pPr algn="ctr"/>
            <a:r>
              <a:rPr lang="id-ID" sz="2400" dirty="0" smtClean="0"/>
              <a:t>Kebutuhan untuk menyadari keberhasilan</a:t>
            </a:r>
            <a:endParaRPr lang="id-ID" sz="2400" dirty="0"/>
          </a:p>
        </p:txBody>
      </p:sp>
      <p:sp>
        <p:nvSpPr>
          <p:cNvPr id="6" name="Rectangle 5"/>
          <p:cNvSpPr/>
          <p:nvPr/>
        </p:nvSpPr>
        <p:spPr>
          <a:xfrm>
            <a:off x="785786" y="4857760"/>
            <a:ext cx="3286148" cy="1000132"/>
          </a:xfrm>
          <a:prstGeom prst="rect">
            <a:avLst/>
          </a:prstGeom>
          <a:effectLst>
            <a:glow rad="63500">
              <a:schemeClr val="accent1">
                <a:satMod val="175000"/>
                <a:alpha val="40000"/>
              </a:schemeClr>
            </a:glow>
          </a:effectLst>
        </p:spPr>
        <p:style>
          <a:lnRef idx="2">
            <a:schemeClr val="accent5"/>
          </a:lnRef>
          <a:fillRef idx="1">
            <a:schemeClr val="lt1"/>
          </a:fillRef>
          <a:effectRef idx="0">
            <a:schemeClr val="accent5"/>
          </a:effectRef>
          <a:fontRef idx="minor">
            <a:schemeClr val="dk1"/>
          </a:fontRef>
        </p:style>
        <p:txBody>
          <a:bodyPr rtlCol="0" anchor="ctr"/>
          <a:lstStyle/>
          <a:p>
            <a:pPr algn="ctr"/>
            <a:r>
              <a:rPr lang="id-ID" sz="2400" dirty="0" smtClean="0"/>
              <a:t>Kebutuhan untuk rasa</a:t>
            </a:r>
            <a:endParaRPr lang="id-ID" sz="2400" dirty="0"/>
          </a:p>
        </p:txBody>
      </p:sp>
      <p:sp>
        <p:nvSpPr>
          <p:cNvPr id="7" name="Rectangle 6"/>
          <p:cNvSpPr/>
          <p:nvPr/>
        </p:nvSpPr>
        <p:spPr>
          <a:xfrm>
            <a:off x="5000628" y="4857760"/>
            <a:ext cx="3286148" cy="1000132"/>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id-ID" sz="2400" dirty="0" smtClean="0"/>
              <a:t>Kebutuhan untuk menilai diri</a:t>
            </a:r>
            <a:endParaRPr lang="id-ID" sz="2400" dirty="0"/>
          </a:p>
        </p:txBody>
      </p:sp>
      <p:sp>
        <p:nvSpPr>
          <p:cNvPr id="8" name="Content Placeholder 1"/>
          <p:cNvSpPr txBox="1">
            <a:spLocks/>
          </p:cNvSpPr>
          <p:nvPr/>
        </p:nvSpPr>
        <p:spPr>
          <a:xfrm>
            <a:off x="457200" y="699247"/>
            <a:ext cx="8229600" cy="5396753"/>
          </a:xfrm>
          <a:prstGeom prst="rect">
            <a:avLst/>
          </a:prstGeom>
        </p:spPr>
        <p:txBody>
          <a:bodyPr/>
          <a:lst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pPr marL="0" lvl="0" indent="0">
              <a:buNone/>
            </a:pPr>
            <a:r>
              <a:rPr lang="id-ID" sz="2400" dirty="0"/>
              <a:t>Roy Baumeister berpendapat bahwa pencarian yang </a:t>
            </a:r>
            <a:r>
              <a:rPr lang="id-ID" sz="2400" dirty="0" smtClean="0"/>
              <a:t>berarti dapat </a:t>
            </a:r>
            <a:r>
              <a:rPr lang="id-ID" sz="2400" dirty="0"/>
              <a:t>dipahami dalam 4 hal utamaa itu sebagai panduan bagaimana orang mencoba untuk membuat arti dari kehidupan </a:t>
            </a:r>
            <a:r>
              <a:rPr lang="id-ID" sz="2400" dirty="0" smtClean="0"/>
              <a:t>mereka</a:t>
            </a:r>
            <a:endParaRPr lang="en-US" sz="2400" dirty="0"/>
          </a:p>
        </p:txBody>
      </p:sp>
    </p:spTree>
    <p:extLst>
      <p:ext uri="{BB962C8B-B14F-4D97-AF65-F5344CB8AC3E}">
        <p14:creationId xmlns:p14="http://schemas.microsoft.com/office/powerpoint/2010/main" xmlns="" val="2261188289"/>
      </p:ext>
    </p:extLst>
  </p:cSld>
  <p:clrMapOvr>
    <a:masterClrMapping/>
  </p:clrMapOvr>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txBox="1">
            <a:spLocks/>
          </p:cNvSpPr>
          <p:nvPr/>
        </p:nvSpPr>
        <p:spPr>
          <a:xfrm>
            <a:off x="457200" y="730623"/>
            <a:ext cx="8229600" cy="5396753"/>
          </a:xfrm>
          <a:prstGeom prst="rect">
            <a:avLst/>
          </a:prstGeom>
        </p:spPr>
        <p:txBody>
          <a:bodyPr/>
          <a:lst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pPr marL="0" indent="0">
              <a:buNone/>
            </a:pPr>
            <a:r>
              <a:rPr lang="id-ID" sz="4000" dirty="0"/>
              <a:t>Sociocultural perspectives on </a:t>
            </a:r>
            <a:r>
              <a:rPr lang="id-ID" sz="4000" dirty="0" smtClean="0"/>
              <a:t>values</a:t>
            </a:r>
          </a:p>
          <a:p>
            <a:r>
              <a:rPr lang="id-ID" sz="2400" dirty="0"/>
              <a:t>Nilai-nilai dari kebudayaan barat mungkin mendorong kita untuk mengejar kebutuhan untuk menilai diri secara individual</a:t>
            </a:r>
            <a:r>
              <a:rPr lang="id-ID" sz="2400" dirty="0" smtClean="0"/>
              <a:t>.</a:t>
            </a:r>
            <a:endParaRPr lang="id-ID" sz="2400" dirty="0"/>
          </a:p>
          <a:p>
            <a:r>
              <a:rPr lang="id-ID" sz="2400" dirty="0"/>
              <a:t>Tekanan untuk mencari kebutuhan diri sendiri</a:t>
            </a:r>
          </a:p>
          <a:p>
            <a:endParaRPr lang="id-ID" sz="2400" dirty="0"/>
          </a:p>
          <a:p>
            <a:endParaRPr lang="en-US" sz="2400" dirty="0"/>
          </a:p>
        </p:txBody>
      </p:sp>
    </p:spTree>
    <p:extLst>
      <p:ext uri="{BB962C8B-B14F-4D97-AF65-F5344CB8AC3E}">
        <p14:creationId xmlns:p14="http://schemas.microsoft.com/office/powerpoint/2010/main" xmlns="" val="2485592631"/>
      </p:ext>
    </p:extLst>
  </p:cSld>
  <p:clrMapOvr>
    <a:masterClrMapping/>
  </p:clrMapOvr>
  <mc:AlternateContent xmlns:mc="http://schemas.openxmlformats.org/markup-compatibility/2006">
    <mc:Choice xmlns:p14="http://schemas.microsoft.com/office/powerpoint/2010/main" xmlns=""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sz="4000" dirty="0"/>
              <a:t>The scope of religion in people's </a:t>
            </a:r>
            <a:r>
              <a:rPr lang="en-US" sz="4000" dirty="0" smtClean="0"/>
              <a:t>live</a:t>
            </a:r>
            <a:endParaRPr lang="id-ID" sz="4000" dirty="0"/>
          </a:p>
          <a:p>
            <a:r>
              <a:rPr lang="it-IT" sz="2400" dirty="0" smtClean="0"/>
              <a:t>agama </a:t>
            </a:r>
            <a:r>
              <a:rPr lang="it-IT" sz="2400" dirty="0"/>
              <a:t>berperan penting dalam kehidupan beragama manusia di </a:t>
            </a:r>
            <a:r>
              <a:rPr lang="it-IT" sz="2400" dirty="0" smtClean="0"/>
              <a:t>dunia</a:t>
            </a:r>
            <a:endParaRPr lang="id-ID" sz="2400" dirty="0" smtClean="0"/>
          </a:p>
          <a:p>
            <a:r>
              <a:rPr lang="hr-HR" sz="2400" dirty="0" smtClean="0"/>
              <a:t>wanita </a:t>
            </a:r>
            <a:r>
              <a:rPr lang="hr-HR" sz="2400" dirty="0"/>
              <a:t>lebih menunjukan ketertarikannya dalam beragama dibandingkan </a:t>
            </a:r>
            <a:r>
              <a:rPr lang="hr-HR" sz="2400" dirty="0" smtClean="0"/>
              <a:t>pria</a:t>
            </a:r>
            <a:endParaRPr lang="id-ID" sz="2400" dirty="0"/>
          </a:p>
        </p:txBody>
      </p:sp>
      <p:sp>
        <p:nvSpPr>
          <p:cNvPr id="3" name="Title 2"/>
          <p:cNvSpPr>
            <a:spLocks noGrp="1"/>
          </p:cNvSpPr>
          <p:nvPr>
            <p:ph type="title"/>
          </p:nvPr>
        </p:nvSpPr>
        <p:spPr/>
        <p:txBody>
          <a:bodyPr/>
          <a:lstStyle/>
          <a:p>
            <a:r>
              <a:rPr lang="en-US" sz="4400" dirty="0"/>
              <a:t>RELIGION</a:t>
            </a:r>
            <a:endParaRPr lang="id-ID" dirty="0"/>
          </a:p>
        </p:txBody>
      </p:sp>
      <p:pic>
        <p:nvPicPr>
          <p:cNvPr id="2052" name="Picture 4" descr="https://upload.wikimedia.org/wikipedia/commons/7/79/Religion_collage_updated.jpg"/>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4028327" y="3576918"/>
            <a:ext cx="4416425" cy="302602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2745397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txBox="1">
            <a:spLocks/>
          </p:cNvSpPr>
          <p:nvPr/>
        </p:nvSpPr>
        <p:spPr>
          <a:xfrm>
            <a:off x="457200" y="730623"/>
            <a:ext cx="8229600" cy="5396753"/>
          </a:xfrm>
          <a:prstGeom prst="rect">
            <a:avLst/>
          </a:prstGeom>
        </p:spPr>
        <p:txBody>
          <a:bodyPr/>
          <a:lst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pPr marL="0" indent="0">
              <a:buNone/>
            </a:pPr>
            <a:r>
              <a:rPr lang="en-US" sz="4000" dirty="0"/>
              <a:t>Religion and </a:t>
            </a:r>
            <a:r>
              <a:rPr lang="en-US" sz="4000" dirty="0" smtClean="0"/>
              <a:t>health</a:t>
            </a:r>
            <a:endParaRPr lang="tr-TR" sz="2400" dirty="0"/>
          </a:p>
          <a:p>
            <a:pPr marL="0" indent="0">
              <a:buNone/>
            </a:pPr>
            <a:r>
              <a:rPr lang="tr-TR" sz="2400" dirty="0"/>
              <a:t>Beberapa penelitian membuktikan bahwa agama dapat berdampak baik untuk </a:t>
            </a:r>
            <a:r>
              <a:rPr lang="tr-TR" sz="2400" dirty="0" smtClean="0"/>
              <a:t>kesehatan</a:t>
            </a:r>
            <a:endParaRPr lang="en-US" sz="2400" dirty="0"/>
          </a:p>
        </p:txBody>
      </p:sp>
      <p:pic>
        <p:nvPicPr>
          <p:cNvPr id="1026" name="Picture 2" descr="http://t2.gstatic.com/images?q=tbn:ANd9GcRZlOq9Wqh3SfEhU7v344rDPX9sVe8CujGIXvs54VgWdZtyFAUF"/>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908393" y="2423738"/>
            <a:ext cx="3327213" cy="392193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15534461"/>
      </p:ext>
    </p:extLst>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txBox="1">
            <a:spLocks/>
          </p:cNvSpPr>
          <p:nvPr/>
        </p:nvSpPr>
        <p:spPr>
          <a:xfrm>
            <a:off x="457200" y="730623"/>
            <a:ext cx="8229600" cy="5396753"/>
          </a:xfrm>
          <a:prstGeom prst="rect">
            <a:avLst/>
          </a:prstGeom>
        </p:spPr>
        <p:txBody>
          <a:bodyPr/>
          <a:lst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pPr marL="0" indent="0">
              <a:buNone/>
            </a:pPr>
            <a:r>
              <a:rPr lang="fr-FR" sz="4000" dirty="0"/>
              <a:t>Religion </a:t>
            </a:r>
            <a:r>
              <a:rPr lang="fr-FR" sz="4000" dirty="0" smtClean="0"/>
              <a:t>Coping</a:t>
            </a:r>
            <a:endParaRPr lang="id-ID" sz="4000" dirty="0" smtClean="0"/>
          </a:p>
          <a:p>
            <a:r>
              <a:rPr lang="hu-HU" sz="2400" dirty="0"/>
              <a:t>agama membantu penyelesaian masalah stress dengan lebih efektif</a:t>
            </a:r>
          </a:p>
          <a:p>
            <a:r>
              <a:rPr lang="it-IT" sz="2400" dirty="0" smtClean="0"/>
              <a:t>aspek </a:t>
            </a:r>
            <a:r>
              <a:rPr lang="it-IT" sz="2400" dirty="0"/>
              <a:t>apa yang di nilai dalam penelitian tersebut?</a:t>
            </a:r>
          </a:p>
          <a:p>
            <a:r>
              <a:rPr lang="en-US" sz="2400" dirty="0" smtClean="0"/>
              <a:t> </a:t>
            </a:r>
            <a:r>
              <a:rPr lang="en-US" sz="2400" dirty="0"/>
              <a:t>positive religious coping strategies and negative religious coping strategies</a:t>
            </a:r>
          </a:p>
          <a:p>
            <a:pPr marL="0" indent="0">
              <a:buNone/>
            </a:pPr>
            <a:endParaRPr lang="en-US" sz="2400" dirty="0"/>
          </a:p>
        </p:txBody>
      </p:sp>
    </p:spTree>
    <p:extLst>
      <p:ext uri="{BB962C8B-B14F-4D97-AF65-F5344CB8AC3E}">
        <p14:creationId xmlns:p14="http://schemas.microsoft.com/office/powerpoint/2010/main" xmlns="" val="611034983"/>
      </p:ext>
    </p:extLst>
  </p:cSld>
  <p:clrMapOvr>
    <a:masterClrMapping/>
  </p:clrMapOvr>
  <p:transition spd="slow">
    <p:cove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Terima Kasih</a:t>
            </a:r>
            <a:endParaRPr lang="id-ID" dirty="0"/>
          </a:p>
        </p:txBody>
      </p:sp>
      <p:sp>
        <p:nvSpPr>
          <p:cNvPr id="3" name="Text Placeholder 2"/>
          <p:cNvSpPr>
            <a:spLocks noGrp="1"/>
          </p:cNvSpPr>
          <p:nvPr>
            <p:ph type="body" idx="1"/>
          </p:nvPr>
        </p:nvSpPr>
        <p:spPr/>
        <p:txBody>
          <a:bodyPr/>
          <a:lstStyle/>
          <a:p>
            <a:endParaRPr lang="id-ID"/>
          </a:p>
        </p:txBody>
      </p:sp>
    </p:spTree>
    <p:extLst>
      <p:ext uri="{BB962C8B-B14F-4D97-AF65-F5344CB8AC3E}">
        <p14:creationId xmlns:p14="http://schemas.microsoft.com/office/powerpoint/2010/main" xmlns="" val="376806602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SELF-CONCEPT (</a:t>
            </a:r>
            <a:r>
              <a:rPr lang="en-US" dirty="0" err="1" smtClean="0"/>
              <a:t>Konsep</a:t>
            </a:r>
            <a:r>
              <a:rPr lang="en-US" dirty="0" smtClean="0"/>
              <a:t> </a:t>
            </a:r>
            <a:r>
              <a:rPr lang="en-US" dirty="0" err="1" smtClean="0"/>
              <a:t>Diri</a:t>
            </a:r>
            <a:r>
              <a:rPr lang="en-US" dirty="0" smtClean="0"/>
              <a:t>)</a:t>
            </a:r>
            <a:endParaRPr lang="en-US" dirty="0"/>
          </a:p>
        </p:txBody>
      </p:sp>
      <p:sp>
        <p:nvSpPr>
          <p:cNvPr id="4" name="TextBox 3"/>
          <p:cNvSpPr txBox="1"/>
          <p:nvPr/>
        </p:nvSpPr>
        <p:spPr>
          <a:xfrm>
            <a:off x="457200" y="1391139"/>
            <a:ext cx="2344615" cy="5262980"/>
          </a:xfrm>
          <a:prstGeom prst="rect">
            <a:avLst/>
          </a:prstGeom>
          <a:noFill/>
        </p:spPr>
        <p:txBody>
          <a:bodyPr wrap="square" rtlCol="0">
            <a:spAutoFit/>
          </a:bodyPr>
          <a:lstStyle/>
          <a:p>
            <a:pPr algn="ctr"/>
            <a:r>
              <a:rPr lang="en-US" sz="2800" dirty="0" smtClean="0"/>
              <a:t>“</a:t>
            </a:r>
            <a:r>
              <a:rPr lang="en-US" sz="2800" dirty="0" err="1" smtClean="0"/>
              <a:t>Persepsi</a:t>
            </a:r>
            <a:r>
              <a:rPr lang="en-US" sz="2800" dirty="0" smtClean="0"/>
              <a:t> </a:t>
            </a:r>
            <a:r>
              <a:rPr lang="en-US" sz="2800" dirty="0" err="1" smtClean="0"/>
              <a:t>individu</a:t>
            </a:r>
            <a:r>
              <a:rPr lang="en-US" sz="2800" dirty="0" smtClean="0"/>
              <a:t> </a:t>
            </a:r>
            <a:r>
              <a:rPr lang="en-US" sz="2800" dirty="0" err="1" smtClean="0"/>
              <a:t>tentang</a:t>
            </a:r>
            <a:r>
              <a:rPr lang="en-US" sz="2800" dirty="0" smtClean="0"/>
              <a:t> </a:t>
            </a:r>
            <a:r>
              <a:rPr lang="en-US" sz="2800" dirty="0" err="1" smtClean="0"/>
              <a:t>kemampuan</a:t>
            </a:r>
            <a:r>
              <a:rPr lang="en-US" sz="2800" dirty="0" smtClean="0"/>
              <a:t> </a:t>
            </a:r>
            <a:r>
              <a:rPr lang="en-US" sz="2800" dirty="0" err="1" smtClean="0"/>
              <a:t>pribadi</a:t>
            </a:r>
            <a:r>
              <a:rPr lang="en-US" sz="2800" dirty="0" smtClean="0"/>
              <a:t> </a:t>
            </a:r>
            <a:r>
              <a:rPr lang="en-US" sz="2800" dirty="0" err="1" smtClean="0"/>
              <a:t>dan</a:t>
            </a:r>
            <a:r>
              <a:rPr lang="en-US" sz="2800" dirty="0" smtClean="0"/>
              <a:t> </a:t>
            </a:r>
            <a:r>
              <a:rPr lang="en-US" sz="2800" i="1" dirty="0" smtClean="0"/>
              <a:t>attribute </a:t>
            </a:r>
            <a:r>
              <a:rPr lang="en-US" sz="2800" dirty="0" err="1" smtClean="0"/>
              <a:t>diri</a:t>
            </a:r>
            <a:r>
              <a:rPr lang="en-US" sz="2800" dirty="0" smtClean="0"/>
              <a:t>, </a:t>
            </a:r>
            <a:r>
              <a:rPr lang="en-US" sz="2800" dirty="0" err="1" smtClean="0"/>
              <a:t>termasuk</a:t>
            </a:r>
            <a:r>
              <a:rPr lang="en-US" sz="2800" dirty="0" smtClean="0"/>
              <a:t> </a:t>
            </a:r>
            <a:r>
              <a:rPr lang="en-US" sz="2800" dirty="0" err="1" smtClean="0"/>
              <a:t>pikiran</a:t>
            </a:r>
            <a:r>
              <a:rPr lang="en-US" sz="2800" dirty="0" smtClean="0"/>
              <a:t> </a:t>
            </a:r>
            <a:r>
              <a:rPr lang="en-US" sz="2800" dirty="0" err="1" smtClean="0"/>
              <a:t>dan</a:t>
            </a:r>
            <a:r>
              <a:rPr lang="en-US" sz="2800" dirty="0" smtClean="0"/>
              <a:t> </a:t>
            </a:r>
            <a:r>
              <a:rPr lang="en-US" sz="2800" dirty="0" err="1" smtClean="0"/>
              <a:t>perasaan</a:t>
            </a:r>
            <a:r>
              <a:rPr lang="en-US" sz="2800" dirty="0" smtClean="0"/>
              <a:t> </a:t>
            </a:r>
            <a:r>
              <a:rPr lang="en-US" sz="2800" dirty="0" err="1" smtClean="0"/>
              <a:t>tentang</a:t>
            </a:r>
            <a:r>
              <a:rPr lang="en-US" sz="2800" dirty="0" smtClean="0"/>
              <a:t> </a:t>
            </a:r>
            <a:r>
              <a:rPr lang="en-US" sz="2800" dirty="0" err="1" smtClean="0"/>
              <a:t>karakteristik-nya</a:t>
            </a:r>
            <a:r>
              <a:rPr lang="en-US" sz="2800" dirty="0" smtClean="0"/>
              <a:t>”</a:t>
            </a:r>
            <a:endParaRPr lang="en-US" sz="2800" i="1" dirty="0"/>
          </a:p>
        </p:txBody>
      </p:sp>
      <p:pic>
        <p:nvPicPr>
          <p:cNvPr id="5" name="Picture 4"/>
          <p:cNvPicPr>
            <a:picLocks noChangeAspect="1"/>
          </p:cNvPicPr>
          <p:nvPr/>
        </p:nvPicPr>
        <p:blipFill rotWithShape="1">
          <a:blip r:embed="rId2">
            <a:alphaModFix/>
          </a:blip>
          <a:srcRect r="25641" b="4311"/>
          <a:stretch/>
        </p:blipFill>
        <p:spPr>
          <a:xfrm>
            <a:off x="2934392" y="1698474"/>
            <a:ext cx="5987083" cy="4195447"/>
          </a:xfrm>
          <a:prstGeom prst="rect">
            <a:avLst/>
          </a:prstGeom>
          <a:ln>
            <a:noFill/>
          </a:ln>
          <a:effectLst>
            <a:softEdge rad="112500"/>
          </a:effectLst>
        </p:spPr>
      </p:pic>
    </p:spTree>
    <p:extLst>
      <p:ext uri="{BB962C8B-B14F-4D97-AF65-F5344CB8AC3E}">
        <p14:creationId xmlns:p14="http://schemas.microsoft.com/office/powerpoint/2010/main" xmlns="" val="2424185947"/>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4849446" cy="3007465"/>
          </a:xfrm>
        </p:spPr>
        <p:txBody>
          <a:bodyPr>
            <a:normAutofit fontScale="92500" lnSpcReduction="10000"/>
          </a:bodyPr>
          <a:lstStyle/>
          <a:p>
            <a:r>
              <a:rPr lang="en-US" dirty="0" smtClean="0"/>
              <a:t>Humanistic Theory By Carl Rogers (1961)</a:t>
            </a:r>
          </a:p>
          <a:p>
            <a:pPr marL="0" indent="0">
              <a:buNone/>
            </a:pPr>
            <a:endParaRPr lang="en-US" dirty="0" smtClean="0"/>
          </a:p>
          <a:p>
            <a:pPr marL="0" indent="0">
              <a:buNone/>
            </a:pPr>
            <a:r>
              <a:rPr lang="en-US" dirty="0" err="1" smtClean="0"/>
              <a:t>Peran</a:t>
            </a:r>
            <a:r>
              <a:rPr lang="en-US" dirty="0" smtClean="0"/>
              <a:t> </a:t>
            </a:r>
            <a:r>
              <a:rPr lang="en-US" dirty="0" err="1" smtClean="0"/>
              <a:t>penting</a:t>
            </a:r>
            <a:r>
              <a:rPr lang="en-US" dirty="0" smtClean="0"/>
              <a:t> </a:t>
            </a:r>
            <a:r>
              <a:rPr lang="en-US" dirty="0" err="1" smtClean="0"/>
              <a:t>antara</a:t>
            </a:r>
            <a:r>
              <a:rPr lang="en-US" dirty="0" smtClean="0"/>
              <a:t> The Real-self </a:t>
            </a:r>
            <a:r>
              <a:rPr lang="en-US" dirty="0" err="1" smtClean="0"/>
              <a:t>dan</a:t>
            </a:r>
            <a:r>
              <a:rPr lang="en-US" dirty="0" smtClean="0"/>
              <a:t> The Ideal-self yang congruent (</a:t>
            </a:r>
            <a:r>
              <a:rPr lang="en-US" dirty="0" err="1" smtClean="0"/>
              <a:t>cocok</a:t>
            </a:r>
            <a:r>
              <a:rPr lang="en-US" dirty="0" smtClean="0"/>
              <a:t>) agar </a:t>
            </a:r>
            <a:r>
              <a:rPr lang="en-US" dirty="0" err="1" smtClean="0"/>
              <a:t>penyesuaian</a:t>
            </a:r>
            <a:r>
              <a:rPr lang="en-US" dirty="0" smtClean="0"/>
              <a:t> </a:t>
            </a:r>
            <a:r>
              <a:rPr lang="en-US" dirty="0" err="1" smtClean="0"/>
              <a:t>dapat</a:t>
            </a:r>
            <a:r>
              <a:rPr lang="en-US" dirty="0" smtClean="0"/>
              <a:t> </a:t>
            </a:r>
            <a:r>
              <a:rPr lang="en-US" dirty="0" err="1" smtClean="0"/>
              <a:t>dilakukan</a:t>
            </a:r>
            <a:r>
              <a:rPr lang="en-US" dirty="0" smtClean="0"/>
              <a:t> </a:t>
            </a:r>
            <a:r>
              <a:rPr lang="en-US" dirty="0" err="1" smtClean="0"/>
              <a:t>dengan</a:t>
            </a:r>
            <a:r>
              <a:rPr lang="en-US" dirty="0" smtClean="0"/>
              <a:t> </a:t>
            </a:r>
            <a:r>
              <a:rPr lang="en-US" dirty="0" err="1" smtClean="0"/>
              <a:t>mudah</a:t>
            </a:r>
            <a:r>
              <a:rPr lang="en-US" dirty="0" smtClean="0"/>
              <a:t>.  </a:t>
            </a:r>
          </a:p>
          <a:p>
            <a:pPr marL="0" indent="0">
              <a:buNone/>
            </a:pPr>
            <a:r>
              <a:rPr lang="en-US" dirty="0"/>
              <a:t>	</a:t>
            </a:r>
          </a:p>
        </p:txBody>
      </p:sp>
      <p:sp>
        <p:nvSpPr>
          <p:cNvPr id="3" name="Title 2"/>
          <p:cNvSpPr>
            <a:spLocks noGrp="1"/>
          </p:cNvSpPr>
          <p:nvPr>
            <p:ph type="title"/>
          </p:nvPr>
        </p:nvSpPr>
        <p:spPr/>
        <p:txBody>
          <a:bodyPr/>
          <a:lstStyle/>
          <a:p>
            <a:r>
              <a:rPr lang="en-US" dirty="0" smtClean="0"/>
              <a:t>Self-Congruence </a:t>
            </a:r>
            <a:endParaRPr lang="en-US" dirty="0"/>
          </a:p>
        </p:txBody>
      </p:sp>
      <p:cxnSp>
        <p:nvCxnSpPr>
          <p:cNvPr id="7" name="Straight Arrow Connector 6"/>
          <p:cNvCxnSpPr/>
          <p:nvPr/>
        </p:nvCxnSpPr>
        <p:spPr>
          <a:xfrm>
            <a:off x="1931318" y="5251938"/>
            <a:ext cx="1071485"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5" name="Picture 4"/>
          <p:cNvPicPr>
            <a:picLocks noChangeAspect="1"/>
          </p:cNvPicPr>
          <p:nvPr/>
        </p:nvPicPr>
        <p:blipFill>
          <a:blip r:embed="rId2" cstate="print"/>
          <a:stretch>
            <a:fillRect/>
          </a:stretch>
        </p:blipFill>
        <p:spPr>
          <a:xfrm>
            <a:off x="5450022" y="152400"/>
            <a:ext cx="3693978" cy="5099538"/>
          </a:xfrm>
          <a:prstGeom prst="ellipse">
            <a:avLst/>
          </a:prstGeom>
          <a:ln>
            <a:noFill/>
          </a:ln>
          <a:effectLst>
            <a:softEdge rad="112500"/>
          </a:effectLst>
        </p:spPr>
      </p:pic>
    </p:spTree>
    <p:extLst>
      <p:ext uri="{BB962C8B-B14F-4D97-AF65-F5344CB8AC3E}">
        <p14:creationId xmlns:p14="http://schemas.microsoft.com/office/powerpoint/2010/main" xmlns="" val="3056772005"/>
      </p:ext>
    </p:extLst>
  </p:cSld>
  <p:clrMapOvr>
    <a:masterClrMapping/>
  </p:clrMapOvr>
  <mc:AlternateContent xmlns:mc="http://schemas.openxmlformats.org/markup-compatibility/2006">
    <mc:Choice xmlns:p14="http://schemas.microsoft.com/office/powerpoint/2010/main" xmlns="" Requires="p14">
      <p:transition spd="slow">
        <p14:flash/>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E. Tony Higgins (1987) </a:t>
            </a:r>
            <a:r>
              <a:rPr lang="en-US" dirty="0" err="1" smtClean="0"/>
              <a:t>mengembangkan</a:t>
            </a:r>
            <a:r>
              <a:rPr lang="en-US" dirty="0" smtClean="0"/>
              <a:t> ide Rogers </a:t>
            </a:r>
            <a:r>
              <a:rPr lang="en-US" dirty="0" err="1" smtClean="0"/>
              <a:t>menjadi</a:t>
            </a:r>
            <a:r>
              <a:rPr lang="en-US" dirty="0" smtClean="0"/>
              <a:t> 3 domains: </a:t>
            </a:r>
          </a:p>
          <a:p>
            <a:pPr marL="0" indent="0">
              <a:buNone/>
            </a:pPr>
            <a:endParaRPr lang="en-US" dirty="0"/>
          </a:p>
        </p:txBody>
      </p:sp>
      <p:sp>
        <p:nvSpPr>
          <p:cNvPr id="3" name="Title 2"/>
          <p:cNvSpPr>
            <a:spLocks noGrp="1"/>
          </p:cNvSpPr>
          <p:nvPr>
            <p:ph type="title"/>
          </p:nvPr>
        </p:nvSpPr>
        <p:spPr/>
        <p:txBody>
          <a:bodyPr/>
          <a:lstStyle/>
          <a:p>
            <a:r>
              <a:rPr lang="en-US" dirty="0" smtClean="0"/>
              <a:t>Self-Discrepancy</a:t>
            </a:r>
            <a:endParaRPr lang="en-US" dirty="0"/>
          </a:p>
        </p:txBody>
      </p:sp>
      <p:sp>
        <p:nvSpPr>
          <p:cNvPr id="4" name="Rounded Rectangle 3"/>
          <p:cNvSpPr/>
          <p:nvPr/>
        </p:nvSpPr>
        <p:spPr>
          <a:xfrm>
            <a:off x="683846" y="2637692"/>
            <a:ext cx="2833077" cy="130907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t>The Actual Self</a:t>
            </a:r>
            <a:endParaRPr lang="en-US" sz="3200" dirty="0"/>
          </a:p>
        </p:txBody>
      </p:sp>
      <p:sp>
        <p:nvSpPr>
          <p:cNvPr id="5" name="Rounded Rectangle 4"/>
          <p:cNvSpPr/>
          <p:nvPr/>
        </p:nvSpPr>
        <p:spPr>
          <a:xfrm>
            <a:off x="5238261" y="2637692"/>
            <a:ext cx="2833077" cy="130907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t>The Ideal Self</a:t>
            </a:r>
            <a:endParaRPr lang="en-US" sz="3200" dirty="0"/>
          </a:p>
        </p:txBody>
      </p:sp>
      <p:sp>
        <p:nvSpPr>
          <p:cNvPr id="6" name="Rounded Rectangle 5"/>
          <p:cNvSpPr/>
          <p:nvPr/>
        </p:nvSpPr>
        <p:spPr>
          <a:xfrm>
            <a:off x="683846" y="5040923"/>
            <a:ext cx="2833077" cy="130907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t>The Ought Self</a:t>
            </a:r>
            <a:endParaRPr lang="en-US" sz="3200" dirty="0"/>
          </a:p>
        </p:txBody>
      </p:sp>
      <p:sp>
        <p:nvSpPr>
          <p:cNvPr id="9" name="Not Equal 8"/>
          <p:cNvSpPr/>
          <p:nvPr/>
        </p:nvSpPr>
        <p:spPr>
          <a:xfrm>
            <a:off x="3868615" y="2911230"/>
            <a:ext cx="1094154" cy="801077"/>
          </a:xfrm>
          <a:prstGeom prst="mathNotEqual">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chemeClr val="tx1"/>
              </a:solidFill>
            </a:endParaRPr>
          </a:p>
        </p:txBody>
      </p:sp>
      <p:sp>
        <p:nvSpPr>
          <p:cNvPr id="10" name="Oval 9"/>
          <p:cNvSpPr/>
          <p:nvPr/>
        </p:nvSpPr>
        <p:spPr>
          <a:xfrm>
            <a:off x="683846" y="2637692"/>
            <a:ext cx="7387492" cy="1250462"/>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000" dirty="0" smtClean="0"/>
              <a:t>DEPRESSION</a:t>
            </a:r>
            <a:endParaRPr lang="en-US" sz="4000" dirty="0"/>
          </a:p>
        </p:txBody>
      </p:sp>
      <p:sp>
        <p:nvSpPr>
          <p:cNvPr id="12" name="Not Equal 11"/>
          <p:cNvSpPr/>
          <p:nvPr/>
        </p:nvSpPr>
        <p:spPr>
          <a:xfrm>
            <a:off x="1269999" y="4103075"/>
            <a:ext cx="1660769" cy="801077"/>
          </a:xfrm>
          <a:prstGeom prst="mathNotEqual">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chemeClr val="tx1"/>
              </a:solidFill>
            </a:endParaRPr>
          </a:p>
        </p:txBody>
      </p:sp>
      <p:sp>
        <p:nvSpPr>
          <p:cNvPr id="13" name="Right Arrow 12"/>
          <p:cNvSpPr/>
          <p:nvPr/>
        </p:nvSpPr>
        <p:spPr>
          <a:xfrm>
            <a:off x="3868615" y="5490308"/>
            <a:ext cx="1094154" cy="468923"/>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4" name="Oval 13"/>
          <p:cNvSpPr/>
          <p:nvPr/>
        </p:nvSpPr>
        <p:spPr>
          <a:xfrm>
            <a:off x="5238261" y="5040923"/>
            <a:ext cx="3448539" cy="1309077"/>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200" dirty="0" smtClean="0"/>
              <a:t>ANXIETY</a:t>
            </a:r>
            <a:endParaRPr lang="en-US" sz="3200" dirty="0"/>
          </a:p>
        </p:txBody>
      </p:sp>
    </p:spTree>
    <p:extLst>
      <p:ext uri="{BB962C8B-B14F-4D97-AF65-F5344CB8AC3E}">
        <p14:creationId xmlns:p14="http://schemas.microsoft.com/office/powerpoint/2010/main" xmlns="" val="720212221"/>
      </p:ext>
    </p:extLst>
  </p:cSld>
  <p:clrMapOvr>
    <a:masterClrMapping/>
  </p:clrMapOvr>
  <mc:AlternateContent xmlns:mc="http://schemas.openxmlformats.org/markup-compatibility/2006">
    <mc:Choice xmlns:p14="http://schemas.microsoft.com/office/powerpoint/2010/main" xmlns="" Requires="p14">
      <p:transition spd="slow" p14:dur="3000">
        <p14:shred pattern="rectangle" dir="ou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0"/>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strVal val="#ppt_w*0.70"/>
                                          </p:val>
                                        </p:tav>
                                        <p:tav tm="100000">
                                          <p:val>
                                            <p:strVal val="#ppt_w"/>
                                          </p:val>
                                        </p:tav>
                                      </p:tavLst>
                                    </p:anim>
                                    <p:anim calcmode="lin" valueType="num">
                                      <p:cBhvr>
                                        <p:cTn id="27" dur="1000" fill="hold"/>
                                        <p:tgtEl>
                                          <p:spTgt spid="13"/>
                                        </p:tgtEl>
                                        <p:attrNameLst>
                                          <p:attrName>ppt_h</p:attrName>
                                        </p:attrNameLst>
                                      </p:cBhvr>
                                      <p:tavLst>
                                        <p:tav tm="0">
                                          <p:val>
                                            <p:strVal val="#ppt_h"/>
                                          </p:val>
                                        </p:tav>
                                        <p:tav tm="100000">
                                          <p:val>
                                            <p:strVal val="#ppt_h"/>
                                          </p:val>
                                        </p:tav>
                                      </p:tavLst>
                                    </p:anim>
                                    <p:animEffect transition="in" filter="fade">
                                      <p:cBhvr>
                                        <p:cTn id="28" dur="10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0" grpId="1" animBg="1"/>
      <p:bldP spid="12" grpId="0" animBg="1"/>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1135191"/>
          </a:xfrm>
        </p:spPr>
        <p:txBody>
          <a:bodyPr/>
          <a:lstStyle/>
          <a:p>
            <a:pPr marL="0" indent="0">
              <a:buNone/>
            </a:pPr>
            <a:r>
              <a:rPr lang="en-US" dirty="0" smtClean="0"/>
              <a:t>Reflect both outcomes that we hope for and the ones that we dread. </a:t>
            </a:r>
            <a:endParaRPr lang="en-US" dirty="0"/>
          </a:p>
        </p:txBody>
      </p:sp>
      <p:sp>
        <p:nvSpPr>
          <p:cNvPr id="3" name="Title 2"/>
          <p:cNvSpPr>
            <a:spLocks noGrp="1"/>
          </p:cNvSpPr>
          <p:nvPr>
            <p:ph type="title"/>
          </p:nvPr>
        </p:nvSpPr>
        <p:spPr/>
        <p:txBody>
          <a:bodyPr/>
          <a:lstStyle/>
          <a:p>
            <a:r>
              <a:rPr lang="en-US" dirty="0" smtClean="0"/>
              <a:t>Possible Selves</a:t>
            </a:r>
            <a:endParaRPr lang="en-US" dirty="0"/>
          </a:p>
        </p:txBody>
      </p:sp>
    </p:spTree>
    <p:extLst>
      <p:ext uri="{BB962C8B-B14F-4D97-AF65-F5344CB8AC3E}">
        <p14:creationId xmlns:p14="http://schemas.microsoft.com/office/powerpoint/2010/main" xmlns="" val="2367937036"/>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936744"/>
          </a:xfrm>
        </p:spPr>
        <p:txBody>
          <a:bodyPr/>
          <a:lstStyle/>
          <a:p>
            <a:pPr marL="0" indent="0">
              <a:buNone/>
            </a:pPr>
            <a:r>
              <a:rPr lang="en-US" dirty="0" smtClean="0"/>
              <a:t>All selves are culture-specific and emerge as individuals adapt to their cultural environments.</a:t>
            </a:r>
            <a:endParaRPr lang="en-US" dirty="0"/>
          </a:p>
        </p:txBody>
      </p:sp>
      <p:sp>
        <p:nvSpPr>
          <p:cNvPr id="3" name="Title 2"/>
          <p:cNvSpPr>
            <a:spLocks noGrp="1"/>
          </p:cNvSpPr>
          <p:nvPr>
            <p:ph type="title"/>
          </p:nvPr>
        </p:nvSpPr>
        <p:spPr/>
        <p:txBody>
          <a:bodyPr/>
          <a:lstStyle/>
          <a:p>
            <a:r>
              <a:rPr lang="en-US" dirty="0" smtClean="0"/>
              <a:t>The Self in Sociocultural Context</a:t>
            </a:r>
            <a:endParaRPr lang="en-US" dirty="0"/>
          </a:p>
        </p:txBody>
      </p:sp>
      <p:pic>
        <p:nvPicPr>
          <p:cNvPr id="4" name="Picture 3"/>
          <p:cNvPicPr>
            <a:picLocks noChangeAspect="1"/>
          </p:cNvPicPr>
          <p:nvPr/>
        </p:nvPicPr>
        <p:blipFill>
          <a:blip r:embed="rId2"/>
          <a:stretch>
            <a:fillRect/>
          </a:stretch>
        </p:blipFill>
        <p:spPr>
          <a:xfrm>
            <a:off x="317500" y="2460744"/>
            <a:ext cx="4782755" cy="2433968"/>
          </a:xfrm>
          <a:prstGeom prst="rect">
            <a:avLst/>
          </a:prstGeom>
        </p:spPr>
      </p:pic>
      <p:pic>
        <p:nvPicPr>
          <p:cNvPr id="6" name="Picture 5"/>
          <p:cNvPicPr>
            <a:picLocks noChangeAspect="1"/>
          </p:cNvPicPr>
          <p:nvPr/>
        </p:nvPicPr>
        <p:blipFill>
          <a:blip r:embed="rId3"/>
          <a:stretch>
            <a:fillRect/>
          </a:stretch>
        </p:blipFill>
        <p:spPr>
          <a:xfrm>
            <a:off x="5100255" y="2460745"/>
            <a:ext cx="3726245" cy="2433968"/>
          </a:xfrm>
          <a:prstGeom prst="rect">
            <a:avLst/>
          </a:prstGeom>
        </p:spPr>
      </p:pic>
    </p:spTree>
    <p:extLst>
      <p:ext uri="{BB962C8B-B14F-4D97-AF65-F5344CB8AC3E}">
        <p14:creationId xmlns:p14="http://schemas.microsoft.com/office/powerpoint/2010/main" xmlns="" val="179359133"/>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srcRect t="2757" b="2757"/>
          <a:stretch>
            <a:fillRect/>
          </a:stretch>
        </p:blipFill>
        <p:spPr>
          <a:xfrm>
            <a:off x="0" y="0"/>
            <a:ext cx="4357077" cy="6858000"/>
          </a:xfrm>
        </p:spPr>
      </p:pic>
    </p:spTree>
    <p:extLst>
      <p:ext uri="{BB962C8B-B14F-4D97-AF65-F5344CB8AC3E}">
        <p14:creationId xmlns:p14="http://schemas.microsoft.com/office/powerpoint/2010/main" xmlns="" val="532036667"/>
      </p:ext>
    </p:extLst>
  </p:cSld>
  <p:clrMapOvr>
    <a:masterClrMapping/>
  </p:clrMapOvr>
  <p:transition spd="slow">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72005" y="1709217"/>
            <a:ext cx="3326068" cy="1346868"/>
          </a:xfrm>
        </p:spPr>
        <p:txBody>
          <a:bodyPr/>
          <a:lstStyle/>
          <a:p>
            <a:pPr marL="0" indent="0">
              <a:buNone/>
            </a:pPr>
            <a:r>
              <a:rPr lang="en-US" sz="2400" dirty="0" err="1"/>
              <a:t>Evaluasi</a:t>
            </a:r>
            <a:r>
              <a:rPr lang="en-US" sz="2400" dirty="0"/>
              <a:t> </a:t>
            </a:r>
            <a:r>
              <a:rPr lang="en-US" sz="2400" dirty="0" err="1"/>
              <a:t>keseluruhan</a:t>
            </a:r>
            <a:r>
              <a:rPr lang="en-US" sz="2400" dirty="0"/>
              <a:t> </a:t>
            </a:r>
            <a:r>
              <a:rPr lang="en-US" sz="2400" dirty="0" err="1"/>
              <a:t>atas</a:t>
            </a:r>
            <a:r>
              <a:rPr lang="en-US" sz="2400" dirty="0"/>
              <a:t> self-worth </a:t>
            </a:r>
            <a:r>
              <a:rPr lang="en-US" sz="2400" dirty="0" err="1"/>
              <a:t>dan</a:t>
            </a:r>
            <a:r>
              <a:rPr lang="en-US" sz="2400" dirty="0"/>
              <a:t> self-image </a:t>
            </a:r>
            <a:r>
              <a:rPr lang="en-US" sz="2400" dirty="0" err="1"/>
              <a:t>seseorang</a:t>
            </a:r>
            <a:endParaRPr lang="en-US" sz="2400" dirty="0"/>
          </a:p>
          <a:p>
            <a:endParaRPr lang="en-US" dirty="0"/>
          </a:p>
        </p:txBody>
      </p:sp>
      <p:sp>
        <p:nvSpPr>
          <p:cNvPr id="3" name="Title 2"/>
          <p:cNvSpPr>
            <a:spLocks noGrp="1"/>
          </p:cNvSpPr>
          <p:nvPr>
            <p:ph type="title"/>
          </p:nvPr>
        </p:nvSpPr>
        <p:spPr>
          <a:xfrm>
            <a:off x="272005" y="490017"/>
            <a:ext cx="8229600" cy="1219200"/>
          </a:xfrm>
        </p:spPr>
        <p:txBody>
          <a:bodyPr>
            <a:normAutofit fontScale="90000"/>
          </a:bodyPr>
          <a:lstStyle/>
          <a:p>
            <a:r>
              <a:rPr lang="en-US" dirty="0" smtClean="0"/>
              <a:t>SELF ESTEEM</a:t>
            </a:r>
            <a:br>
              <a:rPr lang="en-US" dirty="0" smtClean="0"/>
            </a:br>
            <a:r>
              <a:rPr lang="en-US" dirty="0" err="1" smtClean="0"/>
              <a:t>Harga</a:t>
            </a:r>
            <a:r>
              <a:rPr lang="en-US" dirty="0" smtClean="0"/>
              <a:t> </a:t>
            </a:r>
            <a:r>
              <a:rPr lang="en-US" dirty="0" err="1" smtClean="0"/>
              <a:t>Diri</a:t>
            </a:r>
            <a:endParaRPr lang="en-US" dirty="0"/>
          </a:p>
        </p:txBody>
      </p:sp>
      <p:pic>
        <p:nvPicPr>
          <p:cNvPr id="4" name="Picture 3"/>
          <p:cNvPicPr>
            <a:picLocks noChangeAspect="1"/>
          </p:cNvPicPr>
          <p:nvPr/>
        </p:nvPicPr>
        <p:blipFill>
          <a:blip r:embed="rId3"/>
          <a:stretch>
            <a:fillRect/>
          </a:stretch>
        </p:blipFill>
        <p:spPr>
          <a:xfrm>
            <a:off x="3479800" y="335422"/>
            <a:ext cx="5664200" cy="3263900"/>
          </a:xfrm>
          <a:prstGeom prst="rect">
            <a:avLst/>
          </a:prstGeom>
        </p:spPr>
      </p:pic>
      <p:pic>
        <p:nvPicPr>
          <p:cNvPr id="6" name="Picture 5" descr="18940.jpg"/>
          <p:cNvPicPr>
            <a:picLocks noChangeAspect="1"/>
          </p:cNvPicPr>
          <p:nvPr/>
        </p:nvPicPr>
        <p:blipFill rotWithShape="1">
          <a:blip r:embed="rId4">
            <a:extLst>
              <a:ext uri="{28A0092B-C50C-407E-A947-70E740481C1C}">
                <a14:useLocalDpi xmlns:a14="http://schemas.microsoft.com/office/drawing/2010/main" xmlns="" val="0"/>
              </a:ext>
            </a:extLst>
          </a:blip>
          <a:srcRect b="65263"/>
          <a:stretch/>
        </p:blipFill>
        <p:spPr>
          <a:xfrm>
            <a:off x="232320" y="3730806"/>
            <a:ext cx="8604124" cy="2831178"/>
          </a:xfrm>
          <a:prstGeom prst="rect">
            <a:avLst/>
          </a:prstGeom>
        </p:spPr>
      </p:pic>
    </p:spTree>
    <p:extLst>
      <p:ext uri="{BB962C8B-B14F-4D97-AF65-F5344CB8AC3E}">
        <p14:creationId xmlns:p14="http://schemas.microsoft.com/office/powerpoint/2010/main" xmlns="" val="3695091826"/>
      </p:ext>
    </p:extLst>
  </p:cSld>
  <p:clrMapOvr>
    <a:masterClrMapping/>
  </p:clrMapOvr>
  <mc:AlternateContent xmlns:mc="http://schemas.openxmlformats.org/markup-compatibility/2006">
    <mc:Choice xmlns:p14="http://schemas.microsoft.com/office/powerpoint/2010/main" xmlns="" Requires="p14">
      <p:transition spd="slow" p14:dur="3900">
        <p14:glitter dir="u"/>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Folio">
      <a:dk1>
        <a:sysClr val="windowText" lastClr="000000"/>
      </a:dk1>
      <a:lt1>
        <a:sysClr val="window" lastClr="FFFFFF"/>
      </a:lt1>
      <a:dk2>
        <a:srgbClr val="2D2F2B"/>
      </a:dk2>
      <a:lt2>
        <a:srgbClr val="DEDED7"/>
      </a:lt2>
      <a:accent1>
        <a:srgbClr val="294171"/>
      </a:accent1>
      <a:accent2>
        <a:srgbClr val="748CBC"/>
      </a:accent2>
      <a:accent3>
        <a:srgbClr val="8E887C"/>
      </a:accent3>
      <a:accent4>
        <a:srgbClr val="834736"/>
      </a:accent4>
      <a:accent5>
        <a:srgbClr val="5A1705"/>
      </a:accent5>
      <a:accent6>
        <a:srgbClr val="A0A16A"/>
      </a:accent6>
      <a:hlink>
        <a:srgbClr val="74B6BC"/>
      </a:hlink>
      <a:folHlink>
        <a:srgbClr val="7F95A4"/>
      </a:folHlink>
    </a:clrScheme>
    <a:fontScheme name="Paper">
      <a:majorFont>
        <a:latin typeface="Constantia"/>
        <a:ea typeface=""/>
        <a:cs typeface=""/>
        <a:font script="Jpan" typeface="ヒラギノ角ゴ Pro W3"/>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ヒラギノ角ゴ Pro W3"/>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Paper.thmx</Template>
  <TotalTime>609</TotalTime>
  <Words>686</Words>
  <Application>Microsoft Office PowerPoint</Application>
  <PresentationFormat>On-screen Show (4:3)</PresentationFormat>
  <Paragraphs>80</Paragraphs>
  <Slides>26</Slides>
  <Notes>4</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Paper</vt:lpstr>
      <vt:lpstr>Self, Identity, and Values</vt:lpstr>
      <vt:lpstr>THE SELF</vt:lpstr>
      <vt:lpstr>SELF-CONCEPT (Konsep Diri)</vt:lpstr>
      <vt:lpstr>Self-Congruence </vt:lpstr>
      <vt:lpstr>Self-Discrepancy</vt:lpstr>
      <vt:lpstr>Possible Selves</vt:lpstr>
      <vt:lpstr>The Self in Sociocultural Context</vt:lpstr>
      <vt:lpstr>Slide 8</vt:lpstr>
      <vt:lpstr>SELF ESTEEM Harga Diri</vt:lpstr>
      <vt:lpstr>How to enhancing your self-esteem </vt:lpstr>
      <vt:lpstr>Identity</vt:lpstr>
      <vt:lpstr>Slide 12</vt:lpstr>
      <vt:lpstr>Slide 13</vt:lpstr>
      <vt:lpstr>Slide 14</vt:lpstr>
      <vt:lpstr>Slide 15</vt:lpstr>
      <vt:lpstr>VALUES</vt:lpstr>
      <vt:lpstr>Slide 17</vt:lpstr>
      <vt:lpstr>Slide 18</vt:lpstr>
      <vt:lpstr>Slide 19</vt:lpstr>
      <vt:lpstr>Slide 20</vt:lpstr>
      <vt:lpstr>Slide 21</vt:lpstr>
      <vt:lpstr>Slide 22</vt:lpstr>
      <vt:lpstr>RELIGION</vt:lpstr>
      <vt:lpstr>Slide 24</vt:lpstr>
      <vt:lpstr>Slide 25</vt:lpstr>
      <vt:lpstr>Terima Kasih</vt:lpstr>
    </vt:vector>
  </TitlesOfParts>
  <Company>GJIS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SELF, IDENTITY AND VALUES</dc:title>
  <dc:creator>nanang kurniawan</dc:creator>
  <cp:lastModifiedBy>User</cp:lastModifiedBy>
  <cp:revision>31</cp:revision>
  <dcterms:created xsi:type="dcterms:W3CDTF">2015-10-04T06:47:00Z</dcterms:created>
  <dcterms:modified xsi:type="dcterms:W3CDTF">2015-12-21T09:42:32Z</dcterms:modified>
</cp:coreProperties>
</file>