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9" r:id="rId7"/>
    <p:sldId id="280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61" r:id="rId20"/>
    <p:sldId id="262" r:id="rId21"/>
    <p:sldId id="263" r:id="rId22"/>
    <p:sldId id="264" r:id="rId23"/>
    <p:sldId id="267" r:id="rId24"/>
    <p:sldId id="265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10/4/2016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10/4/2016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10/4/2016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10/4/2016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10/4/2016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health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24893" y="5090554"/>
            <a:ext cx="8045373" cy="1323126"/>
          </a:xfrm>
        </p:spPr>
        <p:txBody>
          <a:bodyPr>
            <a:normAutofit fontScale="92500" lnSpcReduction="20000"/>
          </a:bodyPr>
          <a:lstStyle/>
          <a:p>
            <a:r>
              <a:rPr lang="id-ID" dirty="0" smtClean="0"/>
              <a:t>Disusun oleh :</a:t>
            </a:r>
          </a:p>
          <a:p>
            <a:r>
              <a:rPr lang="id-ID" dirty="0" smtClean="0"/>
              <a:t>Hanna indah solifatun(2016031015)</a:t>
            </a:r>
          </a:p>
          <a:p>
            <a:r>
              <a:rPr lang="id-ID" dirty="0" smtClean="0"/>
              <a:t>Ines patricia(2016031017)</a:t>
            </a:r>
          </a:p>
          <a:p>
            <a:r>
              <a:rPr lang="id-ID" dirty="0" smtClean="0"/>
              <a:t>Michele fredika(2015041018)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6704478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988585"/>
            <a:ext cx="10178322" cy="3593591"/>
          </a:xfrm>
        </p:spPr>
        <p:txBody>
          <a:bodyPr>
            <a:normAutofit/>
          </a:bodyPr>
          <a:lstStyle/>
          <a:p>
            <a:r>
              <a:rPr lang="en-US" sz="2800" dirty="0"/>
              <a:t>Consult with your doctor and get physical examination </a:t>
            </a:r>
            <a:endParaRPr lang="id-ID" sz="2800" dirty="0" smtClean="0"/>
          </a:p>
          <a:p>
            <a:endParaRPr lang="id-ID" sz="2800" dirty="0"/>
          </a:p>
          <a:p>
            <a:endParaRPr lang="id-ID" sz="2800" dirty="0" smtClean="0"/>
          </a:p>
          <a:p>
            <a:endParaRPr lang="id-ID" sz="2800" dirty="0"/>
          </a:p>
          <a:p>
            <a:r>
              <a:rPr lang="en-US" sz="2800" dirty="0"/>
              <a:t>Make exercise a high priority in your life </a:t>
            </a:r>
          </a:p>
          <a:p>
            <a:pPr marL="0" indent="0">
              <a:buNone/>
            </a:pPr>
            <a:endParaRPr lang="id-ID" sz="2800" dirty="0" smtClean="0"/>
          </a:p>
          <a:p>
            <a:endParaRPr lang="id-ID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865" y="2561155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731" y="2570680"/>
            <a:ext cx="31146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138" y="4815181"/>
            <a:ext cx="2600325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731" y="4855858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7186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463639"/>
            <a:ext cx="10178322" cy="5415953"/>
          </a:xfrm>
        </p:spPr>
        <p:txBody>
          <a:bodyPr>
            <a:normAutofit/>
          </a:bodyPr>
          <a:lstStyle/>
          <a:p>
            <a:r>
              <a:rPr lang="en-US" sz="2800" dirty="0"/>
              <a:t>Reduce TV </a:t>
            </a:r>
            <a:r>
              <a:rPr lang="id-ID" sz="2800" dirty="0"/>
              <a:t>t</a:t>
            </a:r>
            <a:r>
              <a:rPr lang="en-US" sz="2800" dirty="0" err="1" smtClean="0"/>
              <a:t>ime</a:t>
            </a:r>
            <a:r>
              <a:rPr lang="en-US" sz="2800" dirty="0" smtClean="0"/>
              <a:t> </a:t>
            </a:r>
            <a:endParaRPr lang="id-ID" sz="2800" dirty="0"/>
          </a:p>
          <a:p>
            <a:endParaRPr lang="id-ID" sz="2800" dirty="0" smtClean="0"/>
          </a:p>
          <a:p>
            <a:endParaRPr lang="id-ID" sz="2800" dirty="0"/>
          </a:p>
          <a:p>
            <a:endParaRPr lang="id-ID" sz="2800" dirty="0" smtClean="0"/>
          </a:p>
          <a:p>
            <a:endParaRPr lang="id-ID" sz="2800" dirty="0"/>
          </a:p>
          <a:p>
            <a:r>
              <a:rPr lang="en-US" sz="2800" dirty="0"/>
              <a:t>Chart your progress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160" y="1143000"/>
            <a:ext cx="2927023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372" y="1030171"/>
            <a:ext cx="3048000" cy="2170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160" y="3962400"/>
            <a:ext cx="2890152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734" y="3962400"/>
            <a:ext cx="302895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9618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412125"/>
            <a:ext cx="10178322" cy="5467468"/>
          </a:xfrm>
        </p:spPr>
        <p:txBody>
          <a:bodyPr>
            <a:normAutofit/>
          </a:bodyPr>
          <a:lstStyle/>
          <a:p>
            <a:r>
              <a:rPr lang="en-US" sz="2800" dirty="0"/>
              <a:t>Get rid </a:t>
            </a:r>
            <a:r>
              <a:rPr lang="en-US" sz="2800" dirty="0" smtClean="0"/>
              <a:t>excuses</a:t>
            </a:r>
            <a:endParaRPr lang="id-ID" sz="2800" dirty="0" smtClean="0"/>
          </a:p>
          <a:p>
            <a:endParaRPr lang="id-ID" sz="2800" dirty="0"/>
          </a:p>
          <a:p>
            <a:endParaRPr lang="id-ID" sz="2800" dirty="0" smtClean="0"/>
          </a:p>
          <a:p>
            <a:endParaRPr lang="id-ID" sz="2800" dirty="0"/>
          </a:p>
          <a:p>
            <a:endParaRPr lang="id-ID" sz="2800" dirty="0" smtClean="0"/>
          </a:p>
          <a:p>
            <a:r>
              <a:rPr lang="en-US" sz="2800" dirty="0"/>
              <a:t>Learn more about exercise 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066800"/>
            <a:ext cx="3114675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066800"/>
            <a:ext cx="3114675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323" y="3962400"/>
            <a:ext cx="3092552" cy="2319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Hasil gambar untuk orang sedang menonton tayanga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558" y="3962400"/>
            <a:ext cx="2609850" cy="2319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4761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Psychoactive Drugs</a:t>
            </a:r>
            <a:endParaRPr lang="id-ID" dirty="0">
              <a:solidFill>
                <a:schemeClr val="tx1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251678" y="1426875"/>
            <a:ext cx="8819601" cy="3737554"/>
          </a:xfrm>
        </p:spPr>
        <p:txBody>
          <a:bodyPr>
            <a:normAutofit fontScale="92500" lnSpcReduction="20000"/>
          </a:bodyPr>
          <a:lstStyle/>
          <a:p>
            <a:pPr marL="82296" indent="0">
              <a:buNone/>
            </a:pPr>
            <a:r>
              <a:rPr lang="id-ID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Zat kimia yang bertindak terutama pada sistem saraf pusat di mana ia mengubah fungsi otak, yang mengakibatkan perubahan sementara dalam persepsi, suasana hati, kesadaran dan perilaku.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2296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Depressants </a:t>
            </a:r>
          </a:p>
          <a:p>
            <a:pPr marL="82296" indent="0">
              <a:buNone/>
            </a:pP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Alcohol, barbiturates, and </a:t>
            </a:r>
            <a:r>
              <a:rPr lang="en-US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transquilizers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Stimulants</a:t>
            </a:r>
          </a:p>
          <a:p>
            <a:pPr marL="82296" indent="0">
              <a:buNone/>
            </a:pPr>
            <a:r>
              <a:rPr lang="en-US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Caffein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Nicotine, Amphetamines and Cocaine.</a:t>
            </a:r>
          </a:p>
          <a:p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Hallucinogens</a:t>
            </a:r>
          </a:p>
          <a:p>
            <a:pPr marL="82296" indent="0">
              <a:buNone/>
            </a:pP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LSD, Marijuana, and </a:t>
            </a:r>
            <a:r>
              <a:rPr lang="en-US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ectasy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82296" indent="0">
              <a:buNone/>
            </a:pPr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82296" indent="0">
              <a:buNone/>
            </a:pPr>
            <a:endParaRPr 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82640"/>
            <a:ext cx="2929427" cy="1874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508" y="4982640"/>
            <a:ext cx="2726028" cy="1858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591" y="2188346"/>
            <a:ext cx="3647375" cy="992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591" y="3415906"/>
            <a:ext cx="3643816" cy="1044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335" y="4982640"/>
            <a:ext cx="2912222" cy="1874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8537" y="4982640"/>
            <a:ext cx="3683464" cy="1858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26269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7712018" cy="1492132"/>
          </a:xfrm>
        </p:spPr>
        <p:txBody>
          <a:bodyPr/>
          <a:lstStyle/>
          <a:p>
            <a:pPr algn="ctr"/>
            <a:r>
              <a:rPr lang="en-US" dirty="0"/>
              <a:t>Addiction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6906" y="1413457"/>
            <a:ext cx="7441561" cy="3844343"/>
          </a:xfrm>
        </p:spPr>
        <p:txBody>
          <a:bodyPr>
            <a:normAutofit lnSpcReduction="10000"/>
          </a:bodyPr>
          <a:lstStyle/>
          <a:p>
            <a:pPr marL="82296" indent="0">
              <a:buNone/>
            </a:pPr>
            <a:r>
              <a:rPr lang="en-US" sz="2400" dirty="0"/>
              <a:t>The use of psychoactive drug for personal gratification and temporary adaptation can carry high price tag. Drug dependence ,personal disarray, and predisposition to serious, sometime fatal, disease.</a:t>
            </a:r>
          </a:p>
          <a:p>
            <a:r>
              <a:rPr lang="en-US" sz="2800" dirty="0">
                <a:solidFill>
                  <a:schemeClr val="tx1"/>
                </a:solidFill>
              </a:rPr>
              <a:t>Psychological dependence </a:t>
            </a:r>
          </a:p>
          <a:p>
            <a:r>
              <a:rPr lang="en-US" sz="2800" dirty="0">
                <a:solidFill>
                  <a:schemeClr val="tx1"/>
                </a:solidFill>
              </a:rPr>
              <a:t>Physical dependence </a:t>
            </a:r>
          </a:p>
          <a:p>
            <a:r>
              <a:rPr lang="en-US" sz="2800" dirty="0">
                <a:solidFill>
                  <a:schemeClr val="tx1"/>
                </a:solidFill>
              </a:rPr>
              <a:t>Disease model addiction </a:t>
            </a:r>
          </a:p>
          <a:p>
            <a:r>
              <a:rPr lang="en-US" sz="2800" dirty="0">
                <a:solidFill>
                  <a:schemeClr val="tx1"/>
                </a:solidFill>
              </a:rPr>
              <a:t>Life- process model of addiction </a:t>
            </a:r>
          </a:p>
          <a:p>
            <a:pPr marL="82296" indent="0">
              <a:buNone/>
            </a:pPr>
            <a:endParaRPr lang="en-US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3050" y="0"/>
            <a:ext cx="302895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3050" y="3657600"/>
            <a:ext cx="302895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51390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63" y="362488"/>
            <a:ext cx="10178322" cy="886762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Alcoholism</a:t>
            </a:r>
            <a:endParaRPr lang="id-ID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1221" y="1249250"/>
            <a:ext cx="10178322" cy="3876541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a disorder that involves long-term, repeated, uncontrolled, compulsive, and excessive use of alcoholic beverage and that impairs the drinker’s health and social relationship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2296" indent="0">
              <a:buNone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Recovery from alcoholism is predicted by certain factors:</a:t>
            </a:r>
          </a:p>
          <a:p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strong negative experience related a drinking, such as a serious medical emergency condition.</a:t>
            </a:r>
          </a:p>
          <a:p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Finding a substitute dependency to compete with alcohol abuse, such as meditation, exercise, or overeating. ( which of course has it own negative health consequence )</a:t>
            </a:r>
          </a:p>
          <a:p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Having a new social supports.</a:t>
            </a:r>
          </a:p>
          <a:p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Joining an inspirational group, such as a religious organization or AA.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3214" y="4211391"/>
            <a:ext cx="3306813" cy="2479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22354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8343" y="382385"/>
            <a:ext cx="7724897" cy="1492132"/>
          </a:xfrm>
        </p:spPr>
        <p:txBody>
          <a:bodyPr/>
          <a:lstStyle/>
          <a:p>
            <a:pPr algn="ctr"/>
            <a:r>
              <a:rPr lang="en-US" dirty="0" err="1"/>
              <a:t>Adjusment</a:t>
            </a:r>
            <a:r>
              <a:rPr lang="en-US" dirty="0"/>
              <a:t> strategies </a:t>
            </a:r>
            <a:br>
              <a:rPr lang="en-US" dirty="0"/>
            </a:br>
            <a:r>
              <a:rPr lang="en-US" dirty="0"/>
              <a:t>for curbing alcohol use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8343" y="1970468"/>
            <a:ext cx="7724897" cy="4675031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Admit that you have a problem.</a:t>
            </a:r>
          </a:p>
          <a:p>
            <a:r>
              <a:rPr lang="en-US" dirty="0">
                <a:solidFill>
                  <a:schemeClr val="tx1"/>
                </a:solidFill>
              </a:rPr>
              <a:t>Write down your reasons for cutting down elimination your drinking.</a:t>
            </a:r>
          </a:p>
          <a:p>
            <a:r>
              <a:rPr lang="en-US" dirty="0">
                <a:solidFill>
                  <a:schemeClr val="tx1"/>
                </a:solidFill>
              </a:rPr>
              <a:t>Set a drinking goal and keep a drinking diary.</a:t>
            </a:r>
          </a:p>
          <a:p>
            <a:r>
              <a:rPr lang="en-US" dirty="0">
                <a:solidFill>
                  <a:schemeClr val="tx1"/>
                </a:solidFill>
              </a:rPr>
              <a:t>Don’t ignore what others are saying to you.</a:t>
            </a:r>
          </a:p>
          <a:p>
            <a:r>
              <a:rPr lang="en-US" dirty="0">
                <a:solidFill>
                  <a:schemeClr val="tx1"/>
                </a:solidFill>
              </a:rPr>
              <a:t>Don’t go out with people who make you feel uncomfortable if you are not drinking.</a:t>
            </a:r>
          </a:p>
          <a:p>
            <a:r>
              <a:rPr lang="en-US" dirty="0">
                <a:solidFill>
                  <a:schemeClr val="tx1"/>
                </a:solidFill>
              </a:rPr>
              <a:t>Don’t keep beer, wine or hard liquor at home.</a:t>
            </a:r>
          </a:p>
          <a:p>
            <a:r>
              <a:rPr lang="en-US" dirty="0">
                <a:solidFill>
                  <a:schemeClr val="tx1"/>
                </a:solidFill>
              </a:rPr>
              <a:t>Seek help for your problem.</a:t>
            </a:r>
          </a:p>
          <a:p>
            <a:r>
              <a:rPr lang="en-US" dirty="0">
                <a:solidFill>
                  <a:schemeClr val="tx1"/>
                </a:solidFill>
              </a:rPr>
              <a:t>Use the resources at the end of this chapter and on the book’s online.</a:t>
            </a:r>
          </a:p>
          <a:p>
            <a:pPr marL="82296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26668"/>
            <a:ext cx="2743200" cy="1847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1888164"/>
            <a:ext cx="2743199" cy="1875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9" y="3777007"/>
            <a:ext cx="2743200" cy="1624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9" y="5415435"/>
            <a:ext cx="2743200" cy="1386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09181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7" y="561527"/>
            <a:ext cx="6874891" cy="1492132"/>
          </a:xfrm>
        </p:spPr>
        <p:txBody>
          <a:bodyPr/>
          <a:lstStyle/>
          <a:p>
            <a:pPr algn="ctr"/>
            <a:r>
              <a:rPr lang="en-US" dirty="0"/>
              <a:t>Smoking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2736" y="1632204"/>
            <a:ext cx="6874890" cy="4845869"/>
          </a:xfrm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</a:rPr>
              <a:t>Smoke is implicated in as many as 9,000 lung cancer deaths a year. Children of smokers are special risk for respiratory and middle-ear diseases. </a:t>
            </a:r>
          </a:p>
          <a:p>
            <a:r>
              <a:rPr lang="en-US" sz="2400" dirty="0">
                <a:solidFill>
                  <a:schemeClr val="tx1"/>
                </a:solidFill>
              </a:rPr>
              <a:t>Most adult smoker would like to quit, but their addiction to nicotine often make quitting a challenge. Nicotine, the active drug in cigarettes, is a stimulant that increases the smoker’s energy and alertness, a </a:t>
            </a:r>
            <a:r>
              <a:rPr lang="en-US" sz="2400" dirty="0" err="1">
                <a:solidFill>
                  <a:schemeClr val="tx1"/>
                </a:solidFill>
              </a:rPr>
              <a:t>pleasureable</a:t>
            </a:r>
            <a:r>
              <a:rPr lang="en-US" sz="2400" dirty="0">
                <a:solidFill>
                  <a:schemeClr val="tx1"/>
                </a:solidFill>
              </a:rPr>
              <a:t> and reinforcing experience.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237" y="0"/>
            <a:ext cx="3657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02922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7171105" cy="1492132"/>
          </a:xfrm>
        </p:spPr>
        <p:txBody>
          <a:bodyPr/>
          <a:lstStyle/>
          <a:p>
            <a:r>
              <a:rPr lang="en-US" dirty="0"/>
              <a:t>Adjustment strategies</a:t>
            </a:r>
            <a:br>
              <a:rPr lang="en-US" dirty="0"/>
            </a:br>
            <a:r>
              <a:rPr lang="en-US" dirty="0"/>
              <a:t>for quitting smoking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2286001"/>
            <a:ext cx="7171105" cy="3593591"/>
          </a:xfrm>
        </p:spPr>
        <p:txBody>
          <a:bodyPr>
            <a:normAutofit/>
          </a:bodyPr>
          <a:lstStyle/>
          <a:p>
            <a:r>
              <a:rPr lang="en-US" sz="2400" dirty="0"/>
              <a:t>Develop a strong self-motivation to quit.</a:t>
            </a:r>
          </a:p>
          <a:p>
            <a:r>
              <a:rPr lang="en-US" sz="2400" dirty="0"/>
              <a:t>Use a substitute source of nicotine. </a:t>
            </a:r>
          </a:p>
          <a:p>
            <a:r>
              <a:rPr lang="en-US" sz="2400" dirty="0"/>
              <a:t>Take the antidepressant bupropion ST.</a:t>
            </a:r>
          </a:p>
          <a:p>
            <a:r>
              <a:rPr lang="en-US" sz="2400" dirty="0"/>
              <a:t>Control stimuli associated with smoking.</a:t>
            </a:r>
          </a:p>
          <a:p>
            <a:r>
              <a:rPr lang="en-US" sz="2400" dirty="0"/>
              <a:t>Undergo aversive conditioning.</a:t>
            </a:r>
          </a:p>
          <a:p>
            <a:r>
              <a:rPr lang="en-US" sz="2400" dirty="0"/>
              <a:t>Go “cold turkey”.</a:t>
            </a:r>
          </a:p>
          <a:p>
            <a:r>
              <a:rPr lang="en-US" sz="2400" dirty="0"/>
              <a:t>Stay smoke-free.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9924" y="0"/>
            <a:ext cx="264795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9924" y="2221606"/>
            <a:ext cx="2650408" cy="2260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0983" y="4481848"/>
            <a:ext cx="2526891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39480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recognizing and interpreting symptoms</a:t>
            </a:r>
            <a:br>
              <a:rPr lang="en-US" dirty="0"/>
            </a:b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err="1" smtClean="0"/>
              <a:t>Mengenali</a:t>
            </a:r>
            <a:r>
              <a:rPr lang="en-US" sz="2800" dirty="0" smtClean="0"/>
              <a:t> Dan </a:t>
            </a:r>
            <a:r>
              <a:rPr lang="en-US" sz="2800" dirty="0" err="1" smtClean="0"/>
              <a:t>Menafsirkan</a:t>
            </a:r>
            <a:r>
              <a:rPr lang="en-US" sz="2800" dirty="0" smtClean="0"/>
              <a:t> </a:t>
            </a:r>
            <a:r>
              <a:rPr lang="en-US" sz="2800" dirty="0" err="1" smtClean="0"/>
              <a:t>Gejala</a:t>
            </a:r>
            <a:endParaRPr lang="id-ID" sz="2800" dirty="0"/>
          </a:p>
          <a:p>
            <a:pPr marL="0" indent="0" algn="ctr">
              <a:buNone/>
            </a:pPr>
            <a:r>
              <a:rPr lang="en-US" sz="2800" b="1" dirty="0" err="1" smtClean="0"/>
              <a:t>BAGAIMANA</a:t>
            </a:r>
            <a:r>
              <a:rPr lang="en-US" sz="2800" b="1" dirty="0" smtClean="0"/>
              <a:t> KITA </a:t>
            </a:r>
            <a:r>
              <a:rPr lang="en-US" sz="2800" b="1" dirty="0" err="1" smtClean="0"/>
              <a:t>TAHU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JIKA</a:t>
            </a:r>
            <a:r>
              <a:rPr lang="en-US" sz="2800" b="1" dirty="0" smtClean="0"/>
              <a:t> KITA </a:t>
            </a:r>
            <a:r>
              <a:rPr lang="en-US" sz="2800" b="1" dirty="0" err="1" smtClean="0"/>
              <a:t>ITU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SAKIT</a:t>
            </a:r>
            <a:r>
              <a:rPr lang="en-US" sz="2800" b="1" dirty="0" smtClean="0"/>
              <a:t>?</a:t>
            </a:r>
          </a:p>
          <a:p>
            <a:pPr marL="0" indent="0" algn="ctr">
              <a:buNone/>
            </a:pPr>
            <a:endParaRPr lang="id-ID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5118" y="3555492"/>
            <a:ext cx="3492500" cy="23241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6404" y="3491992"/>
            <a:ext cx="3452757" cy="2387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24543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dirty="0" smtClean="0"/>
              <a:t>Explaining health and illness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732209"/>
            <a:ext cx="10178322" cy="4655711"/>
          </a:xfrm>
        </p:spPr>
        <p:txBody>
          <a:bodyPr>
            <a:normAutofit/>
          </a:bodyPr>
          <a:lstStyle/>
          <a:p>
            <a:r>
              <a:rPr lang="id-ID" sz="2400" b="1" dirty="0" smtClean="0"/>
              <a:t>THE BIO-PSYCHO-SOCIAL MODEL</a:t>
            </a:r>
            <a:endParaRPr lang="id-ID" sz="2400" b="1" dirty="0"/>
          </a:p>
          <a:p>
            <a:pPr marL="0" indent="0">
              <a:buNone/>
            </a:pPr>
            <a:r>
              <a:rPr lang="id-ID" sz="2400" dirty="0" smtClean="0"/>
              <a:t>Teori ini tentang bagaimana pola gaya hidup mempengaruhi kesehatan. Dalam pendekatan secara biologis, masalah kesehatan disebabkan oleh fungsi tubuh pada setiap individu.</a:t>
            </a:r>
          </a:p>
          <a:p>
            <a:r>
              <a:rPr lang="id-ID" sz="2400" b="1" dirty="0" smtClean="0"/>
              <a:t>PSYCHOLOGICAL FACTORS IN HEALTH AND ILLNESS</a:t>
            </a:r>
          </a:p>
          <a:p>
            <a:pPr marL="0" indent="0">
              <a:buNone/>
            </a:pPr>
            <a:endParaRPr lang="id-ID" sz="2400" b="1" dirty="0" smtClean="0"/>
          </a:p>
          <a:p>
            <a:endParaRPr lang="id-ID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052" y="4060064"/>
            <a:ext cx="2552700" cy="1790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316" y="4060064"/>
            <a:ext cx="2143125" cy="2143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145" y="4060064"/>
            <a:ext cx="2638425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5549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Seeking treatment</a:t>
            </a:r>
            <a:br>
              <a:rPr lang="en-US" dirty="0"/>
            </a:br>
            <a:r>
              <a:rPr lang="id-ID" dirty="0" smtClean="0"/>
              <a:t>(</a:t>
            </a:r>
            <a:r>
              <a:rPr lang="en-US" dirty="0" err="1" smtClean="0"/>
              <a:t>mencari</a:t>
            </a:r>
            <a:r>
              <a:rPr lang="en-US" dirty="0" smtClean="0"/>
              <a:t> </a:t>
            </a:r>
            <a:r>
              <a:rPr lang="en-US" dirty="0" err="1" smtClean="0"/>
              <a:t>pengobatan</a:t>
            </a:r>
            <a:r>
              <a:rPr lang="en-US" dirty="0" smtClean="0"/>
              <a:t>)</a:t>
            </a:r>
            <a:endParaRPr lang="id-ID" dirty="0"/>
          </a:p>
        </p:txBody>
      </p:sp>
      <p:pic>
        <p:nvPicPr>
          <p:cNvPr id="4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45" r="45"/>
          <a:stretch>
            <a:fillRect/>
          </a:stretch>
        </p:blipFill>
        <p:spPr>
          <a:xfrm>
            <a:off x="2294546" y="1874517"/>
            <a:ext cx="3805364" cy="209281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9793" y="4227287"/>
            <a:ext cx="3521761" cy="22643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0839" y="1876346"/>
            <a:ext cx="3485741" cy="20859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0839" y="4220112"/>
            <a:ext cx="3532921" cy="227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3398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patient role</a:t>
            </a:r>
            <a:br>
              <a:rPr lang="en-US" dirty="0"/>
            </a:br>
            <a:r>
              <a:rPr lang="id-ID" dirty="0" smtClean="0"/>
              <a:t>(</a:t>
            </a:r>
            <a:r>
              <a:rPr lang="en-US" dirty="0" err="1" smtClean="0"/>
              <a:t>peran</a:t>
            </a:r>
            <a:r>
              <a:rPr lang="en-US" dirty="0" smtClean="0"/>
              <a:t> </a:t>
            </a:r>
            <a:r>
              <a:rPr lang="en-US" dirty="0" err="1" smtClean="0"/>
              <a:t>pasien</a:t>
            </a:r>
            <a:r>
              <a:rPr lang="id-ID" dirty="0" smtClean="0"/>
              <a:t>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2286001"/>
            <a:ext cx="10178322" cy="4127678"/>
          </a:xfrm>
        </p:spPr>
        <p:txBody>
          <a:bodyPr/>
          <a:lstStyle/>
          <a:p>
            <a:r>
              <a:rPr lang="id-ID" b="1" dirty="0" smtClean="0"/>
              <a:t>GOOD PATIENT</a:t>
            </a:r>
          </a:p>
          <a:p>
            <a:endParaRPr lang="id-ID" b="1" dirty="0"/>
          </a:p>
          <a:p>
            <a:endParaRPr lang="id-ID" b="1" dirty="0" smtClean="0"/>
          </a:p>
          <a:p>
            <a:endParaRPr lang="id-ID" b="1" dirty="0"/>
          </a:p>
          <a:p>
            <a:endParaRPr lang="id-ID" b="1" dirty="0" smtClean="0"/>
          </a:p>
          <a:p>
            <a:r>
              <a:rPr lang="id-ID" b="1" dirty="0" smtClean="0"/>
              <a:t>BAD PATIENT</a:t>
            </a:r>
          </a:p>
          <a:p>
            <a:pPr marL="0" indent="0">
              <a:buNone/>
            </a:pPr>
            <a:endParaRPr lang="id-ID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344" y="2697876"/>
            <a:ext cx="2395349" cy="15897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9275" y="2755166"/>
            <a:ext cx="2231074" cy="16120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9974" y="2697874"/>
            <a:ext cx="2401322" cy="16693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1344" y="4907640"/>
            <a:ext cx="2621032" cy="16306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9721" y="4990929"/>
            <a:ext cx="2404756" cy="163064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89974" y="4907640"/>
            <a:ext cx="2426095" cy="1630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6748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Adherence to </a:t>
            </a:r>
            <a:r>
              <a:rPr lang="en-US" dirty="0" err="1"/>
              <a:t>medical&amp;treatment</a:t>
            </a:r>
            <a:r>
              <a:rPr lang="en-US" dirty="0"/>
              <a:t/>
            </a:r>
            <a:br>
              <a:rPr lang="en-US" dirty="0"/>
            </a:br>
            <a:r>
              <a:rPr lang="id-ID" dirty="0"/>
              <a:t>(</a:t>
            </a:r>
            <a:r>
              <a:rPr lang="en-US" dirty="0" err="1" smtClean="0"/>
              <a:t>kepatuhan</a:t>
            </a:r>
            <a:r>
              <a:rPr lang="en-US" dirty="0" smtClean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nasihat</a:t>
            </a:r>
            <a:r>
              <a:rPr lang="en-US" dirty="0"/>
              <a:t> </a:t>
            </a:r>
            <a:r>
              <a:rPr lang="en-US" dirty="0" err="1"/>
              <a:t>medis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 smtClean="0"/>
              <a:t>pengobatan</a:t>
            </a:r>
            <a:r>
              <a:rPr lang="id-ID" dirty="0" smtClean="0"/>
              <a:t>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2453427"/>
            <a:ext cx="10178322" cy="3593591"/>
          </a:xfrm>
        </p:spPr>
        <p:txBody>
          <a:bodyPr/>
          <a:lstStyle/>
          <a:p>
            <a:r>
              <a:rPr lang="en-US" sz="2400" dirty="0"/>
              <a:t>15% </a:t>
            </a:r>
            <a:r>
              <a:rPr lang="en-US" sz="2400" dirty="0" err="1"/>
              <a:t>pasien</a:t>
            </a:r>
            <a:r>
              <a:rPr lang="en-US" sz="2400" dirty="0"/>
              <a:t> </a:t>
            </a:r>
            <a:r>
              <a:rPr lang="en-US" sz="2400" dirty="0" err="1"/>
              <a:t>mengikuti</a:t>
            </a:r>
            <a:r>
              <a:rPr lang="en-US" sz="2400" dirty="0"/>
              <a:t> </a:t>
            </a:r>
            <a:r>
              <a:rPr lang="en-US" sz="2400" dirty="0" err="1"/>
              <a:t>intstruksi</a:t>
            </a:r>
            <a:r>
              <a:rPr lang="en-US" sz="2400" dirty="0"/>
              <a:t> </a:t>
            </a:r>
            <a:r>
              <a:rPr lang="en-US" sz="2400" dirty="0" err="1"/>
              <a:t>dokter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90% </a:t>
            </a:r>
            <a:r>
              <a:rPr lang="en-US" sz="2400" dirty="0" err="1"/>
              <a:t>pasien</a:t>
            </a:r>
            <a:r>
              <a:rPr lang="en-US" sz="2400" dirty="0"/>
              <a:t> yang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memperdulikan</a:t>
            </a:r>
            <a:r>
              <a:rPr lang="en-US" sz="2400" dirty="0"/>
              <a:t> </a:t>
            </a:r>
            <a:r>
              <a:rPr lang="en-US" sz="2400" dirty="0" err="1"/>
              <a:t>gaya</a:t>
            </a:r>
            <a:r>
              <a:rPr lang="en-US" sz="2400" dirty="0"/>
              <a:t> </a:t>
            </a:r>
            <a:r>
              <a:rPr lang="en-US" sz="2400" dirty="0" err="1"/>
              <a:t>hidupnya</a:t>
            </a:r>
            <a:r>
              <a:rPr lang="en-US" sz="2400" dirty="0"/>
              <a:t> </a:t>
            </a:r>
            <a:r>
              <a:rPr lang="en-US" sz="2400" dirty="0" err="1"/>
              <a:t>yg</a:t>
            </a:r>
            <a:r>
              <a:rPr lang="en-US" sz="2400" dirty="0"/>
              <a:t> </a:t>
            </a:r>
            <a:r>
              <a:rPr lang="en-US" sz="2400" dirty="0" err="1"/>
              <a:t>dianjurkan</a:t>
            </a:r>
            <a:r>
              <a:rPr lang="en-US" sz="2400" dirty="0"/>
              <a:t> </a:t>
            </a:r>
            <a:r>
              <a:rPr lang="en-US" sz="2400" dirty="0" err="1"/>
              <a:t>oleh</a:t>
            </a:r>
            <a:r>
              <a:rPr lang="en-US" sz="2400" dirty="0"/>
              <a:t> </a:t>
            </a:r>
            <a:r>
              <a:rPr lang="en-US" sz="2400" dirty="0" err="1"/>
              <a:t>dokter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endParaRPr lang="en-US" dirty="0"/>
          </a:p>
          <a:p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963" y="3448229"/>
            <a:ext cx="3492500" cy="2324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2698" y="3448229"/>
            <a:ext cx="3468984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4659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Socioeconomics status and ethnicity</a:t>
            </a:r>
            <a:br>
              <a:rPr lang="en-US" dirty="0"/>
            </a:br>
            <a:r>
              <a:rPr lang="id-ID" dirty="0" smtClean="0"/>
              <a:t>(</a:t>
            </a:r>
            <a:r>
              <a:rPr lang="en-US" dirty="0" smtClean="0"/>
              <a:t>status </a:t>
            </a:r>
            <a:r>
              <a:rPr lang="en-US" dirty="0" err="1"/>
              <a:t>sosial</a:t>
            </a:r>
            <a:r>
              <a:rPr lang="en-US" dirty="0"/>
              <a:t> </a:t>
            </a:r>
            <a:r>
              <a:rPr lang="en-US" dirty="0" err="1"/>
              <a:t>ekonomi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 smtClean="0"/>
              <a:t>etnis</a:t>
            </a:r>
            <a:r>
              <a:rPr lang="id-ID" dirty="0" smtClean="0"/>
              <a:t>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d-ID" dirty="0" smtClean="0"/>
              <a:t>O</a:t>
            </a:r>
            <a:r>
              <a:rPr lang="en-US" dirty="0" smtClean="0"/>
              <a:t>rang </a:t>
            </a:r>
            <a:r>
              <a:rPr lang="en-US" dirty="0"/>
              <a:t>yang </a:t>
            </a:r>
            <a:r>
              <a:rPr lang="en-US" dirty="0" err="1"/>
              <a:t>berstatus</a:t>
            </a:r>
            <a:r>
              <a:rPr lang="en-US" dirty="0"/>
              <a:t> </a:t>
            </a:r>
            <a:r>
              <a:rPr lang="en-US" dirty="0" err="1"/>
              <a:t>sosial</a:t>
            </a:r>
            <a:r>
              <a:rPr lang="en-US" dirty="0"/>
              <a:t> </a:t>
            </a:r>
            <a:r>
              <a:rPr lang="en-US" dirty="0" err="1"/>
              <a:t>ekonomi</a:t>
            </a:r>
            <a:r>
              <a:rPr lang="en-US" dirty="0"/>
              <a:t> </a:t>
            </a:r>
            <a:r>
              <a:rPr lang="en-US" dirty="0" err="1"/>
              <a:t>rendah</a:t>
            </a:r>
            <a:r>
              <a:rPr lang="en-US" dirty="0"/>
              <a:t>, </a:t>
            </a:r>
            <a:r>
              <a:rPr lang="en-US" dirty="0" err="1"/>
              <a:t>latar</a:t>
            </a:r>
            <a:r>
              <a:rPr lang="en-US" dirty="0"/>
              <a:t> </a:t>
            </a:r>
            <a:r>
              <a:rPr lang="en-US" dirty="0" err="1"/>
              <a:t>blkg</a:t>
            </a:r>
            <a:r>
              <a:rPr lang="en-US" dirty="0"/>
              <a:t> </a:t>
            </a:r>
            <a:r>
              <a:rPr lang="en-US" dirty="0" err="1"/>
              <a:t>pelayanan</a:t>
            </a:r>
            <a:r>
              <a:rPr lang="en-US" dirty="0"/>
              <a:t> </a:t>
            </a:r>
            <a:r>
              <a:rPr lang="en-US" dirty="0" err="1"/>
              <a:t>medisnya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kurang</a:t>
            </a:r>
            <a:r>
              <a:rPr lang="en-US" dirty="0"/>
              <a:t> </a:t>
            </a:r>
            <a:r>
              <a:rPr lang="en-US" dirty="0" err="1"/>
              <a:t>daripada</a:t>
            </a:r>
            <a:r>
              <a:rPr lang="en-US" dirty="0"/>
              <a:t> orang2 yang di </a:t>
            </a:r>
            <a:r>
              <a:rPr lang="en-US" dirty="0" err="1"/>
              <a:t>kelas</a:t>
            </a:r>
            <a:r>
              <a:rPr lang="en-US" dirty="0"/>
              <a:t> </a:t>
            </a:r>
            <a:r>
              <a:rPr lang="en-US" dirty="0" err="1"/>
              <a:t>menengah</a:t>
            </a:r>
            <a:r>
              <a:rPr lang="en-US" dirty="0"/>
              <a:t> </a:t>
            </a:r>
            <a:r>
              <a:rPr lang="en-US" dirty="0" err="1"/>
              <a:t>keatas</a:t>
            </a:r>
            <a:r>
              <a:rPr lang="en-US" dirty="0"/>
              <a:t> &amp; </a:t>
            </a:r>
            <a:r>
              <a:rPr lang="en-US" dirty="0" err="1"/>
              <a:t>kelas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678" y="3312642"/>
            <a:ext cx="3864815" cy="25600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7432" y="3312641"/>
            <a:ext cx="3720274" cy="2560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6272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4517" y="781629"/>
            <a:ext cx="10178322" cy="1034291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Gender</a:t>
            </a:r>
            <a:endParaRPr lang="id-ID" sz="6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336" b="13336"/>
          <a:stretch>
            <a:fillRect/>
          </a:stretch>
        </p:blipFill>
        <p:spPr>
          <a:xfrm>
            <a:off x="3072874" y="2286000"/>
            <a:ext cx="3533988" cy="194355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2873" y="4508461"/>
            <a:ext cx="3340805" cy="19362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4623" y="2224421"/>
            <a:ext cx="3225445" cy="20051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0175" y="4508461"/>
            <a:ext cx="2909893" cy="1995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491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d-ID" sz="5400" b="1" dirty="0"/>
              <a:t>SOCIAL FACTORS IN HEALTH AND ILLNESS</a:t>
            </a:r>
            <a:endParaRPr lang="id-ID" sz="5400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id-ID" sz="3600" b="1" dirty="0" smtClean="0"/>
              <a:t>SOCIOECONOMIC STATUS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id-ID" sz="3600" b="1" dirty="0" smtClean="0"/>
              <a:t>KEMISKINAN</a:t>
            </a:r>
            <a:endParaRPr lang="id-ID" sz="3600" b="1" dirty="0"/>
          </a:p>
        </p:txBody>
      </p:sp>
    </p:spTree>
    <p:extLst>
      <p:ext uri="{BB962C8B-B14F-4D97-AF65-F5344CB8AC3E}">
        <p14:creationId xmlns:p14="http://schemas.microsoft.com/office/powerpoint/2010/main" val="1992098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dirty="0" smtClean="0"/>
              <a:t>Nutrition and eating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1506828"/>
            <a:ext cx="4800600" cy="5035640"/>
          </a:xfrm>
        </p:spPr>
        <p:txBody>
          <a:bodyPr/>
          <a:lstStyle/>
          <a:p>
            <a:pPr marL="0" indent="0">
              <a:buNone/>
            </a:pPr>
            <a:r>
              <a:rPr lang="id-ID" dirty="0" smtClean="0"/>
              <a:t>NUTRITION AND EATING BEHAVIOR</a:t>
            </a:r>
          </a:p>
          <a:p>
            <a:r>
              <a:rPr lang="id-ID" b="1" dirty="0" smtClean="0"/>
              <a:t>THE FOOD GUIDE PYRAMID</a:t>
            </a:r>
          </a:p>
          <a:p>
            <a:pPr marL="0" indent="0">
              <a:buNone/>
            </a:pPr>
            <a:endParaRPr lang="id-ID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647796" y="1506828"/>
            <a:ext cx="4800600" cy="5035640"/>
          </a:xfrm>
        </p:spPr>
        <p:txBody>
          <a:bodyPr/>
          <a:lstStyle/>
          <a:p>
            <a:pPr marL="0" indent="0">
              <a:buNone/>
            </a:pPr>
            <a:r>
              <a:rPr lang="id-ID" dirty="0" smtClean="0"/>
              <a:t>Adjusment Strategies For Eating Right</a:t>
            </a:r>
          </a:p>
          <a:p>
            <a:pPr marL="457200" indent="-457200">
              <a:buFont typeface="+mj-lt"/>
              <a:buAutoNum type="arabicPeriod"/>
            </a:pPr>
            <a:r>
              <a:rPr lang="id-ID" dirty="0" smtClean="0"/>
              <a:t>Study the Food Guide Pyramid and Monitor Proposed Changes in it.</a:t>
            </a:r>
          </a:p>
          <a:p>
            <a:pPr marL="457200" indent="-457200">
              <a:buFont typeface="+mj-lt"/>
              <a:buAutoNum type="arabicPeriod"/>
            </a:pPr>
            <a:r>
              <a:rPr lang="id-ID" dirty="0" smtClean="0"/>
              <a:t>Follow a diet low in fat, saturated fat, and cholesterol.</a:t>
            </a:r>
          </a:p>
          <a:p>
            <a:pPr marL="457200" indent="-457200">
              <a:buFont typeface="+mj-lt"/>
              <a:buAutoNum type="arabicPeriod"/>
            </a:pPr>
            <a:r>
              <a:rPr lang="id-ID" dirty="0" smtClean="0"/>
              <a:t>Substitute plenty oof vegetables, fruits, and grain products for unhealthy foods</a:t>
            </a:r>
          </a:p>
          <a:p>
            <a:pPr marL="457200" indent="-457200">
              <a:buFont typeface="+mj-lt"/>
              <a:buAutoNum type="arabicPeriod"/>
            </a:pPr>
            <a:r>
              <a:rPr lang="id-ID" dirty="0" smtClean="0"/>
              <a:t>Use sugar only in moderation</a:t>
            </a:r>
          </a:p>
          <a:p>
            <a:pPr marL="457200" indent="-457200">
              <a:buFont typeface="+mj-lt"/>
              <a:buAutoNum type="arabicPeriod"/>
            </a:pPr>
            <a:r>
              <a:rPr lang="id-ID" dirty="0" smtClean="0"/>
              <a:t>Use Sodium in moderation</a:t>
            </a:r>
          </a:p>
          <a:p>
            <a:pPr marL="457200" indent="-457200">
              <a:buFont typeface="+mj-lt"/>
              <a:buAutoNum type="arabicPeriod"/>
            </a:pPr>
            <a:r>
              <a:rPr lang="id-ID" dirty="0" smtClean="0"/>
              <a:t>Drink plenty of water</a:t>
            </a:r>
          </a:p>
          <a:p>
            <a:pPr marL="457200" indent="-457200">
              <a:buFont typeface="+mj-lt"/>
              <a:buAutoNum type="arabicPeriod"/>
            </a:pPr>
            <a:r>
              <a:rPr lang="id-ID" dirty="0" smtClean="0"/>
              <a:t>Eat breakfast every day</a:t>
            </a:r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678" y="2377568"/>
            <a:ext cx="3906798" cy="296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928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251678" y="721218"/>
            <a:ext cx="10178322" cy="3116686"/>
          </a:xfrm>
        </p:spPr>
        <p:txBody>
          <a:bodyPr/>
          <a:lstStyle/>
          <a:p>
            <a:r>
              <a:rPr lang="id-ID" sz="2400" b="1" dirty="0" smtClean="0"/>
              <a:t>CULTURAL </a:t>
            </a:r>
            <a:r>
              <a:rPr lang="id-ID" sz="2400" b="1" dirty="0" smtClean="0"/>
              <a:t>VARIATIONS</a:t>
            </a:r>
          </a:p>
          <a:p>
            <a:pPr marL="457200" indent="-457200">
              <a:buFont typeface="+mj-lt"/>
              <a:buAutoNum type="arabicPeriod"/>
            </a:pPr>
            <a:r>
              <a:rPr lang="id-ID" b="1" i="1" dirty="0" smtClean="0"/>
              <a:t>EATING ANG LONGEVITY</a:t>
            </a:r>
          </a:p>
          <a:p>
            <a:pPr marL="0" indent="0">
              <a:buNone/>
            </a:pPr>
            <a:r>
              <a:rPr lang="id-ID" b="1" i="1" dirty="0" smtClean="0"/>
              <a:t>Makanan mempengaruhi seberapa lama seseorang hidup. Terdapat 2 cara memperpanjang hidup : </a:t>
            </a:r>
            <a:endParaRPr lang="id-ID" b="1" i="1" dirty="0" smtClean="0"/>
          </a:p>
          <a:p>
            <a:pPr marL="0" indent="0">
              <a:buNone/>
            </a:pPr>
            <a:r>
              <a:rPr lang="id-ID" b="1" i="1" dirty="0" smtClean="0"/>
              <a:t>A. CALORIC RESTRICTION</a:t>
            </a:r>
          </a:p>
          <a:p>
            <a:pPr marL="0" indent="0">
              <a:buNone/>
            </a:pPr>
            <a:r>
              <a:rPr lang="id-ID" b="1" i="1" dirty="0" smtClean="0"/>
              <a:t>B. THE VITAMIN-AND-AGING CONTROVERSY</a:t>
            </a:r>
          </a:p>
          <a:p>
            <a:pPr marL="457200" indent="-457200">
              <a:buFont typeface="+mj-lt"/>
              <a:buAutoNum type="arabicPeriod"/>
            </a:pPr>
            <a:endParaRPr lang="id-ID" dirty="0" smtClean="0"/>
          </a:p>
          <a:p>
            <a:pPr marL="0" indent="0">
              <a:buNone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85528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d-ID" dirty="0" smtClean="0"/>
              <a:t>EATING PROBLEMS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74" y="1435995"/>
            <a:ext cx="10178322" cy="3593591"/>
          </a:xfrm>
        </p:spPr>
        <p:txBody>
          <a:bodyPr/>
          <a:lstStyle/>
          <a:p>
            <a:r>
              <a:rPr lang="id-ID" sz="2400" b="1" dirty="0" smtClean="0"/>
              <a:t>OBESITY				LEPTIN		</a:t>
            </a:r>
          </a:p>
          <a:p>
            <a:endParaRPr lang="id-ID" sz="2400" b="1" dirty="0"/>
          </a:p>
          <a:p>
            <a:endParaRPr lang="id-ID" sz="2400" b="1" dirty="0" smtClean="0"/>
          </a:p>
          <a:p>
            <a:endParaRPr lang="id-ID" sz="2400" b="1" dirty="0"/>
          </a:p>
          <a:p>
            <a:endParaRPr lang="id-ID" sz="2400" b="1" dirty="0" smtClean="0"/>
          </a:p>
          <a:p>
            <a:r>
              <a:rPr lang="id-ID" sz="2400" b="1" dirty="0" smtClean="0"/>
              <a:t>HEREDITY			ETHNICITY and GENDER</a:t>
            </a:r>
          </a:p>
          <a:p>
            <a:pPr marL="0" indent="0">
              <a:buNone/>
            </a:pPr>
            <a:r>
              <a:rPr lang="id-ID" sz="2400" b="1" dirty="0" smtClean="0"/>
              <a:t>					DIETING</a:t>
            </a:r>
          </a:p>
          <a:p>
            <a:pPr marL="0" indent="0">
              <a:buNone/>
            </a:pPr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237" y="2025844"/>
            <a:ext cx="2709033" cy="18045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237" y="4615091"/>
            <a:ext cx="2926005" cy="16655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588" y="2025844"/>
            <a:ext cx="2396077" cy="1874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137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dirty="0" smtClean="0"/>
              <a:t>Gangguan pola makan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2246313"/>
            <a:ext cx="10178322" cy="4257518"/>
          </a:xfrm>
        </p:spPr>
        <p:txBody>
          <a:bodyPr/>
          <a:lstStyle/>
          <a:p>
            <a:r>
              <a:rPr lang="id-ID" dirty="0" smtClean="0"/>
              <a:t>ANOREXIA NERVOSA</a:t>
            </a:r>
          </a:p>
          <a:p>
            <a:pPr marL="0" indent="0">
              <a:buNone/>
            </a:pPr>
            <a:r>
              <a:rPr lang="id-ID" dirty="0" smtClean="0"/>
              <a:t>Membuat dirinya kelaparan untuk menjadi kurus.</a:t>
            </a:r>
          </a:p>
          <a:p>
            <a:pPr marL="0" indent="0">
              <a:buNone/>
            </a:pPr>
            <a:endParaRPr lang="id-ID" dirty="0"/>
          </a:p>
          <a:p>
            <a:pPr marL="0" indent="0">
              <a:buNone/>
            </a:pPr>
            <a:endParaRPr lang="id-ID" dirty="0" smtClean="0"/>
          </a:p>
          <a:p>
            <a:r>
              <a:rPr lang="id-ID" dirty="0" smtClean="0"/>
              <a:t>BULIMIA NERVOSA</a:t>
            </a:r>
          </a:p>
          <a:p>
            <a:pPr marL="0" indent="0">
              <a:buNone/>
            </a:pPr>
            <a:r>
              <a:rPr lang="id-ID" dirty="0" smtClean="0"/>
              <a:t>Setelah makan lalu dimuntahkan kembali.</a:t>
            </a:r>
            <a:endParaRPr lang="id-ID" dirty="0"/>
          </a:p>
        </p:txBody>
      </p:sp>
      <p:pic>
        <p:nvPicPr>
          <p:cNvPr id="1026" name="Picture 2" descr="Image result for bulimia nervos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834" y="4494221"/>
            <a:ext cx="2941168" cy="2194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502" y="2061358"/>
            <a:ext cx="3122500" cy="1989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601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benefits of exercise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349612"/>
            <a:ext cx="10178322" cy="508714"/>
          </a:xfrm>
        </p:spPr>
        <p:txBody>
          <a:bodyPr>
            <a:noAutofit/>
          </a:bodyPr>
          <a:lstStyle/>
          <a:p>
            <a:r>
              <a:rPr lang="en-US" sz="2800" dirty="0" err="1"/>
              <a:t>Eerobic</a:t>
            </a:r>
            <a:r>
              <a:rPr lang="en-US" sz="2800" dirty="0"/>
              <a:t> Exercise : 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089387"/>
            <a:ext cx="3048000" cy="202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580" y="2089387"/>
            <a:ext cx="3124200" cy="202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Hasil gambar untuk sepeda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4563712"/>
            <a:ext cx="3162300" cy="1948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580" y="4529086"/>
            <a:ext cx="3124200" cy="198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7667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Exercise and longevity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5457423"/>
            <a:ext cx="10178322" cy="1078992"/>
          </a:xfrm>
        </p:spPr>
        <p:txBody>
          <a:bodyPr>
            <a:normAutofit/>
          </a:bodyPr>
          <a:lstStyle/>
          <a:p>
            <a:r>
              <a:rPr lang="en-US" sz="2800" dirty="0"/>
              <a:t>Exercise can lead to a healthier life as a middle-aged and older adult, and increase longevity.</a:t>
            </a:r>
          </a:p>
          <a:p>
            <a:endParaRPr lang="id-ID" sz="280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590" y="1519708"/>
            <a:ext cx="5272498" cy="350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28775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3772</TotalTime>
  <Words>724</Words>
  <Application>Microsoft Office PowerPoint</Application>
  <PresentationFormat>Widescreen</PresentationFormat>
  <Paragraphs>123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Gill Sans MT</vt:lpstr>
      <vt:lpstr>Impact</vt:lpstr>
      <vt:lpstr>Badge</vt:lpstr>
      <vt:lpstr>health</vt:lpstr>
      <vt:lpstr>Explaining health and illness</vt:lpstr>
      <vt:lpstr>SOCIAL FACTORS IN HEALTH AND ILLNESS</vt:lpstr>
      <vt:lpstr>Nutrition and eating</vt:lpstr>
      <vt:lpstr>PowerPoint Presentation</vt:lpstr>
      <vt:lpstr>EATING PROBLEMS</vt:lpstr>
      <vt:lpstr>Gangguan pola makan</vt:lpstr>
      <vt:lpstr>The benefits of exercise </vt:lpstr>
      <vt:lpstr>Exercise and longevity </vt:lpstr>
      <vt:lpstr>PowerPoint Presentation</vt:lpstr>
      <vt:lpstr>PowerPoint Presentation</vt:lpstr>
      <vt:lpstr>PowerPoint Presentation</vt:lpstr>
      <vt:lpstr>Psychoactive Drugs</vt:lpstr>
      <vt:lpstr>Addiction</vt:lpstr>
      <vt:lpstr>Alcoholism</vt:lpstr>
      <vt:lpstr>Adjusment strategies  for curbing alcohol use </vt:lpstr>
      <vt:lpstr>Smoking </vt:lpstr>
      <vt:lpstr>Adjustment strategies for quitting smoking </vt:lpstr>
      <vt:lpstr>recognizing and interpreting symptoms </vt:lpstr>
      <vt:lpstr>Seeking treatment (mencari pengobatan)</vt:lpstr>
      <vt:lpstr>The patient role (peran pasien)</vt:lpstr>
      <vt:lpstr>Adherence to medical&amp;treatment (kepatuhan terhadap nasihat medis dan pengobatan)</vt:lpstr>
      <vt:lpstr>Socioeconomics status and ethnicity (status sosial ekonomi dan etnis)</vt:lpstr>
      <vt:lpstr>Gender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</dc:title>
  <dc:creator>ADMIN</dc:creator>
  <cp:lastModifiedBy>ADMIN</cp:lastModifiedBy>
  <cp:revision>22</cp:revision>
  <dcterms:created xsi:type="dcterms:W3CDTF">2016-09-29T09:05:49Z</dcterms:created>
  <dcterms:modified xsi:type="dcterms:W3CDTF">2016-10-06T14:27:07Z</dcterms:modified>
</cp:coreProperties>
</file>