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7" r:id="rId19"/>
    <p:sldId id="271" r:id="rId20"/>
    <p:sldId id="274" r:id="rId21"/>
    <p:sldId id="278" r:id="rId22"/>
    <p:sldId id="275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24B9CF-A3B2-4755-9B57-90EF7A37F82B}" type="datetimeFigureOut">
              <a:rPr lang="id-ID" smtClean="0"/>
              <a:pPr/>
              <a:t>29/09/2016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1F741E1-0C00-45B8-AB4B-231008FDDF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9CF-A3B2-4755-9B57-90EF7A37F82B}" type="datetimeFigureOut">
              <a:rPr lang="id-ID" smtClean="0"/>
              <a:pPr/>
              <a:t>29/09/2016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41E1-0C00-45B8-AB4B-231008FDDF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9CF-A3B2-4755-9B57-90EF7A37F82B}" type="datetimeFigureOut">
              <a:rPr lang="id-ID" smtClean="0"/>
              <a:pPr/>
              <a:t>29/09/2016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41E1-0C00-45B8-AB4B-231008FDDF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24B9CF-A3B2-4755-9B57-90EF7A37F82B}" type="datetimeFigureOut">
              <a:rPr lang="id-ID" smtClean="0"/>
              <a:pPr/>
              <a:t>29/09/2016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41E1-0C00-45B8-AB4B-231008FDDF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24B9CF-A3B2-4755-9B57-90EF7A37F82B}" type="datetimeFigureOut">
              <a:rPr lang="id-ID" smtClean="0"/>
              <a:pPr/>
              <a:t>29/09/2016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1F741E1-0C00-45B8-AB4B-231008FDDF47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24B9CF-A3B2-4755-9B57-90EF7A37F82B}" type="datetimeFigureOut">
              <a:rPr lang="id-ID" smtClean="0"/>
              <a:pPr/>
              <a:t>29/09/2016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1F741E1-0C00-45B8-AB4B-231008FDDF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24B9CF-A3B2-4755-9B57-90EF7A37F82B}" type="datetimeFigureOut">
              <a:rPr lang="id-ID" smtClean="0"/>
              <a:pPr/>
              <a:t>29/09/2016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1F741E1-0C00-45B8-AB4B-231008FDDF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9CF-A3B2-4755-9B57-90EF7A37F82B}" type="datetimeFigureOut">
              <a:rPr lang="id-ID" smtClean="0"/>
              <a:pPr/>
              <a:t>29/09/2016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41E1-0C00-45B8-AB4B-231008FDDF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24B9CF-A3B2-4755-9B57-90EF7A37F82B}" type="datetimeFigureOut">
              <a:rPr lang="id-ID" smtClean="0"/>
              <a:pPr/>
              <a:t>29/09/2016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1F741E1-0C00-45B8-AB4B-231008FDDF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24B9CF-A3B2-4755-9B57-90EF7A37F82B}" type="datetimeFigureOut">
              <a:rPr lang="id-ID" smtClean="0"/>
              <a:pPr/>
              <a:t>29/09/2016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1F741E1-0C00-45B8-AB4B-231008FDDF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24B9CF-A3B2-4755-9B57-90EF7A37F82B}" type="datetimeFigureOut">
              <a:rPr lang="id-ID" smtClean="0"/>
              <a:pPr/>
              <a:t>29/09/2016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1F741E1-0C00-45B8-AB4B-231008FDDF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24B9CF-A3B2-4755-9B57-90EF7A37F82B}" type="datetimeFigureOut">
              <a:rPr lang="id-ID" smtClean="0"/>
              <a:pPr/>
              <a:t>29/09/2016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1F741E1-0C00-45B8-AB4B-231008FDDF4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424936" cy="1470025"/>
          </a:xfrm>
        </p:spPr>
        <p:txBody>
          <a:bodyPr>
            <a:noAutofit/>
          </a:bodyPr>
          <a:lstStyle/>
          <a:p>
            <a:pPr algn="l"/>
            <a:r>
              <a:rPr lang="id-ID" sz="9600" b="1" dirty="0" smtClean="0"/>
              <a:t>	</a:t>
            </a:r>
            <a:r>
              <a:rPr lang="id-ID" sz="9600" b="1" dirty="0" smtClean="0">
                <a:solidFill>
                  <a:schemeClr val="tx1"/>
                </a:solidFill>
              </a:rPr>
              <a:t>	GENDER</a:t>
            </a:r>
            <a:endParaRPr lang="id-ID" sz="96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293096"/>
            <a:ext cx="8229600" cy="2304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d-ID" sz="28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Bayu Aditya Suryanto – </a:t>
            </a:r>
            <a:r>
              <a:rPr lang="id-ID" sz="280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Ilmu Komunikasi 2015</a:t>
            </a:r>
            <a:endParaRPr lang="id-ID" sz="28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id-ID" sz="28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d-ID" sz="280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</a:t>
            </a:r>
            <a:r>
              <a:rPr kumimoji="0" lang="id-ID" sz="2800" i="0" u="none" strike="noStrike" kern="120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800" i="0" u="none" strike="noStrike" kern="120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Fajar Utama Bujang </a:t>
            </a:r>
            <a:r>
              <a:rPr kumimoji="0" lang="id-ID" sz="2800" i="0" u="none" strike="noStrike" kern="120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Ilmu komunikasi 2015</a:t>
            </a:r>
            <a:endParaRPr kumimoji="0" lang="id-ID" sz="2800" i="0" u="none" strike="noStrike" kern="1200" cap="none" spc="0" normalizeH="0" noProof="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d-ID" sz="2800" i="0" u="none" strike="noStrike" kern="1200" cap="none" spc="0" normalizeH="0" noProof="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d-ID" sz="2800" baseline="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Christopper</a:t>
            </a:r>
            <a:r>
              <a:rPr lang="id-ID" sz="28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 – Psikologi 2016</a:t>
            </a:r>
            <a:endParaRPr kumimoji="0" lang="id-ID" sz="2800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d-ID" sz="2800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Cognitive Theories of Gender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176221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Gender schema theory</a:t>
            </a:r>
            <a:r>
              <a:rPr lang="en-US" sz="2400" dirty="0" smtClean="0"/>
              <a:t> </a:t>
            </a:r>
            <a:r>
              <a:rPr lang="id-ID" sz="2400" dirty="0" smtClean="0"/>
              <a:t>- </a:t>
            </a:r>
            <a:r>
              <a:rPr lang="id-ID" sz="2400" dirty="0" smtClean="0">
                <a:cs typeface="Arial" charset="0"/>
              </a:rPr>
              <a:t>Menggolongkan jenis kelamin anak-anak secara bertahap mengembangkan skema gender apa yang pantas dan tidak pantas dalam budaya mereka.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GENDER COMPARISONS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13301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Gender Stereotypes </a:t>
            </a:r>
            <a:r>
              <a:rPr lang="id-ID" sz="3200" dirty="0" smtClean="0">
                <a:solidFill>
                  <a:schemeClr val="bg1"/>
                </a:solidFill>
              </a:rPr>
              <a:t>- K</a:t>
            </a:r>
            <a:r>
              <a:rPr lang="nl-NL" sz="3200" dirty="0" smtClean="0">
                <a:solidFill>
                  <a:schemeClr val="bg1"/>
                </a:solidFill>
              </a:rPr>
              <a:t>eyakinan </a:t>
            </a:r>
            <a:r>
              <a:rPr lang="id-ID" sz="3200" dirty="0" smtClean="0">
                <a:solidFill>
                  <a:schemeClr val="bg1"/>
                </a:solidFill>
              </a:rPr>
              <a:t>umum </a:t>
            </a:r>
            <a:r>
              <a:rPr lang="nl-NL" sz="3200" dirty="0" smtClean="0">
                <a:solidFill>
                  <a:schemeClr val="bg1"/>
                </a:solidFill>
              </a:rPr>
              <a:t>tentang</a:t>
            </a:r>
            <a:r>
              <a:rPr lang="id-ID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smtClean="0">
                <a:solidFill>
                  <a:schemeClr val="bg1"/>
                </a:solidFill>
              </a:rPr>
              <a:t>perempuan dan laki-laki</a:t>
            </a:r>
            <a:r>
              <a:rPr lang="id-ID" sz="3200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</a:b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b="1" dirty="0" smtClean="0">
                <a:solidFill>
                  <a:schemeClr val="bg1"/>
                </a:solidFill>
              </a:rPr>
              <a:t>	Gender Stereotypes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2800" b="1" dirty="0" smtClean="0">
                <a:solidFill>
                  <a:schemeClr val="bg1"/>
                </a:solidFill>
              </a:rPr>
              <a:t>	</a:t>
            </a:r>
            <a:r>
              <a:rPr lang="id-ID" sz="3200" b="1" dirty="0" smtClean="0">
                <a:solidFill>
                  <a:schemeClr val="bg1"/>
                </a:solidFill>
              </a:rPr>
              <a:t>Hal yang terkait stereotypes gender</a:t>
            </a:r>
          </a:p>
          <a:p>
            <a:pPr>
              <a:buNone/>
            </a:pPr>
            <a:endParaRPr lang="id-ID" sz="2800" b="1" dirty="0" smtClean="0">
              <a:solidFill>
                <a:schemeClr val="bg1"/>
              </a:solidFill>
            </a:endParaRPr>
          </a:p>
          <a:p>
            <a:r>
              <a:rPr lang="id-ID" sz="2800" dirty="0" smtClean="0">
                <a:solidFill>
                  <a:schemeClr val="bg1"/>
                </a:solidFill>
              </a:rPr>
              <a:t>Traditional Masculinity and Feminimity</a:t>
            </a:r>
          </a:p>
          <a:p>
            <a:r>
              <a:rPr lang="id-ID" sz="2800" dirty="0" smtClean="0">
                <a:solidFill>
                  <a:schemeClr val="bg1"/>
                </a:solidFill>
              </a:rPr>
              <a:t>Streotyping and Culture</a:t>
            </a:r>
          </a:p>
          <a:p>
            <a:r>
              <a:rPr lang="id-ID" sz="2800" dirty="0" smtClean="0">
                <a:solidFill>
                  <a:schemeClr val="bg1"/>
                </a:solidFill>
              </a:rPr>
              <a:t>Gender Stereotypes and Ethnicity</a:t>
            </a:r>
          </a:p>
          <a:p>
            <a:r>
              <a:rPr lang="id-ID" sz="2800" b="1" dirty="0" smtClean="0">
                <a:solidFill>
                  <a:schemeClr val="bg1"/>
                </a:solidFill>
              </a:rPr>
              <a:t>Sexism</a:t>
            </a:r>
            <a:r>
              <a:rPr lang="id-ID" sz="2800" dirty="0" smtClean="0">
                <a:solidFill>
                  <a:schemeClr val="bg1"/>
                </a:solidFill>
              </a:rPr>
              <a:t> = P</a:t>
            </a:r>
            <a:r>
              <a:rPr lang="en-US" sz="2800" dirty="0" err="1" smtClean="0">
                <a:solidFill>
                  <a:schemeClr val="bg1"/>
                </a:solidFill>
              </a:rPr>
              <a:t>rasangka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diskriminasi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terhadap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individu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karena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nya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seks</a:t>
            </a:r>
            <a:endParaRPr lang="id-ID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>
              <a:defRPr/>
            </a:pPr>
            <a:r>
              <a:rPr lang="id-ID" sz="3600" b="1" dirty="0" smtClean="0">
                <a:solidFill>
                  <a:schemeClr val="bg1"/>
                </a:solidFill>
              </a:rPr>
              <a:t>Gender Similarities and Differences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861048"/>
            <a:ext cx="8219256" cy="26983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id-ID" sz="2800" b="1" dirty="0" smtClean="0">
                <a:solidFill>
                  <a:schemeClr val="bg1"/>
                </a:solidFill>
              </a:rPr>
              <a:t>Physical Similarities and Differences</a:t>
            </a:r>
          </a:p>
          <a:p>
            <a:pPr>
              <a:defRPr/>
            </a:pPr>
            <a:r>
              <a:rPr lang="id-ID" sz="2800" b="1" dirty="0" smtClean="0">
                <a:solidFill>
                  <a:schemeClr val="bg1"/>
                </a:solidFill>
              </a:rPr>
              <a:t>Cognitive Similarities and Differences</a:t>
            </a:r>
          </a:p>
          <a:p>
            <a:pPr>
              <a:defRPr/>
            </a:pPr>
            <a:r>
              <a:rPr lang="id-ID" sz="2800" b="1" dirty="0" smtClean="0">
                <a:solidFill>
                  <a:schemeClr val="bg1"/>
                </a:solidFill>
              </a:rPr>
              <a:t>Sociomotional Similarities and Differences</a:t>
            </a:r>
          </a:p>
          <a:p>
            <a:pPr>
              <a:defRPr/>
            </a:pPr>
            <a:r>
              <a:rPr lang="id-ID" sz="2800" b="1" dirty="0" smtClean="0">
                <a:solidFill>
                  <a:schemeClr val="bg1"/>
                </a:solidFill>
              </a:rPr>
              <a:t>Interpreting Gender Differences</a:t>
            </a:r>
          </a:p>
          <a:p>
            <a:pPr>
              <a:defRPr/>
            </a:pPr>
            <a:r>
              <a:rPr lang="id-ID" sz="2800" b="1" dirty="0" smtClean="0">
                <a:solidFill>
                  <a:schemeClr val="bg1"/>
                </a:solidFill>
              </a:rPr>
              <a:t>Gender in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568952" cy="1399032"/>
          </a:xfrm>
          <a:noFill/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Masculinity,Femininity,Androgyny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400" dirty="0" err="1" smtClean="0">
                <a:solidFill>
                  <a:schemeClr val="bg1"/>
                </a:solidFill>
              </a:rPr>
              <a:t>Androgini</a:t>
            </a:r>
            <a:r>
              <a:rPr lang="en-US" sz="2400" dirty="0" smtClean="0">
                <a:solidFill>
                  <a:schemeClr val="bg1"/>
                </a:solidFill>
              </a:rPr>
              <a:t> = </a:t>
            </a:r>
            <a:r>
              <a:rPr lang="id-ID" sz="2400" dirty="0" smtClean="0">
                <a:solidFill>
                  <a:schemeClr val="bg1"/>
                </a:solidFill>
              </a:rPr>
              <a:t>Adanya </a:t>
            </a:r>
            <a:r>
              <a:rPr lang="en-US" sz="2400" dirty="0" err="1" smtClean="0">
                <a:solidFill>
                  <a:schemeClr val="bg1"/>
                </a:solidFill>
              </a:rPr>
              <a:t>tingkat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tinggi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karakteristik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feminin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maskulin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individu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sama</a:t>
            </a:r>
            <a:r>
              <a:rPr lang="id-ID" sz="2400" dirty="0" smtClean="0">
                <a:solidFill>
                  <a:schemeClr val="bg1"/>
                </a:solidFill>
              </a:rPr>
              <a:t>.</a:t>
            </a:r>
            <a:endParaRPr lang="id-ID" sz="2400" b="1" dirty="0" smtClean="0">
              <a:solidFill>
                <a:schemeClr val="bg1"/>
              </a:solidFill>
            </a:endParaRPr>
          </a:p>
          <a:p>
            <a:pPr marL="448056" lvl="1" indent="-384048">
              <a:buSzPct val="80000"/>
              <a:buNone/>
            </a:pPr>
            <a:endParaRPr lang="id-ID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Individu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digolongkan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untuk </a:t>
            </a:r>
            <a:r>
              <a:rPr lang="en-US" sz="2400" dirty="0" err="1" smtClean="0">
                <a:solidFill>
                  <a:schemeClr val="bg1"/>
                </a:solidFill>
              </a:rPr>
              <a:t>memiliki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dari </a:t>
            </a:r>
            <a:r>
              <a:rPr lang="en-US" sz="2400" dirty="0" err="1" smtClean="0">
                <a:solidFill>
                  <a:schemeClr val="bg1"/>
                </a:solidFill>
              </a:rPr>
              <a:t>empat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jenis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kelamin</a:t>
            </a:r>
            <a:r>
              <a:rPr lang="id-ID" sz="2400" dirty="0" smtClean="0">
                <a:solidFill>
                  <a:schemeClr val="bg1"/>
                </a:solidFill>
              </a:rPr>
              <a:t> dan </a:t>
            </a:r>
            <a:r>
              <a:rPr lang="en-US" sz="2400" dirty="0" err="1" smtClean="0">
                <a:solidFill>
                  <a:schemeClr val="bg1"/>
                </a:solidFill>
              </a:rPr>
              <a:t>peran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orientasi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dari </a:t>
            </a:r>
            <a:r>
              <a:rPr lang="en-US" sz="2400" dirty="0" err="1" smtClean="0">
                <a:solidFill>
                  <a:schemeClr val="bg1"/>
                </a:solidFill>
              </a:rPr>
              <a:t>skala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Bem's</a:t>
            </a:r>
            <a:endParaRPr lang="id-ID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androgynous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feminine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masculine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Undifferentiated</a:t>
            </a:r>
            <a:endParaRPr lang="id-ID" sz="2400" b="1" dirty="0" smtClean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568952" cy="139903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Masculinity,Femininity,Androgyny</a:t>
            </a:r>
            <a:endParaRPr lang="id-ID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565894"/>
              </p:ext>
            </p:extLst>
          </p:nvPr>
        </p:nvGraphicFramePr>
        <p:xfrm>
          <a:off x="467544" y="2636912"/>
          <a:ext cx="82296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Exemples of masculin</a:t>
                      </a:r>
                      <a:r>
                        <a:rPr lang="id-ID" baseline="0" dirty="0" smtClean="0"/>
                        <a:t> items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Exemples</a:t>
                      </a:r>
                      <a:r>
                        <a:rPr lang="id-ID" baseline="0" dirty="0" smtClean="0"/>
                        <a:t> of feminine items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Defends</a:t>
                      </a:r>
                      <a:r>
                        <a:rPr lang="id-ID" baseline="0" dirty="0" smtClean="0"/>
                        <a:t> open beliefs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Does</a:t>
                      </a:r>
                      <a:r>
                        <a:rPr lang="id-ID" baseline="0" dirty="0" smtClean="0"/>
                        <a:t> not use harsh language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Forceful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Affectionate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Willing to take risks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Love Children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Dominant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Understanding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Aggressive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Gentle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Masculinity,Femininity,Androgyny</a:t>
            </a:r>
            <a:endParaRPr lang="id-ID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81128"/>
            <a:ext cx="8229600" cy="200709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Gender-role transcendence </a:t>
            </a:r>
            <a:r>
              <a:rPr lang="id-ID" sz="2800" dirty="0" smtClean="0">
                <a:solidFill>
                  <a:schemeClr val="bg1"/>
                </a:solidFill>
              </a:rPr>
              <a:t>- B</a:t>
            </a:r>
            <a:r>
              <a:rPr lang="en-US" sz="2800" dirty="0" err="1" smtClean="0">
                <a:solidFill>
                  <a:schemeClr val="bg1"/>
                </a:solidFill>
              </a:rPr>
              <a:t>erpikir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tentang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kita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sendiri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orang</a:t>
            </a:r>
            <a:r>
              <a:rPr lang="en-US" sz="2800" dirty="0" smtClean="0">
                <a:solidFill>
                  <a:schemeClr val="bg1"/>
                </a:solidFill>
              </a:rPr>
              <a:t> lain </a:t>
            </a:r>
            <a:r>
              <a:rPr lang="en-US" sz="2800" dirty="0" err="1" smtClean="0">
                <a:solidFill>
                  <a:schemeClr val="bg1"/>
                </a:solidFill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orang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bukan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maskulin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feminin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atau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id-ID" sz="2800" dirty="0" smtClean="0">
                <a:solidFill>
                  <a:schemeClr val="bg1"/>
                </a:solidFill>
              </a:rPr>
              <a:t>androgyny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		</a:t>
            </a:r>
            <a:r>
              <a:rPr lang="en-US" b="1" dirty="0" smtClean="0">
                <a:solidFill>
                  <a:schemeClr val="bg1"/>
                </a:solidFill>
              </a:rPr>
              <a:t>Women’s Lives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24822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D</a:t>
            </a:r>
            <a:r>
              <a:rPr lang="en-US" sz="3200" b="1" dirty="0" err="1" smtClean="0">
                <a:solidFill>
                  <a:schemeClr val="bg1"/>
                </a:solidFill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sebagian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besar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dunia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kehidupan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orang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diatur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oleh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id-ID" sz="3200" b="1" dirty="0" err="1" smtClean="0">
                <a:solidFill>
                  <a:schemeClr val="bg1"/>
                </a:solidFill>
              </a:rPr>
              <a:t>g</a:t>
            </a:r>
            <a:r>
              <a:rPr lang="en-US" sz="3200" b="1" dirty="0" smtClean="0">
                <a:solidFill>
                  <a:schemeClr val="bg1"/>
                </a:solidFill>
              </a:rPr>
              <a:t>ender </a:t>
            </a:r>
            <a:r>
              <a:rPr lang="en-US" sz="3200" b="1" dirty="0" err="1" smtClean="0">
                <a:solidFill>
                  <a:schemeClr val="bg1"/>
                </a:solidFill>
              </a:rPr>
              <a:t>tradisional</a:t>
            </a:r>
            <a:r>
              <a:rPr lang="en-US" sz="3200" b="1" dirty="0" smtClean="0">
                <a:solidFill>
                  <a:schemeClr val="bg1"/>
                </a:solidFill>
              </a:rPr>
              <a:t> yang </a:t>
            </a:r>
            <a:r>
              <a:rPr lang="en-US" sz="3200" b="1" dirty="0" err="1" smtClean="0">
                <a:solidFill>
                  <a:schemeClr val="bg1"/>
                </a:solidFill>
              </a:rPr>
              <a:t>menetapkan</a:t>
            </a:r>
            <a:r>
              <a:rPr lang="en-US" sz="3200" b="1" dirty="0" smtClean="0">
                <a:solidFill>
                  <a:schemeClr val="bg1"/>
                </a:solidFill>
              </a:rPr>
              <a:t> status yang </a:t>
            </a:r>
            <a:r>
              <a:rPr lang="en-US" sz="3200" b="1" dirty="0" err="1" smtClean="0">
                <a:solidFill>
                  <a:schemeClr val="bg1"/>
                </a:solidFill>
              </a:rPr>
              <a:t>subordinat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kepada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perempuan</a:t>
            </a:r>
            <a:r>
              <a:rPr lang="id-ID" sz="32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id-ID" sz="3200" b="1" dirty="0" smtClean="0">
              <a:solidFill>
                <a:schemeClr val="bg1"/>
              </a:solidFill>
            </a:endParaRPr>
          </a:p>
          <a:p>
            <a:r>
              <a:rPr lang="id-ID" sz="3200" b="1" dirty="0" smtClean="0">
                <a:solidFill>
                  <a:schemeClr val="bg1"/>
                </a:solidFill>
              </a:rPr>
              <a:t>Politik = </a:t>
            </a:r>
            <a:r>
              <a:rPr lang="en-US" sz="3200" b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politik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terutama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negara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berkembang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perempuan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diperlakukan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sebagai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beban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daripada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aset</a:t>
            </a:r>
            <a:r>
              <a:rPr lang="id-ID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		</a:t>
            </a:r>
            <a:r>
              <a:rPr lang="en-US" b="1" dirty="0" smtClean="0">
                <a:solidFill>
                  <a:schemeClr val="bg1"/>
                </a:solidFill>
              </a:rPr>
              <a:t>Women’s Lives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25922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id-ID" sz="2800" b="1" dirty="0" smtClean="0">
                <a:solidFill>
                  <a:schemeClr val="bg1"/>
                </a:solidFill>
              </a:rPr>
              <a:t>Pekerjaan </a:t>
            </a:r>
            <a:r>
              <a:rPr lang="en-US" sz="2800" b="1" dirty="0" err="1" smtClean="0">
                <a:solidFill>
                  <a:schemeClr val="bg1"/>
                </a:solidFill>
              </a:rPr>
              <a:t>Perempuan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id-ID" sz="2800" b="1" dirty="0" smtClean="0">
                <a:solidFill>
                  <a:schemeClr val="bg1"/>
                </a:solidFill>
              </a:rPr>
              <a:t>=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id-ID" sz="2800" b="1" dirty="0" smtClean="0">
                <a:solidFill>
                  <a:schemeClr val="bg1"/>
                </a:solidFill>
              </a:rPr>
              <a:t>Pekerjaan </a:t>
            </a:r>
            <a:r>
              <a:rPr lang="en-US" sz="2800" b="1" dirty="0" err="1" smtClean="0">
                <a:solidFill>
                  <a:schemeClr val="bg1"/>
                </a:solidFill>
              </a:rPr>
              <a:t>Perempuan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id-ID" sz="2800" b="1" dirty="0" smtClean="0">
                <a:solidFill>
                  <a:schemeClr val="bg1"/>
                </a:solidFill>
              </a:rPr>
              <a:t>di </a:t>
            </a:r>
            <a:r>
              <a:rPr lang="en-US" sz="2800" b="1" dirty="0" err="1" smtClean="0">
                <a:solidFill>
                  <a:schemeClr val="bg1"/>
                </a:solidFill>
              </a:rPr>
              <a:t>seluruh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dunia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lebih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id-ID" sz="2800" b="1" dirty="0" smtClean="0">
                <a:solidFill>
                  <a:schemeClr val="bg1"/>
                </a:solidFill>
              </a:rPr>
              <a:t>ter</a:t>
            </a:r>
            <a:r>
              <a:rPr lang="en-US" sz="2800" b="1" dirty="0" err="1" smtClean="0">
                <a:solidFill>
                  <a:schemeClr val="bg1"/>
                </a:solidFill>
              </a:rPr>
              <a:t>batasi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sempit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daripada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laki-laki</a:t>
            </a:r>
            <a:r>
              <a:rPr lang="id-ID" sz="28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id-ID" sz="2800" b="1" dirty="0" smtClean="0">
                <a:solidFill>
                  <a:schemeClr val="bg1"/>
                </a:solidFill>
              </a:rPr>
              <a:t>Pendidikan = </a:t>
            </a:r>
            <a:r>
              <a:rPr lang="en-US" sz="2800" b="1" dirty="0" err="1" smtClean="0">
                <a:solidFill>
                  <a:schemeClr val="bg1"/>
                </a:solidFill>
              </a:rPr>
              <a:t>Kanada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Amerika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Rusia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memiliki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persentase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tertinggi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berpendidikan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perempuan</a:t>
            </a:r>
            <a:r>
              <a:rPr lang="id-ID" sz="2800" b="1" dirty="0" smtClean="0">
                <a:solidFill>
                  <a:schemeClr val="bg1"/>
                </a:solidFill>
              </a:rPr>
              <a:t>.</a:t>
            </a:r>
            <a:endParaRPr lang="id-ID" b="1" dirty="0" smtClean="0">
              <a:solidFill>
                <a:schemeClr val="bg1"/>
              </a:solidFill>
            </a:endParaRPr>
          </a:p>
          <a:p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Ethnic Minority Women in the United States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365104"/>
            <a:ext cx="8229600" cy="22322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Wanita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Afrika-Amerika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mengambil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waktu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pertimbangan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sebelum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menyelesaikan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masalah</a:t>
            </a:r>
            <a:r>
              <a:rPr lang="id-ID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Meksiko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wanita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menganggap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ekspresif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ibu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rumah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tangga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menjaga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anak-anak</a:t>
            </a:r>
            <a:r>
              <a:rPr lang="id-ID" sz="2400" dirty="0" smtClean="0">
                <a:solidFill>
                  <a:schemeClr val="bg1"/>
                </a:solidFill>
              </a:rPr>
              <a:t>.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b="1" dirty="0" smtClean="0">
                <a:solidFill>
                  <a:schemeClr val="bg1"/>
                </a:solidFill>
              </a:rPr>
              <a:t>CHAPTER OUTLINE</a:t>
            </a:r>
            <a:endParaRPr lang="id-ID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653136"/>
            <a:ext cx="7211144" cy="194421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sz="4400" b="1" dirty="0" smtClean="0">
                <a:solidFill>
                  <a:schemeClr val="bg1"/>
                </a:solidFill>
              </a:rPr>
              <a:t>- Perspective on Gender</a:t>
            </a:r>
          </a:p>
          <a:p>
            <a:pPr>
              <a:buNone/>
            </a:pPr>
            <a:r>
              <a:rPr lang="id-ID" sz="4400" b="1" dirty="0" smtClean="0">
                <a:solidFill>
                  <a:schemeClr val="bg1"/>
                </a:solidFill>
              </a:rPr>
              <a:t>- Gender Comparisons</a:t>
            </a:r>
          </a:p>
          <a:p>
            <a:pPr>
              <a:buNone/>
            </a:pPr>
            <a:r>
              <a:rPr lang="id-ID" sz="4400" b="1" dirty="0" smtClean="0">
                <a:solidFill>
                  <a:schemeClr val="bg1"/>
                </a:solidFill>
              </a:rPr>
              <a:t>- Women’s and Men’s Lives</a:t>
            </a:r>
            <a:endParaRPr lang="en-US" sz="4400" b="1" dirty="0" smtClean="0">
              <a:solidFill>
                <a:schemeClr val="bg1"/>
              </a:solidFill>
            </a:endParaRP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	</a:t>
            </a:r>
            <a:r>
              <a:rPr lang="en-US" b="1" dirty="0" smtClean="0">
                <a:solidFill>
                  <a:schemeClr val="bg1"/>
                </a:solidFill>
              </a:rPr>
              <a:t>Psychological Health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437112"/>
            <a:ext cx="8229600" cy="19782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Wanita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Amerika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Serikat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menghadapi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stres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khusus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beberapa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karena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mereka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adalah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perempuan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domestic violence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rape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Sexism</a:t>
            </a:r>
            <a:endParaRPr lang="id-ID" sz="2000" b="1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Psychological Health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6983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3200" b="1" dirty="0" err="1" smtClean="0">
                <a:solidFill>
                  <a:schemeClr val="bg1"/>
                </a:solidFill>
              </a:rPr>
              <a:t>Meskipun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laki-laki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telah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meningkat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keterlibatan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keluarga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perempuan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masih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menanggung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beban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terbesar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untuk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pekerjaan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rumah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tangga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Penitipan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Anak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bahkan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ketika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mereka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bekerja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luar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rumah</a:t>
            </a:r>
            <a:endParaRPr lang="id-ID" sz="3200" b="1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endParaRPr lang="en-US" sz="3200" b="1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3200" b="1" dirty="0" err="1" smtClean="0">
                <a:solidFill>
                  <a:schemeClr val="bg1"/>
                </a:solidFill>
              </a:rPr>
              <a:t>Wanita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memiliki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lebih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banyak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ketidakpuasan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dengan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tubuh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mereka</a:t>
            </a:r>
            <a:endParaRPr lang="id-ID" sz="3200" b="1" dirty="0" smtClean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  <a:ea typeface="宋体" pitchFamily="2" charset="-122"/>
              </a:rPr>
              <a:t>		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Coping With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Stres</a:t>
            </a:r>
            <a:r>
              <a:rPr lang="id-ID" b="1" dirty="0" smtClean="0">
                <a:solidFill>
                  <a:schemeClr val="bg1"/>
                </a:solidFill>
                <a:ea typeface="宋体" pitchFamily="2" charset="-122"/>
              </a:rPr>
              <a:t>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81128"/>
            <a:ext cx="8229600" cy="19782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Stress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wanita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berkurang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ketika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menerima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dukungan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sosial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sv-SE" sz="2400" b="1" dirty="0" smtClean="0">
                <a:solidFill>
                  <a:schemeClr val="bg1"/>
                </a:solidFill>
                <a:ea typeface="宋体" pitchFamily="2" charset="-122"/>
              </a:rPr>
              <a:t>dan wanita cenderung terlibat dalam pengasuhan dan perlindungan perilaku yang mencari aliansi dengan orang lain ketika menghadapi situasi stres.</a:t>
            </a:r>
            <a:endParaRPr lang="en-US" sz="2400" b="1" dirty="0" smtClean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bg1"/>
                </a:solidFill>
              </a:rPr>
              <a:t>Adjustment Strategies For Woman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Kenali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kemampuan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anda</a:t>
            </a:r>
            <a:endParaRPr lang="en-US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Perhatikan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pengembangan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diri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serta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hubungan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anda</a:t>
            </a:r>
            <a:endParaRPr lang="en-US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Jangan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berhadapan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dengan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seksisme</a:t>
            </a:r>
            <a:endParaRPr lang="en-US" b="1" dirty="0" smtClean="0">
              <a:solidFill>
                <a:schemeClr val="bg1"/>
              </a:solidFill>
              <a:ea typeface="宋体" pitchFamily="2" charset="-122"/>
            </a:endParaRPr>
          </a:p>
          <a:p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			Men’s Lives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852936"/>
            <a:ext cx="8229600" cy="2626312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70000" lnSpcReduction="20000"/>
          </a:bodyPr>
          <a:lstStyle/>
          <a:p>
            <a:r>
              <a:rPr lang="fi-FI" sz="3200" b="1" dirty="0" smtClean="0">
                <a:solidFill>
                  <a:schemeClr val="bg1"/>
                </a:solidFill>
              </a:rPr>
              <a:t>Laki-laki Afrika-Amerika lebih mungkin untuk hidup dalam kemiskinan</a:t>
            </a:r>
            <a:r>
              <a:rPr lang="id-ID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fi-FI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Nilai-nilai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budaya</a:t>
            </a:r>
            <a:r>
              <a:rPr lang="en-US" sz="3200" b="1" dirty="0" smtClean="0">
                <a:solidFill>
                  <a:schemeClr val="bg1"/>
                </a:solidFill>
              </a:rPr>
              <a:t> Asia </a:t>
            </a:r>
            <a:r>
              <a:rPr lang="en-US" sz="3200" b="1" dirty="0" err="1" smtClean="0">
                <a:solidFill>
                  <a:schemeClr val="bg1"/>
                </a:solidFill>
              </a:rPr>
              <a:t>tercermin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keluarga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tradisional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patriarkal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Cina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Jepang</a:t>
            </a:r>
            <a:r>
              <a:rPr lang="id-ID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Laki-laki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Meksiko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tradisional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menganggap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penyedia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dengan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berlebihan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maskulinitas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agresi</a:t>
            </a:r>
            <a:r>
              <a:rPr lang="id-ID" sz="3200" b="1" dirty="0" smtClean="0">
                <a:solidFill>
                  <a:schemeClr val="bg1"/>
                </a:solidFill>
              </a:rPr>
              <a:t>.</a:t>
            </a:r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			Roles Strain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111414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Tekanan peran laki laki </a:t>
            </a:r>
            <a:r>
              <a:rPr lang="fi-FI" dirty="0" smtClean="0">
                <a:solidFill>
                  <a:schemeClr val="bg1"/>
                </a:solidFill>
              </a:rPr>
              <a:t>karena peran laki-laki kontradiktif dan konsisten</a:t>
            </a:r>
            <a:r>
              <a:rPr lang="id-ID" dirty="0" smtClean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			   Health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56241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Harapan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hidup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adalah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delapan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sampai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sepuluh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tahun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kurang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dari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wanita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memiliki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tingkat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lebih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tinggi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dari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gangguan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berhubungan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dengan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stress,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alkoholisme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kecelakaan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mobil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dan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bunuh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diri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.</a:t>
            </a: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Male-Female Reletionship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22662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Sering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kali,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peran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melibatkan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harapan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bahwa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harus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dominan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kuat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dan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agresif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.</a:t>
            </a:r>
            <a:r>
              <a:rPr lang="id-ID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Hal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ini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terkadang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membuat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menjadi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meremehkan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perempuan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bertindak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kekerasan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terhadap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perempuan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bahkan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enggan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untuk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menjalani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hubungan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dengan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perempuan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.</a:t>
            </a:r>
          </a:p>
          <a:p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Male-Male Rel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id-ID" b="1" dirty="0" smtClean="0">
                <a:solidFill>
                  <a:schemeClr val="bg1"/>
                </a:solidFill>
              </a:rPr>
              <a:t>tionship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32743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Banyak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hanya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memiliki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sedikit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interaksi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dengan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ayahnya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terutama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ayah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adalah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seorang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ea typeface="宋体" pitchFamily="2" charset="-122"/>
              </a:rPr>
              <a:t>role models 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yang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positif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. 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Mengasuh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sensitif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terhadap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orang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lain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adalah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aspek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perempuan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bukan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peran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laki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-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laki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.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Aspek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ini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membuat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memiliki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hubungan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id-ID" b="1" dirty="0" smtClean="0">
                <a:solidFill>
                  <a:schemeClr val="bg1"/>
                </a:solidFill>
                <a:ea typeface="宋体" pitchFamily="2" charset="-122"/>
              </a:rPr>
              <a:t>e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mosional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kurang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positif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dengan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lain.</a:t>
            </a:r>
          </a:p>
          <a:p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bg1"/>
                </a:solidFill>
              </a:rPr>
              <a:t>Adjustment Stratergies for Man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Mengerti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diri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sendiri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emosi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Meningkatkan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hubungan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sosial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anda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Menurunkan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resiko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kesehatan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anda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US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Char char="ü"/>
            </a:pPr>
            <a:endParaRPr lang="en-US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Char char="ü"/>
            </a:pPr>
            <a:endParaRPr lang="en-US" b="1" dirty="0" smtClean="0">
              <a:solidFill>
                <a:schemeClr val="bg1"/>
              </a:solidFill>
              <a:ea typeface="宋体" pitchFamily="2" charset="-122"/>
            </a:endParaRPr>
          </a:p>
          <a:p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	</a:t>
            </a:r>
            <a:r>
              <a:rPr lang="id-ID" b="1" dirty="0" smtClean="0">
                <a:solidFill>
                  <a:schemeClr val="bg1"/>
                </a:solidFill>
              </a:rPr>
              <a:t>	LEARNING GOALS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3200" b="1" i="1" dirty="0" smtClean="0">
                <a:solidFill>
                  <a:schemeClr val="bg1"/>
                </a:solidFill>
              </a:rPr>
              <a:t>1. Define gender and explain evolutionary, social, and cognitive theories of gender</a:t>
            </a:r>
          </a:p>
          <a:p>
            <a:pPr>
              <a:buFont typeface="Wingdings" pitchFamily="2" charset="2"/>
              <a:buNone/>
            </a:pPr>
            <a:r>
              <a:rPr lang="en-US" sz="3200" b="1" i="1" dirty="0" smtClean="0">
                <a:solidFill>
                  <a:schemeClr val="bg1"/>
                </a:solidFill>
              </a:rPr>
              <a:t>	</a:t>
            </a:r>
            <a:endParaRPr lang="id-ID" sz="32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3200" b="1" i="1" dirty="0" smtClean="0">
                <a:solidFill>
                  <a:schemeClr val="bg1"/>
                </a:solidFill>
              </a:rPr>
              <a:t>2. Discuss gender comparisons and classifications</a:t>
            </a:r>
          </a:p>
          <a:p>
            <a:pPr>
              <a:buFont typeface="Wingdings" pitchFamily="2" charset="2"/>
              <a:buNone/>
            </a:pPr>
            <a:r>
              <a:rPr lang="en-US" sz="3200" b="1" i="1" dirty="0" smtClean="0">
                <a:solidFill>
                  <a:schemeClr val="bg1"/>
                </a:solidFill>
              </a:rPr>
              <a:t>	</a:t>
            </a:r>
            <a:endParaRPr lang="id-ID" sz="32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3200" b="1" i="1" dirty="0" smtClean="0">
                <a:solidFill>
                  <a:schemeClr val="bg1"/>
                </a:solidFill>
              </a:rPr>
              <a:t>3. Characterize women’s and men’s lives</a:t>
            </a: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39903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			THANK YOU.</a:t>
            </a:r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>
                <a:solidFill>
                  <a:schemeClr val="bg1"/>
                </a:solidFill>
              </a:rPr>
              <a:t>	Perspective on Gender</a:t>
            </a:r>
            <a:endParaRPr lang="id-ID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77072"/>
            <a:ext cx="8229600" cy="255430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2400" b="1" dirty="0" smtClean="0">
                <a:solidFill>
                  <a:schemeClr val="bg1"/>
                </a:solidFill>
              </a:rPr>
              <a:t>Jenis kelamin </a:t>
            </a:r>
            <a:r>
              <a:rPr lang="id-ID" sz="2400" dirty="0" smtClean="0">
                <a:solidFill>
                  <a:schemeClr val="bg1"/>
                </a:solidFill>
              </a:rPr>
              <a:t>= dimensi psikologis dan sosial menjadi perempuan atau laki-laki.</a:t>
            </a:r>
          </a:p>
          <a:p>
            <a:pPr>
              <a:defRPr/>
            </a:pPr>
            <a:endParaRPr lang="id-ID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id-ID" sz="2400" b="1" dirty="0" smtClean="0">
                <a:solidFill>
                  <a:schemeClr val="bg1"/>
                </a:solidFill>
              </a:rPr>
              <a:t>Peran gender </a:t>
            </a:r>
            <a:r>
              <a:rPr lang="id-ID" sz="2400" dirty="0" smtClean="0">
                <a:solidFill>
                  <a:schemeClr val="bg1"/>
                </a:solidFill>
              </a:rPr>
              <a:t>= sekumpulan harapan yang meresepkan bagaimana perempuan atau laki-laki harus bertindak, berpikir, atau merasa.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Evolutionary Psychology Theory</a:t>
            </a:r>
            <a:endParaRPr lang="id-ID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61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2400" b="1" dirty="0" smtClean="0">
                <a:cs typeface="Arial" charset="0"/>
              </a:rPr>
              <a:t>Evolutionary Psychology Theory </a:t>
            </a:r>
            <a:r>
              <a:rPr lang="id-ID" sz="2400" dirty="0" smtClean="0">
                <a:cs typeface="Arial" charset="0"/>
              </a:rPr>
              <a:t>- Karena peran mereka yang berbeda dalam reproduksi, adaptasi selama evolusi manusia menghasilkan perbedaan psikologis antara pria dan wanita.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Social Theories of Gender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b="1" dirty="0" smtClean="0">
                <a:solidFill>
                  <a:schemeClr val="bg1"/>
                </a:solidFill>
                <a:cs typeface="Arial" charset="0"/>
              </a:rPr>
              <a:t>Social Role Theory - Perbedaan gender hasil dari peran kontras perempuan dan laki-laki.</a:t>
            </a:r>
          </a:p>
          <a:p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AutoShape 2" descr="http://fakta.co.id/wp-content/uploads/2016/01/276831_ilustrasi-pria-bekerja-di-kantor_663_3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42699"/>
            <a:ext cx="4572571" cy="2634573"/>
          </a:xfrm>
          <a:prstGeom prst="rect">
            <a:avLst/>
          </a:prstGeom>
        </p:spPr>
      </p:pic>
      <p:sp>
        <p:nvSpPr>
          <p:cNvPr id="6" name="AutoShape 4" descr="http://ayodibaca.com/wp-content/uploads/2015/08/6-alasan-perempuan-hobi-memasak-jadi-idaman-pria_ayodibaca.com_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ayodibaca.com/wp-content/uploads/2015/08/6-alasan-perempuan-hobi-memasak-jadi-idaman-pria_ayodibaca.com_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06214"/>
            <a:ext cx="4320480" cy="203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54" y="404664"/>
            <a:ext cx="8229600" cy="1399032"/>
          </a:xfrm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Social Theories of Gender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122256"/>
          </a:xfrm>
        </p:spPr>
        <p:txBody>
          <a:bodyPr>
            <a:normAutofit lnSpcReduction="10000"/>
          </a:bodyPr>
          <a:lstStyle/>
          <a:p>
            <a:r>
              <a:rPr lang="id-ID" sz="2400" b="1" dirty="0" smtClean="0">
                <a:solidFill>
                  <a:schemeClr val="bg1"/>
                </a:solidFill>
              </a:rPr>
              <a:t>Psychoanalytic Theory of Gender - Anak-anak prasekolah mengembangkan daya tarik seksual untuk orang tua lawan jenis dan pada 5 sampai 6 tahun kemudian mereka mengidentifikasi dengan orangtua yang sama seksnya.</a:t>
            </a:r>
            <a:br>
              <a:rPr lang="id-ID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endParaRPr lang="id-ID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54" y="4005064"/>
            <a:ext cx="4011200" cy="2594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Social Theories of Gender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653136"/>
            <a:ext cx="8229600" cy="194421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Social cognitive theory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id-ID" sz="2400" dirty="0" smtClean="0">
                <a:solidFill>
                  <a:schemeClr val="bg1"/>
                </a:solidFill>
              </a:rPr>
              <a:t>P</a:t>
            </a:r>
            <a:r>
              <a:rPr lang="en-US" sz="2400" dirty="0" err="1" smtClean="0">
                <a:solidFill>
                  <a:schemeClr val="bg1"/>
                </a:solidFill>
              </a:rPr>
              <a:t>engembangan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jenis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kelamin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terjadi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melalui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pengamatan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imitasi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melalui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penghargaan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hukuman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perilaku </a:t>
            </a:r>
            <a:r>
              <a:rPr lang="en-US" sz="2400" dirty="0" smtClean="0">
                <a:solidFill>
                  <a:schemeClr val="bg1"/>
                </a:solidFill>
              </a:rPr>
              <a:t>gender</a:t>
            </a:r>
            <a:r>
              <a:rPr lang="id-ID" sz="2400" dirty="0" smtClean="0">
                <a:solidFill>
                  <a:schemeClr val="bg1"/>
                </a:solidFill>
              </a:rPr>
              <a:t> yang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pantas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tidak pantas.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Cognitive Theories of Gender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66015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Cognitive developmental theory</a:t>
            </a:r>
            <a:r>
              <a:rPr lang="en-US" sz="2400" dirty="0" smtClean="0"/>
              <a:t> </a:t>
            </a:r>
            <a:r>
              <a:rPr lang="id-ID" sz="2400" dirty="0" smtClean="0"/>
              <a:t>- A</a:t>
            </a:r>
            <a:r>
              <a:rPr lang="nn-NO" sz="2400" dirty="0" smtClean="0"/>
              <a:t>nak </a:t>
            </a:r>
            <a:r>
              <a:rPr lang="id-ID" sz="2400" dirty="0" smtClean="0"/>
              <a:t>anak </a:t>
            </a:r>
            <a:r>
              <a:rPr lang="nn-NO" sz="2400" dirty="0" smtClean="0"/>
              <a:t>me</a:t>
            </a:r>
            <a:r>
              <a:rPr lang="id-ID" sz="2400" dirty="0" smtClean="0"/>
              <a:t>nggolongkan </a:t>
            </a:r>
            <a:r>
              <a:rPr lang="nn-NO" sz="2400" dirty="0" smtClean="0"/>
              <a:t>gender setelah mereka menganggap diri mereka sebagai anak laki-laki dan perempuan</a:t>
            </a:r>
            <a:r>
              <a:rPr lang="id-ID" sz="2400" dirty="0" smtClean="0"/>
              <a:t>.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407</TotalTime>
  <Words>688</Words>
  <Application>Microsoft Office PowerPoint</Application>
  <PresentationFormat>On-screen Show (4:3)</PresentationFormat>
  <Paragraphs>133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Verve</vt:lpstr>
      <vt:lpstr>  GENDER</vt:lpstr>
      <vt:lpstr>CHAPTER OUTLINE</vt:lpstr>
      <vt:lpstr>  LEARNING GOALS</vt:lpstr>
      <vt:lpstr> Perspective on Gender</vt:lpstr>
      <vt:lpstr>Evolutionary Psychology Theory</vt:lpstr>
      <vt:lpstr> Social Theories of Gender</vt:lpstr>
      <vt:lpstr> Social Theories of Gender</vt:lpstr>
      <vt:lpstr> Social Theories of Gender</vt:lpstr>
      <vt:lpstr>Cognitive Theories of Gender</vt:lpstr>
      <vt:lpstr>Cognitive Theories of Gender</vt:lpstr>
      <vt:lpstr> GENDER COMPARISONS</vt:lpstr>
      <vt:lpstr> Gender Stereotypes</vt:lpstr>
      <vt:lpstr>Gender Similarities and Differences</vt:lpstr>
      <vt:lpstr>Masculinity,Femininity,Androgyny</vt:lpstr>
      <vt:lpstr>Masculinity,Femininity,Androgyny</vt:lpstr>
      <vt:lpstr>Masculinity,Femininity,Androgyny</vt:lpstr>
      <vt:lpstr>  Women’s Lives</vt:lpstr>
      <vt:lpstr>  Women’s Lives</vt:lpstr>
      <vt:lpstr>Ethnic Minority Women in the United States</vt:lpstr>
      <vt:lpstr> Psychological Health</vt:lpstr>
      <vt:lpstr> Psychological Health</vt:lpstr>
      <vt:lpstr>  Coping With Stress</vt:lpstr>
      <vt:lpstr>Adjustment Strategies For Woman</vt:lpstr>
      <vt:lpstr>   Men’s Lives</vt:lpstr>
      <vt:lpstr>   Roles Strain</vt:lpstr>
      <vt:lpstr>      Health</vt:lpstr>
      <vt:lpstr>Male-Female Reletionship</vt:lpstr>
      <vt:lpstr>Male-Male Relationship</vt:lpstr>
      <vt:lpstr>Adjustment Stratergies for Man</vt:lpstr>
      <vt:lpstr>   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</dc:title>
  <dc:creator>user</dc:creator>
  <cp:lastModifiedBy>user</cp:lastModifiedBy>
  <cp:revision>49</cp:revision>
  <dcterms:created xsi:type="dcterms:W3CDTF">2016-09-25T06:42:13Z</dcterms:created>
  <dcterms:modified xsi:type="dcterms:W3CDTF">2016-09-29T14:57:24Z</dcterms:modified>
</cp:coreProperties>
</file>