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6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C71E6-D0FB-447E-9EBE-322AFFAE93E9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60FA1-C135-4631-A0DD-1ADA644143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C71E6-D0FB-447E-9EBE-322AFFAE93E9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60FA1-C135-4631-A0DD-1ADA644143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C71E6-D0FB-447E-9EBE-322AFFAE93E9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60FA1-C135-4631-A0DD-1ADA644143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C71E6-D0FB-447E-9EBE-322AFFAE93E9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60FA1-C135-4631-A0DD-1ADA644143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C71E6-D0FB-447E-9EBE-322AFFAE93E9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60FA1-C135-4631-A0DD-1ADA644143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C71E6-D0FB-447E-9EBE-322AFFAE93E9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60FA1-C135-4631-A0DD-1ADA644143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C71E6-D0FB-447E-9EBE-322AFFAE93E9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60FA1-C135-4631-A0DD-1ADA644143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C71E6-D0FB-447E-9EBE-322AFFAE93E9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60FA1-C135-4631-A0DD-1ADA644143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C71E6-D0FB-447E-9EBE-322AFFAE93E9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60FA1-C135-4631-A0DD-1ADA644143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C71E6-D0FB-447E-9EBE-322AFFAE93E9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60FA1-C135-4631-A0DD-1ADA6441435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C71E6-D0FB-447E-9EBE-322AFFAE93E9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1560FA1-C135-4631-A0DD-1ADA6441435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61560FA1-C135-4631-A0DD-1ADA6441435A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8D3C71E6-D0FB-447E-9EBE-322AFFAE93E9}" type="datetimeFigureOut">
              <a:rPr lang="en-US" smtClean="0"/>
              <a:t>9/28/2015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438400"/>
            <a:ext cx="7543800" cy="2593975"/>
          </a:xfrm>
        </p:spPr>
        <p:txBody>
          <a:bodyPr/>
          <a:lstStyle/>
          <a:p>
            <a:r>
              <a:rPr lang="en-US" dirty="0" smtClean="0"/>
              <a:t>ADJUSTING TO LIFE.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5181600"/>
            <a:ext cx="6461760" cy="1066800"/>
          </a:xfrm>
        </p:spPr>
        <p:txBody>
          <a:bodyPr>
            <a:normAutofit fontScale="62500" lnSpcReduction="20000"/>
          </a:bodyPr>
          <a:lstStyle/>
          <a:p>
            <a:pPr algn="ctr"/>
            <a:r>
              <a:rPr lang="en-US" dirty="0" smtClean="0"/>
              <a:t>Joshua C. R.</a:t>
            </a:r>
          </a:p>
          <a:p>
            <a:pPr algn="ctr"/>
            <a:r>
              <a:rPr lang="en-US" dirty="0" err="1" smtClean="0"/>
              <a:t>Madinna</a:t>
            </a:r>
            <a:r>
              <a:rPr lang="en-US" dirty="0" smtClean="0"/>
              <a:t> R</a:t>
            </a:r>
          </a:p>
          <a:p>
            <a:pPr algn="ctr"/>
            <a:r>
              <a:rPr lang="en-US" dirty="0" err="1" smtClean="0"/>
              <a:t>Pritha</a:t>
            </a:r>
            <a:r>
              <a:rPr lang="en-US" dirty="0" smtClean="0"/>
              <a:t> R.</a:t>
            </a:r>
          </a:p>
          <a:p>
            <a:pPr algn="ctr"/>
            <a:r>
              <a:rPr lang="en-US" dirty="0" err="1" smtClean="0"/>
              <a:t>Vias</a:t>
            </a:r>
            <a:r>
              <a:rPr lang="en-US" dirty="0" smtClean="0"/>
              <a:t> A.</a:t>
            </a:r>
          </a:p>
          <a:p>
            <a:pPr algn="ctr"/>
            <a:r>
              <a:rPr lang="en-US" dirty="0" err="1" smtClean="0"/>
              <a:t>Vitry</a:t>
            </a:r>
            <a:r>
              <a:rPr lang="en-US" dirty="0" smtClean="0"/>
              <a:t> R.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1066800" y="457200"/>
            <a:ext cx="6458990" cy="3181053"/>
            <a:chOff x="341885" y="152400"/>
            <a:chExt cx="6458990" cy="3181053"/>
          </a:xfrm>
        </p:grpSpPr>
        <p:pic>
          <p:nvPicPr>
            <p:cNvPr id="1026" name="Picture 2" descr="C:\Users\ACER\Pictures\self and identity\12011250_877081009008493_1617770808233816499_n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1885" y="152400"/>
              <a:ext cx="3229495" cy="318105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" name="Picture 2" descr="C:\Users\ACER\Pictures\self and identity\12011250_877081009008493_1617770808233816499_n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3571380" y="152400"/>
              <a:ext cx="3229495" cy="318105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398271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599" y="762000"/>
            <a:ext cx="3698245" cy="428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220013" y="760927"/>
            <a:ext cx="3894787" cy="4420673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267200" y="381000"/>
            <a:ext cx="39624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latin typeface="Eras Bold ITC" pitchFamily="34" charset="0"/>
                <a:cs typeface="Angsana New" pitchFamily="18" charset="-34"/>
              </a:rPr>
              <a:t>Pengertian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Eras Bold ITC" pitchFamily="34" charset="0"/>
                <a:cs typeface="Angsana New" pitchFamily="18" charset="-34"/>
              </a:rPr>
              <a:t>:</a:t>
            </a:r>
          </a:p>
          <a:p>
            <a:pPr algn="ctr"/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Eras Bold ITC" pitchFamily="34" charset="0"/>
                <a:cs typeface="Angsana New" pitchFamily="18" charset="-34"/>
              </a:rPr>
              <a:t>Proses </a:t>
            </a: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latin typeface="Eras Bold ITC" pitchFamily="34" charset="0"/>
                <a:cs typeface="Angsana New" pitchFamily="18" charset="-34"/>
              </a:rPr>
              <a:t>psikologi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Eras Bold ITC" pitchFamily="34" charset="0"/>
                <a:cs typeface="Angsana New" pitchFamily="18" charset="-34"/>
              </a:rPr>
              <a:t> </a:t>
            </a: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latin typeface="Eras Bold ITC" pitchFamily="34" charset="0"/>
                <a:cs typeface="Angsana New" pitchFamily="18" charset="-34"/>
              </a:rPr>
              <a:t>untuk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Eras Bold ITC" pitchFamily="34" charset="0"/>
                <a:cs typeface="Angsana New" pitchFamily="18" charset="-34"/>
              </a:rPr>
              <a:t> </a:t>
            </a: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latin typeface="Eras Bold ITC" pitchFamily="34" charset="0"/>
                <a:cs typeface="Angsana New" pitchFamily="18" charset="-34"/>
              </a:rPr>
              <a:t>beradaptasi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Eras Bold ITC" pitchFamily="34" charset="0"/>
                <a:cs typeface="Angsana New" pitchFamily="18" charset="-34"/>
              </a:rPr>
              <a:t> </a:t>
            </a: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latin typeface="Eras Bold ITC" pitchFamily="34" charset="0"/>
                <a:cs typeface="Angsana New" pitchFamily="18" charset="-34"/>
              </a:rPr>
              <a:t>kepada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Eras Bold ITC" pitchFamily="34" charset="0"/>
                <a:cs typeface="Angsana New" pitchFamily="18" charset="-34"/>
              </a:rPr>
              <a:t>, </a:t>
            </a: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latin typeface="Eras Bold ITC" pitchFamily="34" charset="0"/>
                <a:cs typeface="Angsana New" pitchFamily="18" charset="-34"/>
              </a:rPr>
              <a:t>mengatasi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Eras Bold ITC" pitchFamily="34" charset="0"/>
                <a:cs typeface="Angsana New" pitchFamily="18" charset="-34"/>
              </a:rPr>
              <a:t> </a:t>
            </a: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latin typeface="Eras Bold ITC" pitchFamily="34" charset="0"/>
                <a:cs typeface="Angsana New" pitchFamily="18" charset="-34"/>
              </a:rPr>
              <a:t>dengan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Eras Bold ITC" pitchFamily="34" charset="0"/>
                <a:cs typeface="Angsana New" pitchFamily="18" charset="-34"/>
              </a:rPr>
              <a:t>, </a:t>
            </a: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latin typeface="Eras Bold ITC" pitchFamily="34" charset="0"/>
                <a:cs typeface="Angsana New" pitchFamily="18" charset="-34"/>
              </a:rPr>
              <a:t>dan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Eras Bold ITC" pitchFamily="34" charset="0"/>
                <a:cs typeface="Angsana New" pitchFamily="18" charset="-34"/>
              </a:rPr>
              <a:t> </a:t>
            </a: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latin typeface="Eras Bold ITC" pitchFamily="34" charset="0"/>
                <a:cs typeface="Angsana New" pitchFamily="18" charset="-34"/>
              </a:rPr>
              <a:t>mengelola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Eras Bold ITC" pitchFamily="34" charset="0"/>
                <a:cs typeface="Angsana New" pitchFamily="18" charset="-34"/>
              </a:rPr>
              <a:t> </a:t>
            </a: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latin typeface="Eras Bold ITC" pitchFamily="34" charset="0"/>
                <a:cs typeface="Angsana New" pitchFamily="18" charset="-34"/>
              </a:rPr>
              <a:t>tantangan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Eras Bold ITC" pitchFamily="34" charset="0"/>
                <a:cs typeface="Angsana New" pitchFamily="18" charset="-34"/>
              </a:rPr>
              <a:t> di </a:t>
            </a: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latin typeface="Eras Bold ITC" pitchFamily="34" charset="0"/>
                <a:cs typeface="Angsana New" pitchFamily="18" charset="-34"/>
              </a:rPr>
              <a:t>kehidupan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Eras Bold ITC" pitchFamily="34" charset="0"/>
                <a:cs typeface="Angsana New" pitchFamily="18" charset="-34"/>
              </a:rPr>
              <a:t> </a:t>
            </a: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latin typeface="Eras Bold ITC" pitchFamily="34" charset="0"/>
                <a:cs typeface="Angsana New" pitchFamily="18" charset="-34"/>
              </a:rPr>
              <a:t>sehari-hari</a:t>
            </a:r>
            <a:r>
              <a:rPr lang="en-US" sz="3200" dirty="0">
                <a:solidFill>
                  <a:schemeClr val="accent2">
                    <a:lumMod val="75000"/>
                  </a:schemeClr>
                </a:solidFill>
                <a:latin typeface="Eras Bold ITC" pitchFamily="34" charset="0"/>
                <a:cs typeface="Angsana New" pitchFamily="18" charset="-34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69536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034316"/>
            <a:ext cx="5105400" cy="3829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97794" y="838200"/>
            <a:ext cx="7315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APA TUJUAN DARI PENYESUAIAN?</a:t>
            </a:r>
          </a:p>
        </p:txBody>
      </p:sp>
      <p:sp>
        <p:nvSpPr>
          <p:cNvPr id="5" name="TextBox 4"/>
          <p:cNvSpPr txBox="1"/>
          <p:nvPr/>
        </p:nvSpPr>
        <p:spPr>
          <a:xfrm flipH="1">
            <a:off x="121276" y="2741928"/>
            <a:ext cx="822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KETIDAK STABILAN DARI VAKUM KEHIDUPAN.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1479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90600" y="251138"/>
            <a:ext cx="6705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latin typeface="Aharoni" pitchFamily="2" charset="-79"/>
                <a:cs typeface="Aharoni" pitchFamily="2" charset="-79"/>
              </a:rPr>
              <a:t>TEORI </a:t>
            </a:r>
            <a:r>
              <a:rPr lang="en-US" sz="6000" dirty="0" smtClean="0">
                <a:solidFill>
                  <a:schemeClr val="accent2">
                    <a:lumMod val="75000"/>
                  </a:schemeClr>
                </a:solidFill>
                <a:latin typeface="Aharoni" pitchFamily="2" charset="-79"/>
                <a:cs typeface="Aharoni" pitchFamily="2" charset="-79"/>
              </a:rPr>
              <a:t>EKOLOGIS</a:t>
            </a:r>
            <a:endParaRPr lang="en-US" sz="6000" dirty="0">
              <a:solidFill>
                <a:schemeClr val="accent2">
                  <a:lumMod val="75000"/>
                </a:schemeClr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68121" y="1266801"/>
            <a:ext cx="7696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/>
              <a:t>Menurut</a:t>
            </a:r>
            <a:r>
              <a:rPr lang="en-US" b="1" dirty="0" smtClean="0"/>
              <a:t> </a:t>
            </a:r>
            <a:r>
              <a:rPr lang="en-US" b="1" dirty="0" err="1" smtClean="0"/>
              <a:t>pandangan</a:t>
            </a:r>
            <a:r>
              <a:rPr lang="en-US" b="1" dirty="0" smtClean="0"/>
              <a:t> </a:t>
            </a:r>
            <a:r>
              <a:rPr lang="en-US" b="1" dirty="0" err="1" smtClean="0"/>
              <a:t>Bronfrenbrenner</a:t>
            </a:r>
            <a:r>
              <a:rPr lang="en-US" b="1" dirty="0" smtClean="0"/>
              <a:t>, </a:t>
            </a:r>
            <a:r>
              <a:rPr lang="en-US" b="1" dirty="0" err="1" smtClean="0"/>
              <a:t>bahwa</a:t>
            </a:r>
            <a:r>
              <a:rPr lang="en-US" b="1" dirty="0" smtClean="0"/>
              <a:t> </a:t>
            </a:r>
            <a:r>
              <a:rPr lang="en-US" b="1" dirty="0" err="1" smtClean="0"/>
              <a:t>kehidupan</a:t>
            </a:r>
            <a:r>
              <a:rPr lang="en-US" b="1" dirty="0" smtClean="0"/>
              <a:t> </a:t>
            </a:r>
            <a:r>
              <a:rPr lang="en-US" b="1" dirty="0" err="1" smtClean="0"/>
              <a:t>manusia</a:t>
            </a:r>
            <a:r>
              <a:rPr lang="en-US" b="1" dirty="0" smtClean="0"/>
              <a:t> </a:t>
            </a:r>
            <a:r>
              <a:rPr lang="en-US" b="1" dirty="0" err="1" smtClean="0"/>
              <a:t>terpengaruh</a:t>
            </a:r>
            <a:r>
              <a:rPr lang="en-US" b="1" dirty="0" smtClean="0"/>
              <a:t> </a:t>
            </a:r>
            <a:r>
              <a:rPr lang="en-US" b="1" dirty="0" err="1" smtClean="0"/>
              <a:t>oleh</a:t>
            </a:r>
            <a:r>
              <a:rPr lang="en-US" b="1" dirty="0" smtClean="0"/>
              <a:t> 5 </a:t>
            </a:r>
            <a:r>
              <a:rPr lang="en-US" b="1" dirty="0" err="1" smtClean="0"/>
              <a:t>sistem</a:t>
            </a:r>
            <a:r>
              <a:rPr lang="en-US" b="1" dirty="0" smtClean="0"/>
              <a:t> </a:t>
            </a:r>
            <a:r>
              <a:rPr lang="en-US" b="1" dirty="0" err="1" smtClean="0"/>
              <a:t>lingkungan</a:t>
            </a:r>
            <a:r>
              <a:rPr lang="en-US" b="1" dirty="0" smtClean="0"/>
              <a:t>: </a:t>
            </a:r>
          </a:p>
          <a:p>
            <a:endParaRPr lang="en-US" dirty="0"/>
          </a:p>
        </p:txBody>
      </p:sp>
      <p:sp>
        <p:nvSpPr>
          <p:cNvPr id="7" name="Chord 6"/>
          <p:cNvSpPr/>
          <p:nvPr/>
        </p:nvSpPr>
        <p:spPr>
          <a:xfrm>
            <a:off x="228600" y="1990130"/>
            <a:ext cx="2306045" cy="2060952"/>
          </a:xfrm>
          <a:prstGeom prst="chord">
            <a:avLst>
              <a:gd name="adj1" fmla="val 988587"/>
              <a:gd name="adj2" fmla="val 17386856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chemeClr val="tx1"/>
                </a:solidFill>
                <a:latin typeface="Bell MT" pitchFamily="18" charset="0"/>
              </a:rPr>
              <a:t>Mikrosistem</a:t>
            </a:r>
            <a:endParaRPr lang="en-US" b="1" dirty="0">
              <a:solidFill>
                <a:schemeClr val="tx1"/>
              </a:solidFill>
              <a:latin typeface="Bell MT" pitchFamily="18" charset="0"/>
            </a:endParaRPr>
          </a:p>
        </p:txBody>
      </p:sp>
      <p:sp>
        <p:nvSpPr>
          <p:cNvPr id="8" name="Snip and Round Single Corner Rectangle 7"/>
          <p:cNvSpPr/>
          <p:nvPr/>
        </p:nvSpPr>
        <p:spPr>
          <a:xfrm>
            <a:off x="2848378" y="2298214"/>
            <a:ext cx="2362200" cy="838200"/>
          </a:xfrm>
          <a:prstGeom prst="snip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chemeClr val="tx1"/>
                </a:solidFill>
              </a:rPr>
              <a:t>Mesosistem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5474594" y="2240603"/>
            <a:ext cx="2895600" cy="1130518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Eksosistem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Flowchart: Manual Operation 9"/>
          <p:cNvSpPr/>
          <p:nvPr/>
        </p:nvSpPr>
        <p:spPr>
          <a:xfrm rot="10800000" flipH="1" flipV="1">
            <a:off x="609600" y="4374524"/>
            <a:ext cx="3810000" cy="1524000"/>
          </a:xfrm>
          <a:prstGeom prst="flowChartManualOperatio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chemeClr val="tx1"/>
                </a:solidFill>
              </a:rPr>
              <a:t>Makrosistem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1" name="Flowchart: Manual Input 10"/>
          <p:cNvSpPr/>
          <p:nvPr/>
        </p:nvSpPr>
        <p:spPr>
          <a:xfrm>
            <a:off x="5194479" y="4343400"/>
            <a:ext cx="2730321" cy="1143000"/>
          </a:xfrm>
          <a:prstGeom prst="flowChartManualInpu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solidFill>
                  <a:schemeClr val="tx1"/>
                </a:solidFill>
              </a:rPr>
              <a:t>Kronosistem</a:t>
            </a:r>
            <a:endParaRPr lang="en-US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5261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2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8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4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0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2743200" y="114300"/>
            <a:ext cx="2971800" cy="2819400"/>
            <a:chOff x="2286000" y="685800"/>
            <a:chExt cx="2971800" cy="2819400"/>
          </a:xfrm>
        </p:grpSpPr>
        <p:sp>
          <p:nvSpPr>
            <p:cNvPr id="5" name="Oval 4"/>
            <p:cNvSpPr/>
            <p:nvPr/>
          </p:nvSpPr>
          <p:spPr>
            <a:xfrm>
              <a:off x="2286000" y="685800"/>
              <a:ext cx="2971800" cy="2819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dirty="0" smtClean="0">
                  <a:solidFill>
                    <a:schemeClr val="tx1"/>
                  </a:solidFill>
                </a:rPr>
                <a:t>BERFIKIR</a:t>
              </a:r>
            </a:p>
            <a:p>
              <a:pPr algn="ctr"/>
              <a:r>
                <a:rPr lang="en-US" sz="4000" dirty="0" smtClean="0">
                  <a:solidFill>
                    <a:schemeClr val="tx1"/>
                  </a:solidFill>
                </a:rPr>
                <a:t>KRITIS</a:t>
              </a:r>
              <a:endParaRPr lang="en-US" sz="4000" dirty="0">
                <a:solidFill>
                  <a:schemeClr val="tx1"/>
                </a:solidFill>
              </a:endParaRPr>
            </a:p>
          </p:txBody>
        </p:sp>
        <p:cxnSp>
          <p:nvCxnSpPr>
            <p:cNvPr id="7" name="Straight Connector 6"/>
            <p:cNvCxnSpPr/>
            <p:nvPr/>
          </p:nvCxnSpPr>
          <p:spPr>
            <a:xfrm>
              <a:off x="3124200" y="1524000"/>
              <a:ext cx="1752600" cy="0"/>
            </a:xfrm>
            <a:prstGeom prst="line">
              <a:avLst/>
            </a:prstGeom>
            <a:ln>
              <a:solidFill>
                <a:schemeClr val="tx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2605289" y="2743200"/>
              <a:ext cx="1752600" cy="0"/>
            </a:xfrm>
            <a:prstGeom prst="line">
              <a:avLst/>
            </a:prstGeom>
            <a:ln>
              <a:solidFill>
                <a:schemeClr val="tx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TextBox 10"/>
          <p:cNvSpPr txBox="1"/>
          <p:nvPr/>
        </p:nvSpPr>
        <p:spPr>
          <a:xfrm>
            <a:off x="457200" y="3124200"/>
            <a:ext cx="7315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dirty="0" smtClean="0">
                <a:latin typeface="Dotum" pitchFamily="34" charset="-127"/>
                <a:ea typeface="Dotum" pitchFamily="34" charset="-127"/>
              </a:rPr>
              <a:t>Proses </a:t>
            </a:r>
            <a:r>
              <a:rPr lang="en-US" b="1" i="1" dirty="0" err="1" smtClean="0">
                <a:latin typeface="Dotum" pitchFamily="34" charset="-127"/>
                <a:ea typeface="Dotum" pitchFamily="34" charset="-127"/>
              </a:rPr>
              <a:t>berfikir</a:t>
            </a:r>
            <a:r>
              <a:rPr lang="en-US" b="1" i="1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b="1" i="1" dirty="0" err="1" smtClean="0">
                <a:latin typeface="Dotum" pitchFamily="34" charset="-127"/>
                <a:ea typeface="Dotum" pitchFamily="34" charset="-127"/>
              </a:rPr>
              <a:t>secara</a:t>
            </a:r>
            <a:r>
              <a:rPr lang="en-US" b="1" i="1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b="1" i="1" dirty="0" err="1" smtClean="0">
                <a:latin typeface="Dotum" pitchFamily="34" charset="-127"/>
                <a:ea typeface="Dotum" pitchFamily="34" charset="-127"/>
              </a:rPr>
              <a:t>reflektif</a:t>
            </a:r>
            <a:r>
              <a:rPr lang="en-US" b="1" i="1" dirty="0" smtClean="0">
                <a:latin typeface="Dotum" pitchFamily="34" charset="-127"/>
                <a:ea typeface="Dotum" pitchFamily="34" charset="-127"/>
              </a:rPr>
              <a:t>, </a:t>
            </a:r>
            <a:r>
              <a:rPr lang="en-US" b="1" i="1" dirty="0" err="1" smtClean="0">
                <a:latin typeface="Dotum" pitchFamily="34" charset="-127"/>
                <a:ea typeface="Dotum" pitchFamily="34" charset="-127"/>
              </a:rPr>
              <a:t>produktif</a:t>
            </a:r>
            <a:r>
              <a:rPr lang="en-US" b="1" i="1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b="1" i="1" dirty="0" err="1" smtClean="0">
                <a:latin typeface="Dotum" pitchFamily="34" charset="-127"/>
                <a:ea typeface="Dotum" pitchFamily="34" charset="-127"/>
              </a:rPr>
              <a:t>dengan</a:t>
            </a:r>
            <a:r>
              <a:rPr lang="en-US" b="1" i="1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b="1" i="1" dirty="0" err="1" smtClean="0">
                <a:latin typeface="Dotum" pitchFamily="34" charset="-127"/>
                <a:ea typeface="Dotum" pitchFamily="34" charset="-127"/>
              </a:rPr>
              <a:t>memperhitungkan</a:t>
            </a:r>
            <a:r>
              <a:rPr lang="en-US" b="1" i="1" dirty="0" smtClean="0">
                <a:latin typeface="Dotum" pitchFamily="34" charset="-127"/>
                <a:ea typeface="Dotum" pitchFamily="34" charset="-127"/>
              </a:rPr>
              <a:t> </a:t>
            </a:r>
            <a:r>
              <a:rPr lang="en-US" b="1" i="1" dirty="0" err="1" smtClean="0">
                <a:latin typeface="Dotum" pitchFamily="34" charset="-127"/>
                <a:ea typeface="Dotum" pitchFamily="34" charset="-127"/>
              </a:rPr>
              <a:t>bukti-bukti</a:t>
            </a:r>
            <a:r>
              <a:rPr lang="en-US" b="1" i="1" dirty="0" smtClean="0">
                <a:latin typeface="Dotum" pitchFamily="34" charset="-127"/>
                <a:ea typeface="Dotum" pitchFamily="34" charset="-127"/>
              </a:rPr>
              <a:t> yang </a:t>
            </a:r>
            <a:r>
              <a:rPr lang="en-US" b="1" i="1" dirty="0" err="1" smtClean="0">
                <a:latin typeface="Dotum" pitchFamily="34" charset="-127"/>
                <a:ea typeface="Dotum" pitchFamily="34" charset="-127"/>
              </a:rPr>
              <a:t>tersedia</a:t>
            </a:r>
            <a:r>
              <a:rPr lang="en-US" b="1" i="1" dirty="0" smtClean="0">
                <a:latin typeface="Dotum" pitchFamily="34" charset="-127"/>
                <a:ea typeface="Dotum" pitchFamily="34" charset="-127"/>
              </a:rPr>
              <a:t>.</a:t>
            </a:r>
            <a:endParaRPr lang="en-US" b="1" i="1" dirty="0">
              <a:latin typeface="Dotum" pitchFamily="34" charset="-127"/>
              <a:ea typeface="Dotum" pitchFamily="34" charset="-127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407831" y="4191000"/>
            <a:ext cx="2133600" cy="198120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Berfikir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terbuka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ingin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tahu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3048000" y="4191000"/>
            <a:ext cx="2133600" cy="198120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Berhati-hati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secara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intelektual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5801396" y="4191000"/>
            <a:ext cx="2133600" cy="198120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solidFill>
                  <a:schemeClr val="tx1"/>
                </a:solidFill>
              </a:rPr>
              <a:t>Skeptis</a:t>
            </a:r>
            <a:endParaRPr lang="en-US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2642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 animBg="1"/>
      <p:bldP spid="14" grpId="0" animBg="1"/>
      <p:bldP spid="1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358170"/>
            <a:ext cx="7696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i="1" dirty="0" err="1" smtClean="0"/>
              <a:t>Tujuan</a:t>
            </a:r>
            <a:r>
              <a:rPr lang="en-US" sz="3200" b="1" i="1" dirty="0" smtClean="0"/>
              <a:t> </a:t>
            </a:r>
            <a:r>
              <a:rPr lang="en-US" sz="3200" b="1" i="1" dirty="0" err="1" smtClean="0"/>
              <a:t>berfikir</a:t>
            </a:r>
            <a:r>
              <a:rPr lang="en-US" sz="3200" b="1" i="1" dirty="0" smtClean="0"/>
              <a:t> </a:t>
            </a:r>
            <a:r>
              <a:rPr lang="en-US" sz="3200" b="1" i="1" dirty="0" err="1" smtClean="0"/>
              <a:t>kritis</a:t>
            </a:r>
            <a:r>
              <a:rPr lang="en-US" sz="3200" b="1" i="1" dirty="0" smtClean="0"/>
              <a:t> </a:t>
            </a:r>
            <a:r>
              <a:rPr lang="en-US" sz="3200" b="1" i="1" dirty="0" err="1" smtClean="0"/>
              <a:t>adalah</a:t>
            </a:r>
            <a:r>
              <a:rPr lang="en-US" sz="3200" b="1" i="1" dirty="0" smtClean="0"/>
              <a:t> </a:t>
            </a:r>
            <a:r>
              <a:rPr lang="en-US" sz="3200" b="1" i="1" dirty="0" err="1" smtClean="0"/>
              <a:t>untuk</a:t>
            </a:r>
            <a:r>
              <a:rPr lang="en-US" sz="3200" b="1" i="1" dirty="0" smtClean="0"/>
              <a:t> </a:t>
            </a:r>
            <a:r>
              <a:rPr lang="en-US" sz="3200" b="1" i="1" dirty="0" err="1" smtClean="0"/>
              <a:t>penyesuaian</a:t>
            </a:r>
            <a:r>
              <a:rPr lang="en-US" sz="3200" b="1" i="1" dirty="0" smtClean="0"/>
              <a:t> yang </a:t>
            </a:r>
            <a:r>
              <a:rPr lang="en-US" sz="3200" b="1" i="1" dirty="0" err="1" smtClean="0"/>
              <a:t>lebih</a:t>
            </a:r>
            <a:r>
              <a:rPr lang="en-US" sz="3200" b="1" i="1" dirty="0" smtClean="0"/>
              <a:t> </a:t>
            </a:r>
            <a:r>
              <a:rPr lang="en-US" sz="3200" b="1" i="1" dirty="0" err="1" smtClean="0"/>
              <a:t>efektif</a:t>
            </a:r>
            <a:r>
              <a:rPr lang="en-US" sz="3200" b="1" i="1" dirty="0" smtClean="0"/>
              <a:t> </a:t>
            </a:r>
            <a:r>
              <a:rPr lang="en-US" sz="3200" b="1" i="1" dirty="0" err="1" smtClean="0"/>
              <a:t>dalam</a:t>
            </a:r>
            <a:r>
              <a:rPr lang="en-US" sz="3200" b="1" i="1" dirty="0" smtClean="0"/>
              <a:t> </a:t>
            </a:r>
            <a:r>
              <a:rPr lang="en-US" sz="3200" b="1" i="1" dirty="0" err="1" smtClean="0"/>
              <a:t>masyarakat</a:t>
            </a:r>
            <a:r>
              <a:rPr lang="en-US" sz="3200" b="1" i="1" dirty="0" smtClean="0"/>
              <a:t>:</a:t>
            </a:r>
            <a:endParaRPr lang="en-US" sz="3200" b="1" i="1" dirty="0"/>
          </a:p>
        </p:txBody>
      </p:sp>
      <p:sp>
        <p:nvSpPr>
          <p:cNvPr id="4" name="Rectangle 3"/>
          <p:cNvSpPr/>
          <p:nvPr/>
        </p:nvSpPr>
        <p:spPr>
          <a:xfrm>
            <a:off x="405685" y="2286000"/>
            <a:ext cx="7671515" cy="53340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Deskripsikan</a:t>
            </a:r>
            <a:r>
              <a:rPr lang="en-US" dirty="0" smtClean="0"/>
              <a:t> </a:t>
            </a:r>
            <a:r>
              <a:rPr lang="en-US" dirty="0" err="1" smtClean="0"/>
              <a:t>perilaku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hati-hati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06758" y="2897210"/>
            <a:ext cx="7671515" cy="5334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Kenali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ciri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tantangan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asumsi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sebuah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perilaku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80999" y="5600700"/>
            <a:ext cx="7671515" cy="5334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Mengacalah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kembali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kenali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dirimu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sendiri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81000" y="4953000"/>
            <a:ext cx="7671515" cy="53340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Hargailah</a:t>
            </a:r>
            <a:r>
              <a:rPr lang="en-US" dirty="0" smtClean="0"/>
              <a:t> </a:t>
            </a:r>
            <a:r>
              <a:rPr lang="en-US" dirty="0" err="1" smtClean="0"/>
              <a:t>perbedaan</a:t>
            </a:r>
            <a:r>
              <a:rPr lang="en-US" dirty="0" smtClean="0"/>
              <a:t> </a:t>
            </a:r>
            <a:r>
              <a:rPr lang="en-US" dirty="0" err="1" smtClean="0"/>
              <a:t>individu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406758" y="3581400"/>
            <a:ext cx="7671515" cy="53340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Ketahuilah</a:t>
            </a:r>
            <a:r>
              <a:rPr lang="en-US" dirty="0" smtClean="0"/>
              <a:t> </a:t>
            </a:r>
            <a:r>
              <a:rPr lang="en-US" dirty="0" err="1" smtClean="0"/>
              <a:t>pengaruh</a:t>
            </a:r>
            <a:r>
              <a:rPr lang="en-US" dirty="0" smtClean="0"/>
              <a:t> </a:t>
            </a:r>
            <a:r>
              <a:rPr lang="en-US" dirty="0" err="1" smtClean="0"/>
              <a:t>kultur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konteks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perilaku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05685" y="4305300"/>
            <a:ext cx="7671515" cy="5334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Selidikilah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berbagai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sudut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pandang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3690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61841" y="1613079"/>
            <a:ext cx="70866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solidFill>
                  <a:srgbClr val="002060"/>
                </a:solidFill>
                <a:latin typeface="Bell MT" pitchFamily="18" charset="0"/>
              </a:rPr>
              <a:t>Subjektif</a:t>
            </a:r>
            <a:r>
              <a:rPr lang="en-US" sz="2800" dirty="0" smtClean="0">
                <a:solidFill>
                  <a:srgbClr val="002060"/>
                </a:solidFill>
                <a:latin typeface="Bell MT" pitchFamily="18" charset="0"/>
              </a:rPr>
              <a:t> yang </a:t>
            </a:r>
            <a:r>
              <a:rPr lang="en-US" sz="2800" dirty="0" err="1" smtClean="0">
                <a:solidFill>
                  <a:srgbClr val="002060"/>
                </a:solidFill>
                <a:latin typeface="Bell MT" pitchFamily="18" charset="0"/>
              </a:rPr>
              <a:t>sejahtera</a:t>
            </a:r>
            <a:r>
              <a:rPr lang="en-US" sz="2800" dirty="0" smtClean="0">
                <a:solidFill>
                  <a:srgbClr val="002060"/>
                </a:solidFill>
                <a:latin typeface="Bell MT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Bell MT" pitchFamily="18" charset="0"/>
              </a:rPr>
              <a:t>adalah</a:t>
            </a:r>
            <a:r>
              <a:rPr lang="en-US" sz="2800" dirty="0" smtClean="0">
                <a:solidFill>
                  <a:srgbClr val="002060"/>
                </a:solidFill>
                <a:latin typeface="Bell MT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Bell MT" pitchFamily="18" charset="0"/>
              </a:rPr>
              <a:t>pernyataan</a:t>
            </a:r>
            <a:r>
              <a:rPr lang="en-US" sz="2800" dirty="0" smtClean="0">
                <a:solidFill>
                  <a:srgbClr val="002060"/>
                </a:solidFill>
                <a:latin typeface="Bell MT" pitchFamily="18" charset="0"/>
              </a:rPr>
              <a:t> scientific </a:t>
            </a:r>
            <a:r>
              <a:rPr lang="en-US" sz="2800" dirty="0" err="1" smtClean="0">
                <a:solidFill>
                  <a:srgbClr val="002060"/>
                </a:solidFill>
                <a:latin typeface="Bell MT" pitchFamily="18" charset="0"/>
              </a:rPr>
              <a:t>untuk</a:t>
            </a:r>
            <a:r>
              <a:rPr lang="en-US" sz="2800" dirty="0" smtClean="0">
                <a:solidFill>
                  <a:srgbClr val="002060"/>
                </a:solidFill>
                <a:latin typeface="Bell MT" pitchFamily="18" charset="0"/>
              </a:rPr>
              <a:t> orang-orang yang </a:t>
            </a:r>
            <a:r>
              <a:rPr lang="en-US" sz="2800" dirty="0" err="1" smtClean="0">
                <a:solidFill>
                  <a:srgbClr val="002060"/>
                </a:solidFill>
                <a:latin typeface="Bell MT" pitchFamily="18" charset="0"/>
              </a:rPr>
              <a:t>mengevaluasi</a:t>
            </a:r>
            <a:r>
              <a:rPr lang="en-US" sz="2800" dirty="0" smtClean="0">
                <a:solidFill>
                  <a:srgbClr val="002060"/>
                </a:solidFill>
                <a:latin typeface="Bell MT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Bell MT" pitchFamily="18" charset="0"/>
              </a:rPr>
              <a:t>kehidupan</a:t>
            </a:r>
            <a:r>
              <a:rPr lang="en-US" sz="2800" dirty="0" smtClean="0">
                <a:solidFill>
                  <a:srgbClr val="002060"/>
                </a:solidFill>
                <a:latin typeface="Bell MT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Bell MT" pitchFamily="18" charset="0"/>
              </a:rPr>
              <a:t>mereka</a:t>
            </a:r>
            <a:r>
              <a:rPr lang="en-US" sz="2800" dirty="0" smtClean="0">
                <a:solidFill>
                  <a:srgbClr val="002060"/>
                </a:solidFill>
                <a:latin typeface="Bell MT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Bell MT" pitchFamily="18" charset="0"/>
              </a:rPr>
              <a:t>tentang</a:t>
            </a:r>
            <a:r>
              <a:rPr lang="en-US" sz="2800" dirty="0" smtClean="0">
                <a:solidFill>
                  <a:srgbClr val="002060"/>
                </a:solidFill>
                <a:latin typeface="Bell MT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Bell MT" pitchFamily="18" charset="0"/>
              </a:rPr>
              <a:t>kebahagiaan</a:t>
            </a:r>
            <a:r>
              <a:rPr lang="en-US" sz="2800" dirty="0" smtClean="0">
                <a:solidFill>
                  <a:srgbClr val="002060"/>
                </a:solidFill>
                <a:latin typeface="Bell MT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Bell MT" pitchFamily="18" charset="0"/>
              </a:rPr>
              <a:t>dan</a:t>
            </a:r>
            <a:r>
              <a:rPr lang="en-US" sz="2800" dirty="0" smtClean="0">
                <a:solidFill>
                  <a:srgbClr val="002060"/>
                </a:solidFill>
                <a:latin typeface="Bell MT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Bell MT" pitchFamily="18" charset="0"/>
              </a:rPr>
              <a:t>kepuasan</a:t>
            </a:r>
            <a:r>
              <a:rPr lang="en-US" sz="2800" dirty="0" smtClean="0">
                <a:solidFill>
                  <a:srgbClr val="002060"/>
                </a:solidFill>
                <a:latin typeface="Bell MT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Bell MT" pitchFamily="18" charset="0"/>
              </a:rPr>
              <a:t>hidup</a:t>
            </a:r>
            <a:r>
              <a:rPr lang="en-US" sz="2800" dirty="0" smtClean="0">
                <a:solidFill>
                  <a:srgbClr val="002060"/>
                </a:solidFill>
                <a:latin typeface="Bell MT" pitchFamily="18" charset="0"/>
              </a:rPr>
              <a:t>. </a:t>
            </a:r>
          </a:p>
          <a:p>
            <a:pPr algn="ctr"/>
            <a:endParaRPr lang="en-US" sz="2800" dirty="0">
              <a:solidFill>
                <a:srgbClr val="002060"/>
              </a:solidFill>
              <a:latin typeface="Bell MT" pitchFamily="18" charset="0"/>
            </a:endParaRPr>
          </a:p>
          <a:p>
            <a:pPr algn="ctr"/>
            <a:r>
              <a:rPr lang="en-US" sz="2800" dirty="0" smtClean="0">
                <a:solidFill>
                  <a:srgbClr val="002060"/>
                </a:solidFill>
                <a:latin typeface="Bell MT" pitchFamily="18" charset="0"/>
              </a:rPr>
              <a:t>Orang yang </a:t>
            </a:r>
            <a:r>
              <a:rPr lang="en-US" sz="2800" dirty="0" err="1" smtClean="0">
                <a:solidFill>
                  <a:srgbClr val="002060"/>
                </a:solidFill>
                <a:latin typeface="Bell MT" pitchFamily="18" charset="0"/>
              </a:rPr>
              <a:t>sangat</a:t>
            </a:r>
            <a:r>
              <a:rPr lang="en-US" sz="2800" dirty="0" smtClean="0">
                <a:solidFill>
                  <a:srgbClr val="002060"/>
                </a:solidFill>
                <a:latin typeface="Bell MT" pitchFamily="18" charset="0"/>
              </a:rPr>
              <a:t> kaya </a:t>
            </a:r>
            <a:r>
              <a:rPr lang="en-US" sz="2800" b="1" i="1" u="sng" dirty="0" err="1" smtClean="0">
                <a:solidFill>
                  <a:srgbClr val="002060"/>
                </a:solidFill>
                <a:latin typeface="Bell MT" pitchFamily="18" charset="0"/>
              </a:rPr>
              <a:t>tidak</a:t>
            </a:r>
            <a:r>
              <a:rPr lang="en-US" sz="2800" b="1" i="1" u="sng" dirty="0" smtClean="0">
                <a:solidFill>
                  <a:srgbClr val="002060"/>
                </a:solidFill>
                <a:latin typeface="Bell MT" pitchFamily="18" charset="0"/>
              </a:rPr>
              <a:t> </a:t>
            </a:r>
            <a:r>
              <a:rPr lang="en-US" sz="2800" b="1" i="1" u="sng" dirty="0" err="1" smtClean="0">
                <a:solidFill>
                  <a:srgbClr val="002060"/>
                </a:solidFill>
                <a:latin typeface="Bell MT" pitchFamily="18" charset="0"/>
              </a:rPr>
              <a:t>lebih</a:t>
            </a:r>
            <a:r>
              <a:rPr lang="en-US" sz="2800" b="1" i="1" u="sng" dirty="0" smtClean="0">
                <a:solidFill>
                  <a:srgbClr val="002060"/>
                </a:solidFill>
                <a:latin typeface="Bell MT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Bell MT" pitchFamily="18" charset="0"/>
              </a:rPr>
              <a:t>bahagia</a:t>
            </a:r>
            <a:r>
              <a:rPr lang="en-US" sz="2800" dirty="0" smtClean="0">
                <a:solidFill>
                  <a:srgbClr val="002060"/>
                </a:solidFill>
                <a:latin typeface="Bell MT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Bell MT" pitchFamily="18" charset="0"/>
              </a:rPr>
              <a:t>dari</a:t>
            </a:r>
            <a:r>
              <a:rPr lang="en-US" sz="2800" dirty="0" smtClean="0">
                <a:solidFill>
                  <a:srgbClr val="002060"/>
                </a:solidFill>
                <a:latin typeface="Bell MT" pitchFamily="18" charset="0"/>
              </a:rPr>
              <a:t> orang yang </a:t>
            </a:r>
            <a:r>
              <a:rPr lang="en-US" sz="2800" dirty="0" err="1" smtClean="0">
                <a:solidFill>
                  <a:srgbClr val="002060"/>
                </a:solidFill>
                <a:latin typeface="Bell MT" pitchFamily="18" charset="0"/>
              </a:rPr>
              <a:t>bisa</a:t>
            </a:r>
            <a:r>
              <a:rPr lang="en-US" sz="2800" dirty="0" smtClean="0">
                <a:solidFill>
                  <a:srgbClr val="002060"/>
                </a:solidFill>
                <a:latin typeface="Bell MT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Bell MT" pitchFamily="18" charset="0"/>
              </a:rPr>
              <a:t>mendapatkan</a:t>
            </a:r>
            <a:r>
              <a:rPr lang="en-US" sz="2800" dirty="0" smtClean="0">
                <a:solidFill>
                  <a:srgbClr val="002060"/>
                </a:solidFill>
                <a:latin typeface="Bell MT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Bell MT" pitchFamily="18" charset="0"/>
              </a:rPr>
              <a:t>apa</a:t>
            </a:r>
            <a:r>
              <a:rPr lang="en-US" sz="2800" dirty="0" smtClean="0">
                <a:solidFill>
                  <a:srgbClr val="002060"/>
                </a:solidFill>
                <a:latin typeface="Bell MT" pitchFamily="18" charset="0"/>
              </a:rPr>
              <a:t> yang </a:t>
            </a:r>
            <a:r>
              <a:rPr lang="en-US" sz="2800" dirty="0" err="1" smtClean="0">
                <a:solidFill>
                  <a:srgbClr val="002060"/>
                </a:solidFill>
                <a:latin typeface="Bell MT" pitchFamily="18" charset="0"/>
              </a:rPr>
              <a:t>mereka</a:t>
            </a:r>
            <a:r>
              <a:rPr lang="en-US" sz="2800" dirty="0" smtClean="0">
                <a:solidFill>
                  <a:srgbClr val="002060"/>
                </a:solidFill>
                <a:latin typeface="Bell MT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Bell MT" pitchFamily="18" charset="0"/>
              </a:rPr>
              <a:t>butuhkan</a:t>
            </a:r>
            <a:r>
              <a:rPr lang="en-US" sz="2800" dirty="0" smtClean="0">
                <a:solidFill>
                  <a:srgbClr val="002060"/>
                </a:solidFill>
                <a:latin typeface="Bell MT" pitchFamily="18" charset="0"/>
              </a:rPr>
              <a:t>.</a:t>
            </a:r>
            <a:endParaRPr lang="en-US" sz="2800" dirty="0">
              <a:solidFill>
                <a:srgbClr val="002060"/>
              </a:solidFill>
              <a:latin typeface="Bell MT" pitchFamily="18" charset="0"/>
            </a:endParaRPr>
          </a:p>
        </p:txBody>
      </p:sp>
      <p:pic>
        <p:nvPicPr>
          <p:cNvPr id="5125" name="Picture 5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6123" b="81723"/>
          <a:stretch/>
        </p:blipFill>
        <p:spPr bwMode="auto">
          <a:xfrm>
            <a:off x="481885" y="152400"/>
            <a:ext cx="7682248" cy="11720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6" name="Picture 6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t="47168" r="-5134" b="37679"/>
          <a:stretch/>
        </p:blipFill>
        <p:spPr bwMode="auto">
          <a:xfrm>
            <a:off x="457200" y="5820468"/>
            <a:ext cx="7450428" cy="9513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91418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THANK YOU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for paying attention to our presentation </a:t>
            </a: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3048000"/>
            <a:ext cx="2143125" cy="214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0076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245</TotalTime>
  <Words>183</Words>
  <Application>Microsoft Office PowerPoint</Application>
  <PresentationFormat>On-screen Show (4:3)</PresentationFormat>
  <Paragraphs>35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Adjacency</vt:lpstr>
      <vt:lpstr>ADJUSTING TO LIFE.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THANK YOU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ADJUSTING TO LIFE.</dc:title>
  <dc:creator>ACER</dc:creator>
  <cp:lastModifiedBy>ACER</cp:lastModifiedBy>
  <cp:revision>12</cp:revision>
  <dcterms:created xsi:type="dcterms:W3CDTF">2015-09-28T07:25:47Z</dcterms:created>
  <dcterms:modified xsi:type="dcterms:W3CDTF">2015-09-28T11:31:44Z</dcterms:modified>
</cp:coreProperties>
</file>