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7" r:id="rId12"/>
    <p:sldId id="258" r:id="rId13"/>
    <p:sldId id="259" r:id="rId14"/>
    <p:sldId id="261" r:id="rId15"/>
    <p:sldId id="260" r:id="rId16"/>
    <p:sldId id="262" r:id="rId17"/>
    <p:sldId id="263" r:id="rId18"/>
    <p:sldId id="264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69912" autoAdjust="0"/>
  </p:normalViewPr>
  <p:slideViewPr>
    <p:cSldViewPr>
      <p:cViewPr varScale="1">
        <p:scale>
          <a:sx n="65" d="100"/>
          <a:sy n="65" d="100"/>
        </p:scale>
        <p:origin x="24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FE8ED-808D-40AB-AF82-FE433BF3D44B}" type="datetimeFigureOut">
              <a:rPr lang="en-SG" smtClean="0"/>
              <a:t>1/9/16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0E2C6-CED7-4E36-A9B4-CF3CAE3BA70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5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Menurut</a:t>
            </a:r>
            <a:r>
              <a:rPr lang="en-US" sz="1200" dirty="0" smtClean="0"/>
              <a:t> </a:t>
            </a:r>
            <a:r>
              <a:rPr lang="en-US" sz="1200" dirty="0" err="1" smtClean="0"/>
              <a:t>teori</a:t>
            </a:r>
            <a:r>
              <a:rPr lang="en-US" sz="1200" dirty="0" smtClean="0"/>
              <a:t> Jung, </a:t>
            </a:r>
            <a:r>
              <a:rPr lang="en-US" sz="1200" dirty="0" err="1" smtClean="0"/>
              <a:t>pikiran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psikis</a:t>
            </a:r>
            <a:r>
              <a:rPr lang="en-US" sz="1200" dirty="0" smtClean="0"/>
              <a:t> </a:t>
            </a:r>
            <a:r>
              <a:rPr lang="en-US" sz="1200" dirty="0" err="1" smtClean="0"/>
              <a:t>terbagi</a:t>
            </a:r>
            <a:r>
              <a:rPr lang="en-US" sz="1200" dirty="0" smtClean="0"/>
              <a:t> </a:t>
            </a:r>
            <a:r>
              <a:rPr lang="en-US" sz="1200" dirty="0" err="1" smtClean="0"/>
              <a:t>menjadi</a:t>
            </a:r>
            <a:r>
              <a:rPr lang="en-US" sz="1200" dirty="0" smtClean="0"/>
              <a:t> </a:t>
            </a:r>
            <a:r>
              <a:rPr lang="en-US" sz="1200" dirty="0" err="1" smtClean="0"/>
              <a:t>tiga</a:t>
            </a:r>
            <a:r>
              <a:rPr lang="en-US" sz="1200" dirty="0" smtClean="0"/>
              <a:t> </a:t>
            </a:r>
            <a:r>
              <a:rPr lang="en-US" sz="1200" dirty="0" err="1" smtClean="0"/>
              <a:t>bagian</a:t>
            </a:r>
            <a:r>
              <a:rPr lang="en-US" sz="1200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err="1" smtClean="0"/>
              <a:t>Kesadaran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ego </a:t>
            </a:r>
            <a:r>
              <a:rPr lang="en-US" sz="1200" dirty="0" err="1" smtClean="0"/>
              <a:t>adalah</a:t>
            </a:r>
            <a:r>
              <a:rPr lang="en-US" sz="1200" dirty="0" smtClean="0"/>
              <a:t> </a:t>
            </a:r>
            <a:r>
              <a:rPr lang="en-US" sz="1200" dirty="0" err="1" smtClean="0"/>
              <a:t>jiwa</a:t>
            </a:r>
            <a:r>
              <a:rPr lang="en-US" sz="1200" dirty="0" smtClean="0"/>
              <a:t> </a:t>
            </a:r>
            <a:r>
              <a:rPr lang="en-US" sz="1200" dirty="0" err="1" smtClean="0"/>
              <a:t>sadar</a:t>
            </a:r>
            <a:r>
              <a:rPr lang="en-US" sz="1200" dirty="0" smtClean="0"/>
              <a:t> yang </a:t>
            </a:r>
            <a:r>
              <a:rPr lang="en-US" sz="1200" dirty="0" err="1" smtClean="0"/>
              <a:t>terdiri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persepsi</a:t>
            </a:r>
            <a:r>
              <a:rPr lang="en-US" sz="1200" dirty="0" smtClean="0"/>
              <a:t>, </a:t>
            </a:r>
            <a:r>
              <a:rPr lang="en-US" sz="1200" dirty="0" err="1" smtClean="0"/>
              <a:t>ingatan</a:t>
            </a:r>
            <a:r>
              <a:rPr lang="en-US" sz="1200" dirty="0" smtClean="0"/>
              <a:t>, </a:t>
            </a:r>
            <a:r>
              <a:rPr lang="en-US" sz="1200" dirty="0" err="1" smtClean="0"/>
              <a:t>pikiran</a:t>
            </a:r>
            <a:r>
              <a:rPr lang="en-US" sz="1200" dirty="0" smtClean="0"/>
              <a:t>, </a:t>
            </a:r>
            <a:r>
              <a:rPr lang="en-US" sz="1200" dirty="0" err="1" smtClean="0"/>
              <a:t>perasaan</a:t>
            </a:r>
            <a:r>
              <a:rPr lang="en-US" sz="1200" dirty="0" smtClean="0"/>
              <a:t> </a:t>
            </a:r>
            <a:r>
              <a:rPr lang="en-US" sz="1200" dirty="0" err="1" smtClean="0"/>
              <a:t>sadar</a:t>
            </a:r>
            <a:r>
              <a:rPr lang="en-US" sz="1200" dirty="0" smtClean="0"/>
              <a:t> </a:t>
            </a:r>
            <a:r>
              <a:rPr lang="en-US" sz="1200" dirty="0" err="1" smtClean="0"/>
              <a:t>manusia</a:t>
            </a:r>
            <a:r>
              <a:rPr lang="en-US" sz="12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err="1" smtClean="0"/>
              <a:t>Ketidaksadaran</a:t>
            </a:r>
            <a:r>
              <a:rPr lang="en-US" sz="1200" dirty="0" smtClean="0"/>
              <a:t> personal. </a:t>
            </a:r>
            <a:r>
              <a:rPr lang="en-US" sz="1200" dirty="0" err="1" smtClean="0"/>
              <a:t>berisikan</a:t>
            </a:r>
            <a:r>
              <a:rPr lang="en-US" sz="1200" dirty="0" smtClean="0"/>
              <a:t> </a:t>
            </a:r>
            <a:r>
              <a:rPr lang="en-US" sz="1200" dirty="0" err="1" smtClean="0"/>
              <a:t>pemikiran-pemikiran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perasaan-perasaan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bukan</a:t>
            </a:r>
            <a:r>
              <a:rPr lang="en-US" sz="1200" dirty="0" smtClean="0"/>
              <a:t> </a:t>
            </a:r>
            <a:r>
              <a:rPr lang="en-US" sz="1200" dirty="0" err="1" smtClean="0"/>
              <a:t>merupakan</a:t>
            </a:r>
            <a:r>
              <a:rPr lang="en-US" sz="1200" dirty="0" smtClean="0"/>
              <a:t> </a:t>
            </a:r>
            <a:r>
              <a:rPr lang="en-US" sz="1200" dirty="0" err="1" smtClean="0"/>
              <a:t>bagian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kesadaran</a:t>
            </a:r>
            <a:r>
              <a:rPr lang="en-US" sz="1200" dirty="0" smtClean="0"/>
              <a:t> </a:t>
            </a:r>
            <a:r>
              <a:rPr lang="en-US" sz="1200" dirty="0" err="1" smtClean="0"/>
              <a:t>saat</a:t>
            </a:r>
            <a:r>
              <a:rPr lang="en-US" sz="1200" dirty="0" smtClean="0"/>
              <a:t> </a:t>
            </a:r>
            <a:r>
              <a:rPr lang="en-US" sz="1200" dirty="0" err="1" smtClean="0"/>
              <a:t>ini</a:t>
            </a:r>
            <a:r>
              <a:rPr lang="en-US" sz="1200" dirty="0" smtClean="0"/>
              <a:t>,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tetapi</a:t>
            </a:r>
            <a:r>
              <a:rPr lang="en-US" sz="1200" dirty="0" smtClean="0"/>
              <a:t> </a:t>
            </a:r>
            <a:r>
              <a:rPr lang="en-US" sz="1200" dirty="0" err="1" smtClean="0"/>
              <a:t>sesungguhnya</a:t>
            </a:r>
            <a:r>
              <a:rPr lang="en-US" sz="1200" dirty="0" smtClean="0"/>
              <a:t> </a:t>
            </a:r>
            <a:r>
              <a:rPr lang="en-US" sz="1200" dirty="0" err="1" smtClean="0"/>
              <a:t>masih</a:t>
            </a:r>
            <a:r>
              <a:rPr lang="en-US" sz="1200" dirty="0" smtClean="0"/>
              <a:t> </a:t>
            </a:r>
            <a:r>
              <a:rPr lang="en-US" sz="1200" dirty="0" err="1" smtClean="0"/>
              <a:t>tetap</a:t>
            </a:r>
            <a:r>
              <a:rPr lang="en-US" sz="1200" dirty="0" smtClean="0"/>
              <a:t> </a:t>
            </a:r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 err="1" smtClean="0"/>
              <a:t>diakses</a:t>
            </a:r>
            <a:r>
              <a:rPr lang="en-US" sz="1200" dirty="0" smtClean="0"/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err="1" smtClean="0"/>
              <a:t>Ketidaksadaran</a:t>
            </a:r>
            <a:r>
              <a:rPr lang="en-US" sz="1200" dirty="0" smtClean="0"/>
              <a:t> </a:t>
            </a:r>
            <a:r>
              <a:rPr lang="en-US" sz="1200" dirty="0" err="1" smtClean="0"/>
              <a:t>Kolektif</a:t>
            </a:r>
            <a:r>
              <a:rPr lang="en-US" sz="1200" dirty="0" smtClean="0"/>
              <a:t> </a:t>
            </a:r>
            <a:r>
              <a:rPr lang="en-US" sz="1200" dirty="0" err="1" smtClean="0"/>
              <a:t>merupakan</a:t>
            </a:r>
            <a:r>
              <a:rPr lang="en-US" sz="1200" dirty="0" smtClean="0"/>
              <a:t> orang </a:t>
            </a:r>
            <a:r>
              <a:rPr lang="en-US" sz="1200" dirty="0" err="1" smtClean="0"/>
              <a:t>berada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suatu</a:t>
            </a:r>
            <a:r>
              <a:rPr lang="en-US" sz="1200" dirty="0" smtClean="0"/>
              <a:t> </a:t>
            </a:r>
            <a:r>
              <a:rPr lang="en-US" sz="1200" dirty="0" err="1" smtClean="0"/>
              <a:t>kondisi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waktu</a:t>
            </a:r>
            <a:r>
              <a:rPr lang="en-US" sz="1200" dirty="0" smtClean="0"/>
              <a:t> yang </a:t>
            </a:r>
            <a:r>
              <a:rPr lang="en-US" sz="1200" dirty="0" err="1" smtClean="0"/>
              <a:t>dipengaruhi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pengalaman</a:t>
            </a:r>
            <a:r>
              <a:rPr lang="en-US" sz="1200" dirty="0" smtClean="0"/>
              <a:t> primordial </a:t>
            </a:r>
            <a:r>
              <a:rPr lang="en-US" sz="1200" dirty="0" err="1" smtClean="0"/>
              <a:t>primitif</a:t>
            </a:r>
            <a:r>
              <a:rPr lang="en-US" sz="1200" dirty="0" smtClean="0"/>
              <a:t> </a:t>
            </a:r>
            <a:r>
              <a:rPr lang="en-US" sz="1200" dirty="0" err="1" smtClean="0"/>
              <a:t>nenek</a:t>
            </a:r>
            <a:r>
              <a:rPr lang="en-US" sz="1200" dirty="0" smtClean="0"/>
              <a:t> </a:t>
            </a:r>
            <a:r>
              <a:rPr lang="en-US" sz="1200" dirty="0" err="1" smtClean="0"/>
              <a:t>moyangnya</a:t>
            </a:r>
            <a:r>
              <a:rPr lang="en-US" sz="1200" smtClean="0"/>
              <a:t>.</a:t>
            </a:r>
          </a:p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0E2C6-CED7-4E36-A9B4-CF3CAE3BA706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750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Kekurangan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Pandangannya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di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nilai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terlalu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merendahkan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martabat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Terlalu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banyak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menekankan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pengalaman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masa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memberikan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gambaran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seolah-olah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tanggung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jawab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berkurang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Terlalu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menekankan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dorongan-dorongan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seksual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marL="0" indent="0"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Kelebihan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0" indent="0">
              <a:buNone/>
            </a:pP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  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Memiliki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kesesuaian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antara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teori dan teknik.</a:t>
            </a:r>
          </a:p>
          <a:p>
            <a:pPr marL="0" indent="0">
              <a:buNone/>
            </a:pP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 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Pentingnya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masa kanak-kanak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perkembangan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kepribadian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 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Percaya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adanya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motivasi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selamanya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disadari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0E2C6-CED7-4E36-A9B4-CF3CAE3BA706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416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err="1" smtClean="0"/>
              <a:t>Eysenk’s</a:t>
            </a:r>
            <a:r>
              <a:rPr lang="en-SG" dirty="0" smtClean="0"/>
              <a:t> Dimension</a:t>
            </a:r>
          </a:p>
          <a:p>
            <a:endParaRPr lang="en-SG" dirty="0" smtClean="0"/>
          </a:p>
          <a:p>
            <a:pPr marL="171450" indent="-171450">
              <a:buFontTx/>
              <a:buChar char="-"/>
            </a:pPr>
            <a:r>
              <a:rPr lang="en-SG" baseline="0" dirty="0" smtClean="0"/>
              <a:t>Introversion &amp; Extraversion : </a:t>
            </a:r>
          </a:p>
          <a:p>
            <a:pPr marL="0" indent="0">
              <a:buFontTx/>
              <a:buNone/>
            </a:pPr>
            <a:r>
              <a:rPr lang="en-SG" baseline="0" dirty="0" smtClean="0"/>
              <a:t>an introvert </a:t>
            </a:r>
            <a:r>
              <a:rPr lang="en-SG" baseline="0" dirty="0" smtClean="0">
                <a:sym typeface="Wingdings" pitchFamily="2" charset="2"/>
              </a:rPr>
              <a:t> </a:t>
            </a:r>
            <a:r>
              <a:rPr lang="en-SG" baseline="0" dirty="0" err="1" smtClean="0">
                <a:sym typeface="Wingdings" pitchFamily="2" charset="2"/>
              </a:rPr>
              <a:t>pendiem</a:t>
            </a:r>
            <a:r>
              <a:rPr lang="en-SG" baseline="0" dirty="0" smtClean="0">
                <a:sym typeface="Wingdings" pitchFamily="2" charset="2"/>
              </a:rPr>
              <a:t>, </a:t>
            </a:r>
            <a:r>
              <a:rPr lang="en-SG" baseline="0" dirty="0" err="1" smtClean="0">
                <a:sym typeface="Wingdings" pitchFamily="2" charset="2"/>
              </a:rPr>
              <a:t>sulit</a:t>
            </a:r>
            <a:r>
              <a:rPr lang="en-SG" baseline="0" dirty="0" smtClean="0">
                <a:sym typeface="Wingdings" pitchFamily="2" charset="2"/>
              </a:rPr>
              <a:t> </a:t>
            </a:r>
            <a:r>
              <a:rPr lang="en-SG" baseline="0" dirty="0" err="1" smtClean="0">
                <a:sym typeface="Wingdings" pitchFamily="2" charset="2"/>
              </a:rPr>
              <a:t>bersosialisasi</a:t>
            </a:r>
            <a:r>
              <a:rPr lang="en-SG" baseline="0" dirty="0" smtClean="0">
                <a:sym typeface="Wingdings" pitchFamily="2" charset="2"/>
              </a:rPr>
              <a:t>, </a:t>
            </a:r>
            <a:r>
              <a:rPr lang="en-SG" baseline="0" dirty="0" err="1" smtClean="0">
                <a:sym typeface="Wingdings" pitchFamily="2" charset="2"/>
              </a:rPr>
              <a:t>pasif</a:t>
            </a:r>
            <a:r>
              <a:rPr lang="en-SG" baseline="0" dirty="0" smtClean="0">
                <a:sym typeface="Wingdings" pitchFamily="2" charset="2"/>
              </a:rPr>
              <a:t> </a:t>
            </a:r>
            <a:r>
              <a:rPr lang="en-SG" baseline="0" dirty="0" err="1" smtClean="0">
                <a:sym typeface="Wingdings" pitchFamily="2" charset="2"/>
              </a:rPr>
              <a:t>dan</a:t>
            </a:r>
            <a:r>
              <a:rPr lang="en-SG" baseline="0" dirty="0" smtClean="0">
                <a:sym typeface="Wingdings" pitchFamily="2" charset="2"/>
              </a:rPr>
              <a:t> </a:t>
            </a:r>
            <a:r>
              <a:rPr lang="en-SG" baseline="0" dirty="0" err="1" smtClean="0">
                <a:sym typeface="Wingdings" pitchFamily="2" charset="2"/>
              </a:rPr>
              <a:t>berhati-hati</a:t>
            </a:r>
            <a:r>
              <a:rPr lang="en-SG" baseline="0" dirty="0" smtClean="0">
                <a:sym typeface="Wingdings" pitchFamily="2" charset="2"/>
              </a:rPr>
              <a:t>.</a:t>
            </a:r>
          </a:p>
          <a:p>
            <a:pPr marL="0" indent="0">
              <a:buFontTx/>
              <a:buNone/>
            </a:pPr>
            <a:r>
              <a:rPr lang="en-SG" baseline="0" dirty="0" smtClean="0">
                <a:sym typeface="Wingdings" pitchFamily="2" charset="2"/>
              </a:rPr>
              <a:t>an extravert  </a:t>
            </a:r>
            <a:r>
              <a:rPr lang="en-SG" baseline="0" dirty="0" err="1" smtClean="0">
                <a:sym typeface="Wingdings" pitchFamily="2" charset="2"/>
              </a:rPr>
              <a:t>aktif</a:t>
            </a:r>
            <a:r>
              <a:rPr lang="en-SG" baseline="0" dirty="0" smtClean="0">
                <a:sym typeface="Wingdings" pitchFamily="2" charset="2"/>
              </a:rPr>
              <a:t>, </a:t>
            </a:r>
            <a:r>
              <a:rPr lang="en-SG" baseline="0" dirty="0" err="1" smtClean="0">
                <a:sym typeface="Wingdings" pitchFamily="2" charset="2"/>
              </a:rPr>
              <a:t>optimis</a:t>
            </a:r>
            <a:r>
              <a:rPr lang="en-SG" baseline="0" dirty="0" smtClean="0">
                <a:sym typeface="Wingdings" pitchFamily="2" charset="2"/>
              </a:rPr>
              <a:t>, </a:t>
            </a:r>
            <a:r>
              <a:rPr lang="en-SG" baseline="0" dirty="0" err="1" smtClean="0">
                <a:sym typeface="Wingdings" pitchFamily="2" charset="2"/>
              </a:rPr>
              <a:t>mudah</a:t>
            </a:r>
            <a:r>
              <a:rPr lang="en-SG" baseline="0" dirty="0" smtClean="0">
                <a:sym typeface="Wingdings" pitchFamily="2" charset="2"/>
              </a:rPr>
              <a:t> </a:t>
            </a:r>
            <a:r>
              <a:rPr lang="en-SG" baseline="0" dirty="0" err="1" smtClean="0">
                <a:sym typeface="Wingdings" pitchFamily="2" charset="2"/>
              </a:rPr>
              <a:t>bersosialisasi</a:t>
            </a:r>
            <a:r>
              <a:rPr lang="en-SG" baseline="0" dirty="0" smtClean="0">
                <a:sym typeface="Wingdings" pitchFamily="2" charset="2"/>
              </a:rPr>
              <a:t> </a:t>
            </a:r>
            <a:r>
              <a:rPr lang="en-SG" baseline="0" dirty="0" err="1" smtClean="0">
                <a:sym typeface="Wingdings" pitchFamily="2" charset="2"/>
              </a:rPr>
              <a:t>dan</a:t>
            </a:r>
            <a:r>
              <a:rPr lang="en-SG" baseline="0" dirty="0" smtClean="0">
                <a:sym typeface="Wingdings" pitchFamily="2" charset="2"/>
              </a:rPr>
              <a:t> outgoing</a:t>
            </a:r>
          </a:p>
          <a:p>
            <a:pPr marL="0" indent="0">
              <a:buFontTx/>
              <a:buNone/>
            </a:pPr>
            <a:endParaRPr lang="en-SG" baseline="0" dirty="0" smtClean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r>
              <a:rPr lang="en-SG" baseline="0" dirty="0" smtClean="0">
                <a:sym typeface="Wingdings" pitchFamily="2" charset="2"/>
              </a:rPr>
              <a:t>Stable – Unstable (</a:t>
            </a:r>
            <a:r>
              <a:rPr lang="en-SG" baseline="0" dirty="0" err="1" smtClean="0">
                <a:sym typeface="Wingdings" pitchFamily="2" charset="2"/>
              </a:rPr>
              <a:t>Neurotisme</a:t>
            </a:r>
            <a:r>
              <a:rPr lang="en-SG" baseline="0" dirty="0" smtClean="0">
                <a:sym typeface="Wingdings" pitchFamily="2" charset="2"/>
              </a:rPr>
              <a:t>) :</a:t>
            </a:r>
          </a:p>
          <a:p>
            <a:pPr marL="0" indent="0">
              <a:buFontTx/>
              <a:buNone/>
            </a:pPr>
            <a:r>
              <a:rPr lang="en-SG" baseline="0" dirty="0" err="1" smtClean="0">
                <a:sym typeface="Wingdings" pitchFamily="2" charset="2"/>
              </a:rPr>
              <a:t>Neurotik</a:t>
            </a:r>
            <a:r>
              <a:rPr lang="en-SG" baseline="0" dirty="0" smtClean="0">
                <a:sym typeface="Wingdings" pitchFamily="2" charset="2"/>
              </a:rPr>
              <a:t>  </a:t>
            </a:r>
            <a:r>
              <a:rPr lang="en-SG" baseline="0" dirty="0" err="1" smtClean="0">
                <a:sym typeface="Wingdings" pitchFamily="2" charset="2"/>
              </a:rPr>
              <a:t>Bereaksi</a:t>
            </a:r>
            <a:r>
              <a:rPr lang="en-SG" baseline="0" dirty="0" smtClean="0">
                <a:sym typeface="Wingdings" pitchFamily="2" charset="2"/>
              </a:rPr>
              <a:t> </a:t>
            </a:r>
            <a:r>
              <a:rPr lang="en-SG" baseline="0" dirty="0" err="1" smtClean="0">
                <a:sym typeface="Wingdings" pitchFamily="2" charset="2"/>
              </a:rPr>
              <a:t>berlebihan</a:t>
            </a:r>
            <a:r>
              <a:rPr lang="en-SG" baseline="0" dirty="0" smtClean="0">
                <a:sym typeface="Wingdings" pitchFamily="2" charset="2"/>
              </a:rPr>
              <a:t> </a:t>
            </a:r>
            <a:r>
              <a:rPr lang="en-SG" baseline="0" dirty="0" err="1" smtClean="0">
                <a:sym typeface="Wingdings" pitchFamily="2" charset="2"/>
              </a:rPr>
              <a:t>secara</a:t>
            </a:r>
            <a:r>
              <a:rPr lang="en-SG" baseline="0" dirty="0" smtClean="0">
                <a:sym typeface="Wingdings" pitchFamily="2" charset="2"/>
              </a:rPr>
              <a:t> </a:t>
            </a:r>
            <a:r>
              <a:rPr lang="en-SG" baseline="0" dirty="0" err="1" smtClean="0">
                <a:sym typeface="Wingdings" pitchFamily="2" charset="2"/>
              </a:rPr>
              <a:t>emosional</a:t>
            </a:r>
            <a:r>
              <a:rPr lang="en-SG" baseline="0" dirty="0" smtClean="0">
                <a:sym typeface="Wingdings" pitchFamily="2" charset="2"/>
              </a:rPr>
              <a:t> (ex: </a:t>
            </a:r>
            <a:r>
              <a:rPr lang="en-SG" baseline="0" dirty="0" err="1" smtClean="0">
                <a:sym typeface="Wingdings" pitchFamily="2" charset="2"/>
              </a:rPr>
              <a:t>cmas</a:t>
            </a:r>
            <a:r>
              <a:rPr lang="en-SG" baseline="0" dirty="0" smtClean="0">
                <a:sym typeface="Wingdings" pitchFamily="2" charset="2"/>
              </a:rPr>
              <a:t>, </a:t>
            </a:r>
            <a:r>
              <a:rPr lang="en-SG" baseline="0" dirty="0" err="1" smtClean="0">
                <a:sym typeface="Wingdings" pitchFamily="2" charset="2"/>
              </a:rPr>
              <a:t>histeria</a:t>
            </a:r>
            <a:r>
              <a:rPr lang="en-SG" baseline="0" dirty="0" smtClean="0">
                <a:sym typeface="Wingdings" pitchFamily="2" charset="2"/>
              </a:rPr>
              <a:t>, OCD)</a:t>
            </a:r>
          </a:p>
          <a:p>
            <a:pPr marL="0" indent="0">
              <a:buFontTx/>
              <a:buNone/>
            </a:pPr>
            <a:endParaRPr lang="en-SG" baseline="0" dirty="0" smtClean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r>
              <a:rPr lang="en-SG" baseline="0" dirty="0" err="1" smtClean="0">
                <a:sym typeface="Wingdings" pitchFamily="2" charset="2"/>
              </a:rPr>
              <a:t>Psycoticsm</a:t>
            </a:r>
            <a:r>
              <a:rPr lang="en-SG" baseline="0" dirty="0" smtClean="0">
                <a:sym typeface="Wingdings" pitchFamily="2" charset="2"/>
              </a:rPr>
              <a:t>:</a:t>
            </a:r>
          </a:p>
          <a:p>
            <a:pPr marL="0" indent="0">
              <a:buFontTx/>
              <a:buNone/>
            </a:pPr>
            <a:r>
              <a:rPr lang="en-SG" baseline="0" dirty="0" err="1" smtClean="0">
                <a:sym typeface="Wingdings" pitchFamily="2" charset="2"/>
              </a:rPr>
              <a:t>Psikotik</a:t>
            </a:r>
            <a:r>
              <a:rPr lang="en-SG" baseline="0" dirty="0" smtClean="0">
                <a:sym typeface="Wingdings" pitchFamily="2" charset="2"/>
              </a:rPr>
              <a:t>  </a:t>
            </a:r>
            <a:r>
              <a:rPr lang="en-SG" baseline="0" dirty="0" err="1" smtClean="0">
                <a:sym typeface="Wingdings" pitchFamily="2" charset="2"/>
              </a:rPr>
              <a:t>Egosentris</a:t>
            </a:r>
            <a:r>
              <a:rPr lang="en-SG" baseline="0" dirty="0" smtClean="0">
                <a:sym typeface="Wingdings" pitchFamily="2" charset="2"/>
              </a:rPr>
              <a:t>, </a:t>
            </a:r>
            <a:r>
              <a:rPr lang="en-SG" baseline="0" dirty="0" err="1" smtClean="0">
                <a:sym typeface="Wingdings" pitchFamily="2" charset="2"/>
              </a:rPr>
              <a:t>dingin</a:t>
            </a:r>
            <a:r>
              <a:rPr lang="en-SG" baseline="0" dirty="0" smtClean="0">
                <a:sym typeface="Wingdings" pitchFamily="2" charset="2"/>
              </a:rPr>
              <a:t>, </a:t>
            </a:r>
            <a:r>
              <a:rPr lang="en-SG" baseline="0" dirty="0" err="1" smtClean="0">
                <a:sym typeface="Wingdings" pitchFamily="2" charset="2"/>
              </a:rPr>
              <a:t>tidak</a:t>
            </a:r>
            <a:r>
              <a:rPr lang="en-SG" baseline="0" dirty="0" smtClean="0">
                <a:sym typeface="Wingdings" pitchFamily="2" charset="2"/>
              </a:rPr>
              <a:t> </a:t>
            </a:r>
            <a:r>
              <a:rPr lang="en-SG" baseline="0" dirty="0" err="1" smtClean="0">
                <a:sym typeface="Wingdings" pitchFamily="2" charset="2"/>
              </a:rPr>
              <a:t>mudah</a:t>
            </a:r>
            <a:r>
              <a:rPr lang="en-SG" baseline="0" dirty="0" smtClean="0">
                <a:sym typeface="Wingdings" pitchFamily="2" charset="2"/>
              </a:rPr>
              <a:t> </a:t>
            </a:r>
            <a:r>
              <a:rPr lang="en-SG" baseline="0" dirty="0" err="1" smtClean="0">
                <a:sym typeface="Wingdings" pitchFamily="2" charset="2"/>
              </a:rPr>
              <a:t>menyesuaikan</a:t>
            </a:r>
            <a:r>
              <a:rPr lang="en-SG" baseline="0" dirty="0" smtClean="0">
                <a:sym typeface="Wingdings" pitchFamily="2" charset="2"/>
              </a:rPr>
              <a:t> </a:t>
            </a:r>
            <a:r>
              <a:rPr lang="en-SG" baseline="0" dirty="0" err="1" smtClean="0">
                <a:sym typeface="Wingdings" pitchFamily="2" charset="2"/>
              </a:rPr>
              <a:t>diri</a:t>
            </a:r>
            <a:r>
              <a:rPr lang="en-SG" baseline="0" dirty="0" smtClean="0">
                <a:sym typeface="Wingdings" pitchFamily="2" charset="2"/>
              </a:rPr>
              <a:t>, </a:t>
            </a:r>
            <a:r>
              <a:rPr lang="en-SG" baseline="0" dirty="0" err="1" smtClean="0">
                <a:sym typeface="Wingdings" pitchFamily="2" charset="2"/>
              </a:rPr>
              <a:t>impulsif</a:t>
            </a:r>
            <a:r>
              <a:rPr lang="en-SG" baseline="0" dirty="0" smtClean="0">
                <a:sym typeface="Wingdings" pitchFamily="2" charset="2"/>
              </a:rPr>
              <a:t>, </a:t>
            </a:r>
            <a:r>
              <a:rPr lang="en-SG" baseline="0" dirty="0" err="1" smtClean="0">
                <a:sym typeface="Wingdings" pitchFamily="2" charset="2"/>
              </a:rPr>
              <a:t>antisosial</a:t>
            </a:r>
            <a:r>
              <a:rPr lang="en-SG" baseline="0" dirty="0" smtClean="0">
                <a:sym typeface="Wingdings" pitchFamily="2" charset="2"/>
              </a:rPr>
              <a:t>, </a:t>
            </a:r>
            <a:r>
              <a:rPr lang="en-SG" baseline="0" dirty="0" err="1" smtClean="0">
                <a:sym typeface="Wingdings" pitchFamily="2" charset="2"/>
              </a:rPr>
              <a:t>agresif</a:t>
            </a:r>
            <a:r>
              <a:rPr lang="en-SG" baseline="0" dirty="0" smtClean="0">
                <a:sym typeface="Wingdings" pitchFamily="2" charset="2"/>
              </a:rPr>
              <a:t>, </a:t>
            </a:r>
            <a:r>
              <a:rPr lang="en-SG" baseline="0" dirty="0" err="1" smtClean="0">
                <a:sym typeface="Wingdings" pitchFamily="2" charset="2"/>
              </a:rPr>
              <a:t>kejam</a:t>
            </a:r>
            <a:endParaRPr lang="en-SG" baseline="0" dirty="0" smtClean="0">
              <a:sym typeface="Wingdings" pitchFamily="2" charset="2"/>
            </a:endParaRPr>
          </a:p>
          <a:p>
            <a:pPr marL="0" indent="0">
              <a:buFontTx/>
              <a:buNone/>
            </a:pPr>
            <a:r>
              <a:rPr lang="en-SG" baseline="0" dirty="0" err="1" smtClean="0">
                <a:sym typeface="Wingdings" pitchFamily="2" charset="2"/>
              </a:rPr>
              <a:t>Dimensi</a:t>
            </a:r>
            <a:r>
              <a:rPr lang="en-SG" baseline="0" dirty="0" smtClean="0">
                <a:sym typeface="Wingdings" pitchFamily="2" charset="2"/>
              </a:rPr>
              <a:t> in </a:t>
            </a:r>
            <a:r>
              <a:rPr lang="en-SG" baseline="0" dirty="0" err="1" smtClean="0">
                <a:sym typeface="Wingdings" pitchFamily="2" charset="2"/>
              </a:rPr>
              <a:t>merefleksikan</a:t>
            </a:r>
            <a:r>
              <a:rPr lang="en-SG" baseline="0" dirty="0" smtClean="0">
                <a:sym typeface="Wingdings" pitchFamily="2" charset="2"/>
              </a:rPr>
              <a:t> </a:t>
            </a:r>
            <a:r>
              <a:rPr lang="en-SG" baseline="0" dirty="0" err="1" smtClean="0">
                <a:sym typeface="Wingdings" pitchFamily="2" charset="2"/>
              </a:rPr>
              <a:t>seseorang</a:t>
            </a:r>
            <a:r>
              <a:rPr lang="en-SG" baseline="0" dirty="0" smtClean="0">
                <a:sym typeface="Wingdings" pitchFamily="2" charset="2"/>
              </a:rPr>
              <a:t> yang </a:t>
            </a:r>
            <a:r>
              <a:rPr lang="en-SG" baseline="0" dirty="0" err="1" smtClean="0">
                <a:sym typeface="Wingdings" pitchFamily="2" charset="2"/>
              </a:rPr>
              <a:t>dapat</a:t>
            </a:r>
            <a:r>
              <a:rPr lang="en-SG" baseline="0" dirty="0" smtClean="0">
                <a:sym typeface="Wingdings" pitchFamily="2" charset="2"/>
              </a:rPr>
              <a:t> contact </a:t>
            </a:r>
            <a:r>
              <a:rPr lang="en-SG" baseline="0" dirty="0" err="1" smtClean="0">
                <a:sym typeface="Wingdings" pitchFamily="2" charset="2"/>
              </a:rPr>
              <a:t>dengan</a:t>
            </a:r>
            <a:r>
              <a:rPr lang="en-SG" baseline="0" dirty="0" smtClean="0">
                <a:sym typeface="Wingdings" pitchFamily="2" charset="2"/>
              </a:rPr>
              <a:t> reality</a:t>
            </a:r>
          </a:p>
          <a:p>
            <a:pPr marL="0" indent="0">
              <a:buFontTx/>
              <a:buNone/>
            </a:pPr>
            <a:endParaRPr lang="en-SG" baseline="0" dirty="0" smtClean="0">
              <a:sym typeface="Wingdings" pitchFamily="2" charset="2"/>
            </a:endParaRPr>
          </a:p>
          <a:p>
            <a:pPr marL="0" indent="0">
              <a:buFontTx/>
              <a:buNone/>
            </a:pPr>
            <a:r>
              <a:rPr lang="en-SG" baseline="0" dirty="0" smtClean="0">
                <a:sym typeface="Wingdings" pitchFamily="2" charset="2"/>
              </a:rPr>
              <a:t>The Big 5</a:t>
            </a:r>
          </a:p>
          <a:p>
            <a:pPr marL="0" indent="0">
              <a:buFontTx/>
              <a:buNone/>
            </a:pPr>
            <a:endParaRPr lang="en-SG" baseline="0" dirty="0" smtClean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r>
              <a:rPr lang="en-SG" baseline="0" dirty="0" err="1" smtClean="0">
                <a:sym typeface="Wingdings" pitchFamily="2" charset="2"/>
              </a:rPr>
              <a:t>Opennesss</a:t>
            </a:r>
            <a:endParaRPr lang="en-SG" baseline="0" dirty="0" smtClean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r>
              <a:rPr lang="en-SG" baseline="0" dirty="0" smtClean="0">
                <a:sym typeface="Wingdings" pitchFamily="2" charset="2"/>
              </a:rPr>
              <a:t>Conscientiousness</a:t>
            </a:r>
          </a:p>
          <a:p>
            <a:pPr marL="171450" indent="-171450">
              <a:buFontTx/>
              <a:buChar char="-"/>
            </a:pPr>
            <a:r>
              <a:rPr lang="en-SG" baseline="0" dirty="0" smtClean="0">
                <a:sym typeface="Wingdings" pitchFamily="2" charset="2"/>
              </a:rPr>
              <a:t>Extraversion</a:t>
            </a:r>
          </a:p>
          <a:p>
            <a:pPr marL="171450" indent="-171450">
              <a:buFontTx/>
              <a:buChar char="-"/>
            </a:pPr>
            <a:r>
              <a:rPr lang="en-SG" baseline="0" dirty="0" smtClean="0">
                <a:sym typeface="Wingdings" pitchFamily="2" charset="2"/>
              </a:rPr>
              <a:t>Agreeableness</a:t>
            </a:r>
          </a:p>
          <a:p>
            <a:pPr marL="171450" indent="-171450">
              <a:buFontTx/>
              <a:buChar char="-"/>
            </a:pPr>
            <a:r>
              <a:rPr lang="en-SG" baseline="0" dirty="0" err="1" smtClean="0">
                <a:sym typeface="Wingdings" pitchFamily="2" charset="2"/>
              </a:rPr>
              <a:t>Neuroticsm</a:t>
            </a:r>
            <a:endParaRPr lang="en-SG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0E2C6-CED7-4E36-A9B4-CF3CAE3BA706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15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err="1" smtClean="0"/>
              <a:t>Perilaku</a:t>
            </a:r>
            <a:r>
              <a:rPr lang="en-SG" baseline="0" dirty="0" smtClean="0"/>
              <a:t> A </a:t>
            </a:r>
            <a:r>
              <a:rPr lang="en-SG" baseline="0" dirty="0" err="1" smtClean="0"/>
              <a:t>waktu</a:t>
            </a:r>
            <a:r>
              <a:rPr lang="en-SG" baseline="0" dirty="0" smtClean="0"/>
              <a:t> </a:t>
            </a:r>
            <a:r>
              <a:rPr lang="en-SG" baseline="0" dirty="0" err="1" smtClean="0"/>
              <a:t>sama</a:t>
            </a:r>
            <a:r>
              <a:rPr lang="en-SG" baseline="0" dirty="0" smtClean="0"/>
              <a:t> </a:t>
            </a:r>
            <a:r>
              <a:rPr lang="en-SG" baseline="0" dirty="0" err="1" smtClean="0"/>
              <a:t>pacar</a:t>
            </a:r>
            <a:r>
              <a:rPr lang="en-SG" baseline="0" dirty="0" smtClean="0"/>
              <a:t> </a:t>
            </a:r>
            <a:r>
              <a:rPr lang="en-SG" baseline="0" dirty="0" err="1" smtClean="0"/>
              <a:t>manja</a:t>
            </a:r>
            <a:r>
              <a:rPr lang="en-SG" baseline="0" dirty="0" smtClean="0"/>
              <a:t>, </a:t>
            </a:r>
            <a:r>
              <a:rPr lang="en-SG" baseline="0" dirty="0" err="1" smtClean="0"/>
              <a:t>tapi</a:t>
            </a:r>
            <a:r>
              <a:rPr lang="en-SG" baseline="0" dirty="0" smtClean="0"/>
              <a:t> </a:t>
            </a:r>
            <a:r>
              <a:rPr lang="en-SG" baseline="0" dirty="0" err="1" smtClean="0"/>
              <a:t>dia</a:t>
            </a:r>
            <a:r>
              <a:rPr lang="en-SG" baseline="0" dirty="0" smtClean="0"/>
              <a:t> </a:t>
            </a:r>
            <a:r>
              <a:rPr lang="en-SG" baseline="0" dirty="0" err="1" smtClean="0"/>
              <a:t>gak</a:t>
            </a:r>
            <a:r>
              <a:rPr lang="en-SG" baseline="0" dirty="0" smtClean="0"/>
              <a:t> </a:t>
            </a:r>
            <a:r>
              <a:rPr lang="en-SG" baseline="0" dirty="0" err="1" smtClean="0"/>
              <a:t>manja</a:t>
            </a:r>
            <a:r>
              <a:rPr lang="en-SG" baseline="0" dirty="0" smtClean="0"/>
              <a:t> </a:t>
            </a:r>
            <a:r>
              <a:rPr lang="en-SG" baseline="0" dirty="0" err="1" smtClean="0"/>
              <a:t>kalo</a:t>
            </a:r>
            <a:r>
              <a:rPr lang="en-SG" baseline="0" dirty="0" smtClean="0"/>
              <a:t> </a:t>
            </a:r>
            <a:r>
              <a:rPr lang="en-SG" baseline="0" dirty="0" err="1" smtClean="0"/>
              <a:t>lagi</a:t>
            </a:r>
            <a:r>
              <a:rPr lang="en-SG" baseline="0" dirty="0" smtClean="0"/>
              <a:t> </a:t>
            </a:r>
            <a:r>
              <a:rPr lang="en-SG" baseline="0" dirty="0" err="1" smtClean="0"/>
              <a:t>berhadapan</a:t>
            </a:r>
            <a:r>
              <a:rPr lang="en-SG" baseline="0" dirty="0" smtClean="0"/>
              <a:t> </a:t>
            </a:r>
            <a:r>
              <a:rPr lang="en-SG" baseline="0" dirty="0" err="1" smtClean="0"/>
              <a:t>dengan</a:t>
            </a:r>
            <a:r>
              <a:rPr lang="en-SG" baseline="0" dirty="0" smtClean="0"/>
              <a:t> her new boss</a:t>
            </a:r>
          </a:p>
          <a:p>
            <a:endParaRPr lang="en-SG" baseline="0" dirty="0" smtClean="0"/>
          </a:p>
          <a:p>
            <a:r>
              <a:rPr lang="en-SG" baseline="0" dirty="0" smtClean="0"/>
              <a:t>Individualism: </a:t>
            </a:r>
            <a:r>
              <a:rPr lang="en-SG" baseline="0" dirty="0" err="1" smtClean="0"/>
              <a:t>memprioritaskan</a:t>
            </a:r>
            <a:r>
              <a:rPr lang="en-SG" baseline="0" dirty="0" smtClean="0"/>
              <a:t> </a:t>
            </a:r>
            <a:r>
              <a:rPr lang="en-SG" baseline="0" dirty="0" err="1" smtClean="0"/>
              <a:t>tujuan</a:t>
            </a:r>
            <a:r>
              <a:rPr lang="en-SG" baseline="0" dirty="0" smtClean="0"/>
              <a:t> personal </a:t>
            </a:r>
            <a:r>
              <a:rPr lang="en-SG" baseline="0" dirty="0" err="1" smtClean="0"/>
              <a:t>dari</a:t>
            </a:r>
            <a:r>
              <a:rPr lang="en-SG" baseline="0" dirty="0" smtClean="0"/>
              <a:t> </a:t>
            </a:r>
            <a:r>
              <a:rPr lang="en-SG" baseline="0" dirty="0" err="1" smtClean="0"/>
              <a:t>pada</a:t>
            </a:r>
            <a:r>
              <a:rPr lang="en-SG" baseline="0" dirty="0" smtClean="0"/>
              <a:t> </a:t>
            </a:r>
            <a:r>
              <a:rPr lang="en-SG" baseline="0" dirty="0" err="1" smtClean="0"/>
              <a:t>tujuan</a:t>
            </a:r>
            <a:r>
              <a:rPr lang="en-SG" baseline="0" dirty="0" smtClean="0"/>
              <a:t> </a:t>
            </a:r>
            <a:r>
              <a:rPr lang="en-SG" baseline="0" dirty="0" err="1" smtClean="0"/>
              <a:t>bersama</a:t>
            </a:r>
            <a:r>
              <a:rPr lang="en-SG" baseline="0" dirty="0" smtClean="0"/>
              <a:t>. </a:t>
            </a:r>
            <a:r>
              <a:rPr lang="en-SG" baseline="0" dirty="0" err="1" smtClean="0"/>
              <a:t>Lebih</a:t>
            </a:r>
            <a:r>
              <a:rPr lang="en-SG" baseline="0" dirty="0" smtClean="0"/>
              <a:t> </a:t>
            </a:r>
            <a:r>
              <a:rPr lang="en-SG" baseline="0" dirty="0" err="1" smtClean="0"/>
              <a:t>mendorong</a:t>
            </a:r>
            <a:r>
              <a:rPr lang="en-SG" baseline="0" dirty="0" smtClean="0"/>
              <a:t> </a:t>
            </a:r>
            <a:r>
              <a:rPr lang="en-SG" baseline="0" dirty="0" err="1" smtClean="0"/>
              <a:t>nilai</a:t>
            </a:r>
            <a:r>
              <a:rPr lang="en-SG" baseline="0" dirty="0" smtClean="0"/>
              <a:t> </a:t>
            </a:r>
            <a:r>
              <a:rPr lang="en-SG" baseline="0" dirty="0" err="1" smtClean="0"/>
              <a:t>melayani</a:t>
            </a:r>
            <a:r>
              <a:rPr lang="en-SG" baseline="0" dirty="0" smtClean="0"/>
              <a:t> </a:t>
            </a:r>
            <a:r>
              <a:rPr lang="en-SG" baseline="0" dirty="0" err="1" smtClean="0"/>
              <a:t>diri</a:t>
            </a:r>
            <a:r>
              <a:rPr lang="en-SG" baseline="0" dirty="0" smtClean="0"/>
              <a:t> </a:t>
            </a:r>
            <a:r>
              <a:rPr lang="en-SG" baseline="0" dirty="0" err="1" smtClean="0"/>
              <a:t>sendiri</a:t>
            </a:r>
            <a:r>
              <a:rPr lang="en-SG" baseline="0" dirty="0" smtClean="0"/>
              <a:t> </a:t>
            </a:r>
            <a:r>
              <a:rPr lang="en-SG" baseline="0" dirty="0" err="1" smtClean="0"/>
              <a:t>merupakan</a:t>
            </a:r>
            <a:r>
              <a:rPr lang="en-SG" baseline="0" dirty="0" smtClean="0"/>
              <a:t> feeling good, personal </a:t>
            </a:r>
            <a:r>
              <a:rPr lang="en-SG" baseline="0" dirty="0" err="1" smtClean="0"/>
              <a:t>achivement</a:t>
            </a:r>
            <a:r>
              <a:rPr lang="en-SG" baseline="0" dirty="0" smtClean="0"/>
              <a:t>, independence</a:t>
            </a:r>
          </a:p>
          <a:p>
            <a:endParaRPr lang="en-SG" baseline="0" dirty="0" smtClean="0"/>
          </a:p>
          <a:p>
            <a:r>
              <a:rPr lang="en-SG" baseline="0" dirty="0" smtClean="0"/>
              <a:t>Collectivism: emphasizes values that serve the group by subordinating personal goals to preserve group integrity and relationships.</a:t>
            </a:r>
          </a:p>
          <a:p>
            <a:endParaRPr lang="en-S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0E2C6-CED7-4E36-A9B4-CF3CAE3BA706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2893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err="1" smtClean="0"/>
              <a:t>Tes</a:t>
            </a:r>
            <a:r>
              <a:rPr lang="en-SG" dirty="0" smtClean="0"/>
              <a:t> </a:t>
            </a:r>
            <a:r>
              <a:rPr lang="en-SG" dirty="0" err="1" smtClean="0"/>
              <a:t>Proyeksi</a:t>
            </a:r>
            <a:r>
              <a:rPr lang="en-SG" dirty="0" smtClean="0"/>
              <a:t>:</a:t>
            </a:r>
            <a:r>
              <a:rPr lang="en-SG" baseline="0" dirty="0" smtClean="0"/>
              <a:t> </a:t>
            </a:r>
            <a:r>
              <a:rPr lang="en-SG" baseline="0" dirty="0" err="1" smtClean="0"/>
              <a:t>menyediakan</a:t>
            </a:r>
            <a:r>
              <a:rPr lang="en-SG" baseline="0" dirty="0" smtClean="0"/>
              <a:t> stimulus </a:t>
            </a:r>
            <a:r>
              <a:rPr lang="en-SG" baseline="0" dirty="0" err="1" smtClean="0"/>
              <a:t>ambigu</a:t>
            </a:r>
            <a:r>
              <a:rPr lang="en-SG" baseline="0" dirty="0" smtClean="0"/>
              <a:t> </a:t>
            </a:r>
            <a:r>
              <a:rPr lang="en-SG" baseline="0" dirty="0" err="1" smtClean="0"/>
              <a:t>dan</a:t>
            </a:r>
            <a:r>
              <a:rPr lang="en-SG" baseline="0" dirty="0" smtClean="0"/>
              <a:t> </a:t>
            </a:r>
            <a:r>
              <a:rPr lang="en-SG" baseline="0" dirty="0" err="1" smtClean="0"/>
              <a:t>meminta</a:t>
            </a:r>
            <a:r>
              <a:rPr lang="en-SG" baseline="0" dirty="0" smtClean="0"/>
              <a:t> </a:t>
            </a:r>
            <a:r>
              <a:rPr lang="en-SG" baseline="0" dirty="0" err="1" smtClean="0"/>
              <a:t>anda</a:t>
            </a:r>
            <a:r>
              <a:rPr lang="en-SG" baseline="0" dirty="0" smtClean="0"/>
              <a:t> </a:t>
            </a:r>
            <a:r>
              <a:rPr lang="en-SG" baseline="0" dirty="0" err="1" smtClean="0"/>
              <a:t>untuk</a:t>
            </a:r>
            <a:r>
              <a:rPr lang="en-SG" baseline="0" dirty="0" smtClean="0"/>
              <a:t> </a:t>
            </a:r>
            <a:r>
              <a:rPr lang="en-SG" baseline="0" dirty="0" err="1" smtClean="0"/>
              <a:t>mendeskripsikan</a:t>
            </a:r>
            <a:r>
              <a:rPr lang="en-SG" baseline="0" dirty="0" smtClean="0"/>
              <a:t> </a:t>
            </a:r>
            <a:r>
              <a:rPr lang="en-SG" baseline="0" dirty="0" err="1" smtClean="0"/>
              <a:t>atau</a:t>
            </a:r>
            <a:r>
              <a:rPr lang="en-SG" baseline="0" dirty="0" smtClean="0"/>
              <a:t> </a:t>
            </a:r>
            <a:r>
              <a:rPr lang="en-SG" baseline="0" dirty="0" err="1" smtClean="0"/>
              <a:t>bercerita</a:t>
            </a:r>
            <a:r>
              <a:rPr lang="en-SG" baseline="0" dirty="0" smtClean="0"/>
              <a:t> </a:t>
            </a:r>
            <a:r>
              <a:rPr lang="en-SG" baseline="0" dirty="0" err="1" smtClean="0"/>
              <a:t>ttg</a:t>
            </a:r>
            <a:r>
              <a:rPr lang="en-SG" baseline="0" dirty="0" smtClean="0"/>
              <a:t> stimulus </a:t>
            </a:r>
            <a:r>
              <a:rPr lang="en-SG" baseline="0" dirty="0" err="1" smtClean="0"/>
              <a:t>tsb</a:t>
            </a:r>
            <a:endParaRPr lang="en-SG" baseline="0" dirty="0" smtClean="0"/>
          </a:p>
          <a:p>
            <a:r>
              <a:rPr lang="en-SG" baseline="0" dirty="0" smtClean="0"/>
              <a:t>Project </a:t>
            </a:r>
            <a:r>
              <a:rPr lang="en-SG" baseline="0" dirty="0" err="1" smtClean="0"/>
              <a:t>ur</a:t>
            </a:r>
            <a:r>
              <a:rPr lang="en-SG" baseline="0" dirty="0" smtClean="0"/>
              <a:t> own meaning onto the stimulus</a:t>
            </a:r>
          </a:p>
          <a:p>
            <a:endParaRPr lang="en-SG" baseline="0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0E2C6-CED7-4E36-A9B4-CF3CAE3BA706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470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SG" sz="6600" b="1" dirty="0" smtClean="0"/>
              <a:t>PERSONALITY</a:t>
            </a:r>
            <a:endParaRPr lang="en-SG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05200"/>
            <a:ext cx="6400800" cy="2133600"/>
          </a:xfrm>
        </p:spPr>
        <p:txBody>
          <a:bodyPr/>
          <a:lstStyle/>
          <a:p>
            <a:r>
              <a:rPr lang="en-SG" dirty="0" smtClean="0"/>
              <a:t>Irene </a:t>
            </a:r>
            <a:r>
              <a:rPr lang="en-SG" dirty="0" err="1" smtClean="0"/>
              <a:t>Miramis</a:t>
            </a:r>
            <a:r>
              <a:rPr lang="en-SG" dirty="0" smtClean="0"/>
              <a:t> Asmara – 2016031018</a:t>
            </a:r>
          </a:p>
          <a:p>
            <a:r>
              <a:rPr lang="en-SG" dirty="0" err="1" smtClean="0"/>
              <a:t>Nur</a:t>
            </a:r>
            <a:r>
              <a:rPr lang="en-SG" dirty="0" smtClean="0"/>
              <a:t> </a:t>
            </a:r>
            <a:r>
              <a:rPr lang="en-SG" dirty="0" err="1" smtClean="0"/>
              <a:t>Farisha</a:t>
            </a:r>
            <a:r>
              <a:rPr lang="en-SG" dirty="0" smtClean="0"/>
              <a:t> – 201501024</a:t>
            </a:r>
          </a:p>
          <a:p>
            <a:r>
              <a:rPr lang="en-SG" dirty="0" err="1" smtClean="0"/>
              <a:t>Tirza</a:t>
            </a:r>
            <a:r>
              <a:rPr lang="en-SG" dirty="0" smtClean="0"/>
              <a:t> </a:t>
            </a:r>
            <a:r>
              <a:rPr lang="en-SG" dirty="0" err="1" smtClean="0"/>
              <a:t>Kalesaran</a:t>
            </a:r>
            <a:r>
              <a:rPr lang="en-SG" dirty="0" smtClean="0"/>
              <a:t> – 2013031016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094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>
                <a:latin typeface="Calibri" charset="0"/>
                <a:ea typeface="Calibri" charset="0"/>
                <a:cs typeface="Calibri" charset="0"/>
              </a:rPr>
              <a:t>Komponen Classical Conditioning </a:t>
            </a:r>
            <a:endParaRPr lang="id-ID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Unconditioned Stimulus (UCS) / Stimulus Tidak Terkondisi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dirty="0" smtClean="0"/>
              <a:t>suatu stimulus yang menghasilkan respon tanpa harus dipelajari terlebih dulu</a:t>
            </a:r>
          </a:p>
          <a:p>
            <a:r>
              <a:rPr lang="id-ID" dirty="0" smtClean="0"/>
              <a:t>Unconditioned Response (UCR) / respon tidak terkondisi</a:t>
            </a:r>
          </a:p>
          <a:p>
            <a:r>
              <a:rPr lang="id-ID" dirty="0" smtClean="0"/>
              <a:t>Conditioned Stimulus (CS)/ Stimulus Terkondisi</a:t>
            </a:r>
          </a:p>
          <a:p>
            <a:pPr>
              <a:buNone/>
            </a:pPr>
            <a:r>
              <a:rPr lang="id-ID" dirty="0" smtClean="0"/>
              <a:t>	Stimulus yang sebelumnya netral yang kemudian menghasilkan respon tertentu</a:t>
            </a:r>
          </a:p>
          <a:p>
            <a:r>
              <a:rPr lang="id-ID" dirty="0" smtClean="0"/>
              <a:t>Conditioned Response (CR) / Respon Terkondisi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dirty="0" smtClean="0"/>
              <a:t>Respon yang dipelajari dan muncul akibat dari penggabungan CS-UCS</a:t>
            </a:r>
          </a:p>
        </p:txBody>
      </p:sp>
    </p:spTree>
    <p:extLst>
      <p:ext uri="{BB962C8B-B14F-4D97-AF65-F5344CB8AC3E}">
        <p14:creationId xmlns:p14="http://schemas.microsoft.com/office/powerpoint/2010/main" val="5088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600200"/>
            <a:ext cx="6019800" cy="2514600"/>
          </a:xfrm>
        </p:spPr>
        <p:txBody>
          <a:bodyPr>
            <a:normAutofit/>
          </a:bodyPr>
          <a:lstStyle/>
          <a:p>
            <a:pPr algn="ctr"/>
            <a:r>
              <a:rPr lang="en-SG" sz="6000" b="1" dirty="0" smtClean="0"/>
              <a:t>TRAIT </a:t>
            </a:r>
            <a:br>
              <a:rPr lang="en-SG" sz="6000" b="1" dirty="0" smtClean="0"/>
            </a:br>
            <a:r>
              <a:rPr lang="en-SG" sz="6000" b="1" dirty="0" smtClean="0"/>
              <a:t>PERSPECTIVES</a:t>
            </a:r>
            <a:endParaRPr lang="en-SG" sz="6000" b="1" dirty="0"/>
          </a:p>
        </p:txBody>
      </p:sp>
    </p:spTree>
    <p:extLst>
      <p:ext uri="{BB962C8B-B14F-4D97-AF65-F5344CB8AC3E}">
        <p14:creationId xmlns:p14="http://schemas.microsoft.com/office/powerpoint/2010/main" val="42249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86" y="1905000"/>
            <a:ext cx="8229600" cy="2862072"/>
          </a:xfrm>
        </p:spPr>
        <p:txBody>
          <a:bodyPr/>
          <a:lstStyle/>
          <a:p>
            <a:pPr marL="0" indent="0">
              <a:buNone/>
            </a:pPr>
            <a:endParaRPr lang="en-SG" dirty="0" smtClean="0"/>
          </a:p>
          <a:p>
            <a:pPr marL="0" indent="0" algn="ctr">
              <a:buNone/>
            </a:pPr>
            <a:r>
              <a:rPr lang="en-SG" dirty="0" err="1" smtClean="0"/>
              <a:t>Sebuah</a:t>
            </a:r>
            <a:r>
              <a:rPr lang="en-SG" dirty="0" smtClean="0"/>
              <a:t> </a:t>
            </a:r>
            <a:r>
              <a:rPr lang="en-SG" dirty="0" err="1" smtClean="0"/>
              <a:t>karakteristik</a:t>
            </a:r>
            <a:r>
              <a:rPr lang="en-SG" dirty="0" smtClean="0"/>
              <a:t> </a:t>
            </a:r>
            <a:r>
              <a:rPr lang="en-SG" dirty="0" err="1" smtClean="0"/>
              <a:t>bertahan</a:t>
            </a:r>
            <a:r>
              <a:rPr lang="en-SG" dirty="0" smtClean="0"/>
              <a:t> lama yang </a:t>
            </a:r>
            <a:r>
              <a:rPr lang="en-SG" dirty="0" err="1" smtClean="0"/>
              <a:t>dapat</a:t>
            </a:r>
            <a:r>
              <a:rPr lang="en-SG" dirty="0" smtClean="0"/>
              <a:t> </a:t>
            </a:r>
            <a:r>
              <a:rPr lang="en-SG" dirty="0" err="1" smtClean="0"/>
              <a:t>memicu</a:t>
            </a:r>
            <a:r>
              <a:rPr lang="en-SG" dirty="0" smtClean="0"/>
              <a:t> </a:t>
            </a:r>
            <a:r>
              <a:rPr lang="en-SG" dirty="0" err="1" smtClean="0"/>
              <a:t>beberapa</a:t>
            </a:r>
            <a:r>
              <a:rPr lang="en-SG" dirty="0" smtClean="0"/>
              <a:t> </a:t>
            </a:r>
            <a:r>
              <a:rPr lang="en-SG" dirty="0" err="1" smtClean="0"/>
              <a:t>perilaku</a:t>
            </a:r>
            <a:r>
              <a:rPr lang="en-SG" dirty="0" smtClean="0"/>
              <a:t> </a:t>
            </a:r>
            <a:r>
              <a:rPr lang="en-SG" dirty="0" err="1" smtClean="0"/>
              <a:t>seseorang</a:t>
            </a:r>
            <a:r>
              <a:rPr lang="en-SG" dirty="0" smtClean="0"/>
              <a:t>.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6000" b="1" dirty="0" smtClean="0"/>
              <a:t>TRAITS?</a:t>
            </a:r>
            <a:endParaRPr lang="en-SG" sz="6000" b="1" dirty="0"/>
          </a:p>
        </p:txBody>
      </p:sp>
      <p:pic>
        <p:nvPicPr>
          <p:cNvPr id="2050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29200"/>
            <a:ext cx="1678686" cy="15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smtClean="0"/>
              <a:t>TRAIT THEORIES</a:t>
            </a:r>
            <a:endParaRPr lang="en-SG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SG" dirty="0" err="1"/>
              <a:t>Eysenck’s</a:t>
            </a:r>
            <a:r>
              <a:rPr lang="en-SG" dirty="0"/>
              <a:t> Dimensions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0" y="1447800"/>
            <a:ext cx="4041775" cy="639762"/>
          </a:xfrm>
        </p:spPr>
        <p:txBody>
          <a:bodyPr>
            <a:normAutofit/>
          </a:bodyPr>
          <a:lstStyle/>
          <a:p>
            <a:r>
              <a:rPr lang="en-SG" dirty="0" smtClean="0"/>
              <a:t>The Big 5 Factors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755863"/>
            <a:ext cx="4040188" cy="394176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SG" dirty="0" smtClean="0"/>
              <a:t>Introversion– Extraversion</a:t>
            </a:r>
          </a:p>
          <a:p>
            <a:pPr algn="just">
              <a:buFontTx/>
              <a:buChar char="-"/>
            </a:pPr>
            <a:r>
              <a:rPr lang="en-SG" dirty="0" smtClean="0"/>
              <a:t>Stable – Unstable</a:t>
            </a:r>
          </a:p>
          <a:p>
            <a:pPr algn="just">
              <a:buFontTx/>
              <a:buChar char="-"/>
            </a:pPr>
            <a:r>
              <a:rPr lang="en-SG" dirty="0" err="1" smtClean="0"/>
              <a:t>Psychoticsm</a:t>
            </a:r>
            <a:endParaRPr lang="en-SG" dirty="0" smtClean="0"/>
          </a:p>
          <a:p>
            <a:pPr marL="0" indent="0" algn="ctr">
              <a:buNone/>
            </a:pP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62200"/>
            <a:ext cx="4041775" cy="394176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SG" dirty="0"/>
              <a:t>Openness</a:t>
            </a:r>
          </a:p>
          <a:p>
            <a:pPr algn="just">
              <a:buFontTx/>
              <a:buChar char="-"/>
            </a:pPr>
            <a:r>
              <a:rPr lang="en-SG" dirty="0" err="1"/>
              <a:t>Conscientousness</a:t>
            </a:r>
            <a:endParaRPr lang="en-SG" dirty="0"/>
          </a:p>
          <a:p>
            <a:pPr algn="just">
              <a:buFontTx/>
              <a:buChar char="-"/>
            </a:pPr>
            <a:r>
              <a:rPr lang="en-SG" dirty="0"/>
              <a:t>Extraversion</a:t>
            </a:r>
          </a:p>
          <a:p>
            <a:pPr algn="just">
              <a:buFontTx/>
              <a:buChar char="-"/>
            </a:pPr>
            <a:r>
              <a:rPr lang="en-SG" dirty="0"/>
              <a:t>Agreeableness</a:t>
            </a:r>
          </a:p>
          <a:p>
            <a:pPr algn="just">
              <a:buFontTx/>
              <a:buChar char="-"/>
            </a:pPr>
            <a:r>
              <a:rPr lang="en-SG" dirty="0" err="1"/>
              <a:t>Neuroticsm</a:t>
            </a:r>
            <a:endParaRPr lang="en-SG" dirty="0"/>
          </a:p>
          <a:p>
            <a:endParaRPr lang="en-SG" dirty="0"/>
          </a:p>
        </p:txBody>
      </p:sp>
      <p:pic>
        <p:nvPicPr>
          <p:cNvPr id="3074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i="1" dirty="0" smtClean="0"/>
              <a:t>Trait – Situation Interaction</a:t>
            </a:r>
          </a:p>
          <a:p>
            <a:r>
              <a:rPr lang="en-SG" dirty="0" err="1" smtClean="0">
                <a:sym typeface="Wingdings" pitchFamily="2" charset="2"/>
              </a:rPr>
              <a:t>Kebudayaan</a:t>
            </a:r>
            <a:r>
              <a:rPr lang="en-SG" dirty="0" smtClean="0">
                <a:sym typeface="Wingdings" pitchFamily="2" charset="2"/>
              </a:rPr>
              <a:t> &amp; </a:t>
            </a:r>
            <a:r>
              <a:rPr lang="en-SG" dirty="0" err="1" smtClean="0">
                <a:sym typeface="Wingdings" pitchFamily="2" charset="2"/>
              </a:rPr>
              <a:t>Kepribadian</a:t>
            </a:r>
            <a:endParaRPr lang="en-SG" dirty="0" smtClean="0">
              <a:sym typeface="Wingdings" pitchFamily="2" charset="2"/>
            </a:endParaRPr>
          </a:p>
          <a:p>
            <a:pPr marL="109728" indent="0">
              <a:buNone/>
            </a:pPr>
            <a:r>
              <a:rPr lang="en-SG" dirty="0" smtClean="0">
                <a:sym typeface="Wingdings" pitchFamily="2" charset="2"/>
              </a:rPr>
              <a:t> </a:t>
            </a:r>
            <a:r>
              <a:rPr lang="en-SG" dirty="0" err="1" smtClean="0">
                <a:sym typeface="Wingdings" pitchFamily="2" charset="2"/>
              </a:rPr>
              <a:t>Individualisme</a:t>
            </a:r>
            <a:endParaRPr lang="en-SG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SG" dirty="0" smtClean="0">
                <a:sym typeface="Wingdings" pitchFamily="2" charset="2"/>
              </a:rPr>
              <a:t> </a:t>
            </a:r>
            <a:r>
              <a:rPr lang="en-SG" dirty="0" err="1" smtClean="0">
                <a:sym typeface="Wingdings" pitchFamily="2" charset="2"/>
              </a:rPr>
              <a:t>Kolektif</a:t>
            </a:r>
            <a:endParaRPr lang="en-SG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b="1" dirty="0" smtClean="0"/>
              <a:t>Traits, Situations, and Culture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31997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 smtClean="0"/>
          </a:p>
          <a:p>
            <a:pPr marL="109728" indent="0">
              <a:buNone/>
            </a:pPr>
            <a:endParaRPr lang="en-SG" dirty="0"/>
          </a:p>
          <a:p>
            <a:pPr marL="109728" indent="0">
              <a:buNone/>
            </a:pPr>
            <a:r>
              <a:rPr lang="en-SG" dirty="0" err="1" smtClean="0"/>
              <a:t>Kekonsistensian</a:t>
            </a:r>
            <a:r>
              <a:rPr lang="en-SG" dirty="0" smtClean="0"/>
              <a:t> </a:t>
            </a:r>
            <a:r>
              <a:rPr lang="en-SG" dirty="0" err="1" smtClean="0"/>
              <a:t>kepribadian</a:t>
            </a:r>
            <a:r>
              <a:rPr lang="en-SG" dirty="0" smtClean="0"/>
              <a:t> </a:t>
            </a:r>
            <a:r>
              <a:rPr lang="en-SG" dirty="0" err="1" smtClean="0"/>
              <a:t>tergantung</a:t>
            </a:r>
            <a:r>
              <a:rPr lang="en-SG" dirty="0" smtClean="0"/>
              <a:t> </a:t>
            </a:r>
            <a:r>
              <a:rPr lang="en-SG" dirty="0" err="1" smtClean="0"/>
              <a:t>pada</a:t>
            </a:r>
            <a:r>
              <a:rPr lang="en-SG" dirty="0" smtClean="0"/>
              <a:t> </a:t>
            </a:r>
            <a:r>
              <a:rPr lang="en-SG" dirty="0" err="1" smtClean="0"/>
              <a:t>tipe</a:t>
            </a:r>
            <a:r>
              <a:rPr lang="en-SG" dirty="0" smtClean="0"/>
              <a:t> orang, </a:t>
            </a:r>
            <a:r>
              <a:rPr lang="en-SG" dirty="0" err="1" smtClean="0"/>
              <a:t>situasi</a:t>
            </a:r>
            <a:r>
              <a:rPr lang="en-SG" dirty="0" smtClean="0"/>
              <a:t> </a:t>
            </a:r>
            <a:r>
              <a:rPr lang="en-SG" dirty="0" err="1" smtClean="0"/>
              <a:t>dan</a:t>
            </a:r>
            <a:r>
              <a:rPr lang="en-SG" dirty="0" smtClean="0"/>
              <a:t> </a:t>
            </a:r>
            <a:r>
              <a:rPr lang="en-SG" dirty="0" err="1" smtClean="0"/>
              <a:t>contoh</a:t>
            </a:r>
            <a:r>
              <a:rPr lang="en-SG" dirty="0" smtClean="0"/>
              <a:t> </a:t>
            </a:r>
            <a:r>
              <a:rPr lang="en-SG" dirty="0" err="1" smtClean="0"/>
              <a:t>perilakunya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b="1" dirty="0" smtClean="0"/>
              <a:t>Evaluating Trait Perspectives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29522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SG" b="1" dirty="0" smtClean="0"/>
              <a:t>PERSONALITY ASSESMENT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38479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Projective Tests</a:t>
            </a:r>
          </a:p>
          <a:p>
            <a:r>
              <a:rPr lang="en-SG" dirty="0" smtClean="0"/>
              <a:t>Rorschach Inkblot Test</a:t>
            </a:r>
          </a:p>
          <a:p>
            <a:r>
              <a:rPr lang="en-SG" dirty="0" smtClean="0"/>
              <a:t>Self Report Test</a:t>
            </a:r>
          </a:p>
          <a:p>
            <a:r>
              <a:rPr lang="en-SG" dirty="0" smtClean="0"/>
              <a:t>MMPI</a:t>
            </a:r>
          </a:p>
          <a:p>
            <a:r>
              <a:rPr lang="en-SG" dirty="0" smtClean="0"/>
              <a:t>Assessments o the Big Five Factors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smtClean="0"/>
              <a:t>Types of Assessment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32161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SG" dirty="0" smtClean="0"/>
          </a:p>
          <a:p>
            <a:pPr marL="0" indent="0">
              <a:buNone/>
            </a:pPr>
            <a:r>
              <a:rPr lang="en-SG" dirty="0" err="1" smtClean="0"/>
              <a:t>Behavioral</a:t>
            </a:r>
            <a:r>
              <a:rPr lang="en-SG" dirty="0" smtClean="0"/>
              <a:t> </a:t>
            </a:r>
            <a:r>
              <a:rPr lang="en-SG" dirty="0" err="1" smtClean="0"/>
              <a:t>Assesment</a:t>
            </a:r>
            <a:r>
              <a:rPr lang="en-SG" dirty="0" smtClean="0"/>
              <a:t>: </a:t>
            </a:r>
            <a:r>
              <a:rPr lang="en-SG" dirty="0" err="1"/>
              <a:t>M</a:t>
            </a:r>
            <a:r>
              <a:rPr lang="en-SG" dirty="0" err="1" smtClean="0"/>
              <a:t>odifikasi</a:t>
            </a:r>
            <a:r>
              <a:rPr lang="en-SG" dirty="0" smtClean="0"/>
              <a:t> </a:t>
            </a:r>
            <a:r>
              <a:rPr lang="en-SG" dirty="0" err="1" smtClean="0"/>
              <a:t>perilaku</a:t>
            </a:r>
            <a:endParaRPr lang="en-SG" dirty="0" smtClean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SG" dirty="0" smtClean="0"/>
              <a:t>Cognitive Processes; </a:t>
            </a:r>
            <a:r>
              <a:rPr lang="en-SG" dirty="0" err="1" smtClean="0"/>
              <a:t>Harapan</a:t>
            </a:r>
            <a:r>
              <a:rPr lang="en-SG" dirty="0" smtClean="0"/>
              <a:t>, Planning, </a:t>
            </a:r>
            <a:r>
              <a:rPr lang="en-SG" dirty="0" err="1" smtClean="0"/>
              <a:t>Memori</a:t>
            </a:r>
            <a:r>
              <a:rPr lang="en-SG" dirty="0" smtClean="0"/>
              <a:t> yang </a:t>
            </a:r>
            <a:r>
              <a:rPr lang="en-SG" dirty="0" err="1" smtClean="0"/>
              <a:t>dinilai</a:t>
            </a:r>
            <a:r>
              <a:rPr lang="en-SG" dirty="0" smtClean="0"/>
              <a:t> </a:t>
            </a:r>
            <a:r>
              <a:rPr lang="en-SG" dirty="0" err="1" smtClean="0"/>
              <a:t>melalui</a:t>
            </a:r>
            <a:r>
              <a:rPr lang="en-SG" dirty="0" smtClean="0"/>
              <a:t> </a:t>
            </a:r>
            <a:r>
              <a:rPr lang="en-SG" dirty="0" err="1" smtClean="0"/>
              <a:t>wawancara</a:t>
            </a:r>
            <a:r>
              <a:rPr lang="en-SG" dirty="0" smtClean="0"/>
              <a:t> </a:t>
            </a:r>
            <a:r>
              <a:rPr lang="en-SG" dirty="0" err="1" smtClean="0"/>
              <a:t>dan</a:t>
            </a:r>
            <a:r>
              <a:rPr lang="en-SG" dirty="0" smtClean="0"/>
              <a:t> </a:t>
            </a:r>
            <a:r>
              <a:rPr lang="en-SG" dirty="0" err="1" smtClean="0"/>
              <a:t>kuesioner</a:t>
            </a:r>
            <a:r>
              <a:rPr lang="en-SG" dirty="0" smtClean="0"/>
              <a:t> 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b="1" dirty="0" smtClean="0"/>
              <a:t>Behavioural and Cognitive Assessment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5713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029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ctonia Hand PERSONAL USE" charset="0"/>
                <a:ea typeface="Actonia Hand PERSONAL USE" charset="0"/>
                <a:cs typeface="Actonia Hand PERSONAL USE" charset="0"/>
              </a:rPr>
              <a:t>Thank you</a:t>
            </a:r>
            <a:endParaRPr lang="en-US" sz="7200" dirty="0">
              <a:solidFill>
                <a:schemeClr val="bg1"/>
              </a:solidFill>
              <a:latin typeface="Actonia Hand PERSONAL USE" charset="0"/>
              <a:ea typeface="Actonia Hand PERSONAL USE" charset="0"/>
              <a:cs typeface="Actonia Hand PERSONAL U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1000"/>
            <a:ext cx="8956964" cy="6477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latin typeface="+mj-lt"/>
              </a:rPr>
              <a:t>Personality</a:t>
            </a:r>
          </a:p>
          <a:p>
            <a:pPr algn="l"/>
            <a:endParaRPr lang="en-US" sz="3200" dirty="0">
              <a:solidFill>
                <a:schemeClr val="tx1"/>
              </a:solidFill>
              <a:latin typeface="Agency FB" pitchFamily="34" charset="0"/>
            </a:endParaRPr>
          </a:p>
          <a:p>
            <a:pPr algn="l"/>
            <a:r>
              <a:rPr lang="en-US" sz="3200" dirty="0" err="1" smtClean="0">
                <a:solidFill>
                  <a:schemeClr val="tx1"/>
                </a:solidFill>
              </a:rPr>
              <a:t>Kepribadian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adalah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keseluruhan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cara</a:t>
            </a:r>
            <a:r>
              <a:rPr lang="en-US" sz="3200" dirty="0">
                <a:solidFill>
                  <a:schemeClr val="tx1"/>
                </a:solidFill>
              </a:rPr>
              <a:t> di </a:t>
            </a:r>
            <a:r>
              <a:rPr lang="en-US" sz="3200" dirty="0" err="1">
                <a:solidFill>
                  <a:schemeClr val="tx1"/>
                </a:solidFill>
              </a:rPr>
              <a:t>mana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seorang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individu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bereaksi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berinteraksi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individu</a:t>
            </a:r>
            <a:r>
              <a:rPr lang="en-US" sz="3200" dirty="0">
                <a:solidFill>
                  <a:schemeClr val="tx1"/>
                </a:solidFill>
              </a:rPr>
              <a:t> lain. </a:t>
            </a:r>
            <a:r>
              <a:rPr lang="en-US" sz="3200" dirty="0" err="1">
                <a:solidFill>
                  <a:schemeClr val="tx1"/>
                </a:solidFill>
              </a:rPr>
              <a:t>Kepribadian</a:t>
            </a:r>
            <a:r>
              <a:rPr lang="en-US" sz="3200" dirty="0">
                <a:solidFill>
                  <a:schemeClr val="tx1"/>
                </a:solidFill>
              </a:rPr>
              <a:t> paling </a:t>
            </a:r>
            <a:r>
              <a:rPr lang="en-US" sz="3200" dirty="0" err="1">
                <a:solidFill>
                  <a:schemeClr val="tx1"/>
                </a:solidFill>
              </a:rPr>
              <a:t>sering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dideskripsikan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dalam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istilah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sifat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bisa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diukur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ditunjukkan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oleh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seseorang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136"/>
            <a:ext cx="3752850" cy="184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+mj-lt"/>
              </a:rPr>
              <a:t>Freud’s Psychoanalytic Theory</a:t>
            </a:r>
          </a:p>
          <a:p>
            <a:pPr marL="0" indent="0">
              <a:buNone/>
            </a:pPr>
            <a:endParaRPr lang="en-US" sz="2800" dirty="0" smtClean="0">
              <a:latin typeface="Agency FB" pitchFamily="34" charset="0"/>
            </a:endParaRPr>
          </a:p>
          <a:p>
            <a:pPr marL="0" indent="0">
              <a:buNone/>
            </a:pPr>
            <a:endParaRPr lang="en-US" sz="2800" dirty="0">
              <a:latin typeface="Agency FB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gency FB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gency FB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gency FB" pitchFamily="34" charset="0"/>
            </a:endParaRPr>
          </a:p>
          <a:p>
            <a:pPr marL="0" indent="0" algn="just">
              <a:buNone/>
            </a:pPr>
            <a:r>
              <a:rPr lang="en-US" sz="2800" dirty="0" err="1" smtClean="0"/>
              <a:t>Menurut</a:t>
            </a:r>
            <a:r>
              <a:rPr lang="en-US" sz="2800" dirty="0" smtClean="0"/>
              <a:t> </a:t>
            </a:r>
            <a:r>
              <a:rPr lang="en-US" sz="2800" dirty="0"/>
              <a:t>Freud,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jiwa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kesadaran</a:t>
            </a:r>
            <a:r>
              <a:rPr lang="en-US" sz="2800" dirty="0"/>
              <a:t>, </a:t>
            </a:r>
            <a:r>
              <a:rPr lang="en-US" sz="2800" dirty="0" err="1"/>
              <a:t>yakni</a:t>
            </a:r>
            <a:r>
              <a:rPr lang="en-US" sz="2800" dirty="0"/>
              <a:t> </a:t>
            </a:r>
            <a:r>
              <a:rPr lang="en-US" sz="2800" dirty="0" err="1" smtClean="0"/>
              <a:t>sadar</a:t>
            </a:r>
            <a:r>
              <a:rPr lang="en-US" sz="2800" dirty="0" smtClean="0"/>
              <a:t>, </a:t>
            </a:r>
            <a:r>
              <a:rPr lang="en-US" sz="2800" dirty="0" err="1" smtClean="0"/>
              <a:t>prasadar</a:t>
            </a:r>
            <a:r>
              <a:rPr lang="en-US" sz="2800" dirty="0" smtClean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tak</a:t>
            </a:r>
            <a:r>
              <a:rPr lang="en-US" sz="2800" dirty="0"/>
              <a:t> </a:t>
            </a:r>
            <a:r>
              <a:rPr lang="en-US" sz="2800" dirty="0" err="1" smtClean="0"/>
              <a:t>sadar</a:t>
            </a:r>
            <a:r>
              <a:rPr lang="en-US" sz="2800" dirty="0" smtClean="0"/>
              <a:t>.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1923 Freud </a:t>
            </a:r>
            <a:r>
              <a:rPr lang="en-US" sz="2800" dirty="0" err="1"/>
              <a:t>mengenalkan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model </a:t>
            </a:r>
            <a:r>
              <a:rPr lang="en-US" sz="2800" dirty="0" err="1"/>
              <a:t>struktural</a:t>
            </a:r>
            <a:r>
              <a:rPr lang="en-US" sz="2800" dirty="0"/>
              <a:t> yang lain, </a:t>
            </a:r>
            <a:r>
              <a:rPr lang="en-US" sz="2800" dirty="0" err="1"/>
              <a:t>yakni</a:t>
            </a:r>
            <a:r>
              <a:rPr lang="en-US" sz="2800" dirty="0"/>
              <a:t> id, ego, </a:t>
            </a:r>
            <a:r>
              <a:rPr lang="en-US" sz="2800" dirty="0" err="1"/>
              <a:t>dan</a:t>
            </a:r>
            <a:r>
              <a:rPr lang="en-US" sz="2800" dirty="0"/>
              <a:t> superego.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mengganti</a:t>
            </a:r>
            <a:r>
              <a:rPr lang="en-US" sz="2800" dirty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lama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melengkapi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menyempurnakan</a:t>
            </a:r>
            <a:r>
              <a:rPr lang="en-US" sz="2800" dirty="0"/>
              <a:t> </a:t>
            </a:r>
            <a:r>
              <a:rPr lang="en-US" sz="2800" dirty="0" err="1"/>
              <a:t>gambaran</a:t>
            </a:r>
            <a:r>
              <a:rPr lang="en-US" sz="2800" dirty="0"/>
              <a:t> mental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tujuannya</a:t>
            </a:r>
            <a:endParaRPr lang="en-US" sz="2800" dirty="0" smtClean="0"/>
          </a:p>
        </p:txBody>
      </p:sp>
      <p:pic>
        <p:nvPicPr>
          <p:cNvPr id="1026" name="Picture 2" descr="Hasil gambar untuk Fre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45940"/>
            <a:ext cx="6324600" cy="199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451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Agency FB" pitchFamily="34" charset="0"/>
            </a:endParaRPr>
          </a:p>
          <a:p>
            <a:r>
              <a:rPr lang="en-US" sz="2800" b="1" dirty="0" smtClean="0"/>
              <a:t>Carl Gustav Jung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/>
              <a:t>Kesadaran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ego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/>
              <a:t>Ketidaksadaran</a:t>
            </a:r>
            <a:r>
              <a:rPr lang="en-US" sz="2400" dirty="0" smtClean="0"/>
              <a:t> personal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/>
              <a:t>Ketidaksadaran</a:t>
            </a:r>
            <a:r>
              <a:rPr lang="en-US" sz="2400" dirty="0" smtClean="0"/>
              <a:t> </a:t>
            </a:r>
            <a:r>
              <a:rPr lang="en-US" sz="2400" dirty="0" err="1" smtClean="0"/>
              <a:t>Kolektif</a:t>
            </a:r>
            <a:r>
              <a:rPr lang="en-US" sz="2400" dirty="0"/>
              <a:t> </a:t>
            </a:r>
            <a:r>
              <a:rPr lang="en-US" sz="2400" dirty="0" err="1" smtClean="0"/>
              <a:t>primitif</a:t>
            </a:r>
            <a:r>
              <a:rPr lang="en-US" sz="2400" dirty="0" smtClean="0"/>
              <a:t> </a:t>
            </a:r>
            <a:r>
              <a:rPr lang="en-US" sz="2400" dirty="0" err="1"/>
              <a:t>nenek</a:t>
            </a:r>
            <a:r>
              <a:rPr lang="en-US" sz="2400" dirty="0"/>
              <a:t> </a:t>
            </a:r>
            <a:r>
              <a:rPr lang="en-US" sz="2400" dirty="0" err="1" smtClean="0"/>
              <a:t>moyangnya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30" name="Picture 6" descr="Hasil gambar untuk carl gustav j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14" y="152400"/>
            <a:ext cx="2941386" cy="17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Evaluating Psychoanalytic Perspective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Kekurangan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Pandangannya</a:t>
            </a:r>
            <a:r>
              <a:rPr lang="en-US" sz="2000" dirty="0" smtClean="0"/>
              <a:t> </a:t>
            </a:r>
            <a:r>
              <a:rPr lang="en-US" sz="2000" dirty="0"/>
              <a:t>yang di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merendahkan</a:t>
            </a:r>
            <a:r>
              <a:rPr lang="en-US" sz="2000" dirty="0"/>
              <a:t> </a:t>
            </a:r>
            <a:r>
              <a:rPr lang="en-US" sz="2000" dirty="0" err="1"/>
              <a:t>martabat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menekankan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pengalaman</a:t>
            </a:r>
            <a:r>
              <a:rPr lang="en-US" sz="2000" dirty="0"/>
              <a:t> masa </a:t>
            </a:r>
            <a:r>
              <a:rPr lang="en-US" sz="2000" dirty="0" err="1"/>
              <a:t>lalu</a:t>
            </a:r>
            <a:r>
              <a:rPr lang="en-US" sz="2000" dirty="0"/>
              <a:t>, Hal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gambaran</a:t>
            </a:r>
            <a:r>
              <a:rPr lang="en-US" sz="2000" dirty="0"/>
              <a:t> </a:t>
            </a:r>
            <a:r>
              <a:rPr lang="en-US" sz="2000" dirty="0" err="1"/>
              <a:t>seolah-olah</a:t>
            </a:r>
            <a:r>
              <a:rPr lang="en-US" sz="2000" dirty="0"/>
              <a:t> </a:t>
            </a:r>
            <a:r>
              <a:rPr lang="en-US" sz="2000" dirty="0" err="1"/>
              <a:t>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 </a:t>
            </a:r>
            <a:r>
              <a:rPr lang="en-US" sz="2000" dirty="0" err="1"/>
              <a:t>berkurang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menekankan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dorongan-dorongan</a:t>
            </a:r>
            <a:r>
              <a:rPr lang="en-US" sz="2000" dirty="0"/>
              <a:t> </a:t>
            </a:r>
            <a:r>
              <a:rPr lang="en-US" sz="2000" dirty="0" err="1"/>
              <a:t>seksual</a:t>
            </a:r>
            <a:r>
              <a:rPr lang="en-US" sz="1800" dirty="0"/>
              <a:t>, </a:t>
            </a:r>
          </a:p>
          <a:p>
            <a:pPr marL="0" indent="0" algn="ctr">
              <a:buNone/>
            </a:pPr>
            <a:endParaRPr lang="en-US" b="1" dirty="0" smtClean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Kesesuaian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endParaRPr lang="en-US" dirty="0" smtClean="0"/>
          </a:p>
          <a:p>
            <a:r>
              <a:rPr lang="en-US" dirty="0" err="1" smtClean="0"/>
              <a:t>Pentingnya</a:t>
            </a:r>
            <a:r>
              <a:rPr lang="en-US" dirty="0" smtClean="0"/>
              <a:t> masa </a:t>
            </a: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selamanya</a:t>
            </a:r>
            <a:r>
              <a:rPr lang="en-US" dirty="0" smtClean="0"/>
              <a:t> </a:t>
            </a:r>
            <a:r>
              <a:rPr lang="en-US" dirty="0" err="1" smtClean="0"/>
              <a:t>disadari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322" y="1066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id-ID" dirty="0" smtClean="0">
                <a:latin typeface="Calibri" charset="0"/>
                <a:ea typeface="Calibri" charset="0"/>
                <a:cs typeface="Calibri" charset="0"/>
              </a:rPr>
              <a:t>BEHAVIORAL AND SOCIAL COGNITIVE PERSPECTIVE</a:t>
            </a:r>
            <a:endParaRPr lang="id-ID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05200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id-ID" sz="2000" dirty="0" smtClean="0">
                <a:latin typeface="Calibri" charset="0"/>
                <a:ea typeface="Calibri" charset="0"/>
                <a:cs typeface="Calibri" charset="0"/>
              </a:rPr>
              <a:t>Titik Fokus :</a:t>
            </a:r>
          </a:p>
          <a:p>
            <a:pPr algn="ctr"/>
            <a:r>
              <a:rPr lang="id-ID" sz="2000" dirty="0" smtClean="0">
                <a:latin typeface="Calibri" charset="0"/>
                <a:ea typeface="Calibri" charset="0"/>
                <a:cs typeface="Calibri" charset="0"/>
              </a:rPr>
              <a:t>. Lingkungan</a:t>
            </a:r>
          </a:p>
          <a:p>
            <a:pPr algn="ctr"/>
            <a:r>
              <a:rPr lang="id-ID" sz="2000" dirty="0" smtClean="0">
                <a:latin typeface="Calibri" charset="0"/>
                <a:ea typeface="Calibri" charset="0"/>
                <a:cs typeface="Calibri" charset="0"/>
              </a:rPr>
              <a:t>. Pengalaman</a:t>
            </a:r>
          </a:p>
          <a:p>
            <a:pPr algn="ctr"/>
            <a:r>
              <a:rPr lang="id-ID" sz="2000" dirty="0" smtClean="0">
                <a:latin typeface="Calibri" charset="0"/>
                <a:ea typeface="Calibri" charset="0"/>
                <a:cs typeface="Calibri" charset="0"/>
              </a:rPr>
              <a:t>. Perilaku Yang Bisa Di Amati</a:t>
            </a:r>
            <a:endParaRPr lang="id-ID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 Tipe </a:t>
            </a:r>
            <a:r>
              <a:rPr lang="id-ID" dirty="0" smtClean="0">
                <a:latin typeface="Calibri" charset="0"/>
                <a:ea typeface="Calibri" charset="0"/>
                <a:cs typeface="Calibri" charset="0"/>
              </a:rPr>
              <a:t>Pembelajaran</a:t>
            </a:r>
            <a:endParaRPr lang="id-ID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Classical Conditioning</a:t>
            </a:r>
          </a:p>
          <a:p>
            <a:r>
              <a:rPr lang="id-ID" dirty="0" smtClean="0">
                <a:latin typeface="Calibri" charset="0"/>
                <a:ea typeface="Calibri" charset="0"/>
                <a:cs typeface="Calibri" charset="0"/>
              </a:rPr>
              <a:t>Operant</a:t>
            </a:r>
            <a:r>
              <a:rPr lang="id-ID" dirty="0" smtClean="0"/>
              <a:t> Conditioning</a:t>
            </a:r>
          </a:p>
          <a:p>
            <a:r>
              <a:rPr lang="id-ID" dirty="0" smtClean="0"/>
              <a:t>Observational Learning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931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Calibri" charset="0"/>
                <a:ea typeface="Calibri" charset="0"/>
                <a:cs typeface="Calibri" charset="0"/>
              </a:rPr>
              <a:t>Classical</a:t>
            </a:r>
            <a:r>
              <a:rPr lang="id-ID" dirty="0" smtClean="0"/>
              <a:t> Conditioning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Ditemukan </a:t>
            </a:r>
            <a:r>
              <a:rPr lang="id-ID" dirty="0" smtClean="0">
                <a:latin typeface="Calibri" charset="0"/>
                <a:ea typeface="Calibri" charset="0"/>
                <a:cs typeface="Calibri" charset="0"/>
              </a:rPr>
              <a:t>oleh</a:t>
            </a:r>
            <a:r>
              <a:rPr lang="id-ID" dirty="0" smtClean="0"/>
              <a:t> Ivan Pavlov, seorang fisiolog dari Rusia. Ia menemukan cara ini saat ia mempelajari respon anjing terhadap suara bel sebelum anjing itu di beri makan.</a:t>
            </a:r>
          </a:p>
          <a:p>
            <a:r>
              <a:rPr lang="id-ID" dirty="0" smtClean="0"/>
              <a:t>Classical Conditioning adalah suatu proses pembelajaran dimana stimulus netral di pasangkan dengan stimulus bermakna dan memperoleh kapasitas untuk menghasilkan respon yang mirip dengan respon terhadap stimulus bermakna.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033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vlov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7279341" cy="4267200"/>
          </a:xfrm>
        </p:spPr>
      </p:pic>
    </p:spTree>
    <p:extLst>
      <p:ext uri="{BB962C8B-B14F-4D97-AF65-F5344CB8AC3E}">
        <p14:creationId xmlns:p14="http://schemas.microsoft.com/office/powerpoint/2010/main" val="20192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</TotalTime>
  <Words>709</Words>
  <Application>Microsoft Macintosh PowerPoint</Application>
  <PresentationFormat>On-screen Show (4:3)</PresentationFormat>
  <Paragraphs>152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Actonia Hand PERSONAL USE</vt:lpstr>
      <vt:lpstr>Agency FB</vt:lpstr>
      <vt:lpstr>Calibri</vt:lpstr>
      <vt:lpstr>Lucida Sans Unicode</vt:lpstr>
      <vt:lpstr>Verdana</vt:lpstr>
      <vt:lpstr>Wingdings</vt:lpstr>
      <vt:lpstr>Wingdings 2</vt:lpstr>
      <vt:lpstr>Wingdings 3</vt:lpstr>
      <vt:lpstr>Arial</vt:lpstr>
      <vt:lpstr>Concourse</vt:lpstr>
      <vt:lpstr>PERSONALITY</vt:lpstr>
      <vt:lpstr>PowerPoint Presentation</vt:lpstr>
      <vt:lpstr>PowerPoint Presentation</vt:lpstr>
      <vt:lpstr>PowerPoint Presentation</vt:lpstr>
      <vt:lpstr>Evaluating Psychoanalytic Perspective</vt:lpstr>
      <vt:lpstr>BEHAVIORAL AND SOCIAL COGNITIVE PERSPECTIVE</vt:lpstr>
      <vt:lpstr>3 Tipe Pembelajaran</vt:lpstr>
      <vt:lpstr>Classical Conditioning</vt:lpstr>
      <vt:lpstr>PowerPoint Presentation</vt:lpstr>
      <vt:lpstr>Komponen Classical Conditioning </vt:lpstr>
      <vt:lpstr>TRAIT  PERSPECTIVES</vt:lpstr>
      <vt:lpstr>TRAITS?</vt:lpstr>
      <vt:lpstr>TRAIT THEORIES</vt:lpstr>
      <vt:lpstr>Traits, Situations, and Culture</vt:lpstr>
      <vt:lpstr>Evaluating Trait Perspectives</vt:lpstr>
      <vt:lpstr>PERSONALITY ASSESMENT</vt:lpstr>
      <vt:lpstr>Types of Assessment</vt:lpstr>
      <vt:lpstr>Behavioural and Cognitive Assessment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</dc:title>
  <dc:creator>Tirza Kalesaran</dc:creator>
  <cp:lastModifiedBy>Microsoft Office User</cp:lastModifiedBy>
  <cp:revision>15</cp:revision>
  <dcterms:created xsi:type="dcterms:W3CDTF">2006-08-16T00:00:00Z</dcterms:created>
  <dcterms:modified xsi:type="dcterms:W3CDTF">2016-09-01T09:56:19Z</dcterms:modified>
</cp:coreProperties>
</file>