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6" r:id="rId2"/>
    <p:sldId id="271" r:id="rId3"/>
    <p:sldId id="273" r:id="rId4"/>
    <p:sldId id="274" r:id="rId5"/>
    <p:sldId id="275" r:id="rId6"/>
    <p:sldId id="283" r:id="rId7"/>
    <p:sldId id="277" r:id="rId8"/>
    <p:sldId id="278" r:id="rId9"/>
    <p:sldId id="279" r:id="rId10"/>
    <p:sldId id="281" r:id="rId11"/>
    <p:sldId id="282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5" r:id="rId20"/>
    <p:sldId id="264" r:id="rId21"/>
    <p:sldId id="266" r:id="rId22"/>
    <p:sldId id="267" r:id="rId23"/>
    <p:sldId id="268" r:id="rId24"/>
    <p:sldId id="269" r:id="rId25"/>
    <p:sldId id="270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60A2-255D-4293-8D30-F80FBF8D1528}" type="datetimeFigureOut">
              <a:rPr lang="en-US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6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15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68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6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0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53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00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48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39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8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4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68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85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52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38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3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4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3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4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53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9098-051A-4AA3-BF85-30D5798F5C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DCA-E853-4524-BD8D-692BEDBDC4D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FC58EE-3537-478D-81C0-F7619375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DCA-E853-4524-BD8D-692BEDBDC4D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58EE-3537-478D-81C0-F7619375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DCA-E853-4524-BD8D-692BEDBDC4D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58EE-3537-478D-81C0-F7619375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DCA-E853-4524-BD8D-692BEDBDC4D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FC58EE-3537-478D-81C0-F7619375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DCA-E853-4524-BD8D-692BEDBDC4D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58EE-3537-478D-81C0-F7619375C8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DCA-E853-4524-BD8D-692BEDBDC4D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58EE-3537-478D-81C0-F7619375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DCA-E853-4524-BD8D-692BEDBDC4D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FC58EE-3537-478D-81C0-F7619375C8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DCA-E853-4524-BD8D-692BEDBDC4D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58EE-3537-478D-81C0-F7619375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DCA-E853-4524-BD8D-692BEDBDC4D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58EE-3537-478D-81C0-F7619375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DCA-E853-4524-BD8D-692BEDBDC4D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58EE-3537-478D-81C0-F7619375C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1DCA-E853-4524-BD8D-692BEDBDC4D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58EE-3537-478D-81C0-F7619375C8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B21DCA-E853-4524-BD8D-692BEDBDC4D0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FC58EE-3537-478D-81C0-F7619375C8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Team Dynamics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895600"/>
          </a:xfrm>
        </p:spPr>
        <p:txBody>
          <a:bodyPr/>
          <a:lstStyle/>
          <a:p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:</a:t>
            </a:r>
          </a:p>
          <a:p>
            <a:r>
              <a:rPr lang="en-US" dirty="0" err="1"/>
              <a:t>Intan</a:t>
            </a:r>
            <a:r>
              <a:rPr lang="en-US" dirty="0"/>
              <a:t> </a:t>
            </a:r>
            <a:r>
              <a:rPr lang="en-US" dirty="0" err="1"/>
              <a:t>Amalia</a:t>
            </a:r>
            <a:r>
              <a:rPr lang="en-US" dirty="0"/>
              <a:t> (</a:t>
            </a:r>
            <a:r>
              <a:rPr lang="en-US" dirty="0" err="1"/>
              <a:t>Psikologi</a:t>
            </a:r>
            <a:r>
              <a:rPr lang="en-US" dirty="0"/>
              <a:t>)</a:t>
            </a:r>
          </a:p>
          <a:p>
            <a:r>
              <a:rPr lang="en-US" dirty="0" err="1"/>
              <a:t>Nindira</a:t>
            </a:r>
            <a:r>
              <a:rPr lang="en-US" dirty="0"/>
              <a:t> </a:t>
            </a:r>
            <a:r>
              <a:rPr lang="en-US" dirty="0" err="1"/>
              <a:t>Shadrina</a:t>
            </a:r>
            <a:r>
              <a:rPr lang="en-US" dirty="0"/>
              <a:t> (</a:t>
            </a:r>
            <a:r>
              <a:rPr lang="en-US" dirty="0" err="1"/>
              <a:t>Psikologi</a:t>
            </a:r>
            <a:r>
              <a:rPr lang="en-US" dirty="0"/>
              <a:t>)</a:t>
            </a:r>
          </a:p>
          <a:p>
            <a:r>
              <a:rPr lang="en-US" dirty="0"/>
              <a:t>*Irene </a:t>
            </a:r>
            <a:r>
              <a:rPr lang="en-US" dirty="0" err="1"/>
              <a:t>Kartika</a:t>
            </a:r>
            <a:r>
              <a:rPr lang="en-US" dirty="0"/>
              <a:t> </a:t>
            </a:r>
            <a:r>
              <a:rPr lang="en-US" dirty="0" err="1"/>
              <a:t>Susanti</a:t>
            </a:r>
            <a:r>
              <a:rPr lang="en-US" dirty="0"/>
              <a:t> (TIF)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Challenges of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42066"/>
          </a:xfrm>
        </p:spPr>
        <p:txBody>
          <a:bodyPr vert="horz" anchor="t">
            <a:normAutofit fontScale="92500" lnSpcReduction="10000"/>
          </a:bodyPr>
          <a:lstStyle/>
          <a:p>
            <a:r>
              <a:rPr lang="en-US" dirty="0"/>
              <a:t>Process losses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Sumber</a:t>
            </a:r>
            <a:r>
              <a:rPr lang="en-US" dirty="0"/>
              <a:t> (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)yang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kearah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.</a:t>
            </a:r>
          </a:p>
          <a:p>
            <a:r>
              <a:rPr lang="en-US" dirty="0"/>
              <a:t>Brook’s law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lama.</a:t>
            </a:r>
          </a:p>
          <a:p>
            <a:r>
              <a:rPr lang="en-US" dirty="0"/>
              <a:t>Social loafing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orang </a:t>
            </a:r>
            <a:r>
              <a:rPr lang="en-US" dirty="0" err="1"/>
              <a:t>mengerahkan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usahanya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dp-18-jan2013-24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04800"/>
            <a:ext cx="8244756" cy="619002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/>
          <a:lstStyle/>
          <a:p>
            <a:r>
              <a:rPr lang="en-US" dirty="0"/>
              <a:t>TEAM DESIGN ELEMENTS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interdependence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,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mereka</a:t>
            </a:r>
            <a:endParaRPr lang="en-US" dirty="0"/>
          </a:p>
        </p:txBody>
      </p:sp>
      <p:pic>
        <p:nvPicPr>
          <p:cNvPr id="4" name="Picture 3" descr="sharing.economy.forum_.image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86200"/>
            <a:ext cx="8001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lide_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04800"/>
            <a:ext cx="8321674" cy="624125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</a:t>
            </a:r>
          </a:p>
        </p:txBody>
      </p:sp>
      <p:pic>
        <p:nvPicPr>
          <p:cNvPr id="4" name="Picture 3" descr="one-size-blog-shutterstock_1720892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95828"/>
            <a:ext cx="7696200" cy="34335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Composition</a:t>
            </a:r>
          </a:p>
        </p:txBody>
      </p:sp>
      <p:pic>
        <p:nvPicPr>
          <p:cNvPr id="4" name="Content Placeholder 3" descr="organizational-behavior-chapter-8-team-14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371600"/>
            <a:ext cx="6747959" cy="506625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TEAM PROCESSES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Development</a:t>
            </a:r>
          </a:p>
        </p:txBody>
      </p:sp>
      <p:pic>
        <p:nvPicPr>
          <p:cNvPr id="5" name="Picture 4" descr="10C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792480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pegang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tim</a:t>
            </a:r>
            <a:endParaRPr lang="en-US" dirty="0"/>
          </a:p>
        </p:txBody>
      </p:sp>
      <p:pic>
        <p:nvPicPr>
          <p:cNvPr id="4" name="Picture 3" descr="131287869719801484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276600"/>
            <a:ext cx="76962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numCol="2">
            <a:normAutofit lnSpcReduction="10000"/>
          </a:bodyPr>
          <a:lstStyle/>
          <a:p>
            <a:r>
              <a:rPr lang="en-US" dirty="0"/>
              <a:t>Define teams and discuss their benefits and limitations. </a:t>
            </a:r>
            <a:r>
              <a:rPr lang="en-US" sz="1400" dirty="0"/>
              <a:t>(234)</a:t>
            </a:r>
          </a:p>
          <a:p>
            <a:r>
              <a:rPr lang="en-US" dirty="0"/>
              <a:t>Explain why people are motivated to join informal groups. </a:t>
            </a:r>
            <a:r>
              <a:rPr lang="en-US" sz="1400" dirty="0"/>
              <a:t>(235-236)</a:t>
            </a:r>
          </a:p>
          <a:p>
            <a:r>
              <a:rPr lang="en-US" dirty="0"/>
              <a:t>Diagram the team effectiveness model. </a:t>
            </a:r>
            <a:r>
              <a:rPr lang="en-US" sz="1400" dirty="0"/>
              <a:t>(239)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</a:t>
            </a:r>
            <a:endParaRPr lang="en-US" sz="1400" dirty="0"/>
          </a:p>
          <a:p>
            <a:r>
              <a:rPr lang="en-US" dirty="0"/>
              <a:t>Discuss how task characteristics, team size, and team composition influence team effectiveness. </a:t>
            </a:r>
            <a:r>
              <a:rPr lang="en-US" sz="1400" dirty="0"/>
              <a:t>(240-244)</a:t>
            </a:r>
          </a:p>
          <a:p>
            <a:r>
              <a:rPr lang="en-US" dirty="0"/>
              <a:t>Summarize the team development process. </a:t>
            </a:r>
            <a:r>
              <a:rPr lang="en-US" sz="1400" dirty="0"/>
              <a:t>(245-253)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Building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formal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kerja</a:t>
            </a:r>
            <a:endParaRPr lang="en-US" dirty="0"/>
          </a:p>
        </p:txBody>
      </p:sp>
      <p:pic>
        <p:nvPicPr>
          <p:cNvPr id="4" name="Picture 3" descr="family-gathering-69240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0"/>
            <a:ext cx="4038600" cy="2895600"/>
          </a:xfrm>
          <a:prstGeom prst="rect">
            <a:avLst/>
          </a:prstGeom>
        </p:spPr>
      </p:pic>
      <p:pic>
        <p:nvPicPr>
          <p:cNvPr id="5" name="Picture 4" descr="d37ed98798f3a427d2b6d9b666cdb4bb-kegiatan-outbond-batam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429000"/>
            <a:ext cx="4169535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Aturan</a:t>
            </a:r>
            <a:r>
              <a:rPr lang="en-US" dirty="0"/>
              <a:t> informal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anggotanya</a:t>
            </a:r>
            <a:endParaRPr lang="en-US" dirty="0"/>
          </a:p>
          <a:p>
            <a:r>
              <a:rPr lang="en-US" dirty="0"/>
              <a:t>Norma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semenjak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. Norma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yang </a:t>
            </a:r>
            <a:r>
              <a:rPr lang="en-US" dirty="0" err="1"/>
              <a:t>dibawa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  <a:p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norma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reward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Cohesion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Ketertarikan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.</a:t>
            </a:r>
          </a:p>
        </p:txBody>
      </p:sp>
      <p:pic>
        <p:nvPicPr>
          <p:cNvPr id="4" name="Picture 3" descr="C_FriendshipCir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048000"/>
            <a:ext cx="3581400" cy="3505200"/>
          </a:xfrm>
          <a:prstGeom prst="rect">
            <a:avLst/>
          </a:prstGeom>
        </p:spPr>
      </p:pic>
      <p:pic>
        <p:nvPicPr>
          <p:cNvPr id="5" name="Picture 4" descr="uni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048000"/>
            <a:ext cx="3595118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438400"/>
            <a:ext cx="1981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MEMBER SIMILARITY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609600"/>
            <a:ext cx="6705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67600" cy="1036638"/>
          </a:xfrm>
        </p:spPr>
        <p:txBody>
          <a:bodyPr>
            <a:normAutofit/>
          </a:bodyPr>
          <a:lstStyle/>
          <a:p>
            <a:r>
              <a:rPr lang="en-US" dirty="0"/>
              <a:t>Influences on Team Cohesion</a:t>
            </a:r>
          </a:p>
        </p:txBody>
      </p:sp>
      <p:cxnSp>
        <p:nvCxnSpPr>
          <p:cNvPr id="7" name="Straight Connector 6"/>
          <p:cNvCxnSpPr>
            <a:stCxn id="4" idx="2"/>
          </p:cNvCxnSpPr>
          <p:nvPr/>
        </p:nvCxnSpPr>
        <p:spPr>
          <a:xfrm rot="5400000">
            <a:off x="4228306" y="1638300"/>
            <a:ext cx="6865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1981200"/>
            <a:ext cx="7239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86594" y="22090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7800" y="3657600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TEAM SIZE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3277394" y="22090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4600" y="2438400"/>
            <a:ext cx="1981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MEMBER INTERACTION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7925594" y="22090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162800" y="24384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EXTERNAL COMPETITION AND CHALLENGES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5943997" y="2819003"/>
            <a:ext cx="16764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800600" y="2438400"/>
            <a:ext cx="1676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SOMEWHAT DIFFICULT ENTRY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5410994" y="22090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943600" y="3657600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TEAM SUCCESS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1448197" y="2819003"/>
            <a:ext cx="16764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team cohesion on task performance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cohesiveness-and-performance-adair-200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010" y="1583219"/>
            <a:ext cx="7554380" cy="446784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am-processes-8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8348823" cy="58674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SELF-DIRECTED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827584" y="1916832"/>
            <a:ext cx="21602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Organized around work processes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3146051" y="4077072"/>
            <a:ext cx="2736304" cy="18002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Substansial autonomy</a:t>
            </a: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5946754" y="1916832"/>
            <a:ext cx="2304256" cy="1440160"/>
          </a:xfrm>
          <a:prstGeom prst="snip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Entire piece of work requiring several interdependent tasks</a:t>
            </a:r>
          </a:p>
        </p:txBody>
      </p:sp>
    </p:spTree>
    <p:extLst>
      <p:ext uri="{BB962C8B-B14F-4D97-AF65-F5344CB8AC3E}">
        <p14:creationId xmlns:p14="http://schemas.microsoft.com/office/powerpoint/2010/main" val="766543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Success Factors for Self-Directed Teams</a:t>
            </a:r>
          </a:p>
          <a:p>
            <a:pPr marL="0" indent="0" algn="just">
              <a:buNone/>
            </a:pPr>
            <a:r>
              <a:rPr lang="id-ID" dirty="0"/>
              <a:t>SDTs are more successful when the work site and technology support coordination and communication among team members and increase job enrichment.</a:t>
            </a:r>
          </a:p>
        </p:txBody>
      </p:sp>
    </p:spTree>
    <p:extLst>
      <p:ext uri="{BB962C8B-B14F-4D97-AF65-F5344CB8AC3E}">
        <p14:creationId xmlns:p14="http://schemas.microsoft.com/office/powerpoint/2010/main" val="1149985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VIRTUAL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Teams whose members operate across space, time, and organizational boundaries and are linked through information technologies to achieve organizational tasks.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11560" y="4437112"/>
            <a:ext cx="17281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3347864" y="4077072"/>
            <a:ext cx="4032448" cy="17281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Success Factors for Virtual Teams</a:t>
            </a:r>
          </a:p>
        </p:txBody>
      </p:sp>
    </p:spTree>
    <p:extLst>
      <p:ext uri="{BB962C8B-B14F-4D97-AF65-F5344CB8AC3E}">
        <p14:creationId xmlns:p14="http://schemas.microsoft.com/office/powerpoint/2010/main" val="1903766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TEAM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d-ID" dirty="0"/>
              <a:t>Self Directed Teams, Virtual teams dan hampir semua kelompok lain diharapkan untuk membuat keputusan dalam kondisi tertentu, agar tim lebih efektif mengidentifikasi masalah, memilih alternatif, dan mengevaluasi keputusan mereka.</a:t>
            </a:r>
          </a:p>
        </p:txBody>
      </p:sp>
    </p:spTree>
    <p:extLst>
      <p:ext uri="{BB962C8B-B14F-4D97-AF65-F5344CB8AC3E}">
        <p14:creationId xmlns:p14="http://schemas.microsoft.com/office/powerpoint/2010/main" val="120758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/>
              <a:t>Discuss how team norms develop and how the may be altered. </a:t>
            </a:r>
            <a:r>
              <a:rPr lang="en-US" sz="1500" dirty="0"/>
              <a:t>(249-250)</a:t>
            </a:r>
          </a:p>
          <a:p>
            <a:r>
              <a:rPr lang="en-US" dirty="0"/>
              <a:t>List six factors that influence team cohesion. </a:t>
            </a:r>
            <a:r>
              <a:rPr lang="en-US" sz="1500" dirty="0"/>
              <a:t>(250-251)</a:t>
            </a:r>
          </a:p>
          <a:p>
            <a:r>
              <a:rPr lang="en-US" dirty="0"/>
              <a:t>Describe the three foundations of trust in teams and others interpersonal relationship. </a:t>
            </a:r>
            <a:r>
              <a:rPr lang="en-US" sz="1500" dirty="0"/>
              <a:t>(252)</a:t>
            </a:r>
          </a:p>
          <a:p>
            <a:r>
              <a:rPr lang="en-US" dirty="0"/>
              <a:t>Discuss the characteristics and factors required for </a:t>
            </a:r>
            <a:r>
              <a:rPr lang="en-US" dirty="0" err="1"/>
              <a:t>succes</a:t>
            </a:r>
            <a:r>
              <a:rPr lang="en-US" dirty="0"/>
              <a:t> of self-directed teams and virtual teams. </a:t>
            </a:r>
            <a:r>
              <a:rPr lang="en-US" sz="1500" dirty="0"/>
              <a:t>(253-256)</a:t>
            </a:r>
          </a:p>
          <a:p>
            <a:r>
              <a:rPr lang="en-US" dirty="0"/>
              <a:t>Identify four constraints on team decision making. </a:t>
            </a:r>
            <a:r>
              <a:rPr lang="en-US" sz="1500" dirty="0"/>
              <a:t>(257)</a:t>
            </a:r>
          </a:p>
          <a:p>
            <a:r>
              <a:rPr lang="en-US" dirty="0"/>
              <a:t>Discuss the advantages and disadvantages of four structures that potentially improve team decision making. </a:t>
            </a:r>
            <a:r>
              <a:rPr lang="en-US" sz="1500" dirty="0"/>
              <a:t>(258-260)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Constrains on Team Decision Making</a:t>
            </a:r>
          </a:p>
          <a:p>
            <a:pPr marL="514350" indent="-514350">
              <a:buAutoNum type="arabicPeriod"/>
            </a:pPr>
            <a:r>
              <a:rPr lang="id-ID" dirty="0"/>
              <a:t>Time Constraints -&gt; Productive blocking</a:t>
            </a:r>
          </a:p>
          <a:p>
            <a:pPr marL="514350" indent="-514350">
              <a:buAutoNum type="arabicPeriod"/>
            </a:pPr>
            <a:r>
              <a:rPr lang="id-ID" dirty="0"/>
              <a:t>Evaluation Apprehension</a:t>
            </a:r>
          </a:p>
          <a:p>
            <a:pPr marL="514350" indent="-514350">
              <a:buAutoNum type="arabicPeriod"/>
            </a:pPr>
            <a:r>
              <a:rPr lang="id-ID" dirty="0"/>
              <a:t>Pressure to Conform</a:t>
            </a:r>
          </a:p>
          <a:p>
            <a:pPr marL="514350" indent="-514350">
              <a:buAutoNum type="arabicPeriod"/>
            </a:pPr>
            <a:r>
              <a:rPr lang="id-ID" dirty="0"/>
              <a:t>Groupthink</a:t>
            </a:r>
          </a:p>
        </p:txBody>
      </p:sp>
    </p:spTree>
    <p:extLst>
      <p:ext uri="{BB962C8B-B14F-4D97-AF65-F5344CB8AC3E}">
        <p14:creationId xmlns:p14="http://schemas.microsoft.com/office/powerpoint/2010/main" val="3427765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Team Structures to Improve Decision Making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7" name="Snip Same Side Corner Rectangle 6"/>
          <p:cNvSpPr/>
          <p:nvPr/>
        </p:nvSpPr>
        <p:spPr>
          <a:xfrm>
            <a:off x="893765" y="4509120"/>
            <a:ext cx="2088232" cy="1656184"/>
          </a:xfrm>
          <a:prstGeom prst="snip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Electronic Brainstorming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5634105" y="2588510"/>
            <a:ext cx="2016224" cy="1512168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Brainstorming</a:t>
            </a: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827584" y="2420888"/>
            <a:ext cx="2160240" cy="1656184"/>
          </a:xfrm>
          <a:prstGeom prst="snip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Constructive Conflict</a:t>
            </a:r>
          </a:p>
        </p:txBody>
      </p:sp>
      <p:sp>
        <p:nvSpPr>
          <p:cNvPr id="10" name="Oval 9"/>
          <p:cNvSpPr/>
          <p:nvPr/>
        </p:nvSpPr>
        <p:spPr>
          <a:xfrm>
            <a:off x="5624830" y="4509120"/>
            <a:ext cx="2502265" cy="16561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Nominal Group Technique</a:t>
            </a:r>
          </a:p>
        </p:txBody>
      </p:sp>
    </p:spTree>
    <p:extLst>
      <p:ext uri="{BB962C8B-B14F-4D97-AF65-F5344CB8AC3E}">
        <p14:creationId xmlns:p14="http://schemas.microsoft.com/office/powerpoint/2010/main" val="1969585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-You-for-Youth-Summi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457199"/>
            <a:ext cx="8686800" cy="59436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pic>
        <p:nvPicPr>
          <p:cNvPr id="4" name="Picture 3" descr="gskm-042114-team-1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733800"/>
            <a:ext cx="7543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tim</a:t>
            </a:r>
            <a:endParaRPr lang="en-US" dirty="0"/>
          </a:p>
        </p:txBody>
      </p:sp>
      <p:cxnSp>
        <p:nvCxnSpPr>
          <p:cNvPr id="5" name="Straight Connector 4"/>
          <p:cNvCxnSpPr>
            <a:stCxn id="2" idx="2"/>
          </p:cNvCxnSpPr>
          <p:nvPr/>
        </p:nvCxnSpPr>
        <p:spPr>
          <a:xfrm rot="5400000">
            <a:off x="4404519" y="1585119"/>
            <a:ext cx="3349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17526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915194" y="19042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0" y="2057400"/>
            <a:ext cx="2667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667794" y="2590006"/>
            <a:ext cx="167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209800" y="3429000"/>
            <a:ext cx="26670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mengkolaborasikan</a:t>
            </a:r>
            <a:r>
              <a:rPr lang="en-US" dirty="0"/>
              <a:t> </a:t>
            </a:r>
            <a:r>
              <a:rPr lang="en-US" dirty="0" err="1"/>
              <a:t>ide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5639594" y="19042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419600" y="2057400"/>
            <a:ext cx="2667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7048500" y="2628900"/>
            <a:ext cx="175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477000" y="3505200"/>
            <a:ext cx="26670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Anggotanya</a:t>
            </a:r>
            <a:r>
              <a:rPr lang="en-US" dirty="0"/>
              <a:t>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522" y="457200"/>
            <a:ext cx="805956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algn="ctr">
              <a:buNone/>
            </a:pPr>
            <a:r>
              <a:rPr lang="en-US" dirty="0" err="1"/>
              <a:t>Kenapa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informal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?</a:t>
            </a:r>
          </a:p>
          <a:p>
            <a:pPr algn="ctr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4419600" y="24384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2590800"/>
            <a:ext cx="662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066800" y="2819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0" y="3048000"/>
            <a:ext cx="2514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16" idx="0"/>
          </p:cNvCxnSpPr>
          <p:nvPr/>
        </p:nvCxnSpPr>
        <p:spPr>
          <a:xfrm rot="16200000" flipH="1">
            <a:off x="2267744" y="3677444"/>
            <a:ext cx="2209800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33600" y="4800600"/>
            <a:ext cx="2514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afiliasi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mereka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5296694" y="2780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114800" y="2971800"/>
            <a:ext cx="2819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6838156" y="3677444"/>
            <a:ext cx="2209800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629400" y="4800600"/>
            <a:ext cx="2514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motivasi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Grup</a:t>
            </a:r>
            <a:r>
              <a:rPr lang="en-US" dirty="0"/>
              <a:t> informal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capital,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lain yang </a:t>
            </a:r>
            <a:r>
              <a:rPr lang="en-US" dirty="0" err="1"/>
              <a:t>didapatkan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lain.</a:t>
            </a:r>
          </a:p>
        </p:txBody>
      </p:sp>
      <p:pic>
        <p:nvPicPr>
          <p:cNvPr id="5" name="Picture 4" descr="8108701-Group-Of-Teenage-Friends-Sitting-On-College-Steps-Outside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38600"/>
            <a:ext cx="3962400" cy="2639568"/>
          </a:xfrm>
          <a:prstGeom prst="rect">
            <a:avLst/>
          </a:prstGeom>
        </p:spPr>
      </p:pic>
      <p:pic>
        <p:nvPicPr>
          <p:cNvPr id="7" name="Picture 6" descr="group-people-talk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038600"/>
            <a:ext cx="3962400" cy="26434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and Disadvantages of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/>
              <a:t>Kenapa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?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115594" y="2514600"/>
            <a:ext cx="4564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2743200"/>
            <a:ext cx="640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1296194" y="28948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exagon 18"/>
          <p:cNvSpPr/>
          <p:nvPr/>
        </p:nvSpPr>
        <p:spPr>
          <a:xfrm>
            <a:off x="0" y="3048000"/>
            <a:ext cx="2895600" cy="1752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Orang</a:t>
            </a:r>
            <a:r>
              <a:rPr lang="en-US" dirty="0"/>
              <a:t> yang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termotivasi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3353594" y="3733006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exagon 24"/>
          <p:cNvSpPr/>
          <p:nvPr/>
        </p:nvSpPr>
        <p:spPr>
          <a:xfrm>
            <a:off x="2971800" y="4724400"/>
            <a:ext cx="2819400" cy="1371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sesama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tim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7696994" y="28948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Hexagon 27"/>
          <p:cNvSpPr/>
          <p:nvPr/>
        </p:nvSpPr>
        <p:spPr>
          <a:xfrm>
            <a:off x="6248400" y="3048000"/>
            <a:ext cx="2895600" cy="1752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Rekan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tolak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674</TotalTime>
  <Words>576</Words>
  <Application>Microsoft Office PowerPoint</Application>
  <PresentationFormat>On-screen Show (4:3)</PresentationFormat>
  <Paragraphs>93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Trek</vt:lpstr>
      <vt:lpstr>Team Dynamics</vt:lpstr>
      <vt:lpstr>Outline </vt:lpstr>
      <vt:lpstr>PowerPoint Presentation</vt:lpstr>
      <vt:lpstr>Team </vt:lpstr>
      <vt:lpstr>Komponen penting dalam tim</vt:lpstr>
      <vt:lpstr>PowerPoint Presentation</vt:lpstr>
      <vt:lpstr>Informal Group</vt:lpstr>
      <vt:lpstr>PowerPoint Presentation</vt:lpstr>
      <vt:lpstr>Advantages and Disadvantages of Teams</vt:lpstr>
      <vt:lpstr>The Challenges of Teams</vt:lpstr>
      <vt:lpstr>PowerPoint Presentation</vt:lpstr>
      <vt:lpstr>TEAM DESIGN ELEMENTS</vt:lpstr>
      <vt:lpstr>Task Characteristics</vt:lpstr>
      <vt:lpstr>PowerPoint Presentation</vt:lpstr>
      <vt:lpstr>Team Size</vt:lpstr>
      <vt:lpstr>Team Composition</vt:lpstr>
      <vt:lpstr>TEAM PROCESSES</vt:lpstr>
      <vt:lpstr>Team Development</vt:lpstr>
      <vt:lpstr>Team Roles</vt:lpstr>
      <vt:lpstr>Team Building </vt:lpstr>
      <vt:lpstr>Team Norms</vt:lpstr>
      <vt:lpstr>Team Cohesion</vt:lpstr>
      <vt:lpstr>Influences on Team Cohesion</vt:lpstr>
      <vt:lpstr>Effect of team cohesion on task performance </vt:lpstr>
      <vt:lpstr>PowerPoint Presentation</vt:lpstr>
      <vt:lpstr>SELF-DIRECTED TEAMS</vt:lpstr>
      <vt:lpstr>PowerPoint Presentation</vt:lpstr>
      <vt:lpstr>VIRTUAL TEAMS</vt:lpstr>
      <vt:lpstr>TEAM DECISION MAKING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intan amalia</dc:creator>
  <cp:lastModifiedBy>intan amalia</cp:lastModifiedBy>
  <cp:revision>68</cp:revision>
  <dcterms:created xsi:type="dcterms:W3CDTF">2016-02-20T14:03:13Z</dcterms:created>
  <dcterms:modified xsi:type="dcterms:W3CDTF">2016-03-02T02:43:31Z</dcterms:modified>
</cp:coreProperties>
</file>