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73" r:id="rId2"/>
    <p:sldId id="259" r:id="rId3"/>
    <p:sldId id="256" r:id="rId4"/>
    <p:sldId id="257" r:id="rId5"/>
    <p:sldId id="258" r:id="rId6"/>
    <p:sldId id="274" r:id="rId7"/>
    <p:sldId id="268" r:id="rId8"/>
    <p:sldId id="269" r:id="rId9"/>
    <p:sldId id="270" r:id="rId10"/>
    <p:sldId id="271" r:id="rId11"/>
    <p:sldId id="272" r:id="rId12"/>
    <p:sldId id="260" r:id="rId13"/>
    <p:sldId id="261" r:id="rId14"/>
    <p:sldId id="262" r:id="rId15"/>
    <p:sldId id="263" r:id="rId16"/>
    <p:sldId id="264" r:id="rId17"/>
    <p:sldId id="265" r:id="rId18"/>
    <p:sldId id="275" r:id="rId19"/>
    <p:sldId id="266" r:id="rId20"/>
    <p:sldId id="277" r:id="rId21"/>
    <p:sldId id="276" r:id="rId22"/>
    <p:sldId id="278" r:id="rId23"/>
    <p:sldId id="267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63" autoAdjust="0"/>
    <p:restoredTop sz="84409" autoAdjust="0"/>
  </p:normalViewPr>
  <p:slideViewPr>
    <p:cSldViewPr>
      <p:cViewPr>
        <p:scale>
          <a:sx n="68" d="100"/>
          <a:sy n="68" d="100"/>
        </p:scale>
        <p:origin x="-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F1D8-175C-4E5B-8979-D633113C69CB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86E9-4A25-4418-BAFE-3C4F121DF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41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Self-</a:t>
            </a:r>
            <a:r>
              <a:rPr lang="id-ID" baseline="0" dirty="0" smtClean="0"/>
              <a:t> Esteem </a:t>
            </a:r>
            <a:r>
              <a:rPr lang="id-ID" baseline="0" dirty="0" smtClean="0">
                <a:sym typeface="Wingdings" panose="05000000000000000000" pitchFamily="2" charset="2"/>
              </a:rPr>
              <a:t> Orang dengan harga diri yang tinggu kurang dipengaruhi oleh orang lain, cenderung bertahan meskipun gagal, dan befikir lebih rasional.</a:t>
            </a:r>
          </a:p>
          <a:p>
            <a:r>
              <a:rPr lang="id-ID" baseline="0" dirty="0" smtClean="0">
                <a:sym typeface="Wingdings" panose="05000000000000000000" pitchFamily="2" charset="2"/>
              </a:rPr>
              <a:t>Sel-Efficacy  Keyakinan seseorang bahwa ia memiliki kemampuan,motivasi,presepsi peran yang benar dan situasi yang menguntungkan untuk menyelesaikan tugas dengan sukses.</a:t>
            </a:r>
          </a:p>
          <a:p>
            <a:r>
              <a:rPr lang="id-ID" baseline="0" dirty="0" smtClean="0">
                <a:sym typeface="Wingdings" panose="05000000000000000000" pitchFamily="2" charset="2"/>
              </a:rPr>
              <a:t>Locus of Control  Kayakinan umum seseorang tentang jumlah kontrol yang ia miliki lebih dari peristiwa kehidupan pribadi.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386E9-4A25-4418-BAFE-3C4F121DF4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5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Sebagai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petunjuk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moral yang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mengarahkan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motivasi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dan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potensi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kita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,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maupun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keputusan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dan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nilai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tindakan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yang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berkaitan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dengan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konsep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diri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kita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.</a:t>
            </a:r>
          </a:p>
          <a:p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Orang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mengatur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nilai-nilai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kedalam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hirarki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preferensi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,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disebut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sistem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nilai</a:t>
            </a:r>
            <a:r>
              <a:rPr lang="en-US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difokuskan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eksekutif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menggambarkan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seolah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4A2B-BB09-4FBF-87E3-5127599EB9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. Dari 10 </a:t>
            </a:r>
            <a:r>
              <a:rPr lang="en-US" sz="1200" dirty="0" err="1" smtClean="0"/>
              <a:t>nilai-nilai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mengurangi</a:t>
            </a:r>
            <a:r>
              <a:rPr lang="en-US" sz="1200" dirty="0" smtClean="0"/>
              <a:t> </a:t>
            </a:r>
            <a:r>
              <a:rPr lang="en-US" sz="1200" dirty="0" err="1" smtClean="0"/>
              <a:t>dua</a:t>
            </a:r>
            <a:r>
              <a:rPr lang="en-US" sz="1200" dirty="0" smtClean="0"/>
              <a:t> </a:t>
            </a:r>
            <a:r>
              <a:rPr lang="en-US" sz="1200" dirty="0" err="1" smtClean="0"/>
              <a:t>dimensi</a:t>
            </a:r>
            <a:r>
              <a:rPr lang="en-US" sz="1200" dirty="0" smtClean="0"/>
              <a:t> bipolar. </a:t>
            </a:r>
            <a:r>
              <a:rPr lang="en-US" sz="1200" dirty="0" err="1" smtClean="0"/>
              <a:t>Satu</a:t>
            </a:r>
            <a:r>
              <a:rPr lang="en-US" sz="1200" dirty="0" smtClean="0"/>
              <a:t> </a:t>
            </a:r>
            <a:r>
              <a:rPr lang="en-US" sz="1200" dirty="0" err="1" smtClean="0"/>
              <a:t>dimensi</a:t>
            </a:r>
            <a:r>
              <a:rPr lang="en-US" sz="1200" dirty="0" smtClean="0"/>
              <a:t> </a:t>
            </a:r>
            <a:r>
              <a:rPr lang="en-US" sz="1200" dirty="0" err="1" smtClean="0"/>
              <a:t>memiliki</a:t>
            </a:r>
            <a:r>
              <a:rPr lang="en-US" sz="1200" dirty="0" smtClean="0"/>
              <a:t> domain </a:t>
            </a:r>
            <a:r>
              <a:rPr lang="en-US" sz="1200" dirty="0" err="1" smtClean="0"/>
              <a:t>nilai</a:t>
            </a:r>
            <a:r>
              <a:rPr lang="en-US" sz="1200" dirty="0" smtClean="0"/>
              <a:t> </a:t>
            </a:r>
            <a:r>
              <a:rPr lang="en-US" sz="1200" dirty="0" err="1" smtClean="0"/>
              <a:t>lawan</a:t>
            </a:r>
            <a:r>
              <a:rPr lang="en-US" sz="1200" dirty="0" smtClean="0"/>
              <a:t> </a:t>
            </a:r>
            <a:r>
              <a:rPr lang="en-US" sz="1200" dirty="0" err="1" smtClean="0"/>
              <a:t>keterbukaan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mengubah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konservasi</a:t>
            </a:r>
            <a:r>
              <a:rPr lang="en-US" sz="1200" dirty="0" smtClean="0"/>
              <a:t>. </a:t>
            </a:r>
            <a:r>
              <a:rPr lang="en-US" sz="1200" dirty="0" err="1" smtClean="0"/>
              <a:t>Dimensi</a:t>
            </a:r>
            <a:r>
              <a:rPr lang="en-US" sz="1200" dirty="0" smtClean="0"/>
              <a:t> bipolar </a:t>
            </a:r>
            <a:r>
              <a:rPr lang="en-US" sz="1200" dirty="0" err="1" smtClean="0"/>
              <a:t>lainnya</a:t>
            </a:r>
            <a:r>
              <a:rPr lang="en-US" sz="1200" dirty="0" smtClean="0"/>
              <a:t> </a:t>
            </a:r>
            <a:r>
              <a:rPr lang="en-US" sz="1200" dirty="0" err="1" smtClean="0"/>
              <a:t>memiliki</a:t>
            </a:r>
            <a:r>
              <a:rPr lang="en-US" sz="1200" dirty="0" smtClean="0"/>
              <a:t> domain </a:t>
            </a:r>
            <a:r>
              <a:rPr lang="en-US" sz="1200" dirty="0" err="1" smtClean="0"/>
              <a:t>nilai</a:t>
            </a:r>
            <a:r>
              <a:rPr lang="en-US" sz="1200" dirty="0" smtClean="0"/>
              <a:t> </a:t>
            </a:r>
            <a:r>
              <a:rPr lang="en-US" sz="1200" dirty="0" err="1" smtClean="0"/>
              <a:t>lawan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peningkatan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diri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transdensi-diri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4A2B-BB09-4FBF-87E3-5127599EB9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Keselarasan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4A2B-BB09-4FBF-87E3-5127599EB9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4A2B-BB09-4FBF-87E3-5127599EB9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8328D2-3404-40C1-8B05-E2BA4E212D07}" type="datetimeFigureOut">
              <a:rPr lang="id-ID" smtClean="0"/>
              <a:pPr/>
              <a:t>09/02/2016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9613B2-C665-4F86-9856-8C8514AD4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533400"/>
            <a:ext cx="5576668" cy="2868168"/>
          </a:xfrm>
        </p:spPr>
        <p:txBody>
          <a:bodyPr/>
          <a:lstStyle/>
          <a:p>
            <a:r>
              <a:rPr lang="en-US" dirty="0" smtClean="0"/>
              <a:t>Individual behavior, personality, and values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191000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Angiza</a:t>
            </a:r>
            <a:r>
              <a:rPr lang="en-US" dirty="0" smtClean="0"/>
              <a:t> </a:t>
            </a:r>
            <a:r>
              <a:rPr lang="en-US" dirty="0" err="1" smtClean="0"/>
              <a:t>Ananda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endParaRPr lang="en-US" dirty="0" smtClean="0"/>
          </a:p>
          <a:p>
            <a:r>
              <a:rPr lang="en-US" dirty="0" err="1" smtClean="0"/>
              <a:t>Iswynanda</a:t>
            </a:r>
            <a:r>
              <a:rPr lang="en-US" dirty="0" smtClean="0"/>
              <a:t> </a:t>
            </a:r>
            <a:r>
              <a:rPr lang="en-US" dirty="0" err="1" smtClean="0"/>
              <a:t>Noor</a:t>
            </a:r>
            <a:r>
              <a:rPr lang="en-US" dirty="0" smtClean="0"/>
              <a:t> </a:t>
            </a:r>
            <a:r>
              <a:rPr lang="en-US" dirty="0" err="1" smtClean="0"/>
              <a:t>Justitia</a:t>
            </a:r>
            <a:endParaRPr lang="en-US" dirty="0" smtClean="0"/>
          </a:p>
          <a:p>
            <a:r>
              <a:rPr lang="en-US" dirty="0" err="1" smtClean="0"/>
              <a:t>Pritha</a:t>
            </a:r>
            <a:r>
              <a:rPr lang="en-US" dirty="0" smtClean="0"/>
              <a:t> </a:t>
            </a:r>
            <a:r>
              <a:rPr lang="en-US" dirty="0" err="1" smtClean="0"/>
              <a:t>Rahmadanty</a:t>
            </a:r>
            <a:r>
              <a:rPr lang="en-US" dirty="0" smtClean="0"/>
              <a:t> </a:t>
            </a:r>
            <a:r>
              <a:rPr lang="en-US" dirty="0" err="1" smtClean="0"/>
              <a:t>Wardhani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239000" cy="53340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gency FB" panose="020B0503020202020204" pitchFamily="34" charset="0"/>
              </a:rPr>
              <a:t>Self Evaluation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562600" cy="44745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E</a:t>
            </a:r>
            <a:r>
              <a:rPr lang="id-ID" dirty="0" smtClean="0">
                <a:solidFill>
                  <a:srgbClr val="002060"/>
                </a:solidFill>
              </a:rPr>
              <a:t>valuasi </a:t>
            </a:r>
            <a:r>
              <a:rPr lang="id-ID" dirty="0">
                <a:solidFill>
                  <a:srgbClr val="002060"/>
                </a:solidFill>
              </a:rPr>
              <a:t>diri ini sebagian besar ditentukan oleh tiga konsep</a:t>
            </a:r>
            <a:r>
              <a:rPr lang="id-ID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Self-Esteem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Self-Efficacy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Locus of Control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1562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Identity Theory</a:t>
            </a:r>
            <a:endParaRPr lang="en-US" dirty="0"/>
          </a:p>
        </p:txBody>
      </p:sp>
      <p:sp>
        <p:nvSpPr>
          <p:cNvPr id="5" name="Right Arrow Callout 4"/>
          <p:cNvSpPr/>
          <p:nvPr/>
        </p:nvSpPr>
        <p:spPr>
          <a:xfrm>
            <a:off x="228600" y="3505200"/>
            <a:ext cx="2362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Live in the United States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3086099" y="1828800"/>
            <a:ext cx="1524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IBM Employee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2971800" y="4495800"/>
            <a:ext cx="1683327" cy="1295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University of Massachusetts graduate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67000" y="3200400"/>
            <a:ext cx="2362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Individual’s Social Identity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1828800"/>
            <a:ext cx="19050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Employees at other firms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7400" y="3409950"/>
            <a:ext cx="19050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 living in other countries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7400" y="4978977"/>
            <a:ext cx="19050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Graduate from other schools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24360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505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1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914400" y="533400"/>
            <a:ext cx="7543800" cy="10668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NILAI – NILAI DIDALAM LINGKUNGAN KERJA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19812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konsep diri seseorang berhubungan dengan nilai-nilai dalam dirinya. Nilai itu relatif stabil, menilai kepercayaan/keyakinan sebagai petunjuk seseorang untuk memilih hasil atau serangkaian tindakan pada situasi yang bervariasi.</a:t>
            </a:r>
          </a:p>
          <a:p>
            <a:pPr>
              <a:buFont typeface="Arial" pitchFamily="34" charset="0"/>
              <a:buChar char="•"/>
            </a:pPr>
            <a:endParaRPr lang="en-US" sz="2400" spc="1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Nilai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nilai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persepsi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tentang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apa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baik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buruk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benar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salah.Nilai-nilai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memberitahukan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apa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kita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lakukan</a:t>
            </a:r>
            <a:r>
              <a:rPr lang="en-US" sz="2400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US" sz="2400" spc="1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2400" spc="1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2400" spc="1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2390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1. Terminal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nstrumental values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Terminal values</a:t>
            </a: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adalah</a:t>
            </a: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keadaan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akhir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nilai-nilai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diharapkan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tujuan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orang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ingin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capai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selama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hidupnya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       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Instrumental values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cara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berperilaku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disukai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sarana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bagi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seseorang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mencapai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terminal values</a:t>
            </a:r>
          </a:p>
          <a:p>
            <a:pPr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 err="1" smtClean="0"/>
              <a:t>schwartz</a:t>
            </a:r>
            <a:r>
              <a:rPr lang="en-US" sz="2400" dirty="0" smtClean="0"/>
              <a:t> value theory</a:t>
            </a:r>
          </a:p>
          <a:p>
            <a:pPr>
              <a:buNone/>
            </a:pPr>
            <a:r>
              <a:rPr lang="en-US" sz="2400" dirty="0" smtClean="0"/>
              <a:t> 		Schwartz </a:t>
            </a:r>
            <a:r>
              <a:rPr lang="en-US" sz="2400" dirty="0" err="1" smtClean="0"/>
              <a:t>meyakini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motivasional</a:t>
            </a:r>
            <a:endParaRPr lang="en-US" sz="1800" dirty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100" dirty="0" smtClean="0"/>
              <a:t>10 </a:t>
            </a:r>
            <a:r>
              <a:rPr lang="en-US" sz="2100" dirty="0" err="1" smtClean="0"/>
              <a:t>nilai</a:t>
            </a:r>
            <a:r>
              <a:rPr lang="en-US" sz="2100" dirty="0" smtClean="0"/>
              <a:t> </a:t>
            </a:r>
            <a:r>
              <a:rPr lang="en-US" sz="2100" dirty="0" err="1" smtClean="0"/>
              <a:t>nilai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mengarahkan</a:t>
            </a:r>
            <a:r>
              <a:rPr lang="en-US" sz="2100" dirty="0" smtClean="0"/>
              <a:t> </a:t>
            </a:r>
            <a:r>
              <a:rPr lang="en-US" sz="2100" dirty="0" err="1" smtClean="0"/>
              <a:t>perilaku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mengidentifikasi</a:t>
            </a:r>
            <a:r>
              <a:rPr lang="en-US" sz="2100" dirty="0" smtClean="0"/>
              <a:t> </a:t>
            </a:r>
            <a:r>
              <a:rPr lang="en-US" sz="2100" dirty="0" err="1" smtClean="0"/>
              <a:t>mekanisme</a:t>
            </a:r>
            <a:r>
              <a:rPr lang="en-US" sz="2100" dirty="0" smtClean="0"/>
              <a:t> </a:t>
            </a:r>
            <a:r>
              <a:rPr lang="en-US" sz="2100" dirty="0" err="1" smtClean="0"/>
              <a:t>motivasional</a:t>
            </a:r>
            <a:r>
              <a:rPr lang="en-US" sz="2100" dirty="0" smtClean="0"/>
              <a:t> </a:t>
            </a:r>
            <a:r>
              <a:rPr lang="en-US" sz="2100" dirty="0" err="1" smtClean="0"/>
              <a:t>mendasari</a:t>
            </a:r>
            <a:r>
              <a:rPr lang="en-US" sz="2100" dirty="0" smtClean="0"/>
              <a:t> </a:t>
            </a:r>
            <a:r>
              <a:rPr lang="en-US" sz="2100" dirty="0" err="1" smtClean="0"/>
              <a:t>masing-masing</a:t>
            </a:r>
            <a:r>
              <a:rPr lang="en-US" sz="2100" dirty="0" smtClean="0"/>
              <a:t> </a:t>
            </a:r>
            <a:r>
              <a:rPr lang="en-US" sz="2100" dirty="0" err="1" smtClean="0"/>
              <a:t>nilai</a:t>
            </a:r>
            <a:endParaRPr lang="en-US" sz="2100" dirty="0" smtClean="0"/>
          </a:p>
          <a:p>
            <a:pPr>
              <a:buNone/>
            </a:pPr>
            <a:endParaRPr lang="en-US" dirty="0"/>
          </a:p>
          <a:p>
            <a:r>
              <a:rPr lang="en-US" sz="2200" dirty="0" smtClean="0"/>
              <a:t>Power		</a:t>
            </a:r>
          </a:p>
          <a:p>
            <a:r>
              <a:rPr lang="en-US" sz="2200" dirty="0" smtClean="0"/>
              <a:t>Achievement</a:t>
            </a:r>
          </a:p>
          <a:p>
            <a:r>
              <a:rPr lang="en-US" sz="2200" dirty="0" smtClean="0"/>
              <a:t>Hedonism</a:t>
            </a:r>
          </a:p>
          <a:p>
            <a:r>
              <a:rPr lang="en-US" sz="2200" dirty="0" smtClean="0"/>
              <a:t>Stimulation</a:t>
            </a:r>
          </a:p>
          <a:p>
            <a:r>
              <a:rPr lang="en-US" sz="2200" dirty="0" smtClean="0"/>
              <a:t>Self-direction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3429000"/>
            <a:ext cx="2362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100" dirty="0" smtClean="0"/>
              <a:t>Benevolence 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100" baseline="0" dirty="0" smtClean="0"/>
              <a:t>Conformity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Values and Individual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048184"/>
          </a:xfrm>
        </p:spPr>
        <p:txBody>
          <a:bodyPr>
            <a:normAutofit/>
          </a:bodyPr>
          <a:lstStyle/>
          <a:p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yang </a:t>
            </a:r>
            <a:r>
              <a:rPr lang="en-US" dirty="0" err="1" smtClean="0"/>
              <a:t>memandu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dipercayai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Thinking_Chair_36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429000"/>
            <a:ext cx="4152900" cy="318808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None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3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tipe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value congruence</a:t>
            </a:r>
          </a:p>
          <a:p>
            <a:pPr marL="651510" indent="-514350">
              <a:buNone/>
            </a:pP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None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1.</a:t>
            </a:r>
            <a:r>
              <a:rPr lang="id-ID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sz="2200" dirty="0" smtClean="0">
                <a:solidFill>
                  <a:schemeClr val="bg1">
                    <a:lumMod val="95000"/>
                  </a:schemeClr>
                </a:solidFill>
              </a:rPr>
              <a:t>Person – Organization Value Congruence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	 </a:t>
            </a:r>
            <a:endParaRPr lang="id-ID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None/>
            </a:pPr>
            <a:r>
              <a:rPr lang="id-ID" sz="22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Apabila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dominant value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pekerja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organisasi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sama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marL="651510" indent="-514350">
              <a:buNone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2.</a:t>
            </a:r>
            <a:r>
              <a:rPr lang="id-ID" sz="2200" dirty="0" smtClean="0">
                <a:solidFill>
                  <a:schemeClr val="bg1">
                    <a:lumMod val="95000"/>
                  </a:schemeClr>
                </a:solidFill>
              </a:rPr>
              <a:t> Espoused – Enacted Value Congruence</a:t>
            </a:r>
          </a:p>
          <a:p>
            <a:pPr marL="651510" indent="-514350">
              <a:buNone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	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Menyangkut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seberapa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konsisten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nilai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jelas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sekali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kelihatan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tindakan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kita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(enacted values)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dengan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apa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kita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katakan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yakini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(espoused value)</a:t>
            </a:r>
          </a:p>
          <a:p>
            <a:pPr marL="651510" indent="-514350">
              <a:buNone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3. 	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Menyangkut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kompabilitas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dominant value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organisasi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dengan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nilai-nilai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umum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komunitas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atau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masyarakat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di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mana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dilakukan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bisnis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AutoNum type="alphaUcPeriod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AutoNum type="alphaUcPeriod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AutoNum type="alphaUcPeriod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AutoNum type="alphaUcPeriod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AutoNum type="alphaUcPeriod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AutoNum type="alphaUcPeriod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AutoNum type="alphaUcPeriod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51510" indent="-514350">
              <a:buAutoNum type="alphaUcPeriod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ilai</a:t>
            </a:r>
            <a:r>
              <a:rPr lang="en-US" dirty="0" smtClean="0"/>
              <a:t> –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Individualism and Collection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ndividualism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nilai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menggambarkan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sejauh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mana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orang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budaya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menekankankan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kemandirin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keunikan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pribadi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. Collectivism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nilai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menggambarkan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sejauh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mana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orang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budaya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menekankankan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kewajiban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kelompok-kelompok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dia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miliki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Power distance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Nilai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yang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menggambarkan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sejauh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mana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orang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budaya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menerima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distribusi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kekuasaan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masyarakat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005568100_1438071383-20150728-Kunjungan_Jokowi_ke_Singapur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648200"/>
            <a:ext cx="3465222" cy="192054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Uncertainty </a:t>
            </a:r>
            <a:r>
              <a:rPr lang="en-US" sz="2400" dirty="0" smtClean="0"/>
              <a:t>Avoidance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mentoleransi</a:t>
            </a:r>
            <a:r>
              <a:rPr lang="en-US" sz="2000" dirty="0" smtClean="0"/>
              <a:t> </a:t>
            </a:r>
            <a:r>
              <a:rPr lang="en-US" sz="2000" dirty="0" err="1" smtClean="0"/>
              <a:t>ambiguitas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ancam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ambiguitas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ketidakp</a:t>
            </a:r>
            <a:r>
              <a:rPr lang="en-US" sz="2000" dirty="0" err="1" smtClean="0"/>
              <a:t>astian</a:t>
            </a:r>
            <a:r>
              <a:rPr lang="en-US" sz="2000" dirty="0" smtClean="0"/>
              <a:t>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400" dirty="0" smtClean="0"/>
              <a:t>Achievement- </a:t>
            </a:r>
            <a:r>
              <a:rPr lang="en-US" sz="2400" dirty="0" smtClean="0"/>
              <a:t>Nurturing Orientation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menekankan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kompetitif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lain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1-uncertainty-avoid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438400"/>
            <a:ext cx="4114800" cy="2057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86400" cy="6096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Nilai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etika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perilaku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19812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Karakteristik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diharapkan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pekerja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seorang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pemimpin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bukanlah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kecerdasan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keberanian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bahkan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sifat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inspirasional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Meskipun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tersebut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penting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tetapi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dinilai</a:t>
            </a:r>
            <a:r>
              <a:rPr lang="en-US" sz="2000" dirty="0" smtClean="0">
                <a:solidFill>
                  <a:schemeClr val="bg1"/>
                </a:solidFill>
              </a:rPr>
              <a:t> paling </a:t>
            </a:r>
            <a:r>
              <a:rPr lang="en-US" sz="2000" dirty="0" err="1" smtClean="0">
                <a:solidFill>
                  <a:schemeClr val="bg1"/>
                </a:solidFill>
              </a:rPr>
              <a:t>penting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kejujuran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atau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etika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buset-online-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10000"/>
            <a:ext cx="3429000" cy="2571750"/>
          </a:xfrm>
          <a:prstGeom prst="rect">
            <a:avLst/>
          </a:prstGeom>
        </p:spPr>
      </p:pic>
      <p:pic>
        <p:nvPicPr>
          <p:cNvPr id="5" name="Picture 4" descr="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528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344816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0161374"/>
      </p:ext>
    </p:extLst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228600" y="1143000"/>
            <a:ext cx="72390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Utilitarianism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menganjurkan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derajat</a:t>
            </a:r>
            <a:r>
              <a:rPr lang="en-US" sz="2000" dirty="0" smtClean="0"/>
              <a:t> </a:t>
            </a:r>
            <a:r>
              <a:rPr lang="en-US" sz="2000" dirty="0" err="1" smtClean="0"/>
              <a:t>kepuasan</a:t>
            </a:r>
            <a:r>
              <a:rPr lang="en-US" sz="2000" dirty="0" smtClean="0"/>
              <a:t> yang paling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berpengaruh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Individuals right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mencerminkan</a:t>
            </a:r>
            <a:r>
              <a:rPr lang="en-US" sz="2000" dirty="0" smtClean="0"/>
              <a:t> </a:t>
            </a:r>
            <a:r>
              <a:rPr lang="en-US" sz="2000" dirty="0" err="1" smtClean="0"/>
              <a:t>keyakinan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hak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membiarkan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bertindak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Distributive justice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err="1" smtClean="0"/>
              <a:t>Prinsip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menganjurkan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proporsi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ketidaksamaannya</a:t>
            </a:r>
            <a:r>
              <a:rPr lang="en-US" sz="2000" dirty="0" smtClean="0"/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295400" y="457200"/>
            <a:ext cx="5410200" cy="70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MACAM PRINSIP ETIKA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FAKTOR MEMPENGARUHI PERILAKU YANG PANTAS DI DALAM LINGKUNGAN PEKERJAAN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intensity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err="1" smtClean="0"/>
              <a:t>Sejauh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menuntut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prinsip-prinsip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etika</a:t>
            </a:r>
            <a:endParaRPr lang="en-US" sz="20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Ethnical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sensitivity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aseline="0" dirty="0" err="1" smtClean="0"/>
              <a:t>Karakteristik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pribadi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mengenali</a:t>
            </a:r>
            <a:r>
              <a:rPr lang="en-US" sz="2000" dirty="0" smtClean="0"/>
              <a:t> </a:t>
            </a:r>
            <a:r>
              <a:rPr lang="en-US" sz="2000" dirty="0" err="1" smtClean="0"/>
              <a:t>kehadiran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etika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relatifnya</a:t>
            </a:r>
            <a:endParaRPr lang="en-US" sz="20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r>
              <a:rPr lang="en-US" sz="2400" dirty="0" err="1" smtClean="0"/>
              <a:t>Situasional</a:t>
            </a:r>
            <a:r>
              <a:rPr lang="en-US" sz="2400" dirty="0" smtClean="0"/>
              <a:t> factor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Menjelaskan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mengapa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terlibat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keputusan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tindakan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terjadi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1800" dirty="0" smtClean="0"/>
              <a:t>Describe the four factors that directly influence voluntary individual behavior and performance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34-38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smtClean="0"/>
              <a:t>Define </a:t>
            </a:r>
            <a:r>
              <a:rPr lang="en-US" sz="1800" i="1" dirty="0" smtClean="0"/>
              <a:t>personality and </a:t>
            </a:r>
            <a:r>
              <a:rPr lang="en-US" sz="1800" dirty="0" smtClean="0"/>
              <a:t>discuss what determines an individual’s personality characteristics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38-39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smtClean="0"/>
              <a:t>Summarize the “ Big Five“ personality in the five-factor model and discuss their influence on organizational behavior.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39-41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smtClean="0"/>
              <a:t>Describe self-concept in terms of self-enhancement, self-verification, and self-evaluation.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43-45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800" dirty="0" smtClean="0"/>
              <a:t>Explain how social identity theory relates to a person’s self-concept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46-47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smtClean="0"/>
              <a:t>Distinguish personal, shared, espoused and enacted values and explain why value </a:t>
            </a:r>
            <a:r>
              <a:rPr lang="en-US" sz="1800" dirty="0" err="1" smtClean="0"/>
              <a:t>congruance</a:t>
            </a:r>
            <a:r>
              <a:rPr lang="en-US" sz="1800" dirty="0" smtClean="0"/>
              <a:t> is important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47-50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smtClean="0"/>
              <a:t>Summarize five values commonly studied across cultures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50-52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smtClean="0"/>
              <a:t>Explain how moral intensity, ethical sensitivity, and the situation influence ethical behavior.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53-55</a:t>
            </a:r>
            <a:endParaRPr lang="en-US" sz="1800" dirty="0" smtClean="0"/>
          </a:p>
        </p:txBody>
      </p:sp>
    </p:spTree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24104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239000" cy="4953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id-ID" sz="2800" dirty="0" smtClean="0"/>
              <a:t>Four factors that directly influence voluntary individual and performance</a:t>
            </a:r>
            <a:endParaRPr lang="id-ID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80920" cy="453650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tx1"/>
                </a:solidFill>
              </a:rPr>
              <a:t>M</a:t>
            </a:r>
            <a:r>
              <a:rPr lang="id-ID" sz="2400" dirty="0" smtClean="0">
                <a:solidFill>
                  <a:schemeClr val="tx1"/>
                </a:solidFill>
              </a:rPr>
              <a:t>otivation: kekuatan dalam seseorang yang mempengaruhi arah nya, intensitas, dan ketekunan dari perlaku sukarela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tx1"/>
                </a:solidFill>
              </a:rPr>
              <a:t>A</a:t>
            </a:r>
            <a:r>
              <a:rPr lang="id-ID" sz="2400" dirty="0" smtClean="0">
                <a:solidFill>
                  <a:schemeClr val="tx1"/>
                </a:solidFill>
              </a:rPr>
              <a:t>bility: bakat alami yang dan kemampuan belajar yang diperlukan untuk berhasil menyelesaikan tugas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tx1"/>
                </a:solidFill>
              </a:rPr>
              <a:t>R</a:t>
            </a:r>
            <a:r>
              <a:rPr lang="id-ID" sz="2400" dirty="0" smtClean="0">
                <a:solidFill>
                  <a:schemeClr val="tx1"/>
                </a:solidFill>
              </a:rPr>
              <a:t>ole perceptions: sejauh mana orang memahami pekerjaan yang ditugaskan untuk atau diharapkan dari mereka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tx1"/>
                </a:solidFill>
              </a:rPr>
              <a:t>S</a:t>
            </a:r>
            <a:r>
              <a:rPr lang="id-ID" sz="2400" dirty="0" smtClean="0">
                <a:solidFill>
                  <a:schemeClr val="tx1"/>
                </a:solidFill>
              </a:rPr>
              <a:t>ituational factors: merupakan termasuk kedalam kondisi diluar kendali langsung karyawan yang membatasi atau memfasilitasi perilaku dan kinerja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60026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Define personality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Personality : pola yang relatif abadi dari emosi pikiran, dan perilaku yang menjadi ciri seseorang, bersama dengan proses dibelakang psikologis yang mencirikan mereka.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r>
              <a:rPr lang="id-ID" sz="2400" dirty="0" smtClean="0"/>
              <a:t> </a:t>
            </a:r>
            <a:endParaRPr lang="id-ID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984297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“Big Five” personality traits in the five-factor model</a:t>
            </a:r>
            <a:endParaRPr lang="id-ID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225" y="1751806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384311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id-ID" sz="2800" dirty="0" smtClean="0"/>
              <a:t>MBTI ( Myers-Briggs type Indicator)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Sebuah instrumen yang di desain untuk mengukur elemen kepribadian Jung, terutama prefensi mengenai pengamatan dan nilai menilai informasi. 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23846"/>
            <a:ext cx="5410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7310240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Konsep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meliputi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keyakinan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individu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evaluasi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diri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Konsep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memiliki</a:t>
            </a:r>
            <a:r>
              <a:rPr lang="en-US" dirty="0" smtClean="0">
                <a:solidFill>
                  <a:srgbClr val="FFFF00"/>
                </a:solidFill>
              </a:rPr>
              <a:t> 3 </a:t>
            </a:r>
            <a:r>
              <a:rPr lang="en-US" dirty="0" err="1" smtClean="0">
                <a:solidFill>
                  <a:srgbClr val="FFFF00"/>
                </a:solidFill>
              </a:rPr>
              <a:t>dimensi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struktural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FF00"/>
                </a:solidFill>
              </a:rPr>
              <a:t>Kompleksitas</a:t>
            </a:r>
            <a:endParaRPr lang="en-US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FF00"/>
                </a:solidFill>
              </a:rPr>
              <a:t>Konsistensi</a:t>
            </a:r>
            <a:endParaRPr lang="en-US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FF00"/>
                </a:solidFill>
              </a:rPr>
              <a:t>Kejelasan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99095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id-ID" sz="2800" dirty="0" smtClean="0">
                <a:latin typeface="Agency FB" panose="020B0503020202020204" pitchFamily="34" charset="0"/>
              </a:rPr>
              <a:t>Self Enhancement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/>
              <a:t>Orang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id-ID" dirty="0"/>
              <a:t> termotivasi untuk mempromosikan dan melindungi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id-ID" dirty="0"/>
              <a:t> yang kompeten, menarik, beruntung, etika, dan penting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id-ID" dirty="0" smtClean="0"/>
              <a:t>Di </a:t>
            </a:r>
            <a:r>
              <a:rPr lang="id-ID" dirty="0"/>
              <a:t>sisi positif, penelitian telah menemukan bahwa individu memiliki penyesuaian pribadi yang lebih baik dan pengalaman kesehatan mental dan fisik yang lebih baik ketika mereka melihat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id-ID" dirty="0"/>
              <a:t>diri mereka dalam </a:t>
            </a:r>
            <a:r>
              <a:rPr lang="en-US" dirty="0" err="1"/>
              <a:t>sisi</a:t>
            </a:r>
            <a:r>
              <a:rPr lang="id-ID" dirty="0"/>
              <a:t> yang positif. Di sisi negatif, peningkatan diri dapat menghasilkan keputusan yang buruk.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086792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gency FB" panose="020B0503020202020204" pitchFamily="34" charset="0"/>
              </a:rPr>
              <a:t>Self Verification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id-ID" dirty="0"/>
              <a:t> memiliki beberapa implikasi bagi perilaku </a:t>
            </a:r>
            <a:r>
              <a:rPr lang="id-ID" dirty="0" smtClean="0"/>
              <a:t>organisasi</a:t>
            </a:r>
            <a:r>
              <a:rPr lang="en-US" dirty="0" smtClean="0"/>
              <a:t> </a:t>
            </a:r>
            <a:endParaRPr lang="id-ID" dirty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9363" y="2667000"/>
            <a:ext cx="3783037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Hal itu mempengaruhi proses persepsi karena karyawan lebih mungkin untuk mengingat informasi yang konsisten dengan konsep diri mereka.</a:t>
            </a:r>
          </a:p>
          <a:p>
            <a:pPr algn="ctr"/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4152900" y="2661138"/>
            <a:ext cx="3886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Karyawan lebih percaya diri dalam konsep diri mereka, semakin sedikit mereka akan menerima umpan balik positif atau negatif-yang bertentangan dengan konsep diri mereka.</a:t>
            </a:r>
          </a:p>
          <a:p>
            <a:pPr algn="ctr"/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1828800" y="4953000"/>
            <a:ext cx="4267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Karyawan termotivasi untuk berinteraksi dengan orang lain yang menegaskan mereka konsep diri, dan ini mempengaruhi seberapa baik mereka bergaul dengan bos mereka dan dengan rekan kerja dalam tim.</a:t>
            </a:r>
          </a:p>
        </p:txBody>
      </p:sp>
    </p:spTree>
    <p:extLst>
      <p:ext uri="{BB962C8B-B14F-4D97-AF65-F5344CB8AC3E}">
        <p14:creationId xmlns="" xmlns:p14="http://schemas.microsoft.com/office/powerpoint/2010/main" val="368046422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436</TotalTime>
  <Words>953</Words>
  <Application>Microsoft Office PowerPoint</Application>
  <PresentationFormat>On-screen Show (4:3)</PresentationFormat>
  <Paragraphs>151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Individual behavior, personality, and values</vt:lpstr>
      <vt:lpstr>Slide 2</vt:lpstr>
      <vt:lpstr>Four factors that directly influence voluntary individual and performance</vt:lpstr>
      <vt:lpstr>Define personality</vt:lpstr>
      <vt:lpstr>“Big Five” personality traits in the five-factor model</vt:lpstr>
      <vt:lpstr>MBTI ( Myers-Briggs type Indicator)</vt:lpstr>
      <vt:lpstr>Self Concept</vt:lpstr>
      <vt:lpstr>Self Enhancement</vt:lpstr>
      <vt:lpstr>Self Verification</vt:lpstr>
      <vt:lpstr>Self Evaluation</vt:lpstr>
      <vt:lpstr>Social Identity Theory</vt:lpstr>
      <vt:lpstr>Slide 12</vt:lpstr>
      <vt:lpstr>Types of Values</vt:lpstr>
      <vt:lpstr>  </vt:lpstr>
      <vt:lpstr>Values and Individual Behavior</vt:lpstr>
      <vt:lpstr>Value congruence</vt:lpstr>
      <vt:lpstr>Nilai – nilai lintas budaya</vt:lpstr>
      <vt:lpstr>Slide 18</vt:lpstr>
      <vt:lpstr>Nilai etika dan perilaku</vt:lpstr>
      <vt:lpstr>3 MACAM PRINSIP ETIKA</vt:lpstr>
      <vt:lpstr>3 FAKTOR MEMPENGARUHI PERILAKU YANG PANTAS DI DALAM LINGKUNGAN PEKERJAAN</vt:lpstr>
      <vt:lpstr>Learning objective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factors that directly influence voluntary individual and performance</dc:title>
  <dc:creator>orbit digital</dc:creator>
  <cp:lastModifiedBy>acer</cp:lastModifiedBy>
  <cp:revision>41</cp:revision>
  <dcterms:created xsi:type="dcterms:W3CDTF">2016-02-07T08:27:59Z</dcterms:created>
  <dcterms:modified xsi:type="dcterms:W3CDTF">2016-02-09T09:39:23Z</dcterms:modified>
</cp:coreProperties>
</file>