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  <p:sldId id="278" r:id="rId3"/>
    <p:sldId id="257" r:id="rId4"/>
    <p:sldId id="277" r:id="rId5"/>
    <p:sldId id="259" r:id="rId6"/>
    <p:sldId id="260" r:id="rId7"/>
    <p:sldId id="268" r:id="rId8"/>
    <p:sldId id="269" r:id="rId9"/>
    <p:sldId id="270" r:id="rId10"/>
    <p:sldId id="280" r:id="rId11"/>
    <p:sldId id="281" r:id="rId12"/>
    <p:sldId id="282" r:id="rId13"/>
    <p:sldId id="283" r:id="rId14"/>
    <p:sldId id="284" r:id="rId15"/>
    <p:sldId id="271" r:id="rId16"/>
    <p:sldId id="272" r:id="rId17"/>
    <p:sldId id="273" r:id="rId18"/>
    <p:sldId id="274" r:id="rId19"/>
    <p:sldId id="261" r:id="rId20"/>
    <p:sldId id="262" r:id="rId21"/>
    <p:sldId id="263" r:id="rId22"/>
    <p:sldId id="264" r:id="rId23"/>
    <p:sldId id="265" r:id="rId24"/>
    <p:sldId id="266" r:id="rId25"/>
    <p:sldId id="267" r:id="rId26"/>
    <p:sldId id="276" r:id="rId27"/>
    <p:sldId id="275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8658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248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55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526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76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9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07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14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83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9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3/9/2018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0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A1DD3-DEAE-4B01-8378-C3F7389608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ORGANIZATIONAL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7FC34-838D-412C-9EC0-1F125299E5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Juli</a:t>
            </a:r>
            <a:r>
              <a:rPr lang="en-US" dirty="0"/>
              <a:t> Sarah </a:t>
            </a:r>
            <a:r>
              <a:rPr lang="en-US" dirty="0" err="1"/>
              <a:t>Harahap</a:t>
            </a:r>
            <a:r>
              <a:rPr lang="en-US" dirty="0"/>
              <a:t> (2017031011)</a:t>
            </a:r>
          </a:p>
          <a:p>
            <a:r>
              <a:rPr lang="en-US" dirty="0"/>
              <a:t>Nadhine Syahzan (2017031016)</a:t>
            </a:r>
          </a:p>
          <a:p>
            <a:r>
              <a:rPr lang="en-US" dirty="0"/>
              <a:t>Nurul Indah </a:t>
            </a:r>
            <a:r>
              <a:rPr lang="en-US" dirty="0" err="1"/>
              <a:t>Ramadhanti</a:t>
            </a:r>
            <a:r>
              <a:rPr lang="en-US" dirty="0"/>
              <a:t> (2017031030)</a:t>
            </a:r>
          </a:p>
        </p:txBody>
      </p:sp>
    </p:spTree>
    <p:extLst>
      <p:ext uri="{BB962C8B-B14F-4D97-AF65-F5344CB8AC3E}">
        <p14:creationId xmlns:p14="http://schemas.microsoft.com/office/powerpoint/2010/main" val="3737173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CBA8-2355-43BC-B016-E991F8D0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4003"/>
            <a:ext cx="7729728" cy="1188720"/>
          </a:xfrm>
        </p:spPr>
        <p:txBody>
          <a:bodyPr/>
          <a:lstStyle/>
          <a:p>
            <a:r>
              <a:rPr lang="en-US" dirty="0"/>
              <a:t>6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P</a:t>
            </a:r>
            <a:r>
              <a:rPr lang="id-ID" dirty="0"/>
              <a:t>erlawanan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0A2A1F-E1FF-4B51-AB92-9279965E365E}"/>
              </a:ext>
            </a:extLst>
          </p:cNvPr>
          <p:cNvSpPr/>
          <p:nvPr/>
        </p:nvSpPr>
        <p:spPr>
          <a:xfrm>
            <a:off x="831511" y="2138138"/>
            <a:ext cx="2839152" cy="709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COMMUNICATION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879669" y="2847703"/>
            <a:ext cx="25864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kekmampuan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Kelemahan</a:t>
            </a:r>
            <a:r>
              <a:rPr lang="en-US" dirty="0"/>
              <a:t> : </a:t>
            </a:r>
            <a:r>
              <a:rPr lang="en-US" dirty="0" err="1"/>
              <a:t>memakan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mahal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766560" y="2896051"/>
            <a:ext cx="3762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pengaplikasian</a:t>
            </a:r>
            <a:r>
              <a:rPr lang="en-US" dirty="0" smtClean="0"/>
              <a:t>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melupakan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lama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9FB4B8-CA73-4D4E-8C8E-5AD9F7DBEC3F}"/>
              </a:ext>
            </a:extLst>
          </p:cNvPr>
          <p:cNvSpPr/>
          <p:nvPr/>
        </p:nvSpPr>
        <p:spPr>
          <a:xfrm>
            <a:off x="811559" y="2890482"/>
            <a:ext cx="2859103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LEARNING</a:t>
            </a:r>
          </a:p>
        </p:txBody>
      </p:sp>
    </p:spTree>
    <p:extLst>
      <p:ext uri="{BB962C8B-B14F-4D97-AF65-F5344CB8AC3E}">
        <p14:creationId xmlns:p14="http://schemas.microsoft.com/office/powerpoint/2010/main" val="50638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CBA8-2355-43BC-B016-E991F8D0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4003"/>
            <a:ext cx="7729728" cy="1188720"/>
          </a:xfrm>
        </p:spPr>
        <p:txBody>
          <a:bodyPr/>
          <a:lstStyle/>
          <a:p>
            <a:r>
              <a:rPr lang="en-US" dirty="0"/>
              <a:t>6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P</a:t>
            </a:r>
            <a:r>
              <a:rPr lang="id-ID" dirty="0"/>
              <a:t>erlawanan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0A2A1F-E1FF-4B51-AB92-9279965E365E}"/>
              </a:ext>
            </a:extLst>
          </p:cNvPr>
          <p:cNvSpPr/>
          <p:nvPr/>
        </p:nvSpPr>
        <p:spPr>
          <a:xfrm>
            <a:off x="831511" y="2138138"/>
            <a:ext cx="2839152" cy="709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COMMUNICATION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925388" y="3622001"/>
            <a:ext cx="2586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mulai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partisipasi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897188" y="3579223"/>
            <a:ext cx="3762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pengaplikasian</a:t>
            </a:r>
            <a:r>
              <a:rPr lang="en-US" dirty="0" smtClean="0"/>
              <a:t>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melupakan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lama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25388" y="4650377"/>
            <a:ext cx="2338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Kelemahan</a:t>
            </a:r>
            <a:r>
              <a:rPr lang="en-US" dirty="0" smtClean="0"/>
              <a:t> :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memakan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9FB4B8-CA73-4D4E-8C8E-5AD9F7DBEC3F}"/>
              </a:ext>
            </a:extLst>
          </p:cNvPr>
          <p:cNvSpPr/>
          <p:nvPr/>
        </p:nvSpPr>
        <p:spPr>
          <a:xfrm>
            <a:off x="811559" y="2890482"/>
            <a:ext cx="2859103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LEARNING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68FF0E-F866-4E6E-B895-3BE9830E010C}"/>
              </a:ext>
            </a:extLst>
          </p:cNvPr>
          <p:cNvSpPr/>
          <p:nvPr/>
        </p:nvSpPr>
        <p:spPr>
          <a:xfrm>
            <a:off x="882572" y="3622001"/>
            <a:ext cx="2788090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EMPLOYEE INVOLVEMENT</a:t>
            </a:r>
          </a:p>
        </p:txBody>
      </p:sp>
    </p:spTree>
    <p:extLst>
      <p:ext uri="{BB962C8B-B14F-4D97-AF65-F5344CB8AC3E}">
        <p14:creationId xmlns:p14="http://schemas.microsoft.com/office/powerpoint/2010/main" val="208698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CBA8-2355-43BC-B016-E991F8D0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4003"/>
            <a:ext cx="7729728" cy="1188720"/>
          </a:xfrm>
        </p:spPr>
        <p:txBody>
          <a:bodyPr/>
          <a:lstStyle/>
          <a:p>
            <a:r>
              <a:rPr lang="en-US" dirty="0"/>
              <a:t>6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P</a:t>
            </a:r>
            <a:r>
              <a:rPr lang="id-ID" dirty="0"/>
              <a:t>erlawanan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0A2A1F-E1FF-4B51-AB92-9279965E365E}"/>
              </a:ext>
            </a:extLst>
          </p:cNvPr>
          <p:cNvSpPr/>
          <p:nvPr/>
        </p:nvSpPr>
        <p:spPr>
          <a:xfrm>
            <a:off x="831511" y="2138138"/>
            <a:ext cx="2839152" cy="709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COMMUNICATION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840479" y="4310742"/>
            <a:ext cx="2847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Cara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tergantung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gimana</a:t>
            </a:r>
            <a:r>
              <a:rPr lang="en-US" dirty="0" smtClean="0"/>
              <a:t> </a:t>
            </a:r>
            <a:r>
              <a:rPr lang="en-US" dirty="0" err="1" smtClean="0"/>
              <a:t>mengendalikan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7276010" y="4310742"/>
            <a:ext cx="3762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pengaplikasian</a:t>
            </a:r>
            <a:r>
              <a:rPr lang="en-US" dirty="0" smtClean="0"/>
              <a:t>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, </a:t>
            </a:r>
            <a:r>
              <a:rPr lang="en-US" dirty="0" err="1" smtClean="0"/>
              <a:t>belajar</a:t>
            </a:r>
            <a:r>
              <a:rPr lang="en-US" dirty="0" smtClean="0"/>
              <a:t>, </a:t>
            </a:r>
            <a:r>
              <a:rPr lang="en-US" dirty="0" err="1" smtClean="0"/>
              <a:t>keterlibatan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tetap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menghilangkan</a:t>
            </a:r>
            <a:r>
              <a:rPr lang="en-US" dirty="0" smtClean="0"/>
              <a:t> stress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840479" y="5788070"/>
            <a:ext cx="23382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Kelemahan</a:t>
            </a:r>
            <a:r>
              <a:rPr lang="en-US" dirty="0" smtClean="0"/>
              <a:t> : </a:t>
            </a:r>
            <a:r>
              <a:rPr lang="en-US" dirty="0" err="1" smtClean="0"/>
              <a:t>memakan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mahal</a:t>
            </a:r>
            <a:endParaRPr lang="en-US" dirty="0" smtClean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9FB4B8-CA73-4D4E-8C8E-5AD9F7DBEC3F}"/>
              </a:ext>
            </a:extLst>
          </p:cNvPr>
          <p:cNvSpPr/>
          <p:nvPr/>
        </p:nvSpPr>
        <p:spPr>
          <a:xfrm>
            <a:off x="811559" y="2890482"/>
            <a:ext cx="2859103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LEARNING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68FF0E-F866-4E6E-B895-3BE9830E010C}"/>
              </a:ext>
            </a:extLst>
          </p:cNvPr>
          <p:cNvSpPr/>
          <p:nvPr/>
        </p:nvSpPr>
        <p:spPr>
          <a:xfrm>
            <a:off x="882572" y="3622001"/>
            <a:ext cx="2788090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EMPLOYEE INVOLVEMENT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A1C6C8-3437-45C8-A4F9-5431810385D7}"/>
              </a:ext>
            </a:extLst>
          </p:cNvPr>
          <p:cNvSpPr/>
          <p:nvPr/>
        </p:nvSpPr>
        <p:spPr>
          <a:xfrm>
            <a:off x="892549" y="4365880"/>
            <a:ext cx="2778113" cy="7678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STRESS MANAGEMENT</a:t>
            </a:r>
          </a:p>
        </p:txBody>
      </p:sp>
    </p:spTree>
    <p:extLst>
      <p:ext uri="{BB962C8B-B14F-4D97-AF65-F5344CB8AC3E}">
        <p14:creationId xmlns:p14="http://schemas.microsoft.com/office/powerpoint/2010/main" val="216691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CBA8-2355-43BC-B016-E991F8D0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4003"/>
            <a:ext cx="7729728" cy="1188720"/>
          </a:xfrm>
        </p:spPr>
        <p:txBody>
          <a:bodyPr/>
          <a:lstStyle/>
          <a:p>
            <a:r>
              <a:rPr lang="en-US" dirty="0"/>
              <a:t>6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P</a:t>
            </a:r>
            <a:r>
              <a:rPr lang="id-ID" dirty="0"/>
              <a:t>erlawanan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0A2A1F-E1FF-4B51-AB92-9279965E365E}"/>
              </a:ext>
            </a:extLst>
          </p:cNvPr>
          <p:cNvSpPr/>
          <p:nvPr/>
        </p:nvSpPr>
        <p:spPr>
          <a:xfrm>
            <a:off x="831511" y="2138138"/>
            <a:ext cx="2839152" cy="709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COMMUNICATION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899261" y="5187905"/>
            <a:ext cx="38862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 yang </a:t>
            </a:r>
            <a:r>
              <a:rPr lang="en-US" dirty="0" err="1" smtClean="0"/>
              <a:t>melibatkan</a:t>
            </a:r>
            <a:r>
              <a:rPr lang="en-US" dirty="0" smtClean="0"/>
              <a:t> </a:t>
            </a:r>
            <a:r>
              <a:rPr lang="en-US" dirty="0" err="1" smtClean="0"/>
              <a:t>perjanjian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ganti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permintaan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8014062" y="4786329"/>
            <a:ext cx="376210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Kelemahan</a:t>
            </a:r>
            <a:r>
              <a:rPr lang="en-US" dirty="0" smtClean="0"/>
              <a:t> :</a:t>
            </a:r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Cenderung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kepatuhan</a:t>
            </a:r>
            <a:r>
              <a:rPr lang="en-US" dirty="0" smtClean="0"/>
              <a:t>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komitmen</a:t>
            </a:r>
            <a:r>
              <a:rPr lang="en-US" dirty="0" smtClean="0"/>
              <a:t> </a:t>
            </a:r>
            <a:r>
              <a:rPr lang="en-US" dirty="0" err="1" smtClean="0"/>
              <a:t>erhadap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9FB4B8-CA73-4D4E-8C8E-5AD9F7DBEC3F}"/>
              </a:ext>
            </a:extLst>
          </p:cNvPr>
          <p:cNvSpPr/>
          <p:nvPr/>
        </p:nvSpPr>
        <p:spPr>
          <a:xfrm>
            <a:off x="811559" y="2890482"/>
            <a:ext cx="2859103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LEARNING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68FF0E-F866-4E6E-B895-3BE9830E010C}"/>
              </a:ext>
            </a:extLst>
          </p:cNvPr>
          <p:cNvSpPr/>
          <p:nvPr/>
        </p:nvSpPr>
        <p:spPr>
          <a:xfrm>
            <a:off x="882572" y="3622001"/>
            <a:ext cx="2788090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EMPLOYEE INVOLVEMENT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A1C6C8-3437-45C8-A4F9-5431810385D7}"/>
              </a:ext>
            </a:extLst>
          </p:cNvPr>
          <p:cNvSpPr/>
          <p:nvPr/>
        </p:nvSpPr>
        <p:spPr>
          <a:xfrm>
            <a:off x="892549" y="4365412"/>
            <a:ext cx="2778113" cy="7678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STRESS MANAGEMENT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2B23EF-DBDA-4E74-AD1D-ABA900868DA4}"/>
              </a:ext>
            </a:extLst>
          </p:cNvPr>
          <p:cNvSpPr/>
          <p:nvPr/>
        </p:nvSpPr>
        <p:spPr>
          <a:xfrm>
            <a:off x="918080" y="5187905"/>
            <a:ext cx="2752582" cy="600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NEGOTIATION</a:t>
            </a:r>
          </a:p>
        </p:txBody>
      </p:sp>
    </p:spTree>
    <p:extLst>
      <p:ext uri="{BB962C8B-B14F-4D97-AF65-F5344CB8AC3E}">
        <p14:creationId xmlns:p14="http://schemas.microsoft.com/office/powerpoint/2010/main" val="345952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CBA8-2355-43BC-B016-E991F8D0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4003"/>
            <a:ext cx="7729728" cy="1188720"/>
          </a:xfrm>
        </p:spPr>
        <p:txBody>
          <a:bodyPr/>
          <a:lstStyle/>
          <a:p>
            <a:r>
              <a:rPr lang="en-US" dirty="0"/>
              <a:t>6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P</a:t>
            </a:r>
            <a:r>
              <a:rPr lang="id-ID" dirty="0"/>
              <a:t>erlawanan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0A2A1F-E1FF-4B51-AB92-9279965E365E}"/>
              </a:ext>
            </a:extLst>
          </p:cNvPr>
          <p:cNvSpPr/>
          <p:nvPr/>
        </p:nvSpPr>
        <p:spPr>
          <a:xfrm>
            <a:off x="831511" y="2138138"/>
            <a:ext cx="2839152" cy="7095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COMMUNICATION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800201" y="5606513"/>
            <a:ext cx="45915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Para </a:t>
            </a:r>
            <a:r>
              <a:rPr lang="en-US" dirty="0" err="1" smtClean="0"/>
              <a:t>pemimpin</a:t>
            </a:r>
            <a:r>
              <a:rPr lang="en-US" dirty="0" smtClean="0"/>
              <a:t> </a:t>
            </a:r>
            <a:r>
              <a:rPr lang="en-US" dirty="0" err="1" smtClean="0"/>
              <a:t>bergantung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pemaksaan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ancaman</a:t>
            </a:r>
            <a:r>
              <a:rPr lang="en-US" dirty="0" smtClean="0"/>
              <a:t> </a:t>
            </a:r>
            <a:r>
              <a:rPr lang="en-US" dirty="0" err="1" smtClean="0"/>
              <a:t>sanksi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memaksa</a:t>
            </a:r>
            <a:r>
              <a:rPr lang="en-US" dirty="0" smtClean="0"/>
              <a:t> </a:t>
            </a:r>
            <a:r>
              <a:rPr lang="en-US" dirty="0" err="1" smtClean="0"/>
              <a:t>kepatuhan</a:t>
            </a:r>
            <a:r>
              <a:rPr lang="en-US" dirty="0" smtClean="0"/>
              <a:t>,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14062" y="4786329"/>
            <a:ext cx="376210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Pengaplikasian</a:t>
            </a:r>
            <a:r>
              <a:rPr lang="en-US" dirty="0"/>
              <a:t> </a:t>
            </a:r>
            <a:r>
              <a:rPr lang="en-US" dirty="0" smtClean="0"/>
              <a:t>:</a:t>
            </a:r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semuanya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gagal</a:t>
            </a:r>
            <a:endParaRPr lang="en-US" dirty="0" smtClean="0"/>
          </a:p>
          <a:p>
            <a:pPr algn="ctr"/>
            <a:endParaRPr lang="en-US" dirty="0"/>
          </a:p>
          <a:p>
            <a:pPr algn="ctr"/>
            <a:r>
              <a:rPr lang="en-US" dirty="0" err="1" smtClean="0"/>
              <a:t>Kelemahan</a:t>
            </a:r>
            <a:r>
              <a:rPr lang="en-US" dirty="0" smtClean="0"/>
              <a:t> : </a:t>
            </a:r>
          </a:p>
          <a:p>
            <a:pPr algn="ctr"/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kepercayaan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long-term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D9FB4B8-CA73-4D4E-8C8E-5AD9F7DBEC3F}"/>
              </a:ext>
            </a:extLst>
          </p:cNvPr>
          <p:cNvSpPr/>
          <p:nvPr/>
        </p:nvSpPr>
        <p:spPr>
          <a:xfrm>
            <a:off x="811559" y="2890482"/>
            <a:ext cx="2859103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LEARNING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3468FF0E-F866-4E6E-B895-3BE9830E010C}"/>
              </a:ext>
            </a:extLst>
          </p:cNvPr>
          <p:cNvSpPr/>
          <p:nvPr/>
        </p:nvSpPr>
        <p:spPr>
          <a:xfrm>
            <a:off x="882572" y="3622001"/>
            <a:ext cx="2788090" cy="68874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EMPLOYEE INVOLVEMENT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6A1C6C8-3437-45C8-A4F9-5431810385D7}"/>
              </a:ext>
            </a:extLst>
          </p:cNvPr>
          <p:cNvSpPr/>
          <p:nvPr/>
        </p:nvSpPr>
        <p:spPr>
          <a:xfrm>
            <a:off x="892549" y="4365412"/>
            <a:ext cx="2778113" cy="76782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STRESS MANAGEMENT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0F2B23EF-DBDA-4E74-AD1D-ABA900868DA4}"/>
              </a:ext>
            </a:extLst>
          </p:cNvPr>
          <p:cNvSpPr/>
          <p:nvPr/>
        </p:nvSpPr>
        <p:spPr>
          <a:xfrm>
            <a:off x="918080" y="5187905"/>
            <a:ext cx="2752582" cy="6001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NEGOTIATION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49C4EE2-87AC-4AEA-AB62-A9F807E770C6}"/>
              </a:ext>
            </a:extLst>
          </p:cNvPr>
          <p:cNvSpPr/>
          <p:nvPr/>
        </p:nvSpPr>
        <p:spPr>
          <a:xfrm>
            <a:off x="892548" y="5842740"/>
            <a:ext cx="2778113" cy="72787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COERCION</a:t>
            </a:r>
          </a:p>
        </p:txBody>
      </p:sp>
    </p:spTree>
    <p:extLst>
      <p:ext uri="{BB962C8B-B14F-4D97-AF65-F5344CB8AC3E}">
        <p14:creationId xmlns:p14="http://schemas.microsoft.com/office/powerpoint/2010/main" val="174332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D5967-8670-4471-906A-C84125B3E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2579483"/>
            <a:ext cx="7729728" cy="1188720"/>
          </a:xfrm>
        </p:spPr>
        <p:txBody>
          <a:bodyPr/>
          <a:lstStyle/>
          <a:p>
            <a:r>
              <a:rPr lang="en-US" dirty="0"/>
              <a:t>Change Agent, Strategic Visions, and </a:t>
            </a:r>
            <a:r>
              <a:rPr lang="en-US" dirty="0" err="1"/>
              <a:t>Difusing</a:t>
            </a:r>
            <a:r>
              <a:rPr lang="en-US" dirty="0"/>
              <a:t> Change</a:t>
            </a:r>
          </a:p>
        </p:txBody>
      </p:sp>
    </p:spTree>
    <p:extLst>
      <p:ext uri="{BB962C8B-B14F-4D97-AF65-F5344CB8AC3E}">
        <p14:creationId xmlns:p14="http://schemas.microsoft.com/office/powerpoint/2010/main" val="134190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D94E0C-0B01-49B8-91A6-6A92AAFF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agent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C252C-C9BC-458D-9C19-B39CB89FD9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80815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 err="1"/>
              <a:t>Seseorang</a:t>
            </a:r>
            <a:r>
              <a:rPr lang="en-US" sz="2400" dirty="0"/>
              <a:t> yang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pengetahuan</a:t>
            </a:r>
            <a:r>
              <a:rPr lang="en-US" sz="2400" dirty="0"/>
              <a:t> yang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kuasa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membimbing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id-ID" sz="2400" dirty="0"/>
              <a:t> </a:t>
            </a:r>
            <a:r>
              <a:rPr lang="en-US" sz="2400" dirty="0" err="1"/>
              <a:t>memfasilitasi</a:t>
            </a:r>
            <a:r>
              <a:rPr lang="en-US" sz="2400" dirty="0"/>
              <a:t> </a:t>
            </a:r>
            <a:r>
              <a:rPr lang="en-US" sz="2400" dirty="0" err="1"/>
              <a:t>usaha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dirty="0" err="1">
                <a:solidFill>
                  <a:srgbClr val="FF0000"/>
                </a:solidFill>
              </a:rPr>
              <a:t>Pemimpin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Transformasional</a:t>
            </a:r>
            <a:r>
              <a:rPr lang="en-US" sz="2400" dirty="0">
                <a:solidFill>
                  <a:srgbClr val="FF0000"/>
                </a:solidFill>
              </a:rPr>
              <a:t> :</a:t>
            </a:r>
          </a:p>
          <a:p>
            <a:pPr marL="514350" indent="-514350" algn="ctr">
              <a:buAutoNum type="arabicPeriod"/>
            </a:pP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visi</a:t>
            </a:r>
            <a:endParaRPr lang="en-US" sz="2400" dirty="0"/>
          </a:p>
          <a:p>
            <a:pPr marL="514350" indent="-514350" algn="ctr">
              <a:buAutoNum type="arabicPeriod"/>
            </a:pPr>
            <a:r>
              <a:rPr lang="en-US" sz="2400" dirty="0" err="1"/>
              <a:t>Mengkomunikasikan</a:t>
            </a:r>
            <a:r>
              <a:rPr lang="en-US" sz="2400" dirty="0"/>
              <a:t> </a:t>
            </a:r>
            <a:r>
              <a:rPr lang="en-US" sz="2400" dirty="0" err="1"/>
              <a:t>visi</a:t>
            </a:r>
            <a:endParaRPr lang="en-US" sz="2400" dirty="0"/>
          </a:p>
          <a:p>
            <a:pPr marL="514350" indent="-514350" algn="ctr">
              <a:buAutoNum type="arabicPeriod"/>
            </a:pPr>
            <a:r>
              <a:rPr lang="en-US" sz="2400" dirty="0" err="1"/>
              <a:t>Bertindak</a:t>
            </a:r>
            <a:r>
              <a:rPr lang="en-US" sz="2400" dirty="0"/>
              <a:t> </a:t>
            </a:r>
            <a:r>
              <a:rPr lang="en-US" sz="2400" dirty="0" err="1"/>
              <a:t>konsiten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visi</a:t>
            </a:r>
            <a:endParaRPr lang="en-US" sz="2400" dirty="0"/>
          </a:p>
          <a:p>
            <a:pPr marL="514350" indent="-514350" algn="ctr">
              <a:buAutoNum type="arabicPeriod"/>
            </a:pPr>
            <a:r>
              <a:rPr lang="en-US" sz="2400" dirty="0" err="1"/>
              <a:t>Membangun</a:t>
            </a:r>
            <a:r>
              <a:rPr lang="en-US" sz="2400" dirty="0"/>
              <a:t> </a:t>
            </a:r>
            <a:r>
              <a:rPr lang="en-US" sz="2400" dirty="0" err="1"/>
              <a:t>komitmen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visi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025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2FF07-4BB8-4973-B847-18F462BA7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06003-9A36-4F23-B5C8-820116B4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LcPeriod"/>
            </a:pPr>
            <a:r>
              <a:rPr lang="en-US" sz="2400" dirty="0" err="1"/>
              <a:t>Memberikan</a:t>
            </a:r>
            <a:r>
              <a:rPr lang="en-US" sz="2400" dirty="0"/>
              <a:t> </a:t>
            </a:r>
            <a:r>
              <a:rPr lang="en-US" sz="2400" dirty="0" err="1"/>
              <a:t>arahan</a:t>
            </a:r>
            <a:r>
              <a:rPr lang="en-US" sz="2400" dirty="0"/>
              <a:t>.</a:t>
            </a:r>
          </a:p>
          <a:p>
            <a:pPr marL="514350" indent="-514350">
              <a:buAutoNum type="alphaLcPeriod"/>
            </a:pPr>
            <a:r>
              <a:rPr lang="en-US" sz="2400" dirty="0"/>
              <a:t>M</a:t>
            </a:r>
            <a:r>
              <a:rPr lang="id-ID" sz="2400" dirty="0"/>
              <a:t>enetapkan faktor keberhasilan penting yang mana perubahan nyata dievaluasi</a:t>
            </a:r>
            <a:r>
              <a:rPr lang="en-US" sz="2400" dirty="0"/>
              <a:t>.</a:t>
            </a:r>
          </a:p>
          <a:p>
            <a:pPr marL="514350" indent="-514350">
              <a:buAutoNum type="alphaLcPeriod"/>
            </a:pPr>
            <a:r>
              <a:rPr lang="en-US" sz="2400" dirty="0"/>
              <a:t>M</a:t>
            </a:r>
            <a:r>
              <a:rPr lang="id-ID" sz="2400" dirty="0"/>
              <a:t>emberikan landasan emosional untuk berubah</a:t>
            </a:r>
            <a:r>
              <a:rPr lang="en-US" sz="2400" dirty="0"/>
              <a:t>.</a:t>
            </a:r>
          </a:p>
          <a:p>
            <a:pPr marL="514350" indent="-514350">
              <a:buAutoNum type="alphaLcPeriod"/>
            </a:pPr>
            <a:r>
              <a:rPr lang="en-US" sz="2400" dirty="0"/>
              <a:t>M</a:t>
            </a:r>
            <a:r>
              <a:rPr lang="id-ID" sz="2400" dirty="0"/>
              <a:t>eminimalkan rasa takut tidak diketahui</a:t>
            </a:r>
            <a:r>
              <a:rPr lang="en-US" sz="2400" dirty="0"/>
              <a:t>.</a:t>
            </a:r>
          </a:p>
          <a:p>
            <a:pPr marL="514350" indent="-514350">
              <a:buAutoNum type="alphaLcPeriod"/>
            </a:pPr>
            <a:r>
              <a:rPr lang="en-US" sz="2400" dirty="0"/>
              <a:t>M</a:t>
            </a:r>
            <a:r>
              <a:rPr lang="id-ID" sz="2400" dirty="0"/>
              <a:t>engklarifikasi persepsi peran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93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D7F5A-2A76-4DFD-99AE-551DABC107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0708" y="221614"/>
            <a:ext cx="7729728" cy="1188720"/>
          </a:xfrm>
        </p:spPr>
        <p:txBody>
          <a:bodyPr/>
          <a:lstStyle/>
          <a:p>
            <a:r>
              <a:rPr lang="en-US" dirty="0"/>
              <a:t>Diffusing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0B0E2-8BF6-4A3D-B2F9-CA8620610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523" y="3429000"/>
            <a:ext cx="4104813" cy="11362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/>
              <a:t>Memulai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pilot project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43E5AE0-5EBB-4980-8290-41A6B9BC47F0}"/>
              </a:ext>
            </a:extLst>
          </p:cNvPr>
          <p:cNvGrpSpPr/>
          <p:nvPr/>
        </p:nvGrpSpPr>
        <p:grpSpPr>
          <a:xfrm>
            <a:off x="5168768" y="1872271"/>
            <a:ext cx="6577149" cy="4710111"/>
            <a:chOff x="5505994" y="1690688"/>
            <a:chExt cx="6577149" cy="4710111"/>
          </a:xfrm>
        </p:grpSpPr>
        <p:sp>
          <p:nvSpPr>
            <p:cNvPr id="4" name="Content Placeholder 3">
              <a:extLst>
                <a:ext uri="{FF2B5EF4-FFF2-40B4-BE49-F238E27FC236}">
                  <a16:creationId xmlns:a16="http://schemas.microsoft.com/office/drawing/2014/main" id="{8F3C6B25-BBC1-4CD8-8F99-DD0A9E3E043B}"/>
                </a:ext>
              </a:extLst>
            </p:cNvPr>
            <p:cNvSpPr txBox="1">
              <a:spLocks/>
            </p:cNvSpPr>
            <p:nvPr/>
          </p:nvSpPr>
          <p:spPr>
            <a:xfrm>
              <a:off x="5505994" y="1690688"/>
              <a:ext cx="5181600" cy="4351338"/>
            </a:xfrm>
            <a:prstGeom prst="rect">
              <a:avLst/>
            </a:prstGeom>
          </p:spPr>
          <p:txBody>
            <a:bodyPr>
              <a:normAutofit/>
            </a:bodyPr>
            <a:lstStyle>
              <a:lvl1pPr marL="22860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8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68580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91440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14300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1312863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484313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57350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82775" indent="-228600" algn="l" defTabSz="914400" rtl="0" eaLnBrk="1" latinLnBrk="0" hangingPunct="1">
                <a:lnSpc>
                  <a:spcPct val="100000"/>
                </a:lnSpc>
                <a:spcBef>
                  <a:spcPts val="1000"/>
                </a:spcBef>
                <a:buClr>
                  <a:schemeClr val="accent2"/>
                </a:buClr>
                <a:buFont typeface="Arial" panose="020B0604020202020204" pitchFamily="34" charset="0"/>
                <a:buChar char="•"/>
                <a:defRPr sz="16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400" dirty="0"/>
                <a:t>Model MARS</a:t>
              </a:r>
            </a:p>
            <a:p>
              <a:pPr marL="0" indent="0">
                <a:buFont typeface="Arial" panose="020B0604020202020204" pitchFamily="34" charset="0"/>
                <a:buNone/>
              </a:pPr>
              <a:endParaRPr lang="en-US" dirty="0"/>
            </a:p>
          </p:txBody>
        </p:sp>
        <p:sp>
          <p:nvSpPr>
            <p:cNvPr id="5" name="Rounded Rectangle 4">
              <a:extLst>
                <a:ext uri="{FF2B5EF4-FFF2-40B4-BE49-F238E27FC236}">
                  <a16:creationId xmlns:a16="http://schemas.microsoft.com/office/drawing/2014/main" id="{6CA0A768-857A-4065-AE51-B00DC1DEF914}"/>
                </a:ext>
              </a:extLst>
            </p:cNvPr>
            <p:cNvSpPr/>
            <p:nvPr/>
          </p:nvSpPr>
          <p:spPr>
            <a:xfrm>
              <a:off x="5505994" y="2323807"/>
              <a:ext cx="3024051" cy="18157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d-ID" b="1" dirty="0"/>
                <a:t>Motiva</a:t>
              </a:r>
              <a:r>
                <a:rPr lang="en-US" b="1" dirty="0" err="1"/>
                <a:t>tion</a:t>
              </a:r>
              <a:r>
                <a:rPr lang="en-US" b="1" dirty="0"/>
                <a:t> </a:t>
              </a:r>
              <a:r>
                <a:rPr lang="id-ID" b="1" dirty="0"/>
                <a:t>:</a:t>
              </a:r>
              <a:r>
                <a:rPr lang="en-US" b="1" dirty="0"/>
                <a:t> </a:t>
              </a:r>
              <a:r>
                <a:rPr lang="en-US" dirty="0" err="1"/>
                <a:t>karyawan</a:t>
              </a:r>
              <a:r>
                <a:rPr lang="en-US" dirty="0"/>
                <a:t> </a:t>
              </a:r>
              <a:r>
                <a:rPr lang="en-US" dirty="0" err="1"/>
                <a:t>lebih</a:t>
              </a:r>
              <a:r>
                <a:rPr lang="en-US" dirty="0"/>
                <a:t> </a:t>
              </a:r>
              <a:r>
                <a:rPr lang="en-US" dirty="0" err="1"/>
                <a:t>cenderung</a:t>
              </a:r>
              <a:r>
                <a:rPr lang="en-US" dirty="0"/>
                <a:t> </a:t>
              </a:r>
              <a:r>
                <a:rPr lang="en-US" dirty="0" err="1"/>
                <a:t>menerapkan</a:t>
              </a:r>
              <a:r>
                <a:rPr lang="en-US" dirty="0"/>
                <a:t> </a:t>
              </a:r>
              <a:r>
                <a:rPr lang="en-US" dirty="0" err="1"/>
                <a:t>praktik</a:t>
              </a:r>
              <a:r>
                <a:rPr lang="en-US" dirty="0"/>
                <a:t> </a:t>
              </a:r>
              <a:r>
                <a:rPr lang="en-US" dirty="0" err="1"/>
                <a:t>proyek</a:t>
              </a:r>
              <a:r>
                <a:rPr lang="en-US" dirty="0"/>
                <a:t> </a:t>
              </a:r>
              <a:r>
                <a:rPr lang="en-US" dirty="0" err="1"/>
                <a:t>percontohan</a:t>
              </a:r>
              <a:r>
                <a:rPr lang="en-US" dirty="0"/>
                <a:t> </a:t>
              </a:r>
              <a:r>
                <a:rPr lang="en-US" dirty="0" err="1"/>
                <a:t>saat</a:t>
              </a:r>
              <a:r>
                <a:rPr lang="en-US" dirty="0"/>
                <a:t> </a:t>
              </a:r>
              <a:r>
                <a:rPr lang="en-US" dirty="0" err="1"/>
                <a:t>mereka</a:t>
              </a:r>
              <a:r>
                <a:rPr lang="en-US" dirty="0"/>
                <a:t> </a:t>
              </a:r>
              <a:r>
                <a:rPr lang="en-US" dirty="0" err="1"/>
                <a:t>termotivasi</a:t>
              </a:r>
              <a:r>
                <a:rPr lang="en-US" dirty="0"/>
                <a:t> </a:t>
              </a:r>
              <a:r>
                <a:rPr lang="en-US" dirty="0" err="1"/>
                <a:t>untuk</a:t>
              </a:r>
              <a:r>
                <a:rPr lang="en-US" dirty="0"/>
                <a:t> </a:t>
              </a:r>
              <a:r>
                <a:rPr lang="en-US" dirty="0" err="1"/>
                <a:t>melakukannya</a:t>
              </a:r>
              <a:r>
                <a:rPr lang="en-US" dirty="0"/>
                <a:t>.</a:t>
              </a:r>
            </a:p>
          </p:txBody>
        </p:sp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id="{817EF80F-91E6-4D98-812F-2DAC26397308}"/>
                </a:ext>
              </a:extLst>
            </p:cNvPr>
            <p:cNvSpPr/>
            <p:nvPr/>
          </p:nvSpPr>
          <p:spPr>
            <a:xfrm>
              <a:off x="5505994" y="4582522"/>
              <a:ext cx="3024051" cy="181827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Ability (</a:t>
              </a:r>
              <a:r>
                <a:rPr lang="en-US" b="1" dirty="0" err="1"/>
                <a:t>kemampuan</a:t>
              </a:r>
              <a:r>
                <a:rPr lang="en-US" b="1" dirty="0"/>
                <a:t>)</a:t>
              </a:r>
              <a:r>
                <a:rPr lang="id-ID" b="1" dirty="0"/>
                <a:t>: </a:t>
              </a:r>
              <a:r>
                <a:rPr lang="id-ID" dirty="0"/>
                <a:t>melatih karyawan untuk men</a:t>
              </a:r>
              <a:r>
                <a:rPr lang="en-US" dirty="0" err="1"/>
                <a:t>erapkan</a:t>
              </a:r>
              <a:r>
                <a:rPr lang="id-ID" dirty="0"/>
                <a:t> proyek percontohan</a:t>
              </a:r>
              <a:endParaRPr lang="en-US" dirty="0"/>
            </a:p>
          </p:txBody>
        </p:sp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id="{66E74F1B-AE36-4751-8CC4-48FB4DEB7DAC}"/>
                </a:ext>
              </a:extLst>
            </p:cNvPr>
            <p:cNvSpPr/>
            <p:nvPr/>
          </p:nvSpPr>
          <p:spPr>
            <a:xfrm>
              <a:off x="8625843" y="2323807"/>
              <a:ext cx="3457300" cy="1815737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Role </a:t>
              </a:r>
              <a:r>
                <a:rPr lang="en-US" b="1" dirty="0" err="1"/>
                <a:t>Persepsion</a:t>
              </a:r>
              <a:r>
                <a:rPr lang="en-US" b="1" dirty="0"/>
                <a:t> (</a:t>
              </a:r>
              <a:r>
                <a:rPr lang="id-ID" b="1" dirty="0"/>
                <a:t>Persepsi peran</a:t>
              </a:r>
              <a:r>
                <a:rPr lang="en-US" b="1" dirty="0"/>
                <a:t>) </a:t>
              </a:r>
              <a:r>
                <a:rPr lang="id-ID" b="1" dirty="0"/>
                <a:t>:</a:t>
              </a:r>
              <a:r>
                <a:rPr lang="en-US" b="1" dirty="0"/>
                <a:t> </a:t>
              </a:r>
              <a:r>
                <a:rPr lang="id-ID" dirty="0"/>
                <a:t>sejauh mana orang memahami tugas pekerjaan (peran) yang ditugaskan atau diharapkan dari mereka</a:t>
              </a:r>
              <a:endParaRPr lang="en-US" dirty="0"/>
            </a:p>
          </p:txBody>
        </p:sp>
        <p:sp>
          <p:nvSpPr>
            <p:cNvPr id="8" name="Rounded Rectangle 7">
              <a:extLst>
                <a:ext uri="{FF2B5EF4-FFF2-40B4-BE49-F238E27FC236}">
                  <a16:creationId xmlns:a16="http://schemas.microsoft.com/office/drawing/2014/main" id="{1E2AFDB6-CE30-4EA7-A067-C87D9C61EC0B}"/>
                </a:ext>
              </a:extLst>
            </p:cNvPr>
            <p:cNvSpPr/>
            <p:nvPr/>
          </p:nvSpPr>
          <p:spPr>
            <a:xfrm>
              <a:off x="8842467" y="4582521"/>
              <a:ext cx="3096984" cy="181827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Situational Factors </a:t>
              </a:r>
              <a:r>
                <a:rPr lang="id-ID" b="1" dirty="0"/>
                <a:t>: </a:t>
              </a:r>
              <a:r>
                <a:rPr lang="id-ID" dirty="0"/>
                <a:t>menyediakan sumber daya untuk menerapkan proyek percontohan di tempat lain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7883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75E59F9-33F9-4CB3-8D06-D022BA41B03C}"/>
              </a:ext>
            </a:extLst>
          </p:cNvPr>
          <p:cNvGrpSpPr/>
          <p:nvPr/>
        </p:nvGrpSpPr>
        <p:grpSpPr>
          <a:xfrm>
            <a:off x="1668162" y="488093"/>
            <a:ext cx="8903043" cy="5937421"/>
            <a:chOff x="1668162" y="488093"/>
            <a:chExt cx="8903043" cy="593742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C168BC0A-B7CA-4872-9A25-BE5BE3EA6A60}"/>
                </a:ext>
              </a:extLst>
            </p:cNvPr>
            <p:cNvSpPr/>
            <p:nvPr/>
          </p:nvSpPr>
          <p:spPr>
            <a:xfrm>
              <a:off x="4930346" y="2489886"/>
              <a:ext cx="2421924" cy="1915297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 Approaches  to  Organizational Changes</a:t>
              </a:r>
            </a:p>
          </p:txBody>
        </p:sp>
        <p:sp>
          <p:nvSpPr>
            <p:cNvPr id="6" name="Up Arrow 4">
              <a:extLst>
                <a:ext uri="{FF2B5EF4-FFF2-40B4-BE49-F238E27FC236}">
                  <a16:creationId xmlns:a16="http://schemas.microsoft.com/office/drawing/2014/main" id="{22D89F55-9B76-4A74-BC21-BD3EF50A9B4F}"/>
                </a:ext>
              </a:extLst>
            </p:cNvPr>
            <p:cNvSpPr/>
            <p:nvPr/>
          </p:nvSpPr>
          <p:spPr>
            <a:xfrm>
              <a:off x="5850924" y="2075935"/>
              <a:ext cx="580768" cy="247135"/>
            </a:xfrm>
            <a:prstGeom prst="upArrow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A3A738A6-C07B-4810-A7F3-80153CBBA913}"/>
                </a:ext>
              </a:extLst>
            </p:cNvPr>
            <p:cNvSpPr/>
            <p:nvPr/>
          </p:nvSpPr>
          <p:spPr>
            <a:xfrm>
              <a:off x="4930346" y="488093"/>
              <a:ext cx="2421924" cy="1421026"/>
            </a:xfrm>
            <a:prstGeom prst="ellipse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Action Research Approach</a:t>
              </a:r>
            </a:p>
          </p:txBody>
        </p:sp>
        <p:sp>
          <p:nvSpPr>
            <p:cNvPr id="8" name="Right Arrow 6">
              <a:extLst>
                <a:ext uri="{FF2B5EF4-FFF2-40B4-BE49-F238E27FC236}">
                  <a16:creationId xmlns:a16="http://schemas.microsoft.com/office/drawing/2014/main" id="{ED87097B-F817-4AF8-984E-8D20B4AD753E}"/>
                </a:ext>
              </a:extLst>
            </p:cNvPr>
            <p:cNvSpPr/>
            <p:nvPr/>
          </p:nvSpPr>
          <p:spPr>
            <a:xfrm>
              <a:off x="7537622" y="3237469"/>
              <a:ext cx="383059" cy="42013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A7302031-C756-4933-A5A2-AC6C214F48DC}"/>
                </a:ext>
              </a:extLst>
            </p:cNvPr>
            <p:cNvSpPr/>
            <p:nvPr/>
          </p:nvSpPr>
          <p:spPr>
            <a:xfrm>
              <a:off x="8149281" y="2489885"/>
              <a:ext cx="2421924" cy="191529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Parallel Learning Structure Approach</a:t>
              </a:r>
            </a:p>
          </p:txBody>
        </p:sp>
        <p:sp>
          <p:nvSpPr>
            <p:cNvPr id="10" name="Down Arrow 8">
              <a:extLst>
                <a:ext uri="{FF2B5EF4-FFF2-40B4-BE49-F238E27FC236}">
                  <a16:creationId xmlns:a16="http://schemas.microsoft.com/office/drawing/2014/main" id="{762CA8DB-481E-4DC0-93F3-9702EFEBF475}"/>
                </a:ext>
              </a:extLst>
            </p:cNvPr>
            <p:cNvSpPr/>
            <p:nvPr/>
          </p:nvSpPr>
          <p:spPr>
            <a:xfrm>
              <a:off x="5850924" y="4571999"/>
              <a:ext cx="580768" cy="308919"/>
            </a:xfrm>
            <a:prstGeom prst="downArrow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42DD9BAC-62AC-494B-8103-22CB0C49DA96}"/>
                </a:ext>
              </a:extLst>
            </p:cNvPr>
            <p:cNvSpPr/>
            <p:nvPr/>
          </p:nvSpPr>
          <p:spPr>
            <a:xfrm>
              <a:off x="4930346" y="5069359"/>
              <a:ext cx="2421924" cy="1356155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Large-Group Interventions</a:t>
              </a:r>
            </a:p>
          </p:txBody>
        </p:sp>
        <p:sp>
          <p:nvSpPr>
            <p:cNvPr id="12" name="Left Arrow 10">
              <a:extLst>
                <a:ext uri="{FF2B5EF4-FFF2-40B4-BE49-F238E27FC236}">
                  <a16:creationId xmlns:a16="http://schemas.microsoft.com/office/drawing/2014/main" id="{0BDACAFE-DCDE-4213-9461-52D0B13A4AAA}"/>
                </a:ext>
              </a:extLst>
            </p:cNvPr>
            <p:cNvSpPr/>
            <p:nvPr/>
          </p:nvSpPr>
          <p:spPr>
            <a:xfrm>
              <a:off x="4386648" y="3237469"/>
              <a:ext cx="358346" cy="420130"/>
            </a:xfrm>
            <a:prstGeom prst="leftArrow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09E3F6FD-B4C4-434F-811C-A4DF94F4AD8C}"/>
                </a:ext>
              </a:extLst>
            </p:cNvPr>
            <p:cNvSpPr/>
            <p:nvPr/>
          </p:nvSpPr>
          <p:spPr>
            <a:xfrm>
              <a:off x="1668162" y="2489885"/>
              <a:ext cx="2465173" cy="191529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Appreciative Inquiry Approach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5000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39D3D-4C0B-4DCE-881B-E0C6D7D46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</a:t>
            </a:r>
          </a:p>
        </p:txBody>
      </p:sp>
      <p:sp>
        <p:nvSpPr>
          <p:cNvPr id="4" name="Shape 512">
            <a:extLst>
              <a:ext uri="{FF2B5EF4-FFF2-40B4-BE49-F238E27FC236}">
                <a16:creationId xmlns:a16="http://schemas.microsoft.com/office/drawing/2014/main" id="{0E87340E-21C8-4EF9-8AA2-B0064D7C3979}"/>
              </a:ext>
            </a:extLst>
          </p:cNvPr>
          <p:cNvSpPr txBox="1">
            <a:spLocks/>
          </p:cNvSpPr>
          <p:nvPr/>
        </p:nvSpPr>
        <p:spPr>
          <a:xfrm>
            <a:off x="985051" y="2597137"/>
            <a:ext cx="4950753" cy="3875602"/>
          </a:xfrm>
          <a:prstGeom prst="rect">
            <a:avLst/>
          </a:prstGeom>
        </p:spPr>
        <p:txBody>
          <a:bodyPr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" sz="2400" dirty="0"/>
              <a:t>The elements of Lewi</a:t>
            </a:r>
            <a:r>
              <a:rPr lang="en-US" sz="2400" dirty="0"/>
              <a:t>n’s force field analysis model.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6 reasons why people resist organizational change.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6 strategies for minimizing resistance to change.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The conditions effectively diffusing change from a pilot project.</a:t>
            </a:r>
            <a:endParaRPr lang="en" sz="2400" dirty="0"/>
          </a:p>
        </p:txBody>
      </p:sp>
      <p:sp>
        <p:nvSpPr>
          <p:cNvPr id="5" name="Shape 512">
            <a:extLst>
              <a:ext uri="{FF2B5EF4-FFF2-40B4-BE49-F238E27FC236}">
                <a16:creationId xmlns:a16="http://schemas.microsoft.com/office/drawing/2014/main" id="{B3A13427-8563-413B-8CFF-BB1C02692FAF}"/>
              </a:ext>
            </a:extLst>
          </p:cNvPr>
          <p:cNvSpPr txBox="1">
            <a:spLocks/>
          </p:cNvSpPr>
          <p:nvPr/>
        </p:nvSpPr>
        <p:spPr>
          <a:xfrm>
            <a:off x="6256198" y="2445037"/>
            <a:ext cx="5391804" cy="3875602"/>
          </a:xfrm>
          <a:prstGeom prst="rect">
            <a:avLst/>
          </a:prstGeom>
        </p:spPr>
        <p:txBody>
          <a:bodyPr vert="horz" wrap="square" lIns="121900" tIns="121900" rIns="121900" bIns="12190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US" sz="2400" dirty="0"/>
              <a:t>The action research approach to organizational change.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The “Four-D” model of appreciative inquiry and explain how this approach differs from action research.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How parallel learning structures assist the change process.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3 ethnical issues in organizational change.</a:t>
            </a:r>
            <a:endParaRPr lang="en" sz="2400" dirty="0"/>
          </a:p>
        </p:txBody>
      </p:sp>
    </p:spTree>
    <p:extLst>
      <p:ext uri="{BB962C8B-B14F-4D97-AF65-F5344CB8AC3E}">
        <p14:creationId xmlns:p14="http://schemas.microsoft.com/office/powerpoint/2010/main" val="406303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4F41F-0ACD-4B02-85D4-9070DDBD2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614502"/>
            <a:ext cx="7729728" cy="1188720"/>
          </a:xfrm>
        </p:spPr>
        <p:txBody>
          <a:bodyPr/>
          <a:lstStyle/>
          <a:p>
            <a:r>
              <a:rPr lang="en-US" dirty="0"/>
              <a:t>Action research approach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8516200-D11D-4378-9F3E-59C99C6C3C0C}"/>
              </a:ext>
            </a:extLst>
          </p:cNvPr>
          <p:cNvGrpSpPr/>
          <p:nvPr/>
        </p:nvGrpSpPr>
        <p:grpSpPr>
          <a:xfrm>
            <a:off x="2672039" y="2451633"/>
            <a:ext cx="7031766" cy="4067825"/>
            <a:chOff x="2315358" y="2555395"/>
            <a:chExt cx="7031766" cy="4067825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A4B17AD6-F09E-4B3C-A48C-4DE4D41E8F66}"/>
                </a:ext>
              </a:extLst>
            </p:cNvPr>
            <p:cNvSpPr/>
            <p:nvPr/>
          </p:nvSpPr>
          <p:spPr>
            <a:xfrm>
              <a:off x="2315358" y="5239263"/>
              <a:ext cx="2310714" cy="1383957"/>
            </a:xfrm>
            <a:prstGeom prst="ellipse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Research Orientation</a:t>
              </a: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F9C9066-E198-492A-8546-8E74F5BE4727}"/>
                </a:ext>
              </a:extLst>
            </p:cNvPr>
            <p:cNvGrpSpPr/>
            <p:nvPr/>
          </p:nvGrpSpPr>
          <p:grpSpPr>
            <a:xfrm>
              <a:off x="2315358" y="2555395"/>
              <a:ext cx="7031766" cy="2755554"/>
              <a:chOff x="2299902" y="2607275"/>
              <a:chExt cx="7031766" cy="2755554"/>
            </a:xfrm>
          </p:grpSpPr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5C8EA6DC-5FED-4DF0-A600-781515080DE2}"/>
                  </a:ext>
                </a:extLst>
              </p:cNvPr>
              <p:cNvSpPr/>
              <p:nvPr/>
            </p:nvSpPr>
            <p:spPr>
              <a:xfrm>
                <a:off x="2299902" y="2607275"/>
                <a:ext cx="2310714" cy="1532238"/>
              </a:xfrm>
              <a:prstGeom prst="ellipse">
                <a:avLst/>
              </a:prstGeom>
              <a:ln>
                <a:noFill/>
              </a:ln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Action Orientation</a:t>
                </a:r>
              </a:p>
            </p:txBody>
          </p:sp>
          <p:sp>
            <p:nvSpPr>
              <p:cNvPr id="8" name="Plus 5">
                <a:extLst>
                  <a:ext uri="{FF2B5EF4-FFF2-40B4-BE49-F238E27FC236}">
                    <a16:creationId xmlns:a16="http://schemas.microsoft.com/office/drawing/2014/main" id="{979D451F-D391-4A92-9A09-D43E43FC5796}"/>
                  </a:ext>
                </a:extLst>
              </p:cNvPr>
              <p:cNvSpPr/>
              <p:nvPr/>
            </p:nvSpPr>
            <p:spPr>
              <a:xfrm>
                <a:off x="3034674" y="4300150"/>
                <a:ext cx="834081" cy="939113"/>
              </a:xfrm>
              <a:prstGeom prst="mathPlus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ight Arrow 7">
                <a:extLst>
                  <a:ext uri="{FF2B5EF4-FFF2-40B4-BE49-F238E27FC236}">
                    <a16:creationId xmlns:a16="http://schemas.microsoft.com/office/drawing/2014/main" id="{55DF101A-044F-49DD-BF97-61403A611095}"/>
                  </a:ext>
                </a:extLst>
              </p:cNvPr>
              <p:cNvSpPr/>
              <p:nvPr/>
            </p:nvSpPr>
            <p:spPr>
              <a:xfrm>
                <a:off x="4703291" y="3966517"/>
                <a:ext cx="1013253" cy="469557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1F3F1639-CADD-492A-A50B-B3704CD67AC7}"/>
                  </a:ext>
                </a:extLst>
              </p:cNvPr>
              <p:cNvSpPr/>
              <p:nvPr/>
            </p:nvSpPr>
            <p:spPr>
              <a:xfrm>
                <a:off x="6254836" y="3039761"/>
                <a:ext cx="3076832" cy="2323068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Action Research Approach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048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EE39E-FAEF-4710-9ECE-41E890E909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Action research process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3177456-0704-49DB-81EA-59DB4EF0AA0D}"/>
              </a:ext>
            </a:extLst>
          </p:cNvPr>
          <p:cNvGrpSpPr/>
          <p:nvPr/>
        </p:nvGrpSpPr>
        <p:grpSpPr>
          <a:xfrm>
            <a:off x="389544" y="2628308"/>
            <a:ext cx="11627707" cy="3385751"/>
            <a:chOff x="383059" y="1791730"/>
            <a:chExt cx="11627707" cy="3385751"/>
          </a:xfrm>
        </p:grpSpPr>
        <p:sp>
          <p:nvSpPr>
            <p:cNvPr id="5" name="Right Arrow 3">
              <a:extLst>
                <a:ext uri="{FF2B5EF4-FFF2-40B4-BE49-F238E27FC236}">
                  <a16:creationId xmlns:a16="http://schemas.microsoft.com/office/drawing/2014/main" id="{7D8EE1FB-BA97-4C54-BA17-198C6409EA2A}"/>
                </a:ext>
              </a:extLst>
            </p:cNvPr>
            <p:cNvSpPr/>
            <p:nvPr/>
          </p:nvSpPr>
          <p:spPr>
            <a:xfrm>
              <a:off x="383059" y="2329247"/>
              <a:ext cx="2162432" cy="231071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Membentuk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hubungan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klien-konsultan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04FD0F1-1219-4690-B538-44B020724881}"/>
                </a:ext>
              </a:extLst>
            </p:cNvPr>
            <p:cNvSpPr/>
            <p:nvPr/>
          </p:nvSpPr>
          <p:spPr>
            <a:xfrm>
              <a:off x="2743200" y="1791730"/>
              <a:ext cx="2051221" cy="1198605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Mendiagnosis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kebutuhan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akan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perubahan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C1C9EC0-3FEA-483B-BD62-4259DFEA89BF}"/>
                </a:ext>
              </a:extLst>
            </p:cNvPr>
            <p:cNvSpPr/>
            <p:nvPr/>
          </p:nvSpPr>
          <p:spPr>
            <a:xfrm>
              <a:off x="2743199" y="2990335"/>
              <a:ext cx="2051221" cy="21871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Mengumpulkan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Data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Menganalisis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data</a:t>
              </a: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Menentukan</a:t>
              </a: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tujuan</a:t>
              </a:r>
              <a:endParaRPr 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285750" indent="-285750" algn="ctr">
                <a:buFont typeface="Wingdings" panose="05000000000000000000" pitchFamily="2" charset="2"/>
                <a:buChar char="§"/>
              </a:pPr>
              <a:endParaRPr lang="en-US" dirty="0"/>
            </a:p>
          </p:txBody>
        </p:sp>
        <p:sp>
          <p:nvSpPr>
            <p:cNvPr id="8" name="Right Arrow 8">
              <a:extLst>
                <a:ext uri="{FF2B5EF4-FFF2-40B4-BE49-F238E27FC236}">
                  <a16:creationId xmlns:a16="http://schemas.microsoft.com/office/drawing/2014/main" id="{8331F8B7-F057-41D3-9858-EFE0A580E247}"/>
                </a:ext>
              </a:extLst>
            </p:cNvPr>
            <p:cNvSpPr/>
            <p:nvPr/>
          </p:nvSpPr>
          <p:spPr>
            <a:xfrm>
              <a:off x="4905631" y="3311609"/>
              <a:ext cx="308919" cy="345989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817DFDF-4B10-4D18-A490-03A064E1F1A3}"/>
                </a:ext>
              </a:extLst>
            </p:cNvPr>
            <p:cNvSpPr/>
            <p:nvPr/>
          </p:nvSpPr>
          <p:spPr>
            <a:xfrm>
              <a:off x="5338119" y="1828800"/>
              <a:ext cx="2051222" cy="116153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Melakukan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Intervensi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E39BA54-3EDB-4454-8857-DC375DCB4754}"/>
                </a:ext>
              </a:extLst>
            </p:cNvPr>
            <p:cNvSpPr/>
            <p:nvPr/>
          </p:nvSpPr>
          <p:spPr>
            <a:xfrm>
              <a:off x="5338118" y="2990335"/>
              <a:ext cx="2051223" cy="21871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Mengimplementasikan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ukuran</a:t>
              </a:r>
              <a:r>
                <a:rPr lang="en-US" dirty="0">
                  <a:solidFill>
                    <a:schemeClr val="tx1"/>
                  </a:solidFill>
                </a:rPr>
                <a:t>  </a:t>
              </a:r>
              <a:r>
                <a:rPr lang="en-US" dirty="0" err="1">
                  <a:solidFill>
                    <a:schemeClr val="tx1"/>
                  </a:solidFill>
                </a:rPr>
                <a:t>perubahan</a:t>
              </a:r>
              <a:r>
                <a:rPr lang="en-US" dirty="0">
                  <a:solidFill>
                    <a:schemeClr val="tx1"/>
                  </a:solidFill>
                </a:rPr>
                <a:t> yang </a:t>
              </a:r>
              <a:r>
                <a:rPr lang="en-US" dirty="0" err="1">
                  <a:solidFill>
                    <a:schemeClr val="tx1"/>
                  </a:solidFill>
                </a:rPr>
                <a:t>diinginkan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1" name="Right Arrow 11">
              <a:extLst>
                <a:ext uri="{FF2B5EF4-FFF2-40B4-BE49-F238E27FC236}">
                  <a16:creationId xmlns:a16="http://schemas.microsoft.com/office/drawing/2014/main" id="{135091A0-2D94-4991-BB19-75D0667A8141}"/>
                </a:ext>
              </a:extLst>
            </p:cNvPr>
            <p:cNvSpPr/>
            <p:nvPr/>
          </p:nvSpPr>
          <p:spPr>
            <a:xfrm>
              <a:off x="7488193" y="3361033"/>
              <a:ext cx="345992" cy="29656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335023-AF81-4F43-9178-639901856BA4}"/>
                </a:ext>
              </a:extLst>
            </p:cNvPr>
            <p:cNvSpPr/>
            <p:nvPr/>
          </p:nvSpPr>
          <p:spPr>
            <a:xfrm>
              <a:off x="7933038" y="1828800"/>
              <a:ext cx="1816443" cy="116153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Mengevaluasi</a:t>
              </a:r>
              <a:r>
                <a:rPr lang="en-US" dirty="0">
                  <a:solidFill>
                    <a:schemeClr val="tx1"/>
                  </a:solidFill>
                </a:rPr>
                <a:t>  </a:t>
              </a:r>
              <a:r>
                <a:rPr lang="en-US" dirty="0" err="1">
                  <a:solidFill>
                    <a:schemeClr val="tx1"/>
                  </a:solidFill>
                </a:rPr>
                <a:t>dan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menstabilkan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perubahan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A3C436EC-8525-4956-8615-F63DD95924FE}"/>
                </a:ext>
              </a:extLst>
            </p:cNvPr>
            <p:cNvSpPr/>
            <p:nvPr/>
          </p:nvSpPr>
          <p:spPr>
            <a:xfrm>
              <a:off x="7933038" y="2990335"/>
              <a:ext cx="1816443" cy="2187146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chemeClr val="tx1"/>
                  </a:solidFill>
                </a:rPr>
                <a:t>Menentukan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efektifitas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dari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sebuah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perubahan</a:t>
              </a:r>
              <a:endParaRPr lang="en-US" dirty="0">
                <a:solidFill>
                  <a:schemeClr val="tx1"/>
                </a:solidFill>
              </a:endParaRPr>
            </a:p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 err="1">
                  <a:solidFill>
                    <a:schemeClr val="tx1"/>
                  </a:solidFill>
                </a:rPr>
                <a:t>Menetapkan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kondisi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baru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Right Arrow 15">
              <a:extLst>
                <a:ext uri="{FF2B5EF4-FFF2-40B4-BE49-F238E27FC236}">
                  <a16:creationId xmlns:a16="http://schemas.microsoft.com/office/drawing/2014/main" id="{63527D76-86CF-4FFF-B2DA-C0352CAB708C}"/>
                </a:ext>
              </a:extLst>
            </p:cNvPr>
            <p:cNvSpPr/>
            <p:nvPr/>
          </p:nvSpPr>
          <p:spPr>
            <a:xfrm>
              <a:off x="9897760" y="2329247"/>
              <a:ext cx="2113006" cy="2310714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</a:rPr>
                <a:t>Menghentikan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kerja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sama</a:t>
              </a:r>
              <a:r>
                <a:rPr lang="en-US" dirty="0">
                  <a:solidFill>
                    <a:schemeClr val="tx1"/>
                  </a:solidFill>
                </a:rPr>
                <a:t> </a:t>
              </a:r>
              <a:r>
                <a:rPr lang="en-US" dirty="0" err="1">
                  <a:solidFill>
                    <a:schemeClr val="tx1"/>
                  </a:solidFill>
                </a:rPr>
                <a:t>konsultasi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128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CD735-7AE0-4FDF-9D55-A9AF9114BA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Times New Roman" panose="02020603050405020304" pitchFamily="18" charset="0"/>
              </a:rPr>
              <a:t>Appreciative Inquiry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2BFC7-C836-477E-B8AD-492B970DB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4987" y="2638044"/>
            <a:ext cx="7995877" cy="3101983"/>
          </a:xfrm>
        </p:spPr>
        <p:txBody>
          <a:bodyPr/>
          <a:lstStyle/>
          <a:p>
            <a:pPr marL="457200" lvl="2" indent="0" algn="just">
              <a:buNone/>
            </a:pPr>
            <a:r>
              <a:rPr lang="en-US" sz="2400" dirty="0">
                <a:cs typeface="Times New Roman" panose="02020603050405020304" pitchFamily="18" charset="0"/>
              </a:rPr>
              <a:t>		</a:t>
            </a:r>
            <a:r>
              <a:rPr lang="en-US" sz="2400" dirty="0" err="1">
                <a:cs typeface="Times New Roman" panose="02020603050405020304" pitchFamily="18" charset="0"/>
              </a:rPr>
              <a:t>Strategi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organisasi</a:t>
            </a:r>
            <a:r>
              <a:rPr lang="en-US" sz="2400" dirty="0">
                <a:cs typeface="Times New Roman" panose="02020603050405020304" pitchFamily="18" charset="0"/>
              </a:rPr>
              <a:t> yang :</a:t>
            </a:r>
          </a:p>
          <a:p>
            <a:pPr marL="0" indent="0" algn="just">
              <a:buNone/>
            </a:pPr>
            <a:endParaRPr lang="en-US" sz="2400" dirty="0">
              <a:cs typeface="Times New Roman" panose="02020603050405020304" pitchFamily="18" charset="0"/>
            </a:endParaRPr>
          </a:p>
          <a:p>
            <a:pPr lvl="2" algn="just"/>
            <a:r>
              <a:rPr lang="en-US" sz="2400" dirty="0" err="1">
                <a:cs typeface="Times New Roman" panose="02020603050405020304" pitchFamily="18" charset="0"/>
              </a:rPr>
              <a:t>mengarahkan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perhatian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kelompok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menjauhi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permasalahan</a:t>
            </a:r>
            <a:endParaRPr lang="en-US" sz="2400" dirty="0">
              <a:cs typeface="Times New Roman" panose="02020603050405020304" pitchFamily="18" charset="0"/>
            </a:endParaRPr>
          </a:p>
          <a:p>
            <a:pPr lvl="2" algn="just"/>
            <a:r>
              <a:rPr lang="en-US" sz="2400" dirty="0" err="1">
                <a:cs typeface="Times New Roman" panose="02020603050405020304" pitchFamily="18" charset="0"/>
              </a:rPr>
              <a:t>lebih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memfokuskan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diri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pada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potensial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dan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elemen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positif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dari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kelompok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</a:p>
          <a:p>
            <a:pPr marL="914400" lvl="2" indent="0" algn="just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74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2A304-1E0B-496D-9C0C-8690E962B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  <a:cs typeface="Times New Roman" panose="02020603050405020304" pitchFamily="18" charset="0"/>
              </a:rPr>
              <a:t>The Four-D Model of Appreciative Inquiry</a:t>
            </a: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BDAF943-9AF1-4A34-8ECB-973E6876AE37}"/>
              </a:ext>
            </a:extLst>
          </p:cNvPr>
          <p:cNvGrpSpPr/>
          <p:nvPr/>
        </p:nvGrpSpPr>
        <p:grpSpPr>
          <a:xfrm>
            <a:off x="728436" y="3055625"/>
            <a:ext cx="10901747" cy="2903837"/>
            <a:chOff x="741406" y="2458995"/>
            <a:chExt cx="10901747" cy="290383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D771142-D7E3-471C-AE1E-B3D560699B62}"/>
                </a:ext>
              </a:extLst>
            </p:cNvPr>
            <p:cNvSpPr/>
            <p:nvPr/>
          </p:nvSpPr>
          <p:spPr>
            <a:xfrm>
              <a:off x="741406" y="2458995"/>
              <a:ext cx="2347784" cy="877329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Discovery</a:t>
              </a: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F5A46EA-6FEB-4AC5-94E4-737C7DD13DCD}"/>
                </a:ext>
              </a:extLst>
            </p:cNvPr>
            <p:cNvSpPr/>
            <p:nvPr/>
          </p:nvSpPr>
          <p:spPr>
            <a:xfrm>
              <a:off x="741406" y="3336324"/>
              <a:ext cx="2347784" cy="20265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Identifying the best of “what is”</a:t>
              </a:r>
            </a:p>
          </p:txBody>
        </p:sp>
        <p:sp>
          <p:nvSpPr>
            <p:cNvPr id="7" name="Right Arrow 6">
              <a:extLst>
                <a:ext uri="{FF2B5EF4-FFF2-40B4-BE49-F238E27FC236}">
                  <a16:creationId xmlns:a16="http://schemas.microsoft.com/office/drawing/2014/main" id="{17229636-2BDF-46F8-B8F5-95276A373926}"/>
                </a:ext>
              </a:extLst>
            </p:cNvPr>
            <p:cNvSpPr/>
            <p:nvPr/>
          </p:nvSpPr>
          <p:spPr>
            <a:xfrm>
              <a:off x="3274542" y="3206577"/>
              <a:ext cx="494270" cy="469556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7D6F7AB-EB21-477D-8E0A-10E4D1C561D7}"/>
                </a:ext>
              </a:extLst>
            </p:cNvPr>
            <p:cNvSpPr/>
            <p:nvPr/>
          </p:nvSpPr>
          <p:spPr>
            <a:xfrm>
              <a:off x="3954164" y="2458995"/>
              <a:ext cx="1841155" cy="877329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Dreaming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225DA90-0E5A-4803-864B-F6AD2EBAF91A}"/>
                </a:ext>
              </a:extLst>
            </p:cNvPr>
            <p:cNvSpPr/>
            <p:nvPr/>
          </p:nvSpPr>
          <p:spPr>
            <a:xfrm>
              <a:off x="3954164" y="3336324"/>
              <a:ext cx="1841155" cy="20265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/>
                <a:t>Envisioning “what might be”</a:t>
              </a:r>
            </a:p>
          </p:txBody>
        </p:sp>
        <p:sp>
          <p:nvSpPr>
            <p:cNvPr id="10" name="Right Arrow 13">
              <a:extLst>
                <a:ext uri="{FF2B5EF4-FFF2-40B4-BE49-F238E27FC236}">
                  <a16:creationId xmlns:a16="http://schemas.microsoft.com/office/drawing/2014/main" id="{AE1B19AA-5FF4-4CFF-9086-0F889A8522F4}"/>
                </a:ext>
              </a:extLst>
            </p:cNvPr>
            <p:cNvSpPr/>
            <p:nvPr/>
          </p:nvSpPr>
          <p:spPr>
            <a:xfrm>
              <a:off x="5980671" y="3206577"/>
              <a:ext cx="580768" cy="469556"/>
            </a:xfrm>
            <a:prstGeom prst="rightArrow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B7F5CB0-7661-4993-AC73-EE2A5F5BBCEF}"/>
                </a:ext>
              </a:extLst>
            </p:cNvPr>
            <p:cNvSpPr/>
            <p:nvPr/>
          </p:nvSpPr>
          <p:spPr>
            <a:xfrm>
              <a:off x="6746791" y="2458995"/>
              <a:ext cx="2113004" cy="877329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Designing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253D992-3E01-4B8B-AFE8-5C259EE33FE3}"/>
                </a:ext>
              </a:extLst>
            </p:cNvPr>
            <p:cNvSpPr/>
            <p:nvPr/>
          </p:nvSpPr>
          <p:spPr>
            <a:xfrm>
              <a:off x="6746791" y="3336324"/>
              <a:ext cx="2113004" cy="20265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/>
                <a:t>Engaging in dialogue about “what should be”</a:t>
              </a:r>
            </a:p>
          </p:txBody>
        </p:sp>
        <p:sp>
          <p:nvSpPr>
            <p:cNvPr id="13" name="Right Arrow 17">
              <a:extLst>
                <a:ext uri="{FF2B5EF4-FFF2-40B4-BE49-F238E27FC236}">
                  <a16:creationId xmlns:a16="http://schemas.microsoft.com/office/drawing/2014/main" id="{687B8572-E4D3-4BCA-999D-94075D7592BF}"/>
                </a:ext>
              </a:extLst>
            </p:cNvPr>
            <p:cNvSpPr/>
            <p:nvPr/>
          </p:nvSpPr>
          <p:spPr>
            <a:xfrm>
              <a:off x="9045146" y="3206576"/>
              <a:ext cx="525161" cy="469557"/>
            </a:xfrm>
            <a:prstGeom prst="rightArrow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A4F0C2D-D629-43F0-9BBF-2DCAAF6F30DC}"/>
                </a:ext>
              </a:extLst>
            </p:cNvPr>
            <p:cNvSpPr/>
            <p:nvPr/>
          </p:nvSpPr>
          <p:spPr>
            <a:xfrm>
              <a:off x="9851423" y="2564025"/>
              <a:ext cx="1791730" cy="877329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Delivering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ABF666F-2A3F-4DF8-A968-281E4F755EE2}"/>
                </a:ext>
              </a:extLst>
            </p:cNvPr>
            <p:cNvSpPr/>
            <p:nvPr/>
          </p:nvSpPr>
          <p:spPr>
            <a:xfrm>
              <a:off x="9851424" y="3336324"/>
              <a:ext cx="1791729" cy="2026508"/>
            </a:xfrm>
            <a:prstGeom prst="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 algn="ctr">
                <a:buFont typeface="Arial" panose="020B0604020202020204" pitchFamily="34" charset="0"/>
                <a:buChar char="•"/>
              </a:pPr>
              <a:r>
                <a:rPr lang="en-US" dirty="0"/>
                <a:t>Developing objectives about “what will be”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25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BF19E-B21E-4FCB-B338-7F21DB97D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cs typeface="Times New Roman" panose="02020603050405020304" pitchFamily="18" charset="0"/>
              </a:rPr>
              <a:t>Large-Group Interventions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A27EB-27FD-433E-B6F7-01B3D9B14E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3651" y="2638044"/>
            <a:ext cx="8411183" cy="3101983"/>
          </a:xfrm>
        </p:spPr>
        <p:txBody>
          <a:bodyPr/>
          <a:lstStyle/>
          <a:p>
            <a:pPr lvl="2"/>
            <a:r>
              <a:rPr lang="en-US" sz="2000" dirty="0">
                <a:cs typeface="Times New Roman" panose="02020603050405020304" pitchFamily="18" charset="0"/>
              </a:rPr>
              <a:t>Future Search</a:t>
            </a:r>
          </a:p>
          <a:p>
            <a:pPr marL="0" indent="0">
              <a:buNone/>
            </a:pPr>
            <a:r>
              <a:rPr lang="en-US" sz="2000" dirty="0">
                <a:cs typeface="Times New Roman" panose="02020603050405020304" pitchFamily="18" charset="0"/>
              </a:rPr>
              <a:t>	Proses </a:t>
            </a:r>
            <a:r>
              <a:rPr lang="en-US" sz="2000" dirty="0" smtClean="0">
                <a:cs typeface="Times New Roman" panose="02020603050405020304" pitchFamily="18" charset="0"/>
              </a:rPr>
              <a:t>yang</a:t>
            </a:r>
            <a:r>
              <a:rPr lang="en-US" sz="2000" dirty="0" smtClean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melibatkan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sebanyak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mungkin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karyawan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dan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pemegang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saham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lainnya</a:t>
            </a:r>
            <a:r>
              <a:rPr lang="en-US" sz="2000" dirty="0">
                <a:cs typeface="Times New Roman" panose="02020603050405020304" pitchFamily="18" charset="0"/>
              </a:rPr>
              <a:t> yang </a:t>
            </a:r>
            <a:r>
              <a:rPr lang="en-US" sz="2000" dirty="0" err="1">
                <a:cs typeface="Times New Roman" panose="02020603050405020304" pitchFamily="18" charset="0"/>
              </a:rPr>
              <a:t>mungkin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terkait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dengan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sistem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organisasi</a:t>
            </a:r>
            <a:r>
              <a:rPr lang="en-US" sz="2000" dirty="0">
                <a:cs typeface="Times New Roman" panose="02020603050405020304" pitchFamily="18" charset="0"/>
              </a:rPr>
              <a:t> . </a:t>
            </a:r>
            <a:r>
              <a:rPr lang="en-US" sz="2000" dirty="0" err="1">
                <a:cs typeface="Times New Roman" panose="02020603050405020304" pitchFamily="18" charset="0"/>
              </a:rPr>
              <a:t>Konferensi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pencarian</a:t>
            </a:r>
            <a:r>
              <a:rPr lang="en-US" sz="2000" dirty="0">
                <a:cs typeface="Times New Roman" panose="02020603050405020304" pitchFamily="18" charset="0"/>
              </a:rPr>
              <a:t> masa </a:t>
            </a:r>
            <a:r>
              <a:rPr lang="en-US" sz="2000" dirty="0" err="1">
                <a:cs typeface="Times New Roman" panose="02020603050405020304" pitchFamily="18" charset="0"/>
              </a:rPr>
              <a:t>depan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biasanya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merupakan</a:t>
            </a:r>
            <a:r>
              <a:rPr lang="en-US" sz="2000" dirty="0">
                <a:cs typeface="Times New Roman" panose="02020603050405020304" pitchFamily="18" charset="0"/>
              </a:rPr>
              <a:t> acara multiday </a:t>
            </a:r>
            <a:r>
              <a:rPr lang="en-US" sz="2000" dirty="0" err="1">
                <a:cs typeface="Times New Roman" panose="02020603050405020304" pitchFamily="18" charset="0"/>
              </a:rPr>
              <a:t>dimana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peserta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diminta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untuk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mengidentifikasi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tren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atau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masalah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dan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menetapkan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solusi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strategis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untuk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kondisi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cs typeface="Times New Roman" panose="02020603050405020304" pitchFamily="18" charset="0"/>
              </a:rPr>
              <a:t>tersebut</a:t>
            </a:r>
            <a:r>
              <a:rPr lang="en-US" sz="2000" dirty="0" smtClean="0">
                <a:cs typeface="Times New Roman" panose="02020603050405020304" pitchFamily="18" charset="0"/>
              </a:rPr>
              <a:t>.</a:t>
            </a:r>
            <a:r>
              <a:rPr lang="en-US" sz="2000" dirty="0">
                <a:cs typeface="Times New Roman" panose="02020603050405020304" pitchFamily="18" charset="0"/>
              </a:rPr>
              <a:t> </a:t>
            </a:r>
            <a:endParaRPr lang="en-US" sz="2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163603-3CE6-4E5B-8B46-9FA8D3D5F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chemeClr val="tx1"/>
                </a:solidFill>
                <a:cs typeface="Times New Roman" panose="02020603050405020304" pitchFamily="18" charset="0"/>
              </a:rPr>
              <a:t>Parellel</a:t>
            </a:r>
            <a:r>
              <a:rPr lang="en-US" dirty="0">
                <a:solidFill>
                  <a:schemeClr val="tx1"/>
                </a:solidFill>
                <a:cs typeface="Times New Roman" panose="02020603050405020304" pitchFamily="18" charset="0"/>
              </a:rPr>
              <a:t> Learning Structure Approach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58C4B-CCD8-4A01-A840-F7C36C9AA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1928" y="3072546"/>
            <a:ext cx="7729728" cy="3101983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 err="1"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berpartisipatif</a:t>
            </a:r>
            <a:r>
              <a:rPr lang="en-US" sz="2400" dirty="0"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cs typeface="Times New Roman" panose="02020603050405020304" pitchFamily="18" charset="0"/>
              </a:rPr>
              <a:t>terdiri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dari</a:t>
            </a:r>
            <a:r>
              <a:rPr lang="en-US" sz="2400" dirty="0">
                <a:cs typeface="Times New Roman" panose="02020603050405020304" pitchFamily="18" charset="0"/>
              </a:rPr>
              <a:t> orang-orang </a:t>
            </a:r>
            <a:r>
              <a:rPr lang="en-US" sz="2400" dirty="0" err="1">
                <a:cs typeface="Times New Roman" panose="02020603050405020304" pitchFamily="18" charset="0"/>
              </a:rPr>
              <a:t>dari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sebagian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besar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tingkatan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organisasi</a:t>
            </a:r>
            <a:r>
              <a:rPr lang="en-US" sz="2400" dirty="0"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cs typeface="Times New Roman" panose="02020603050405020304" pitchFamily="18" charset="0"/>
              </a:rPr>
              <a:t>mengikuti</a:t>
            </a:r>
            <a:r>
              <a:rPr lang="en-US" sz="2400" dirty="0">
                <a:cs typeface="Times New Roman" panose="02020603050405020304" pitchFamily="18" charset="0"/>
              </a:rPr>
              <a:t> model </a:t>
            </a:r>
            <a:r>
              <a:rPr lang="en-US" sz="2400" dirty="0" err="1">
                <a:cs typeface="Times New Roman" panose="02020603050405020304" pitchFamily="18" charset="0"/>
              </a:rPr>
              <a:t>penelitian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tindakan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untuk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perubahan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organisasi</a:t>
            </a:r>
            <a:r>
              <a:rPr lang="en-US" sz="2400" dirty="0"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cs typeface="Times New Roman" panose="02020603050405020304" pitchFamily="18" charset="0"/>
              </a:rPr>
              <a:t>bermakna</a:t>
            </a:r>
            <a:endParaRPr lang="en-US" sz="24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822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AE275-C261-4A07-9C8A-5413F3580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1085" y="2834640"/>
            <a:ext cx="7729728" cy="1188720"/>
          </a:xfrm>
        </p:spPr>
        <p:txBody>
          <a:bodyPr/>
          <a:lstStyle/>
          <a:p>
            <a:r>
              <a:rPr lang="en-US" dirty="0"/>
              <a:t>Cross-cultural and ethnical issues in organizational change</a:t>
            </a:r>
          </a:p>
        </p:txBody>
      </p:sp>
    </p:spTree>
    <p:extLst>
      <p:ext uri="{BB962C8B-B14F-4D97-AF65-F5344CB8AC3E}">
        <p14:creationId xmlns:p14="http://schemas.microsoft.com/office/powerpoint/2010/main" val="204452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if thank you">
            <a:extLst>
              <a:ext uri="{FF2B5EF4-FFF2-40B4-BE49-F238E27FC236}">
                <a16:creationId xmlns:a16="http://schemas.microsoft.com/office/drawing/2014/main" id="{80E27313-84D5-4F6E-A509-00EEA2C600AE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571500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0459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F6A89-9432-49ED-B061-F6D10121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9553" y="258575"/>
            <a:ext cx="7729728" cy="1188720"/>
          </a:xfrm>
        </p:spPr>
        <p:txBody>
          <a:bodyPr/>
          <a:lstStyle/>
          <a:p>
            <a:r>
              <a:rPr lang="en-US" dirty="0"/>
              <a:t>Lewin’s force field analysis model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E150EA5-9C15-47CA-9BB8-89C10636A4DD}"/>
              </a:ext>
            </a:extLst>
          </p:cNvPr>
          <p:cNvGrpSpPr/>
          <p:nvPr/>
        </p:nvGrpSpPr>
        <p:grpSpPr>
          <a:xfrm>
            <a:off x="2211421" y="1802952"/>
            <a:ext cx="7436002" cy="4880778"/>
            <a:chOff x="1964037" y="1447295"/>
            <a:chExt cx="7466012" cy="495748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0416978-A6C6-43A6-9AF8-72CC2F0AA174}"/>
                </a:ext>
              </a:extLst>
            </p:cNvPr>
            <p:cNvSpPr/>
            <p:nvPr/>
          </p:nvSpPr>
          <p:spPr>
            <a:xfrm>
              <a:off x="3124706" y="1447295"/>
              <a:ext cx="6007184" cy="478834"/>
            </a:xfrm>
            <a:prstGeom prst="rect">
              <a:avLst/>
            </a:prstGeom>
            <a:solidFill>
              <a:srgbClr val="FDF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2" descr="C:\Documents and Settings\marisa_rey_bulen\Desktop\McShane\McS to digital ed\McShane artwork library\Artwork library\Artwork library\Chapter 15\Figure\mcshane_exh15.1_p478.jpg">
              <a:extLst>
                <a:ext uri="{FF2B5EF4-FFF2-40B4-BE49-F238E27FC236}">
                  <a16:creationId xmlns:a16="http://schemas.microsoft.com/office/drawing/2014/main" id="{A2A01AEB-B8BF-44A6-AAC1-B2CA7B6B5F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1217"/>
            <a:stretch>
              <a:fillRect/>
            </a:stretch>
          </p:blipFill>
          <p:spPr bwMode="auto">
            <a:xfrm>
              <a:off x="1964037" y="1578778"/>
              <a:ext cx="7466012" cy="482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086CE4D-FE2D-440D-B50D-642C35567D4F}"/>
                </a:ext>
              </a:extLst>
            </p:cNvPr>
            <p:cNvSpPr txBox="1"/>
            <p:nvPr/>
          </p:nvSpPr>
          <p:spPr>
            <a:xfrm>
              <a:off x="3391152" y="3327969"/>
              <a:ext cx="1792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D6C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UNFREEZING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CA44FB6-7006-49E9-A0AF-DCD19783CE4A}"/>
                </a:ext>
              </a:extLst>
            </p:cNvPr>
            <p:cNvSpPr txBox="1"/>
            <p:nvPr/>
          </p:nvSpPr>
          <p:spPr>
            <a:xfrm>
              <a:off x="5637791" y="2797701"/>
              <a:ext cx="11990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D6C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MOVING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0899740-C6B3-4A00-9B4D-456208FD2458}"/>
                </a:ext>
              </a:extLst>
            </p:cNvPr>
            <p:cNvSpPr txBox="1"/>
            <p:nvPr/>
          </p:nvSpPr>
          <p:spPr>
            <a:xfrm>
              <a:off x="7292379" y="1526019"/>
              <a:ext cx="1682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D6C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REFREEZING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4702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8FB45-6CBC-4A29-9325-27A669A0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Lewin’s force field analysis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D2FAE-2062-4495-9C28-0BFF81A3A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660" y="2683440"/>
            <a:ext cx="6387570" cy="310198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/>
              <a:t>Driving Forces</a:t>
            </a:r>
          </a:p>
          <a:p>
            <a:pPr marL="0" indent="0">
              <a:buNone/>
            </a:pPr>
            <a:r>
              <a:rPr lang="en-US" sz="2400" dirty="0"/>
              <a:t>Hal-</a:t>
            </a:r>
            <a:r>
              <a:rPr lang="en-US" sz="2400" dirty="0" err="1"/>
              <a:t>hal</a:t>
            </a:r>
            <a:r>
              <a:rPr lang="en-US" sz="2400" dirty="0"/>
              <a:t> yang </a:t>
            </a:r>
            <a:r>
              <a:rPr lang="en-US" sz="2400" dirty="0" err="1"/>
              <a:t>mendorong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. </a:t>
            </a:r>
            <a:r>
              <a:rPr lang="en-US" sz="2400" dirty="0" err="1"/>
              <a:t>Berasal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</a:t>
            </a:r>
            <a:r>
              <a:rPr lang="en-US" sz="2400" dirty="0" err="1"/>
              <a:t>eksternal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pandangan</a:t>
            </a:r>
            <a:r>
              <a:rPr lang="en-US" sz="2400" dirty="0"/>
              <a:t> </a:t>
            </a:r>
            <a:r>
              <a:rPr lang="en-US" sz="2400" dirty="0" err="1"/>
              <a:t>pemimpin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Restraining Forces</a:t>
            </a:r>
          </a:p>
          <a:p>
            <a:pPr marL="0" indent="0">
              <a:buNone/>
            </a:pP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perilaku</a:t>
            </a:r>
            <a:r>
              <a:rPr lang="en-US" sz="2400" dirty="0"/>
              <a:t> </a:t>
            </a:r>
            <a:r>
              <a:rPr lang="en-US" sz="2400" dirty="0" err="1"/>
              <a:t>anggota</a:t>
            </a:r>
            <a:r>
              <a:rPr lang="en-US" sz="2400" dirty="0"/>
              <a:t> </a:t>
            </a:r>
            <a:r>
              <a:rPr lang="en-US" sz="2400" dirty="0" err="1"/>
              <a:t>organisasi</a:t>
            </a:r>
            <a:r>
              <a:rPr lang="en-US" sz="2400" dirty="0"/>
              <a:t> yang </a:t>
            </a:r>
            <a:r>
              <a:rPr lang="en-US" sz="2400" dirty="0" err="1"/>
              <a:t>menentang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.</a:t>
            </a:r>
          </a:p>
        </p:txBody>
      </p:sp>
      <p:pic>
        <p:nvPicPr>
          <p:cNvPr id="4" name="Picture 2" descr="C:\Documents and Settings\marisa_rey_bulen\Desktop\McShane\McS to digital ed\McShane artwork library\Artwork library\Artwork library\Chapter 15\Figure\mcshane_exh15.1_p478.jpg">
            <a:extLst>
              <a:ext uri="{FF2B5EF4-FFF2-40B4-BE49-F238E27FC236}">
                <a16:creationId xmlns:a16="http://schemas.microsoft.com/office/drawing/2014/main" id="{52BF7B38-CE57-4717-B580-6DEB066308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CF6E6"/>
              </a:clrFrom>
              <a:clrTo>
                <a:srgbClr val="FCF6E6">
                  <a:alpha val="0"/>
                </a:srgbClr>
              </a:clrTo>
            </a:clrChange>
          </a:blip>
          <a:srcRect l="18562" t="49344" r="59012" b="17798"/>
          <a:stretch>
            <a:fillRect/>
          </a:stretch>
        </p:blipFill>
        <p:spPr bwMode="auto">
          <a:xfrm>
            <a:off x="7606152" y="2570484"/>
            <a:ext cx="3273222" cy="349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0902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95599-8C2C-4C45-9C73-A4ED9B1A1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Employee resistance as a resource for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F5EF3-F762-47EF-8EF8-054DD0EC3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236" y="2832597"/>
            <a:ext cx="8365528" cy="3568203"/>
          </a:xfrm>
        </p:spPr>
        <p:txBody>
          <a:bodyPr>
            <a:normAutofit/>
          </a:bodyPr>
          <a:lstStyle/>
          <a:p>
            <a:r>
              <a:rPr lang="en-US" sz="2400" dirty="0" err="1"/>
              <a:t>Penolakan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gejala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di proses </a:t>
            </a:r>
            <a:r>
              <a:rPr lang="en-US" sz="2400" dirty="0" err="1"/>
              <a:t>perubahan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Penolakan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dikenali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</a:t>
            </a:r>
            <a:r>
              <a:rPr lang="en-US" sz="2400" dirty="0" err="1"/>
              <a:t>konflik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err="1"/>
              <a:t>Penolakan</a:t>
            </a:r>
            <a:r>
              <a:rPr lang="en-US" sz="2400" dirty="0"/>
              <a:t>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perubahan</a:t>
            </a:r>
            <a:r>
              <a:rPr lang="en-US" sz="2400" dirty="0"/>
              <a:t>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dilihat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konteks</a:t>
            </a:r>
            <a:r>
              <a:rPr lang="en-US" sz="2400" dirty="0"/>
              <a:t> </a:t>
            </a:r>
            <a:r>
              <a:rPr lang="en-US" sz="2400" dirty="0" err="1"/>
              <a:t>keadilan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motivasi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7944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DB4F1-C9CC-46C8-95CE-7D6BF20C39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 reasons why people resist organizational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F3EEBD-5AF0-4E1C-8EA4-7952FEDD1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/>
              <a:t>Direct Cost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Saving Face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Fear of The Unknown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Breaking Routines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Incongruent Team Dynamics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Incongruent Organizational System</a:t>
            </a:r>
          </a:p>
        </p:txBody>
      </p:sp>
    </p:spTree>
    <p:extLst>
      <p:ext uri="{BB962C8B-B14F-4D97-AF65-F5344CB8AC3E}">
        <p14:creationId xmlns:p14="http://schemas.microsoft.com/office/powerpoint/2010/main" val="405910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8322C-8CC8-48F2-90F8-B29DBFEC0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398" y="338509"/>
            <a:ext cx="7729728" cy="1188720"/>
          </a:xfrm>
        </p:spPr>
        <p:txBody>
          <a:bodyPr/>
          <a:lstStyle/>
          <a:p>
            <a:r>
              <a:rPr lang="en-US" dirty="0"/>
              <a:t>Unfreezing, changing, refreezing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150EA5-9C15-47CA-9BB8-89C10636A4DD}"/>
              </a:ext>
            </a:extLst>
          </p:cNvPr>
          <p:cNvGrpSpPr/>
          <p:nvPr/>
        </p:nvGrpSpPr>
        <p:grpSpPr>
          <a:xfrm>
            <a:off x="2119981" y="1750700"/>
            <a:ext cx="7436002" cy="4880778"/>
            <a:chOff x="1964037" y="1447295"/>
            <a:chExt cx="7466012" cy="4957483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0416978-A6C6-43A6-9AF8-72CC2F0AA174}"/>
                </a:ext>
              </a:extLst>
            </p:cNvPr>
            <p:cNvSpPr/>
            <p:nvPr/>
          </p:nvSpPr>
          <p:spPr>
            <a:xfrm>
              <a:off x="3124706" y="1447295"/>
              <a:ext cx="6007184" cy="478834"/>
            </a:xfrm>
            <a:prstGeom prst="rect">
              <a:avLst/>
            </a:prstGeom>
            <a:solidFill>
              <a:srgbClr val="FDF6E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2" descr="C:\Documents and Settings\marisa_rey_bulen\Desktop\McShane\McS to digital ed\McShane artwork library\Artwork library\Artwork library\Chapter 15\Figure\mcshane_exh15.1_p478.jpg">
              <a:extLst>
                <a:ext uri="{FF2B5EF4-FFF2-40B4-BE49-F238E27FC236}">
                  <a16:creationId xmlns:a16="http://schemas.microsoft.com/office/drawing/2014/main" id="{A2A01AEB-B8BF-44A6-AAC1-B2CA7B6B5F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11217"/>
            <a:stretch>
              <a:fillRect/>
            </a:stretch>
          </p:blipFill>
          <p:spPr bwMode="auto">
            <a:xfrm>
              <a:off x="1964037" y="1578778"/>
              <a:ext cx="7466012" cy="4826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086CE4D-FE2D-440D-B50D-642C35567D4F}"/>
                </a:ext>
              </a:extLst>
            </p:cNvPr>
            <p:cNvSpPr txBox="1"/>
            <p:nvPr/>
          </p:nvSpPr>
          <p:spPr>
            <a:xfrm>
              <a:off x="3391152" y="3327969"/>
              <a:ext cx="17924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D6C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UNFREEZING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CA44FB6-7006-49E9-A0AF-DCD19783CE4A}"/>
                </a:ext>
              </a:extLst>
            </p:cNvPr>
            <p:cNvSpPr txBox="1"/>
            <p:nvPr/>
          </p:nvSpPr>
          <p:spPr>
            <a:xfrm>
              <a:off x="5637791" y="2797701"/>
              <a:ext cx="11990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D6C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MOVING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80899740-C6B3-4A00-9B4D-456208FD2458}"/>
                </a:ext>
              </a:extLst>
            </p:cNvPr>
            <p:cNvSpPr txBox="1"/>
            <p:nvPr/>
          </p:nvSpPr>
          <p:spPr>
            <a:xfrm>
              <a:off x="7292379" y="1526019"/>
              <a:ext cx="168206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D6C68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REFREEZING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952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80D77-3098-40D2-9899-E77002A1F8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urgency for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82B5BC-2F0D-46A3-82A7-EB1FC789F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Customer-Driven Change</a:t>
            </a:r>
          </a:p>
          <a:p>
            <a:pPr>
              <a:buFontTx/>
              <a:buChar char="-"/>
            </a:pPr>
            <a:r>
              <a:rPr lang="en-US" sz="2400" dirty="0" err="1"/>
              <a:t>Konsekuensi</a:t>
            </a:r>
            <a:r>
              <a:rPr lang="en-US" sz="2400" dirty="0"/>
              <a:t> yang </a:t>
            </a:r>
            <a:r>
              <a:rPr lang="en-US" sz="2400" dirty="0" err="1"/>
              <a:t>merugikan</a:t>
            </a:r>
            <a:r>
              <a:rPr lang="en-US" sz="2400" dirty="0"/>
              <a:t> </a:t>
            </a:r>
            <a:r>
              <a:rPr lang="en-US" sz="2400" dirty="0" err="1"/>
              <a:t>bagi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manusia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energy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karyawan</a:t>
            </a:r>
            <a:endParaRPr lang="en-US" sz="2400" dirty="0"/>
          </a:p>
          <a:p>
            <a:pPr>
              <a:buFontTx/>
              <a:buChar char="-"/>
            </a:pPr>
            <a:endParaRPr lang="en-US" sz="2400" dirty="0"/>
          </a:p>
          <a:p>
            <a:r>
              <a:rPr lang="en-US" sz="2400" dirty="0"/>
              <a:t>Creating an Urgency For Change Without External Forces</a:t>
            </a:r>
          </a:p>
          <a:p>
            <a:pPr>
              <a:buFontTx/>
              <a:buChar char="-"/>
            </a:pPr>
            <a:r>
              <a:rPr lang="en-US" sz="2400" dirty="0" err="1"/>
              <a:t>Membutuhkan</a:t>
            </a:r>
            <a:r>
              <a:rPr lang="en-US" sz="2400" dirty="0"/>
              <a:t> </a:t>
            </a:r>
            <a:r>
              <a:rPr lang="en-US" sz="2400" dirty="0" err="1"/>
              <a:t>pengaruh</a:t>
            </a:r>
            <a:r>
              <a:rPr lang="en-US" sz="2400" dirty="0"/>
              <a:t> persuasive</a:t>
            </a:r>
          </a:p>
          <a:p>
            <a:pPr>
              <a:buFontTx/>
              <a:buChar char="-"/>
            </a:pPr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visi</a:t>
            </a:r>
            <a:r>
              <a:rPr lang="en-US" sz="2400" dirty="0"/>
              <a:t> </a:t>
            </a:r>
            <a:r>
              <a:rPr lang="en-US" sz="2400" dirty="0" err="1"/>
              <a:t>positif</a:t>
            </a:r>
            <a:r>
              <a:rPr lang="en-US" sz="2400" dirty="0"/>
              <a:t> </a:t>
            </a:r>
            <a:r>
              <a:rPr lang="en-US" sz="2400" dirty="0" err="1"/>
              <a:t>ketimbang</a:t>
            </a:r>
            <a:r>
              <a:rPr lang="en-US" sz="2400" dirty="0"/>
              <a:t> </a:t>
            </a:r>
            <a:r>
              <a:rPr lang="en-US" sz="2400" dirty="0" err="1"/>
              <a:t>ancaman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24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71CBA8-2355-43BC-B016-E991F8D0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394003"/>
            <a:ext cx="7729728" cy="1188720"/>
          </a:xfrm>
        </p:spPr>
        <p:txBody>
          <a:bodyPr/>
          <a:lstStyle/>
          <a:p>
            <a:r>
              <a:rPr lang="en-US" dirty="0"/>
              <a:t>6 </a:t>
            </a:r>
            <a:r>
              <a:rPr lang="en-US" dirty="0" err="1"/>
              <a:t>Strategi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Meminimalkan</a:t>
            </a:r>
            <a:r>
              <a:rPr lang="en-US" dirty="0"/>
              <a:t> P</a:t>
            </a:r>
            <a:r>
              <a:rPr lang="id-ID" dirty="0"/>
              <a:t>erlawanan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Perubahan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50A2A1F-E1FF-4B51-AB92-9279965E365E}"/>
              </a:ext>
            </a:extLst>
          </p:cNvPr>
          <p:cNvSpPr/>
          <p:nvPr/>
        </p:nvSpPr>
        <p:spPr>
          <a:xfrm>
            <a:off x="831510" y="2138138"/>
            <a:ext cx="2799963" cy="77487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COMMUNICATION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879669" y="2138138"/>
            <a:ext cx="2586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Prioritas</a:t>
            </a:r>
            <a:r>
              <a:rPr lang="en-US" dirty="0" smtClean="0"/>
              <a:t> </a:t>
            </a:r>
            <a:r>
              <a:rPr lang="en-US" dirty="0" err="1" smtClean="0"/>
              <a:t>tertinggi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6466114" y="2138138"/>
            <a:ext cx="3762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pengaplikasian</a:t>
            </a:r>
            <a:r>
              <a:rPr lang="en-US" dirty="0" smtClean="0"/>
              <a:t>: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urgensi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tahu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mempengaruhu</a:t>
            </a:r>
            <a:r>
              <a:rPr lang="en-US" dirty="0" smtClean="0"/>
              <a:t> dia.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879669" y="3396343"/>
            <a:ext cx="2338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Kelemahan</a:t>
            </a:r>
            <a:r>
              <a:rPr lang="en-US" dirty="0" smtClean="0"/>
              <a:t> : </a:t>
            </a:r>
            <a:r>
              <a:rPr lang="en-US" dirty="0" err="1" smtClean="0"/>
              <a:t>memakan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17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313</TotalTime>
  <Words>782</Words>
  <Application>Microsoft Office PowerPoint</Application>
  <PresentationFormat>Widescreen</PresentationFormat>
  <Paragraphs>175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Gill Sans MT</vt:lpstr>
      <vt:lpstr>Times New Roman</vt:lpstr>
      <vt:lpstr>Wingdings</vt:lpstr>
      <vt:lpstr>Parcel</vt:lpstr>
      <vt:lpstr>ORGANIZATIONAL CHANGE</vt:lpstr>
      <vt:lpstr>Learning objective</vt:lpstr>
      <vt:lpstr>Lewin’s force field analysis model</vt:lpstr>
      <vt:lpstr>Lewin’s force field analysis model</vt:lpstr>
      <vt:lpstr>Employee resistance as a resource for change</vt:lpstr>
      <vt:lpstr>6 reasons why people resist organizational change</vt:lpstr>
      <vt:lpstr>Unfreezing, changing, refreezing</vt:lpstr>
      <vt:lpstr>Creating an urgency for change</vt:lpstr>
      <vt:lpstr>6 Strategi untuk Meminimalkan Perlawanan terhadap Perubahan</vt:lpstr>
      <vt:lpstr>6 Strategi untuk Meminimalkan Perlawanan terhadap Perubahan</vt:lpstr>
      <vt:lpstr>6 Strategi untuk Meminimalkan Perlawanan terhadap Perubahan</vt:lpstr>
      <vt:lpstr>6 Strategi untuk Meminimalkan Perlawanan terhadap Perubahan</vt:lpstr>
      <vt:lpstr>6 Strategi untuk Meminimalkan Perlawanan terhadap Perubahan</vt:lpstr>
      <vt:lpstr>6 Strategi untuk Meminimalkan Perlawanan terhadap Perubahan</vt:lpstr>
      <vt:lpstr>Change Agent, Strategic Visions, and Difusing Change</vt:lpstr>
      <vt:lpstr>Change agent</vt:lpstr>
      <vt:lpstr>Strategic Vision</vt:lpstr>
      <vt:lpstr>Diffusing Change</vt:lpstr>
      <vt:lpstr>PowerPoint Presentation</vt:lpstr>
      <vt:lpstr>Action research approach</vt:lpstr>
      <vt:lpstr>Action research process</vt:lpstr>
      <vt:lpstr>Appreciative Inquiry Approach</vt:lpstr>
      <vt:lpstr>The Four-D Model of Appreciative Inquiry</vt:lpstr>
      <vt:lpstr>Large-Group Interventions</vt:lpstr>
      <vt:lpstr>Parellel Learning Structure Approach</vt:lpstr>
      <vt:lpstr>Cross-cultural and ethnical issues in organizational change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CHANGE</dc:title>
  <dc:creator>Nadhine Syahzan</dc:creator>
  <cp:lastModifiedBy>nurul indah ramadhanti</cp:lastModifiedBy>
  <cp:revision>26</cp:revision>
  <dcterms:created xsi:type="dcterms:W3CDTF">2018-03-08T22:47:39Z</dcterms:created>
  <dcterms:modified xsi:type="dcterms:W3CDTF">2018-03-09T13:42:44Z</dcterms:modified>
</cp:coreProperties>
</file>