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70" r:id="rId9"/>
    <p:sldId id="271" r:id="rId10"/>
    <p:sldId id="272" r:id="rId11"/>
    <p:sldId id="264" r:id="rId12"/>
    <p:sldId id="265" r:id="rId13"/>
    <p:sldId id="268" r:id="rId14"/>
    <p:sldId id="267" r:id="rId15"/>
    <p:sldId id="269" r:id="rId16"/>
    <p:sldId id="273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2/21/2018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2/21/2018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2/21/2018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2/21/2018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2/21/2018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2/21/2018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2/21/2018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2/21/2018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2/21/2018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924076"/>
            <a:ext cx="8825658" cy="2677648"/>
          </a:xfrm>
        </p:spPr>
        <p:txBody>
          <a:bodyPr/>
          <a:lstStyle/>
          <a:p>
            <a:pPr algn="ctr"/>
            <a:r>
              <a:rPr lang="en-US" dirty="0"/>
              <a:t>Power and Influence in</a:t>
            </a:r>
            <a:br>
              <a:rPr lang="en-US" dirty="0"/>
            </a:br>
            <a:r>
              <a:rPr lang="en-US" dirty="0"/>
              <a:t>the Workplace</a:t>
            </a:r>
            <a:br>
              <a:rPr lang="en-US" dirty="0"/>
            </a:br>
            <a:endParaRPr lang="en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036423"/>
            <a:ext cx="8825658" cy="1602377"/>
          </a:xfrm>
        </p:spPr>
        <p:txBody>
          <a:bodyPr>
            <a:noAutofit/>
          </a:bodyPr>
          <a:lstStyle/>
          <a:p>
            <a:r>
              <a:rPr lang="en-ID" sz="2800" dirty="0" smtClean="0"/>
              <a:t>ALZIRA</a:t>
            </a:r>
          </a:p>
          <a:p>
            <a:r>
              <a:rPr lang="en-ID" sz="2800" dirty="0" smtClean="0"/>
              <a:t>YUNITA</a:t>
            </a:r>
          </a:p>
          <a:p>
            <a:r>
              <a:rPr lang="en-ID" sz="2800" dirty="0" smtClean="0"/>
              <a:t>RASYIFA</a:t>
            </a:r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18822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8354" y="482929"/>
            <a:ext cx="7710624" cy="5789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97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Organizational Politic   </a:t>
            </a:r>
            <a:br>
              <a:rPr lang="en-US" dirty="0"/>
            </a:b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/>
              <a:t>Taktik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perilaku</a:t>
            </a:r>
            <a:r>
              <a:rPr lang="en-US" sz="2400" dirty="0"/>
              <a:t> </a:t>
            </a:r>
            <a:r>
              <a:rPr lang="en-US" sz="2400" dirty="0" err="1"/>
              <a:t>melayani</a:t>
            </a:r>
            <a:r>
              <a:rPr lang="en-US" sz="2400" dirty="0"/>
              <a:t> </a:t>
            </a:r>
            <a:r>
              <a:rPr lang="en-US" sz="2400" dirty="0" err="1"/>
              <a:t>diri</a:t>
            </a:r>
            <a:r>
              <a:rPr lang="en-US" sz="2400" dirty="0"/>
              <a:t> </a:t>
            </a:r>
            <a:r>
              <a:rPr lang="en-US" sz="2400" dirty="0" err="1"/>
              <a:t>sendiri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mengorbankan</a:t>
            </a:r>
            <a:r>
              <a:rPr lang="en-US" sz="2400" dirty="0"/>
              <a:t> orang lain.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25957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Machiavellian Values 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defTabSz="914400">
              <a:spcBef>
                <a:spcPts val="0"/>
              </a:spcBef>
              <a:buClrTx/>
              <a:buSzTx/>
              <a:buNone/>
              <a:defRPr/>
            </a:pPr>
            <a:endParaRPr lang="en-US" sz="2400" dirty="0"/>
          </a:p>
          <a:p>
            <a:pPr marL="0" lvl="0" indent="0" defTabSz="914400">
              <a:spcBef>
                <a:spcPts val="0"/>
              </a:spcBef>
              <a:buClrTx/>
              <a:buSzTx/>
              <a:buNone/>
              <a:defRPr/>
            </a:pPr>
            <a:r>
              <a:rPr lang="en-US" sz="2400" dirty="0" err="1"/>
              <a:t>Keyakinan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tipu</a:t>
            </a:r>
            <a:r>
              <a:rPr lang="en-US" sz="2400" dirty="0"/>
              <a:t> </a:t>
            </a:r>
            <a:r>
              <a:rPr lang="en-US" sz="2400" dirty="0" err="1"/>
              <a:t>daya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alami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diterima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mempengaruhi</a:t>
            </a:r>
            <a:r>
              <a:rPr lang="en-US" sz="2400" dirty="0"/>
              <a:t> orang lain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mendapatkan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layak</a:t>
            </a:r>
            <a:r>
              <a:rPr lang="en-US" sz="2400" dirty="0"/>
              <a:t> </a:t>
            </a:r>
            <a:r>
              <a:rPr lang="en-US" sz="2400" dirty="0" err="1"/>
              <a:t>diterima</a:t>
            </a:r>
            <a:endParaRPr lang="en-US" sz="2400" dirty="0"/>
          </a:p>
          <a:p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343510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4589" y="1420465"/>
            <a:ext cx="8825658" cy="2677648"/>
          </a:xfrm>
        </p:spPr>
        <p:txBody>
          <a:bodyPr/>
          <a:lstStyle/>
          <a:p>
            <a:pPr algn="ctr"/>
            <a:r>
              <a:rPr lang="en-ID" dirty="0" err="1"/>
              <a:t>Pengaruh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Politik</a:t>
            </a:r>
            <a:r>
              <a:rPr lang="en-ID" dirty="0"/>
              <a:t> </a:t>
            </a:r>
            <a:r>
              <a:rPr lang="en-ID" dirty="0" err="1"/>
              <a:t>Organisasi</a:t>
            </a:r>
            <a:endParaRPr lang="en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2843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1344" y="2099732"/>
            <a:ext cx="8825658" cy="2677648"/>
          </a:xfrm>
        </p:spPr>
        <p:txBody>
          <a:bodyPr/>
          <a:lstStyle/>
          <a:p>
            <a:pPr algn="ctr"/>
            <a:r>
              <a:rPr lang="en-ID" sz="4400" dirty="0" err="1" smtClean="0"/>
              <a:t>Kondisi</a:t>
            </a:r>
            <a:r>
              <a:rPr lang="en-ID" sz="4400" dirty="0" smtClean="0"/>
              <a:t> </a:t>
            </a:r>
            <a:r>
              <a:rPr lang="en-ID" sz="4400" dirty="0" err="1" smtClean="0"/>
              <a:t>Organisasi</a:t>
            </a:r>
            <a:r>
              <a:rPr lang="en-ID" sz="4400" dirty="0" smtClean="0"/>
              <a:t> </a:t>
            </a:r>
            <a:r>
              <a:rPr lang="en-ID" sz="4400" dirty="0" err="1"/>
              <a:t>dan</a:t>
            </a:r>
            <a:r>
              <a:rPr lang="en-ID" sz="4400" dirty="0"/>
              <a:t> </a:t>
            </a:r>
            <a:r>
              <a:rPr lang="en-ID" sz="4400" dirty="0" err="1" smtClean="0"/>
              <a:t>Karakteristik</a:t>
            </a:r>
            <a:r>
              <a:rPr lang="en-ID" sz="4400" dirty="0" smtClean="0"/>
              <a:t> </a:t>
            </a:r>
            <a:r>
              <a:rPr lang="en-ID" sz="4400" dirty="0" err="1" smtClean="0"/>
              <a:t>Pribadi</a:t>
            </a:r>
            <a:r>
              <a:rPr lang="en-ID" sz="4400" dirty="0" smtClean="0"/>
              <a:t> </a:t>
            </a:r>
            <a:r>
              <a:rPr lang="en-ID" sz="4400" dirty="0"/>
              <a:t>yang </a:t>
            </a:r>
            <a:r>
              <a:rPr lang="en-ID" sz="4400" dirty="0" err="1" smtClean="0"/>
              <a:t>Mendukung</a:t>
            </a:r>
            <a:r>
              <a:rPr lang="en-ID" sz="4400" dirty="0" smtClean="0"/>
              <a:t> </a:t>
            </a:r>
            <a:r>
              <a:rPr lang="en-ID" sz="4400" dirty="0" err="1" smtClean="0"/>
              <a:t>Politik</a:t>
            </a:r>
            <a:r>
              <a:rPr lang="en-ID" sz="4400" dirty="0" smtClean="0"/>
              <a:t> </a:t>
            </a:r>
            <a:r>
              <a:rPr lang="en-ID" sz="4400" dirty="0" err="1" smtClean="0"/>
              <a:t>Organisasi</a:t>
            </a:r>
            <a:r>
              <a:rPr lang="en-ID" sz="4400" dirty="0"/>
              <a:t>.</a:t>
            </a:r>
            <a:br>
              <a:rPr lang="en-ID" sz="4400" dirty="0"/>
            </a:br>
            <a:endParaRPr lang="en-ID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4115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Minimizing Political </a:t>
            </a:r>
            <a:r>
              <a:rPr lang="en-US" dirty="0" err="1"/>
              <a:t>Behaviour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defTabSz="914400">
              <a:spcBef>
                <a:spcPts val="0"/>
              </a:spcBef>
              <a:buClrTx/>
              <a:buSzTx/>
              <a:buNone/>
              <a:defRPr/>
            </a:pPr>
            <a:r>
              <a:rPr lang="en-US" sz="2400" dirty="0" err="1"/>
              <a:t>Praktik</a:t>
            </a:r>
            <a:r>
              <a:rPr lang="en-US" sz="2400" dirty="0"/>
              <a:t> </a:t>
            </a:r>
            <a:r>
              <a:rPr lang="en-US" sz="2400" dirty="0" err="1"/>
              <a:t>perubahan</a:t>
            </a:r>
            <a:r>
              <a:rPr lang="en-US" sz="2400" dirty="0"/>
              <a:t> </a:t>
            </a:r>
            <a:r>
              <a:rPr lang="en-US" sz="2400" dirty="0" err="1"/>
              <a:t>organisasi</a:t>
            </a:r>
            <a:r>
              <a:rPr lang="en-US" sz="2400" dirty="0"/>
              <a:t> yang </a:t>
            </a:r>
            <a:r>
              <a:rPr lang="en-US" sz="2400" dirty="0" err="1"/>
              <a:t>efektif</a:t>
            </a:r>
            <a:endParaRPr lang="en-US" sz="2400" dirty="0"/>
          </a:p>
          <a:p>
            <a:pPr marL="0" lvl="0" indent="0" defTabSz="914400">
              <a:spcBef>
                <a:spcPts val="0"/>
              </a:spcBef>
              <a:buClrTx/>
              <a:buSzTx/>
              <a:buNone/>
              <a:defRPr/>
            </a:pPr>
            <a:r>
              <a:rPr lang="en-US" sz="2400" dirty="0" err="1"/>
              <a:t>memberi</a:t>
            </a:r>
            <a:r>
              <a:rPr lang="en-US" sz="2400" dirty="0"/>
              <a:t> </a:t>
            </a:r>
            <a:r>
              <a:rPr lang="en-US" sz="2400" dirty="0" err="1"/>
              <a:t>karyawan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banyak</a:t>
            </a:r>
            <a:r>
              <a:rPr lang="en-US" sz="2400" dirty="0"/>
              <a:t> </a:t>
            </a:r>
            <a:r>
              <a:rPr lang="en-US" sz="2400" dirty="0" err="1"/>
              <a:t>kendali</a:t>
            </a:r>
            <a:r>
              <a:rPr lang="en-US" sz="2400" dirty="0"/>
              <a:t>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pekerjaan</a:t>
            </a:r>
            <a:r>
              <a:rPr lang="en-US" sz="2400" dirty="0"/>
              <a:t> </a:t>
            </a:r>
            <a:r>
              <a:rPr lang="en-US" sz="2400" dirty="0" err="1"/>
              <a:t>mereka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memberitahukan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 </a:t>
            </a:r>
            <a:r>
              <a:rPr lang="en-US" sz="2400" dirty="0" err="1"/>
              <a:t>kejadian</a:t>
            </a:r>
            <a:r>
              <a:rPr lang="en-US" sz="2400" dirty="0"/>
              <a:t> </a:t>
            </a:r>
            <a:r>
              <a:rPr lang="en-US" sz="2400" dirty="0" err="1" smtClean="0"/>
              <a:t>organisasi</a:t>
            </a:r>
            <a:r>
              <a:rPr lang="en-US" sz="2400" dirty="0" smtClean="0"/>
              <a:t>.</a:t>
            </a:r>
            <a:endParaRPr lang="en-US" sz="2400" dirty="0"/>
          </a:p>
          <a:p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195070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8354" y="1253308"/>
            <a:ext cx="9000308" cy="3810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8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D" dirty="0" smtClean="0"/>
              <a:t>LEARNING OBJECTIVE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38699"/>
            <a:ext cx="8825659" cy="4219301"/>
          </a:xfrm>
        </p:spPr>
        <p:txBody>
          <a:bodyPr>
            <a:normAutofit/>
          </a:bodyPr>
          <a:lstStyle/>
          <a:p>
            <a:r>
              <a:rPr lang="en-US" sz="2000" dirty="0"/>
              <a:t>1. </a:t>
            </a:r>
            <a:r>
              <a:rPr lang="en-US" sz="2000" dirty="0" err="1"/>
              <a:t>Jelaskan</a:t>
            </a:r>
            <a:r>
              <a:rPr lang="en-US" sz="2000" dirty="0"/>
              <a:t> </a:t>
            </a:r>
            <a:r>
              <a:rPr lang="en-US" sz="2000" dirty="0" err="1"/>
              <a:t>maksud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kekuasaan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kekuasaan</a:t>
            </a:r>
            <a:r>
              <a:rPr lang="en-US" sz="2000" dirty="0"/>
              <a:t> yang </a:t>
            </a:r>
            <a:r>
              <a:rPr lang="en-US" sz="2000" dirty="0" err="1"/>
              <a:t>berlawanan</a:t>
            </a:r>
            <a:r>
              <a:rPr lang="en-US" sz="2000" dirty="0"/>
              <a:t>.</a:t>
            </a:r>
          </a:p>
          <a:p>
            <a:r>
              <a:rPr lang="en-US" sz="2000" dirty="0"/>
              <a:t>2. </a:t>
            </a:r>
            <a:r>
              <a:rPr lang="en-US" sz="2000" dirty="0" err="1"/>
              <a:t>Jelaskan</a:t>
            </a:r>
            <a:r>
              <a:rPr lang="en-US" sz="2000" dirty="0"/>
              <a:t> lima </a:t>
            </a:r>
            <a:r>
              <a:rPr lang="en-US" sz="2000" dirty="0" err="1"/>
              <a:t>sumber</a:t>
            </a:r>
            <a:r>
              <a:rPr lang="en-US" sz="2000" dirty="0"/>
              <a:t> </a:t>
            </a:r>
            <a:r>
              <a:rPr lang="en-US" sz="2000" dirty="0" err="1"/>
              <a:t>kekuatan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organisasi</a:t>
            </a:r>
            <a:r>
              <a:rPr lang="en-US" sz="2000" dirty="0"/>
              <a:t>.</a:t>
            </a:r>
          </a:p>
          <a:p>
            <a:r>
              <a:rPr lang="en-US" sz="2000" dirty="0"/>
              <a:t>3. </a:t>
            </a:r>
            <a:r>
              <a:rPr lang="en-US" sz="2000" dirty="0" err="1"/>
              <a:t>Jelaskan</a:t>
            </a:r>
            <a:r>
              <a:rPr lang="en-US" sz="2000" dirty="0"/>
              <a:t> </a:t>
            </a:r>
            <a:r>
              <a:rPr lang="en-US" sz="2000" dirty="0" err="1"/>
              <a:t>bagaimana</a:t>
            </a:r>
            <a:r>
              <a:rPr lang="en-US" sz="2000" dirty="0"/>
              <a:t> </a:t>
            </a:r>
            <a:r>
              <a:rPr lang="en-US" sz="2000" dirty="0" err="1"/>
              <a:t>informasi</a:t>
            </a:r>
            <a:r>
              <a:rPr lang="en-US" sz="2000" dirty="0"/>
              <a:t> </a:t>
            </a:r>
            <a:r>
              <a:rPr lang="en-US" sz="2000" dirty="0" err="1"/>
              <a:t>berhubungan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kekuasaan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organisasi</a:t>
            </a:r>
            <a:r>
              <a:rPr lang="en-US" sz="2000" dirty="0"/>
              <a:t>.</a:t>
            </a:r>
          </a:p>
          <a:p>
            <a:r>
              <a:rPr lang="en-US" sz="2000" dirty="0"/>
              <a:t>4. </a:t>
            </a:r>
            <a:r>
              <a:rPr lang="en-US" sz="2000" dirty="0" err="1"/>
              <a:t>Diskusikan</a:t>
            </a:r>
            <a:r>
              <a:rPr lang="en-US" sz="2000" dirty="0"/>
              <a:t> </a:t>
            </a:r>
            <a:r>
              <a:rPr lang="en-US" sz="2000" dirty="0" err="1"/>
              <a:t>empat</a:t>
            </a:r>
            <a:r>
              <a:rPr lang="en-US" sz="2000" dirty="0"/>
              <a:t> </a:t>
            </a:r>
            <a:r>
              <a:rPr lang="en-US" sz="2000" dirty="0" err="1"/>
              <a:t>kontinjensi</a:t>
            </a:r>
            <a:r>
              <a:rPr lang="en-US" sz="2000" dirty="0"/>
              <a:t> </a:t>
            </a:r>
            <a:r>
              <a:rPr lang="en-US" sz="2000" dirty="0" err="1"/>
              <a:t>kekuasaan</a:t>
            </a:r>
            <a:r>
              <a:rPr lang="en-US" sz="2000" dirty="0"/>
              <a:t>.</a:t>
            </a:r>
          </a:p>
          <a:p>
            <a:r>
              <a:rPr lang="en-US" sz="2000" dirty="0"/>
              <a:t>5. </a:t>
            </a:r>
            <a:r>
              <a:rPr lang="en-US" sz="2000" dirty="0" err="1"/>
              <a:t>Ringkaskan</a:t>
            </a:r>
            <a:r>
              <a:rPr lang="en-US" sz="2000" dirty="0"/>
              <a:t> </a:t>
            </a:r>
            <a:r>
              <a:rPr lang="en-US" sz="2000" dirty="0" err="1"/>
              <a:t>efek</a:t>
            </a:r>
            <a:r>
              <a:rPr lang="en-US" sz="2000" dirty="0"/>
              <a:t> </a:t>
            </a:r>
            <a:r>
              <a:rPr lang="en-US" sz="2000" dirty="0" err="1"/>
              <a:t>kekuatan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power holder </a:t>
            </a:r>
            <a:r>
              <a:rPr lang="en-US" sz="2000" dirty="0" err="1"/>
              <a:t>itu</a:t>
            </a:r>
            <a:r>
              <a:rPr lang="en-US" sz="2000" dirty="0"/>
              <a:t> </a:t>
            </a:r>
            <a:r>
              <a:rPr lang="en-US" sz="2000" dirty="0" err="1"/>
              <a:t>sendiri</a:t>
            </a:r>
            <a:r>
              <a:rPr lang="en-US" sz="2000" dirty="0"/>
              <a:t> </a:t>
            </a:r>
            <a:r>
              <a:rPr lang="en-US" sz="2000" dirty="0" err="1"/>
              <a:t>kinerja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kesejahteraan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5787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sz="2000" dirty="0"/>
              <a:t>6. </a:t>
            </a:r>
            <a:r>
              <a:rPr lang="en-ID" sz="2000" dirty="0" err="1"/>
              <a:t>Ringkaskan</a:t>
            </a:r>
            <a:r>
              <a:rPr lang="en-ID" sz="2000" dirty="0"/>
              <a:t> </a:t>
            </a:r>
            <a:r>
              <a:rPr lang="en-ID" sz="2000" dirty="0" err="1"/>
              <a:t>delapan</a:t>
            </a:r>
            <a:r>
              <a:rPr lang="en-ID" sz="2000" dirty="0"/>
              <a:t> </a:t>
            </a:r>
            <a:r>
              <a:rPr lang="en-ID" sz="2000" dirty="0" err="1"/>
              <a:t>jenis</a:t>
            </a:r>
            <a:r>
              <a:rPr lang="en-ID" sz="2000" dirty="0"/>
              <a:t> </a:t>
            </a:r>
            <a:r>
              <a:rPr lang="en-ID" sz="2000" dirty="0" err="1"/>
              <a:t>taktik</a:t>
            </a:r>
            <a:r>
              <a:rPr lang="en-ID" sz="2000" dirty="0"/>
              <a:t> </a:t>
            </a:r>
            <a:r>
              <a:rPr lang="en-ID" sz="2000" dirty="0" err="1"/>
              <a:t>pengaruhnya</a:t>
            </a:r>
            <a:r>
              <a:rPr lang="en-ID" sz="2000" dirty="0"/>
              <a:t>.</a:t>
            </a:r>
          </a:p>
          <a:p>
            <a:r>
              <a:rPr lang="en-ID" sz="2000" dirty="0"/>
              <a:t>7. </a:t>
            </a:r>
            <a:r>
              <a:rPr lang="en-ID" sz="2000" dirty="0" err="1"/>
              <a:t>Diskusikan</a:t>
            </a:r>
            <a:r>
              <a:rPr lang="en-ID" sz="2000" dirty="0"/>
              <a:t> </a:t>
            </a:r>
            <a:r>
              <a:rPr lang="en-ID" sz="2000" dirty="0" err="1"/>
              <a:t>tiga</a:t>
            </a:r>
            <a:r>
              <a:rPr lang="en-ID" sz="2000" dirty="0"/>
              <a:t> </a:t>
            </a:r>
            <a:r>
              <a:rPr lang="en-ID" sz="2000" dirty="0" err="1"/>
              <a:t>kontinjensi</a:t>
            </a:r>
            <a:r>
              <a:rPr lang="en-ID" sz="2000" dirty="0"/>
              <a:t> yang </a:t>
            </a:r>
            <a:r>
              <a:rPr lang="en-ID" sz="2000" dirty="0" err="1"/>
              <a:t>perlu</a:t>
            </a:r>
            <a:r>
              <a:rPr lang="en-ID" sz="2000" dirty="0"/>
              <a:t> </a:t>
            </a:r>
            <a:r>
              <a:rPr lang="en-ID" sz="2000" dirty="0" err="1"/>
              <a:t>dipertimbangkan</a:t>
            </a:r>
            <a:r>
              <a:rPr lang="en-ID" sz="2000" dirty="0"/>
              <a:t> </a:t>
            </a:r>
            <a:r>
              <a:rPr lang="en-ID" sz="2000" dirty="0" err="1"/>
              <a:t>saat</a:t>
            </a:r>
            <a:r>
              <a:rPr lang="en-ID" sz="2000" dirty="0"/>
              <a:t> </a:t>
            </a:r>
            <a:r>
              <a:rPr lang="en-ID" sz="2000" dirty="0" err="1"/>
              <a:t>menentukan</a:t>
            </a:r>
            <a:r>
              <a:rPr lang="en-ID" sz="2000" dirty="0"/>
              <a:t> </a:t>
            </a:r>
            <a:r>
              <a:rPr lang="en-ID" sz="2000" dirty="0" err="1"/>
              <a:t>pengaruh</a:t>
            </a:r>
            <a:r>
              <a:rPr lang="en-ID" sz="2000" dirty="0"/>
              <a:t> </a:t>
            </a:r>
            <a:r>
              <a:rPr lang="en-ID" sz="2000" dirty="0" err="1"/>
              <a:t>taktik</a:t>
            </a:r>
            <a:r>
              <a:rPr lang="en-ID" sz="2000" dirty="0"/>
              <a:t> yang </a:t>
            </a:r>
            <a:r>
              <a:rPr lang="en-ID" sz="2000" dirty="0" err="1"/>
              <a:t>akan</a:t>
            </a:r>
            <a:r>
              <a:rPr lang="en-ID" sz="2000" dirty="0"/>
              <a:t> </a:t>
            </a:r>
            <a:r>
              <a:rPr lang="en-ID" sz="2000" dirty="0" err="1"/>
              <a:t>digunakan</a:t>
            </a:r>
            <a:r>
              <a:rPr lang="en-ID" sz="2000" dirty="0"/>
              <a:t>.</a:t>
            </a:r>
          </a:p>
          <a:p>
            <a:r>
              <a:rPr lang="en-ID" sz="2000" dirty="0"/>
              <a:t>8. </a:t>
            </a:r>
            <a:r>
              <a:rPr lang="en-ID" sz="2000" dirty="0" err="1"/>
              <a:t>Membedakan</a:t>
            </a:r>
            <a:r>
              <a:rPr lang="en-ID" sz="2000" dirty="0"/>
              <a:t> </a:t>
            </a:r>
            <a:r>
              <a:rPr lang="en-ID" sz="2000" dirty="0" err="1"/>
              <a:t>pengaruh</a:t>
            </a:r>
            <a:r>
              <a:rPr lang="en-ID" sz="2000" dirty="0"/>
              <a:t> </a:t>
            </a:r>
            <a:r>
              <a:rPr lang="en-ID" sz="2000" dirty="0" err="1"/>
              <a:t>dari</a:t>
            </a:r>
            <a:r>
              <a:rPr lang="en-ID" sz="2000" dirty="0"/>
              <a:t> </a:t>
            </a:r>
            <a:r>
              <a:rPr lang="en-ID" sz="2000" dirty="0" err="1"/>
              <a:t>politik</a:t>
            </a:r>
            <a:r>
              <a:rPr lang="en-ID" sz="2000" dirty="0"/>
              <a:t> </a:t>
            </a:r>
            <a:r>
              <a:rPr lang="en-ID" sz="2000" dirty="0" err="1"/>
              <a:t>organisasi</a:t>
            </a:r>
            <a:r>
              <a:rPr lang="en-ID" sz="2000" dirty="0"/>
              <a:t>.</a:t>
            </a:r>
          </a:p>
          <a:p>
            <a:r>
              <a:rPr lang="en-ID" sz="2000" dirty="0"/>
              <a:t>9. </a:t>
            </a:r>
            <a:r>
              <a:rPr lang="en-ID" sz="2000" dirty="0" err="1"/>
              <a:t>Jelaskan</a:t>
            </a:r>
            <a:r>
              <a:rPr lang="en-ID" sz="2000" dirty="0"/>
              <a:t> </a:t>
            </a:r>
            <a:r>
              <a:rPr lang="en-ID" sz="2000" dirty="0" err="1"/>
              <a:t>kondisi</a:t>
            </a:r>
            <a:r>
              <a:rPr lang="en-ID" sz="2000" dirty="0"/>
              <a:t> </a:t>
            </a:r>
            <a:r>
              <a:rPr lang="en-ID" sz="2000" dirty="0" err="1"/>
              <a:t>organisasi</a:t>
            </a:r>
            <a:r>
              <a:rPr lang="en-ID" sz="2000" dirty="0"/>
              <a:t> </a:t>
            </a:r>
            <a:r>
              <a:rPr lang="en-ID" sz="2000" dirty="0" err="1"/>
              <a:t>dan</a:t>
            </a:r>
            <a:r>
              <a:rPr lang="en-ID" sz="2000" dirty="0"/>
              <a:t> </a:t>
            </a:r>
            <a:r>
              <a:rPr lang="en-ID" sz="2000" dirty="0" err="1"/>
              <a:t>karakteristik</a:t>
            </a:r>
            <a:r>
              <a:rPr lang="en-ID" sz="2000" dirty="0"/>
              <a:t> </a:t>
            </a:r>
            <a:r>
              <a:rPr lang="en-ID" sz="2000" dirty="0" err="1"/>
              <a:t>pribadi</a:t>
            </a:r>
            <a:r>
              <a:rPr lang="en-ID" sz="2000" dirty="0"/>
              <a:t> yang </a:t>
            </a:r>
            <a:r>
              <a:rPr lang="en-ID" sz="2000" dirty="0" err="1"/>
              <a:t>mendukung</a:t>
            </a:r>
            <a:r>
              <a:rPr lang="en-ID" sz="2000" dirty="0"/>
              <a:t> </a:t>
            </a:r>
            <a:r>
              <a:rPr lang="en-ID" sz="2000" dirty="0" err="1"/>
              <a:t>politik</a:t>
            </a:r>
            <a:r>
              <a:rPr lang="en-ID" sz="2000" dirty="0"/>
              <a:t> </a:t>
            </a:r>
            <a:r>
              <a:rPr lang="en-ID" sz="2000" dirty="0" err="1"/>
              <a:t>organisasi</a:t>
            </a:r>
            <a:r>
              <a:rPr lang="en-ID" sz="2000" dirty="0"/>
              <a:t>.</a:t>
            </a:r>
          </a:p>
          <a:p>
            <a:r>
              <a:rPr lang="en-ID" sz="2000" dirty="0"/>
              <a:t>10. </a:t>
            </a:r>
            <a:r>
              <a:rPr lang="en-ID" sz="2000" dirty="0" err="1"/>
              <a:t>Mengidentifikasi</a:t>
            </a:r>
            <a:r>
              <a:rPr lang="en-ID" sz="2000" dirty="0"/>
              <a:t> </a:t>
            </a:r>
            <a:r>
              <a:rPr lang="en-ID" sz="2000" dirty="0" err="1"/>
              <a:t>cara</a:t>
            </a:r>
            <a:r>
              <a:rPr lang="en-ID" sz="2000" dirty="0"/>
              <a:t> </a:t>
            </a:r>
            <a:r>
              <a:rPr lang="en-ID" sz="2000" dirty="0" err="1"/>
              <a:t>untuk</a:t>
            </a:r>
            <a:r>
              <a:rPr lang="en-ID" sz="2000" dirty="0"/>
              <a:t> </a:t>
            </a:r>
            <a:r>
              <a:rPr lang="en-ID" sz="2000" dirty="0" err="1"/>
              <a:t>meminimalkan</a:t>
            </a:r>
            <a:r>
              <a:rPr lang="en-ID" sz="2000" dirty="0"/>
              <a:t> </a:t>
            </a:r>
            <a:r>
              <a:rPr lang="en-ID" sz="2000" dirty="0" err="1"/>
              <a:t>politik</a:t>
            </a:r>
            <a:r>
              <a:rPr lang="en-ID" sz="2000" dirty="0"/>
              <a:t> </a:t>
            </a:r>
            <a:r>
              <a:rPr lang="en-ID" sz="2000" dirty="0" err="1"/>
              <a:t>organisasi</a:t>
            </a:r>
            <a:r>
              <a:rPr lang="en-ID" sz="2000" dirty="0"/>
              <a:t>.</a:t>
            </a:r>
          </a:p>
          <a:p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64681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548640"/>
            <a:ext cx="8761413" cy="1131992"/>
          </a:xfrm>
        </p:spPr>
        <p:txBody>
          <a:bodyPr/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Power and </a:t>
            </a:r>
            <a:r>
              <a:rPr lang="en-US" b="1" dirty="0"/>
              <a:t>Countervailing Power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ID" sz="2000" dirty="0" smtClean="0"/>
              <a:t>Power </a:t>
            </a:r>
            <a:r>
              <a:rPr lang="en-ID" sz="2000" dirty="0" err="1" smtClean="0"/>
              <a:t>atau</a:t>
            </a:r>
            <a:r>
              <a:rPr lang="en-ID" sz="2000" dirty="0" smtClean="0"/>
              <a:t> </a:t>
            </a:r>
            <a:r>
              <a:rPr lang="en-US" sz="2000" dirty="0" err="1"/>
              <a:t>Kekuasaan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kapasitas</a:t>
            </a:r>
            <a:r>
              <a:rPr lang="en-US" sz="2000" dirty="0"/>
              <a:t> </a:t>
            </a:r>
            <a:r>
              <a:rPr lang="en-US" sz="2000" dirty="0" err="1"/>
              <a:t>seseorang</a:t>
            </a:r>
            <a:r>
              <a:rPr lang="en-US" sz="2000" dirty="0"/>
              <a:t>, </a:t>
            </a:r>
            <a:r>
              <a:rPr lang="en-US" sz="2000" dirty="0" err="1"/>
              <a:t>tim</a:t>
            </a:r>
            <a:r>
              <a:rPr lang="en-US" sz="2000" dirty="0"/>
              <a:t>,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organisasi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mempengaruhi</a:t>
            </a:r>
            <a:r>
              <a:rPr lang="en-US" sz="2000" dirty="0"/>
              <a:t> orang lain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Countervailing Power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Kapasitas</a:t>
            </a:r>
            <a:r>
              <a:rPr lang="en-US" sz="2000" dirty="0" smtClean="0"/>
              <a:t> </a:t>
            </a:r>
            <a:r>
              <a:rPr lang="en-US" sz="2000" dirty="0" err="1"/>
              <a:t>seseorang</a:t>
            </a:r>
            <a:r>
              <a:rPr lang="en-US" sz="2000" dirty="0"/>
              <a:t>, </a:t>
            </a:r>
            <a:r>
              <a:rPr lang="en-US" sz="2000" dirty="0" err="1"/>
              <a:t>tim</a:t>
            </a:r>
            <a:r>
              <a:rPr lang="en-US" sz="2000" dirty="0"/>
              <a:t>,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organisasi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menjaga</a:t>
            </a:r>
            <a:r>
              <a:rPr lang="en-US" sz="2000" dirty="0"/>
              <a:t> orang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kelompok</a:t>
            </a:r>
            <a:r>
              <a:rPr lang="en-US" sz="2000" dirty="0"/>
              <a:t> yang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kuat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hubungan</a:t>
            </a:r>
            <a:r>
              <a:rPr lang="en-US" sz="2000" dirty="0"/>
              <a:t> </a:t>
            </a:r>
            <a:r>
              <a:rPr lang="en-US" sz="2000" dirty="0" err="1"/>
              <a:t>pertukaran</a:t>
            </a:r>
            <a:endParaRPr lang="en-ID" sz="20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3386" y="2603499"/>
            <a:ext cx="4315905" cy="3236929"/>
          </a:xfrm>
        </p:spPr>
      </p:pic>
    </p:spTree>
    <p:extLst>
      <p:ext uri="{BB962C8B-B14F-4D97-AF65-F5344CB8AC3E}">
        <p14:creationId xmlns:p14="http://schemas.microsoft.com/office/powerpoint/2010/main" val="120133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457" y="548640"/>
            <a:ext cx="8761413" cy="1319347"/>
          </a:xfrm>
        </p:spPr>
        <p:txBody>
          <a:bodyPr/>
          <a:lstStyle/>
          <a:p>
            <a:pPr algn="ctr"/>
            <a:r>
              <a:rPr lang="en-US" dirty="0" err="1"/>
              <a:t>S</a:t>
            </a:r>
            <a:r>
              <a:rPr lang="en-US" dirty="0" err="1" smtClean="0"/>
              <a:t>umber</a:t>
            </a:r>
            <a:r>
              <a:rPr lang="en-US" dirty="0" smtClean="0"/>
              <a:t> </a:t>
            </a:r>
            <a:r>
              <a:rPr lang="en-US" dirty="0" err="1"/>
              <a:t>K</a:t>
            </a:r>
            <a:r>
              <a:rPr lang="en-US" dirty="0" err="1" smtClean="0"/>
              <a:t>ekuatan</a:t>
            </a:r>
            <a:r>
              <a:rPr lang="en-US" dirty="0" smtClean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/>
              <a:t>K</a:t>
            </a:r>
            <a:r>
              <a:rPr lang="en-US" dirty="0" err="1" smtClean="0"/>
              <a:t>ontinjensi</a:t>
            </a:r>
            <a:r>
              <a:rPr lang="en-US" dirty="0" smtClean="0"/>
              <a:t> </a:t>
            </a:r>
            <a:r>
              <a:rPr lang="en-US" dirty="0" err="1"/>
              <a:t>K</a:t>
            </a:r>
            <a:r>
              <a:rPr lang="en-US" dirty="0" err="1" smtClean="0"/>
              <a:t>ekuasaan</a:t>
            </a:r>
            <a:endParaRPr lang="en-ID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466" y="2299063"/>
            <a:ext cx="7354388" cy="4023360"/>
          </a:xfrm>
        </p:spPr>
      </p:pic>
    </p:spTree>
    <p:extLst>
      <p:ext uri="{BB962C8B-B14F-4D97-AF65-F5344CB8AC3E}">
        <p14:creationId xmlns:p14="http://schemas.microsoft.com/office/powerpoint/2010/main" val="54588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822960"/>
            <a:ext cx="8761413" cy="949112"/>
          </a:xfrm>
        </p:spPr>
        <p:txBody>
          <a:bodyPr/>
          <a:lstStyle/>
          <a:p>
            <a:pPr algn="ctr"/>
            <a:r>
              <a:rPr lang="en-US" b="1" dirty="0"/>
              <a:t>Social Networking and Power</a:t>
            </a:r>
            <a:r>
              <a:rPr lang="en-US" dirty="0"/>
              <a:t/>
            </a:r>
            <a:br>
              <a:rPr lang="en-US" dirty="0"/>
            </a:b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Social capital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komponen</a:t>
            </a:r>
            <a:r>
              <a:rPr lang="en-US" dirty="0"/>
              <a:t> yang paling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menghubungkan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yang lain.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yang </a:t>
            </a:r>
            <a:r>
              <a:rPr lang="en-US" dirty="0" err="1"/>
              <a:t>didapat</a:t>
            </a:r>
            <a:r>
              <a:rPr lang="en-US" dirty="0"/>
              <a:t>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berguna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keahlian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Orang-orang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mengenal</a:t>
            </a:r>
            <a:r>
              <a:rPr lang="en-US" dirty="0"/>
              <a:t> </a:t>
            </a:r>
            <a:r>
              <a:rPr lang="en-US" dirty="0" err="1"/>
              <a:t>rekan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di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identifikasi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meningkatan</a:t>
            </a:r>
            <a:r>
              <a:rPr lang="en-US" dirty="0"/>
              <a:t> referent power di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efektif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dikenal</a:t>
            </a:r>
            <a:r>
              <a:rPr lang="en-US" dirty="0"/>
              <a:t> orang lain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bakat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dikenali</a:t>
            </a:r>
            <a:r>
              <a:rPr lang="en-US" dirty="0" smtClean="0"/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84639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D" dirty="0"/>
              <a:t>Consequences of Power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sz="2000" dirty="0" err="1"/>
              <a:t>Mendeskripsikan</a:t>
            </a:r>
            <a:r>
              <a:rPr lang="en-ID" sz="2000" dirty="0"/>
              <a:t> </a:t>
            </a:r>
            <a:r>
              <a:rPr lang="en-ID" sz="2000" dirty="0" err="1"/>
              <a:t>pemberdayaan</a:t>
            </a:r>
            <a:r>
              <a:rPr lang="en-ID" sz="2000" dirty="0"/>
              <a:t> - </a:t>
            </a:r>
            <a:r>
              <a:rPr lang="en-ID" sz="2000" dirty="0" err="1"/>
              <a:t>perasaan</a:t>
            </a:r>
            <a:r>
              <a:rPr lang="en-ID" sz="2000" dirty="0"/>
              <a:t> individual </a:t>
            </a:r>
            <a:r>
              <a:rPr lang="en-ID" sz="2000" dirty="0" err="1"/>
              <a:t>tentang</a:t>
            </a:r>
            <a:r>
              <a:rPr lang="en-ID" sz="2000" dirty="0"/>
              <a:t> </a:t>
            </a:r>
            <a:r>
              <a:rPr lang="en-ID" sz="2000" dirty="0" err="1"/>
              <a:t>penentuan</a:t>
            </a:r>
            <a:r>
              <a:rPr lang="en-ID" sz="2000" dirty="0"/>
              <a:t> </a:t>
            </a:r>
            <a:r>
              <a:rPr lang="en-ID" sz="2000" dirty="0" err="1"/>
              <a:t>nasib</a:t>
            </a:r>
            <a:r>
              <a:rPr lang="en-ID" sz="2000" dirty="0"/>
              <a:t> </a:t>
            </a:r>
            <a:r>
              <a:rPr lang="en-ID" sz="2000" dirty="0" err="1"/>
              <a:t>sendiri</a:t>
            </a:r>
            <a:r>
              <a:rPr lang="en-ID" sz="2000" dirty="0"/>
              <a:t>, </a:t>
            </a:r>
            <a:r>
              <a:rPr lang="en-ID" sz="2000" dirty="0" err="1"/>
              <a:t>makna</a:t>
            </a:r>
            <a:r>
              <a:rPr lang="en-ID" sz="2000" dirty="0"/>
              <a:t>, </a:t>
            </a:r>
            <a:r>
              <a:rPr lang="en-ID" sz="2000" dirty="0" err="1"/>
              <a:t>kompetensi</a:t>
            </a:r>
            <a:r>
              <a:rPr lang="en-ID" sz="2000" dirty="0"/>
              <a:t>, </a:t>
            </a:r>
            <a:r>
              <a:rPr lang="en-ID" sz="2000" dirty="0" err="1"/>
              <a:t>dan</a:t>
            </a:r>
            <a:r>
              <a:rPr lang="en-ID" sz="2000" dirty="0"/>
              <a:t> </a:t>
            </a:r>
            <a:r>
              <a:rPr lang="en-ID" sz="2000" dirty="0" err="1"/>
              <a:t>dampak</a:t>
            </a:r>
            <a:r>
              <a:rPr lang="en-ID" sz="2000" dirty="0"/>
              <a:t> </a:t>
            </a:r>
            <a:r>
              <a:rPr lang="en-ID" sz="2000" dirty="0" err="1"/>
              <a:t>dalam</a:t>
            </a:r>
            <a:r>
              <a:rPr lang="en-ID" sz="2000" dirty="0"/>
              <a:t> </a:t>
            </a:r>
            <a:r>
              <a:rPr lang="en-ID" sz="2000" dirty="0" err="1"/>
              <a:t>organisasi</a:t>
            </a:r>
            <a:r>
              <a:rPr lang="en-ID" sz="2000" dirty="0"/>
              <a:t>. </a:t>
            </a:r>
            <a:r>
              <a:rPr lang="en-ID" sz="2000" dirty="0" err="1" smtClean="0"/>
              <a:t>Karyawan</a:t>
            </a:r>
            <a:r>
              <a:rPr lang="en-ID" sz="2000" dirty="0" smtClean="0"/>
              <a:t> </a:t>
            </a:r>
            <a:r>
              <a:rPr lang="en-ID" sz="2000" dirty="0"/>
              <a:t>yang </a:t>
            </a:r>
            <a:r>
              <a:rPr lang="en-ID" sz="2000" dirty="0" err="1"/>
              <a:t>mendapat</a:t>
            </a:r>
            <a:r>
              <a:rPr lang="en-ID" sz="2000" dirty="0"/>
              <a:t> </a:t>
            </a:r>
            <a:r>
              <a:rPr lang="en-ID" sz="2000" dirty="0" err="1"/>
              <a:t>lebih</a:t>
            </a:r>
            <a:r>
              <a:rPr lang="en-ID" sz="2000" dirty="0"/>
              <a:t> </a:t>
            </a:r>
            <a:r>
              <a:rPr lang="en-ID" sz="2000" dirty="0" err="1"/>
              <a:t>banyak</a:t>
            </a:r>
            <a:r>
              <a:rPr lang="en-ID" sz="2000" dirty="0"/>
              <a:t> </a:t>
            </a:r>
            <a:r>
              <a:rPr lang="en-ID" sz="2000" dirty="0" err="1"/>
              <a:t>tenaga</a:t>
            </a:r>
            <a:r>
              <a:rPr lang="en-ID" sz="2000" dirty="0"/>
              <a:t> </a:t>
            </a:r>
            <a:r>
              <a:rPr lang="en-ID" sz="2000" dirty="0" err="1"/>
              <a:t>merasa</a:t>
            </a:r>
            <a:r>
              <a:rPr lang="en-ID" sz="2000" dirty="0"/>
              <a:t> </a:t>
            </a:r>
            <a:r>
              <a:rPr lang="en-ID" sz="2000" dirty="0" err="1"/>
              <a:t>lebih</a:t>
            </a:r>
            <a:r>
              <a:rPr lang="en-ID" sz="2000" dirty="0"/>
              <a:t> </a:t>
            </a:r>
            <a:r>
              <a:rPr lang="en-ID" sz="2000" dirty="0" err="1"/>
              <a:t>berdaya</a:t>
            </a:r>
            <a:r>
              <a:rPr lang="en-ID" sz="2000" dirty="0"/>
              <a:t>, </a:t>
            </a:r>
            <a:r>
              <a:rPr lang="en-ID" sz="2000" dirty="0" err="1"/>
              <a:t>dan</a:t>
            </a:r>
            <a:r>
              <a:rPr lang="en-ID" sz="2000" dirty="0"/>
              <a:t> </a:t>
            </a:r>
            <a:r>
              <a:rPr lang="en-ID" sz="2000" dirty="0" err="1"/>
              <a:t>ini</a:t>
            </a:r>
            <a:r>
              <a:rPr lang="en-ID" sz="2000" dirty="0"/>
              <a:t> </a:t>
            </a:r>
            <a:r>
              <a:rPr lang="en-ID" sz="2000" dirty="0" err="1"/>
              <a:t>cenderung</a:t>
            </a:r>
            <a:r>
              <a:rPr lang="en-ID" sz="2000" dirty="0"/>
              <a:t> </a:t>
            </a:r>
            <a:r>
              <a:rPr lang="en-ID" sz="2000" dirty="0" err="1"/>
              <a:t>meningkatkan</a:t>
            </a:r>
            <a:r>
              <a:rPr lang="en-ID" sz="2000" dirty="0"/>
              <a:t> </a:t>
            </a:r>
            <a:r>
              <a:rPr lang="en-ID" sz="2000" dirty="0" err="1"/>
              <a:t>motivasi</a:t>
            </a:r>
            <a:r>
              <a:rPr lang="en-ID" sz="2000" dirty="0"/>
              <a:t>, </a:t>
            </a:r>
            <a:r>
              <a:rPr lang="en-ID" sz="2000" dirty="0" err="1"/>
              <a:t>kepuasan</a:t>
            </a:r>
            <a:r>
              <a:rPr lang="en-ID" sz="2000" dirty="0"/>
              <a:t> </a:t>
            </a:r>
            <a:r>
              <a:rPr lang="en-ID" sz="2000" dirty="0" err="1"/>
              <a:t>kerja</a:t>
            </a:r>
            <a:r>
              <a:rPr lang="en-ID" sz="2000" dirty="0"/>
              <a:t>, </a:t>
            </a:r>
            <a:r>
              <a:rPr lang="en-ID" sz="2000" dirty="0" err="1"/>
              <a:t>komitmen</a:t>
            </a:r>
            <a:r>
              <a:rPr lang="en-ID" sz="2000" dirty="0"/>
              <a:t> </a:t>
            </a:r>
            <a:r>
              <a:rPr lang="en-ID" sz="2000" dirty="0" err="1"/>
              <a:t>organisasional</a:t>
            </a:r>
            <a:r>
              <a:rPr lang="en-ID" sz="2000" dirty="0"/>
              <a:t>, </a:t>
            </a:r>
            <a:r>
              <a:rPr lang="en-ID" sz="2000" dirty="0" err="1"/>
              <a:t>dan</a:t>
            </a:r>
            <a:r>
              <a:rPr lang="en-ID" sz="2000" dirty="0"/>
              <a:t> </a:t>
            </a:r>
            <a:r>
              <a:rPr lang="en-ID" sz="2000" dirty="0" err="1"/>
              <a:t>kinerja</a:t>
            </a:r>
            <a:r>
              <a:rPr lang="en-ID" sz="2000" dirty="0"/>
              <a:t> </a:t>
            </a:r>
            <a:r>
              <a:rPr lang="en-ID" sz="2000" dirty="0" err="1"/>
              <a:t>kerja</a:t>
            </a:r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236412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sz="2400" dirty="0" smtClean="0"/>
              <a:t>Influence </a:t>
            </a:r>
            <a:r>
              <a:rPr lang="en-ID" sz="2400" dirty="0" err="1" smtClean="0"/>
              <a:t>adalah</a:t>
            </a:r>
            <a:r>
              <a:rPr lang="en-ID" sz="2400" dirty="0" smtClean="0"/>
              <a:t> </a:t>
            </a:r>
            <a:r>
              <a:rPr lang="en-ID" sz="2400" dirty="0" err="1" smtClean="0"/>
              <a:t>setiap</a:t>
            </a:r>
            <a:r>
              <a:rPr lang="en-ID" sz="2400" dirty="0" smtClean="0"/>
              <a:t> </a:t>
            </a:r>
            <a:r>
              <a:rPr lang="en-ID" sz="2400" dirty="0" err="1" smtClean="0"/>
              <a:t>perilaku</a:t>
            </a:r>
            <a:r>
              <a:rPr lang="en-ID" sz="2400" dirty="0" smtClean="0"/>
              <a:t> yang </a:t>
            </a:r>
            <a:r>
              <a:rPr lang="en-ID" sz="2400" dirty="0" err="1" smtClean="0"/>
              <a:t>mencoba</a:t>
            </a:r>
            <a:r>
              <a:rPr lang="en-ID" sz="2400" dirty="0" smtClean="0"/>
              <a:t> </a:t>
            </a:r>
            <a:r>
              <a:rPr lang="en-ID" sz="2400" dirty="0" err="1" smtClean="0"/>
              <a:t>untuk</a:t>
            </a:r>
            <a:r>
              <a:rPr lang="en-ID" sz="2400" dirty="0" smtClean="0"/>
              <a:t> </a:t>
            </a:r>
            <a:r>
              <a:rPr lang="en-ID" sz="2400" dirty="0" err="1" smtClean="0"/>
              <a:t>mengubah</a:t>
            </a:r>
            <a:r>
              <a:rPr lang="en-ID" sz="2400" dirty="0" smtClean="0"/>
              <a:t> </a:t>
            </a:r>
            <a:r>
              <a:rPr lang="en-ID" sz="2400" dirty="0" err="1" smtClean="0"/>
              <a:t>sikap</a:t>
            </a:r>
            <a:r>
              <a:rPr lang="en-ID" sz="2400" dirty="0" smtClean="0"/>
              <a:t> </a:t>
            </a:r>
            <a:r>
              <a:rPr lang="en-ID" sz="2400" dirty="0" err="1" smtClean="0"/>
              <a:t>atau</a:t>
            </a:r>
            <a:r>
              <a:rPr lang="en-ID" sz="2400" dirty="0" smtClean="0"/>
              <a:t> </a:t>
            </a:r>
            <a:r>
              <a:rPr lang="en-ID" sz="2400" dirty="0" err="1" smtClean="0"/>
              <a:t>perilaku</a:t>
            </a:r>
            <a:r>
              <a:rPr lang="en-ID" sz="2400" dirty="0" smtClean="0"/>
              <a:t> </a:t>
            </a:r>
            <a:r>
              <a:rPr lang="en-ID" sz="2400" dirty="0" err="1" smtClean="0"/>
              <a:t>seseorang</a:t>
            </a:r>
            <a:r>
              <a:rPr lang="en-ID" sz="2400" dirty="0" smtClean="0"/>
              <a:t>.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162096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169" y="362644"/>
            <a:ext cx="7589521" cy="5722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73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74</TotalTime>
  <Words>367</Words>
  <Application>Microsoft Office PowerPoint</Application>
  <PresentationFormat>Widescreen</PresentationFormat>
  <Paragraphs>37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Century Gothic</vt:lpstr>
      <vt:lpstr>Wingdings 3</vt:lpstr>
      <vt:lpstr>Ion Boardroom</vt:lpstr>
      <vt:lpstr>Power and Influence in the Workplace </vt:lpstr>
      <vt:lpstr>LEARNING OBJECTIVE</vt:lpstr>
      <vt:lpstr>PowerPoint Presentation</vt:lpstr>
      <vt:lpstr>  Power and Countervailing Power  </vt:lpstr>
      <vt:lpstr>Sumber Kekuatan dalam Organisasi dan Kontinjensi Kekuasaan</vt:lpstr>
      <vt:lpstr>Social Networking and Power </vt:lpstr>
      <vt:lpstr>Consequences of Power</vt:lpstr>
      <vt:lpstr>PowerPoint Presentation</vt:lpstr>
      <vt:lpstr>PowerPoint Presentation</vt:lpstr>
      <vt:lpstr>PowerPoint Presentation</vt:lpstr>
      <vt:lpstr>Organizational Politic    </vt:lpstr>
      <vt:lpstr>Machiavellian Values </vt:lpstr>
      <vt:lpstr>Pengaruh dari Politik Organisasi</vt:lpstr>
      <vt:lpstr>Kondisi Organisasi dan Karakteristik Pribadi yang Mendukung Politik Organisasi. </vt:lpstr>
      <vt:lpstr>Minimizing Political Behaviour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and Influence in the Workplace</dc:title>
  <dc:creator>Rasyifa Faradiba</dc:creator>
  <cp:lastModifiedBy>Rasyifa Faradiba</cp:lastModifiedBy>
  <cp:revision>12</cp:revision>
  <dcterms:created xsi:type="dcterms:W3CDTF">2018-02-21T04:59:20Z</dcterms:created>
  <dcterms:modified xsi:type="dcterms:W3CDTF">2018-02-21T06:18:19Z</dcterms:modified>
</cp:coreProperties>
</file>