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theme/theme3.xml" ContentType="application/vnd.openxmlformats-officedocument.theme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theme/theme4.xml" ContentType="application/vnd.openxmlformats-officedocument.theme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theme/theme5.xml" ContentType="application/vnd.openxmlformats-officedocument.theme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theme/theme6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8" r:id="rId1"/>
    <p:sldMasterId id="2147483713" r:id="rId2"/>
    <p:sldMasterId id="2147483725" r:id="rId3"/>
    <p:sldMasterId id="2147483743" r:id="rId4"/>
    <p:sldMasterId id="2147483760" r:id="rId5"/>
    <p:sldMasterId id="2147483777" r:id="rId6"/>
  </p:sldMasterIdLst>
  <p:sldIdLst>
    <p:sldId id="256" r:id="rId7"/>
    <p:sldId id="257" r:id="rId8"/>
    <p:sldId id="262" r:id="rId9"/>
    <p:sldId id="258" r:id="rId10"/>
    <p:sldId id="259" r:id="rId11"/>
    <p:sldId id="260" r:id="rId12"/>
    <p:sldId id="261" r:id="rId13"/>
    <p:sldId id="263" r:id="rId14"/>
    <p:sldId id="264" r:id="rId15"/>
    <p:sldId id="265" r:id="rId16"/>
    <p:sldId id="266" r:id="rId17"/>
    <p:sldId id="270" r:id="rId18"/>
    <p:sldId id="267" r:id="rId19"/>
    <p:sldId id="268" r:id="rId20"/>
    <p:sldId id="271" r:id="rId21"/>
    <p:sldId id="269" r:id="rId22"/>
    <p:sldId id="272" r:id="rId23"/>
    <p:sldId id="273" r:id="rId24"/>
    <p:sldId id="274" r:id="rId25"/>
    <p:sldId id="275" r:id="rId26"/>
    <p:sldId id="276" r:id="rId27"/>
    <p:sldId id="277" r:id="rId28"/>
    <p:sldId id="278" r:id="rId29"/>
    <p:sldId id="279" r:id="rId30"/>
    <p:sldId id="280" r:id="rId31"/>
    <p:sldId id="281" r:id="rId32"/>
    <p:sldId id="282" r:id="rId33"/>
    <p:sldId id="283" r:id="rId34"/>
    <p:sldId id="284" r:id="rId35"/>
    <p:sldId id="285" r:id="rId3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72" d="100"/>
          <a:sy n="72" d="100"/>
        </p:scale>
        <p:origin x="388" y="6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slide" Target="slides/slide20.xml"/><Relationship Id="rId39" Type="http://schemas.openxmlformats.org/officeDocument/2006/relationships/theme" Target="theme/theme1.xml"/><Relationship Id="rId21" Type="http://schemas.openxmlformats.org/officeDocument/2006/relationships/slide" Target="slides/slide15.xml"/><Relationship Id="rId34" Type="http://schemas.openxmlformats.org/officeDocument/2006/relationships/slide" Target="slides/slide28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slide" Target="slides/slide19.xml"/><Relationship Id="rId33" Type="http://schemas.openxmlformats.org/officeDocument/2006/relationships/slide" Target="slides/slide27.xml"/><Relationship Id="rId38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29" Type="http://schemas.openxmlformats.org/officeDocument/2006/relationships/slide" Target="slides/slide23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5.xml"/><Relationship Id="rId24" Type="http://schemas.openxmlformats.org/officeDocument/2006/relationships/slide" Target="slides/slide18.xml"/><Relationship Id="rId32" Type="http://schemas.openxmlformats.org/officeDocument/2006/relationships/slide" Target="slides/slide26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slide" Target="slides/slide22.xml"/><Relationship Id="rId36" Type="http://schemas.openxmlformats.org/officeDocument/2006/relationships/slide" Target="slides/slide30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31" Type="http://schemas.openxmlformats.org/officeDocument/2006/relationships/slide" Target="slides/slide25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slide" Target="slides/slide21.xml"/><Relationship Id="rId30" Type="http://schemas.openxmlformats.org/officeDocument/2006/relationships/slide" Target="slides/slide24.xml"/><Relationship Id="rId35" Type="http://schemas.openxmlformats.org/officeDocument/2006/relationships/slide" Target="slides/slide29.xml"/><Relationship Id="rId8" Type="http://schemas.openxmlformats.org/officeDocument/2006/relationships/slide" Target="slides/slide2.xml"/><Relationship Id="rId3" Type="http://schemas.openxmlformats.org/officeDocument/2006/relationships/slideMaster" Target="slideMasters/slideMaster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E9CD27-93C8-4486-B0B6-111DC2669BB5}" type="datetimeFigureOut">
              <a:rPr lang="en-US" smtClean="0"/>
              <a:t>2/22/2018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F94F21-227F-4031-A006-D70DF704B4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93461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E9CD27-93C8-4486-B0B6-111DC2669BB5}" type="datetimeFigureOut">
              <a:rPr lang="en-US" smtClean="0"/>
              <a:t>2/22/2018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F94F21-227F-4031-A006-D70DF704B4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28452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E9CD27-93C8-4486-B0B6-111DC2669BB5}" type="datetimeFigureOut">
              <a:rPr lang="en-US" smtClean="0"/>
              <a:t>2/22/2018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F94F21-227F-4031-A006-D70DF704B4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775089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E9CD27-93C8-4486-B0B6-111DC2669BB5}" type="datetimeFigureOut">
              <a:rPr lang="en-US" smtClean="0"/>
              <a:t>2/22/2018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F94F21-227F-4031-A006-D70DF704B482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16222696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E9CD27-93C8-4486-B0B6-111DC2669BB5}" type="datetimeFigureOut">
              <a:rPr lang="en-US" smtClean="0"/>
              <a:t>2/22/2018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F94F21-227F-4031-A006-D70DF704B4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690229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E9CD27-93C8-4486-B0B6-111DC2669BB5}" type="datetimeFigureOut">
              <a:rPr lang="en-US" smtClean="0"/>
              <a:t>2/22/2018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F94F21-227F-4031-A006-D70DF704B4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807784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E9CD27-93C8-4486-B0B6-111DC2669BB5}" type="datetimeFigureOut">
              <a:rPr lang="en-US" smtClean="0"/>
              <a:t>2/22/2018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F94F21-227F-4031-A006-D70DF704B4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84944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E9CD27-93C8-4486-B0B6-111DC2669BB5}" type="datetimeFigureOut">
              <a:rPr lang="en-US" smtClean="0"/>
              <a:t>2/22/2018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F94F21-227F-4031-A006-D70DF704B4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591066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E9CD27-93C8-4486-B0B6-111DC2669BB5}" type="datetimeFigureOut">
              <a:rPr lang="en-US" smtClean="0"/>
              <a:t>2/22/2018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F94F21-227F-4031-A006-D70DF704B4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076191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E9CD27-93C8-4486-B0B6-111DC2669BB5}" type="datetimeFigureOut">
              <a:rPr lang="en-US" smtClean="0"/>
              <a:t>2/22/2018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F94F21-227F-4031-A006-D70DF704B4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475027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E9CD27-93C8-4486-B0B6-111DC2669BB5}" type="datetimeFigureOut">
              <a:rPr lang="en-US" smtClean="0"/>
              <a:t>2/22/2018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F94F21-227F-4031-A006-D70DF704B4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45765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E9CD27-93C8-4486-B0B6-111DC2669BB5}" type="datetimeFigureOut">
              <a:rPr lang="en-US" smtClean="0"/>
              <a:t>2/22/2018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F94F21-227F-4031-A006-D70DF704B4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451828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E9CD27-93C8-4486-B0B6-111DC2669BB5}" type="datetimeFigureOut">
              <a:rPr lang="en-US" smtClean="0"/>
              <a:t>2/22/2018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F94F21-227F-4031-A006-D70DF704B4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592724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E9CD27-93C8-4486-B0B6-111DC2669BB5}" type="datetimeFigureOut">
              <a:rPr lang="en-US" smtClean="0"/>
              <a:t>2/22/2018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F94F21-227F-4031-A006-D70DF704B4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39097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E9CD27-93C8-4486-B0B6-111DC2669BB5}" type="datetimeFigureOut">
              <a:rPr lang="en-US" smtClean="0"/>
              <a:t>2/22/2018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F94F21-227F-4031-A006-D70DF704B4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359495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E9CD27-93C8-4486-B0B6-111DC2669BB5}" type="datetimeFigureOut">
              <a:rPr lang="en-US" smtClean="0"/>
              <a:t>2/22/2018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F94F21-227F-4031-A006-D70DF704B4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743888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E9CD27-93C8-4486-B0B6-111DC2669BB5}" type="datetimeFigureOut">
              <a:rPr lang="en-US" smtClean="0"/>
              <a:t>2/22/2018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F94F21-227F-4031-A006-D70DF704B4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982623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E9CD27-93C8-4486-B0B6-111DC2669BB5}" type="datetimeFigureOut">
              <a:rPr lang="en-US" smtClean="0"/>
              <a:t>2/22/2018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F94F21-227F-4031-A006-D70DF704B4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92346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E9CD27-93C8-4486-B0B6-111DC2669BB5}" type="datetimeFigureOut">
              <a:rPr lang="en-US" smtClean="0"/>
              <a:t>2/22/2018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F94F21-227F-4031-A006-D70DF704B4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822084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E9CD27-93C8-4486-B0B6-111DC2669BB5}" type="datetimeFigureOut">
              <a:rPr lang="en-US" smtClean="0"/>
              <a:t>2/22/2018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F94F21-227F-4031-A006-D70DF704B4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904677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E9CD27-93C8-4486-B0B6-111DC2669BB5}" type="datetimeFigureOut">
              <a:rPr lang="en-US" smtClean="0"/>
              <a:t>2/22/2018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F94F21-227F-4031-A006-D70DF704B4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7230776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78E9CD27-93C8-4486-B0B6-111DC2669BB5}" type="datetimeFigureOut">
              <a:rPr lang="en-US" smtClean="0"/>
              <a:t>2/22/2018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36F94F21-227F-4031-A006-D70DF704B482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319340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E9CD27-93C8-4486-B0B6-111DC2669BB5}" type="datetimeFigureOut">
              <a:rPr lang="en-US" smtClean="0"/>
              <a:t>2/22/2018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F94F21-227F-4031-A006-D70DF704B4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9585042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E9CD27-93C8-4486-B0B6-111DC2669BB5}" type="datetimeFigureOut">
              <a:rPr lang="en-US" smtClean="0"/>
              <a:t>2/22/2018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F94F21-227F-4031-A006-D70DF704B4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5510419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E9CD27-93C8-4486-B0B6-111DC2669BB5}" type="datetimeFigureOut">
              <a:rPr lang="en-US" smtClean="0"/>
              <a:t>2/22/2018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F94F21-227F-4031-A006-D70DF704B482}" type="slidenum">
              <a:rPr lang="en-US" smtClean="0"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60282236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E9CD27-93C8-4486-B0B6-111DC2669BB5}" type="datetimeFigureOut">
              <a:rPr lang="en-US" smtClean="0"/>
              <a:t>2/22/2018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F94F21-227F-4031-A006-D70DF704B4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4259857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E9CD27-93C8-4486-B0B6-111DC2669BB5}" type="datetimeFigureOut">
              <a:rPr lang="en-US" smtClean="0"/>
              <a:t>2/22/2018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F94F21-227F-4031-A006-D70DF704B482}" type="slidenum">
              <a:rPr lang="en-US" smtClean="0"/>
              <a:t>‹#›</a:t>
            </a:fld>
            <a:endParaRPr lang="en-US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24274351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E9CD27-93C8-4486-B0B6-111DC2669BB5}" type="datetimeFigureOut">
              <a:rPr lang="en-US" smtClean="0"/>
              <a:t>2/22/2018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F94F21-227F-4031-A006-D70DF704B482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50074251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E9CD27-93C8-4486-B0B6-111DC2669BB5}" type="datetimeFigureOut">
              <a:rPr lang="en-US" smtClean="0"/>
              <a:t>2/22/2018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F94F21-227F-4031-A006-D70DF704B4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0785546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E9CD27-93C8-4486-B0B6-111DC2669BB5}" type="datetimeFigureOut">
              <a:rPr lang="en-US" smtClean="0"/>
              <a:t>2/22/2018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F94F21-227F-4031-A006-D70DF704B482}" type="slidenum">
              <a:rPr lang="en-US" smtClean="0"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40712637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E9CD27-93C8-4486-B0B6-111DC2669BB5}" type="datetimeFigureOut">
              <a:rPr lang="en-US" smtClean="0"/>
              <a:t>2/22/2018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F94F21-227F-4031-A006-D70DF704B4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2659844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E9CD27-93C8-4486-B0B6-111DC2669BB5}" type="datetimeFigureOut">
              <a:rPr lang="en-US" smtClean="0"/>
              <a:t>2/22/2018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F94F21-227F-4031-A006-D70DF704B4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5884721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E9CD27-93C8-4486-B0B6-111DC2669BB5}" type="datetimeFigureOut">
              <a:rPr lang="en-US" smtClean="0"/>
              <a:t>2/22/2018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F94F21-227F-4031-A006-D70DF704B482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10165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E9CD27-93C8-4486-B0B6-111DC2669BB5}" type="datetimeFigureOut">
              <a:rPr lang="en-US" smtClean="0"/>
              <a:t>2/22/2018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F94F21-227F-4031-A006-D70DF704B4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2242981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E9CD27-93C8-4486-B0B6-111DC2669BB5}" type="datetimeFigureOut">
              <a:rPr lang="en-US" smtClean="0"/>
              <a:t>2/22/2018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F94F21-227F-4031-A006-D70DF704B482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10937122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E9CD27-93C8-4486-B0B6-111DC2669BB5}" type="datetimeFigureOut">
              <a:rPr lang="en-US" smtClean="0"/>
              <a:t>2/22/2018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F94F21-227F-4031-A006-D70DF704B4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9923233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E9CD27-93C8-4486-B0B6-111DC2669BB5}" type="datetimeFigureOut">
              <a:rPr lang="en-US" smtClean="0"/>
              <a:t>2/22/2018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F94F21-227F-4031-A006-D70DF704B482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93745089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E9CD27-93C8-4486-B0B6-111DC2669BB5}" type="datetimeFigureOut">
              <a:rPr lang="en-US" smtClean="0"/>
              <a:t>2/22/2018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F94F21-227F-4031-A006-D70DF704B482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57456852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E9CD27-93C8-4486-B0B6-111DC2669BB5}" type="datetimeFigureOut">
              <a:rPr lang="en-US" smtClean="0"/>
              <a:t>2/22/2018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F94F21-227F-4031-A006-D70DF704B482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38030138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E9CD27-93C8-4486-B0B6-111DC2669BB5}" type="datetimeFigureOut">
              <a:rPr lang="en-US" smtClean="0"/>
              <a:t>2/22/2018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F94F21-227F-4031-A006-D70DF704B482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75502860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E9CD27-93C8-4486-B0B6-111DC2669BB5}" type="datetimeFigureOut">
              <a:rPr lang="en-US" smtClean="0"/>
              <a:t>2/22/2018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36F94F21-227F-4031-A006-D70DF704B4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320544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E9CD27-93C8-4486-B0B6-111DC2669BB5}" type="datetimeFigureOut">
              <a:rPr lang="en-US" smtClean="0"/>
              <a:t>2/22/2018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F94F21-227F-4031-A006-D70DF704B4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4516751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E9CD27-93C8-4486-B0B6-111DC2669BB5}" type="datetimeFigureOut">
              <a:rPr lang="en-US" smtClean="0"/>
              <a:t>2/22/2018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36F94F21-227F-4031-A006-D70DF704B4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8537938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E9CD27-93C8-4486-B0B6-111DC2669BB5}" type="datetimeFigureOut">
              <a:rPr lang="en-US" smtClean="0"/>
              <a:t>2/22/2018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36F94F21-227F-4031-A006-D70DF704B4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03997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E9CD27-93C8-4486-B0B6-111DC2669BB5}" type="datetimeFigureOut">
              <a:rPr lang="en-US" smtClean="0"/>
              <a:t>2/22/2018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F94F21-227F-4031-A006-D70DF704B4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4886014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E9CD27-93C8-4486-B0B6-111DC2669BB5}" type="datetimeFigureOut">
              <a:rPr lang="en-US" smtClean="0"/>
              <a:t>2/22/2018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36F94F21-227F-4031-A006-D70DF704B4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5456979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E9CD27-93C8-4486-B0B6-111DC2669BB5}" type="datetimeFigureOut">
              <a:rPr lang="en-US" smtClean="0"/>
              <a:t>2/22/2018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F94F21-227F-4031-A006-D70DF704B4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6815655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E9CD27-93C8-4486-B0B6-111DC2669BB5}" type="datetimeFigureOut">
              <a:rPr lang="en-US" smtClean="0"/>
              <a:t>2/22/2018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F94F21-227F-4031-A006-D70DF704B4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0595976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E9CD27-93C8-4486-B0B6-111DC2669BB5}" type="datetimeFigureOut">
              <a:rPr lang="en-US" smtClean="0"/>
              <a:t>2/22/2018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F94F21-227F-4031-A006-D70DF704B4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3827195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E9CD27-93C8-4486-B0B6-111DC2669BB5}" type="datetimeFigureOut">
              <a:rPr lang="en-US" smtClean="0"/>
              <a:t>2/22/2018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36F94F21-227F-4031-A006-D70DF704B4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4231929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E9CD27-93C8-4486-B0B6-111DC2669BB5}" type="datetimeFigureOut">
              <a:rPr lang="en-US" smtClean="0"/>
              <a:t>2/22/2018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36F94F21-227F-4031-A006-D70DF704B4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4521548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E9CD27-93C8-4486-B0B6-111DC2669BB5}" type="datetimeFigureOut">
              <a:rPr lang="en-US" smtClean="0"/>
              <a:t>2/22/2018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36F94F21-227F-4031-A006-D70DF704B482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008422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E9CD27-93C8-4486-B0B6-111DC2669BB5}" type="datetimeFigureOut">
              <a:rPr lang="en-US" smtClean="0"/>
              <a:t>2/22/2018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36F94F21-227F-4031-A006-D70DF704B4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8211314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E9CD27-93C8-4486-B0B6-111DC2669BB5}" type="datetimeFigureOut">
              <a:rPr lang="en-US" smtClean="0"/>
              <a:t>2/22/2018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36F94F21-227F-4031-A006-D70DF704B482}" type="slidenum">
              <a:rPr lang="en-US" smtClean="0"/>
              <a:t>‹#›</a:t>
            </a:fld>
            <a:endParaRPr lang="en-US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574969704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E9CD27-93C8-4486-B0B6-111DC2669BB5}" type="datetimeFigureOut">
              <a:rPr lang="en-US" smtClean="0"/>
              <a:t>2/22/2018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36F94F21-227F-4031-A006-D70DF704B4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59920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E9CD27-93C8-4486-B0B6-111DC2669BB5}" type="datetimeFigureOut">
              <a:rPr lang="en-US" smtClean="0"/>
              <a:t>2/22/2018</a:t>
            </a:fld>
            <a:endParaRPr lang="en-US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F94F21-227F-4031-A006-D70DF704B4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9422829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E9CD27-93C8-4486-B0B6-111DC2669BB5}" type="datetimeFigureOut">
              <a:rPr lang="en-US" smtClean="0"/>
              <a:t>2/22/2018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F94F21-227F-4031-A006-D70DF704B4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1435232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E9CD27-93C8-4486-B0B6-111DC2669BB5}" type="datetimeFigureOut">
              <a:rPr lang="en-US" smtClean="0"/>
              <a:t>2/22/2018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F94F21-227F-4031-A006-D70DF704B4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6467116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E9CD27-93C8-4486-B0B6-111DC2669BB5}" type="datetimeFigureOut">
              <a:rPr lang="en-US" smtClean="0"/>
              <a:t>2/22/2018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36F94F21-227F-4031-A006-D70DF704B4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0736520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E9CD27-93C8-4486-B0B6-111DC2669BB5}" type="datetimeFigureOut">
              <a:rPr lang="en-US" smtClean="0"/>
              <a:t>2/22/2018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F94F21-227F-4031-A006-D70DF704B4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1844986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E9CD27-93C8-4486-B0B6-111DC2669BB5}" type="datetimeFigureOut">
              <a:rPr lang="en-US" smtClean="0"/>
              <a:t>2/22/2018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36F94F21-227F-4031-A006-D70DF704B4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1382942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E9CD27-93C8-4486-B0B6-111DC2669BB5}" type="datetimeFigureOut">
              <a:rPr lang="en-US" smtClean="0"/>
              <a:t>2/22/2018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36F94F21-227F-4031-A006-D70DF704B4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7512738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E9CD27-93C8-4486-B0B6-111DC2669BB5}" type="datetimeFigureOut">
              <a:rPr lang="en-US" smtClean="0"/>
              <a:t>2/22/2018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36F94F21-227F-4031-A006-D70DF704B4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3337273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E9CD27-93C8-4486-B0B6-111DC2669BB5}" type="datetimeFigureOut">
              <a:rPr lang="en-US" smtClean="0"/>
              <a:t>2/22/2018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F94F21-227F-4031-A006-D70DF704B4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8609717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E9CD27-93C8-4486-B0B6-111DC2669BB5}" type="datetimeFigureOut">
              <a:rPr lang="en-US" smtClean="0"/>
              <a:t>2/22/2018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F94F21-227F-4031-A006-D70DF704B4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945357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E9CD27-93C8-4486-B0B6-111DC2669BB5}" type="datetimeFigureOut">
              <a:rPr lang="en-US" smtClean="0"/>
              <a:t>2/22/2018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F94F21-227F-4031-A006-D70DF704B4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08762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E9CD27-93C8-4486-B0B6-111DC2669BB5}" type="datetimeFigureOut">
              <a:rPr lang="en-US" smtClean="0"/>
              <a:t>2/22/2018</a:t>
            </a:fld>
            <a:endParaRPr 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F94F21-227F-4031-A006-D70DF704B4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2821148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E9CD27-93C8-4486-B0B6-111DC2669BB5}" type="datetimeFigureOut">
              <a:rPr lang="en-US" smtClean="0"/>
              <a:t>2/22/2018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36F94F21-227F-4031-A006-D70DF704B4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7648896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E9CD27-93C8-4486-B0B6-111DC2669BB5}" type="datetimeFigureOut">
              <a:rPr lang="en-US" smtClean="0"/>
              <a:t>2/22/2018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36F94F21-227F-4031-A006-D70DF704B4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5932923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E9CD27-93C8-4486-B0B6-111DC2669BB5}" type="datetimeFigureOut">
              <a:rPr lang="en-US" smtClean="0"/>
              <a:t>2/22/2018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36F94F21-227F-4031-A006-D70DF704B482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736525704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E9CD27-93C8-4486-B0B6-111DC2669BB5}" type="datetimeFigureOut">
              <a:rPr lang="en-US" smtClean="0"/>
              <a:t>2/22/2018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36F94F21-227F-4031-A006-D70DF704B4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163162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E9CD27-93C8-4486-B0B6-111DC2669BB5}" type="datetimeFigureOut">
              <a:rPr lang="en-US" smtClean="0"/>
              <a:t>2/22/2018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36F94F21-227F-4031-A006-D70DF704B482}" type="slidenum">
              <a:rPr lang="en-US" smtClean="0"/>
              <a:t>‹#›</a:t>
            </a:fld>
            <a:endParaRPr lang="en-US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697237220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E9CD27-93C8-4486-B0B6-111DC2669BB5}" type="datetimeFigureOut">
              <a:rPr lang="en-US" smtClean="0"/>
              <a:t>2/22/2018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36F94F21-227F-4031-A006-D70DF704B4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8901975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E9CD27-93C8-4486-B0B6-111DC2669BB5}" type="datetimeFigureOut">
              <a:rPr lang="en-US" smtClean="0"/>
              <a:t>2/22/2018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F94F21-227F-4031-A006-D70DF704B4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496939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E9CD27-93C8-4486-B0B6-111DC2669BB5}" type="datetimeFigureOut">
              <a:rPr lang="en-US" smtClean="0"/>
              <a:t>2/22/2018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F94F21-227F-4031-A006-D70DF704B4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4778952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E9CD27-93C8-4486-B0B6-111DC2669BB5}" type="datetimeFigureOut">
              <a:rPr lang="en-US" smtClean="0"/>
              <a:t>2/22/2018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F94F21-227F-4031-A006-D70DF704B4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7075820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E9CD27-93C8-4486-B0B6-111DC2669BB5}" type="datetimeFigureOut">
              <a:rPr lang="en-US" smtClean="0"/>
              <a:t>2/22/2018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F94F21-227F-4031-A006-D70DF704B4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57347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E9CD27-93C8-4486-B0B6-111DC2669BB5}" type="datetimeFigureOut">
              <a:rPr lang="en-US" smtClean="0"/>
              <a:t>2/22/2018</a:t>
            </a:fld>
            <a:endParaRPr lang="en-US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F94F21-227F-4031-A006-D70DF704B4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517540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E9CD27-93C8-4486-B0B6-111DC2669BB5}" type="datetimeFigureOut">
              <a:rPr lang="en-US" smtClean="0"/>
              <a:t>2/22/2018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F94F21-227F-4031-A006-D70DF704B4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3437219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E9CD27-93C8-4486-B0B6-111DC2669BB5}" type="datetimeFigureOut">
              <a:rPr lang="en-US" smtClean="0"/>
              <a:t>2/22/2018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F94F21-227F-4031-A006-D70DF704B4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845708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E9CD27-93C8-4486-B0B6-111DC2669BB5}" type="datetimeFigureOut">
              <a:rPr lang="en-US" smtClean="0"/>
              <a:t>2/22/2018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F94F21-227F-4031-A006-D70DF704B4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6635382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E9CD27-93C8-4486-B0B6-111DC2669BB5}" type="datetimeFigureOut">
              <a:rPr lang="en-US" smtClean="0"/>
              <a:t>2/22/2018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F94F21-227F-4031-A006-D70DF704B4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1900204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E9CD27-93C8-4486-B0B6-111DC2669BB5}" type="datetimeFigureOut">
              <a:rPr lang="en-US" smtClean="0"/>
              <a:t>2/22/2018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F94F21-227F-4031-A006-D70DF704B4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2927366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E9CD27-93C8-4486-B0B6-111DC2669BB5}" type="datetimeFigureOut">
              <a:rPr lang="en-US" smtClean="0"/>
              <a:t>2/22/2018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F94F21-227F-4031-A006-D70DF704B4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8122778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E9CD27-93C8-4486-B0B6-111DC2669BB5}" type="datetimeFigureOut">
              <a:rPr lang="en-US" smtClean="0"/>
              <a:t>2/22/2018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F94F21-227F-4031-A006-D70DF704B4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129594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E9CD27-93C8-4486-B0B6-111DC2669BB5}" type="datetimeFigureOut">
              <a:rPr lang="en-US" smtClean="0"/>
              <a:t>2/22/2018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F94F21-227F-4031-A006-D70DF704B4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3255732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E9CD27-93C8-4486-B0B6-111DC2669BB5}" type="datetimeFigureOut">
              <a:rPr lang="en-US" smtClean="0"/>
              <a:t>2/22/2018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F94F21-227F-4031-A006-D70DF704B4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05337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E9CD27-93C8-4486-B0B6-111DC2669BB5}" type="datetimeFigureOut">
              <a:rPr lang="en-US" smtClean="0"/>
              <a:t>2/22/2018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F94F21-227F-4031-A006-D70DF704B4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09951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5.xml"/><Relationship Id="rId3" Type="http://schemas.openxmlformats.org/officeDocument/2006/relationships/slideLayout" Target="../slideLayouts/slideLayout20.xml"/><Relationship Id="rId7" Type="http://schemas.openxmlformats.org/officeDocument/2006/relationships/slideLayout" Target="../slideLayouts/slideLayout24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9.xml"/><Relationship Id="rId1" Type="http://schemas.openxmlformats.org/officeDocument/2006/relationships/slideLayout" Target="../slideLayouts/slideLayout18.xml"/><Relationship Id="rId6" Type="http://schemas.openxmlformats.org/officeDocument/2006/relationships/slideLayout" Target="../slideLayouts/slideLayout23.xml"/><Relationship Id="rId11" Type="http://schemas.openxmlformats.org/officeDocument/2006/relationships/slideLayout" Target="../slideLayouts/slideLayout28.xml"/><Relationship Id="rId5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7.xml"/><Relationship Id="rId4" Type="http://schemas.openxmlformats.org/officeDocument/2006/relationships/slideLayout" Target="../slideLayouts/slideLayout21.xml"/><Relationship Id="rId9" Type="http://schemas.openxmlformats.org/officeDocument/2006/relationships/slideLayout" Target="../slideLayouts/slideLayout26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6.xml"/><Relationship Id="rId13" Type="http://schemas.openxmlformats.org/officeDocument/2006/relationships/slideLayout" Target="../slideLayouts/slideLayout41.xml"/><Relationship Id="rId18" Type="http://schemas.openxmlformats.org/officeDocument/2006/relationships/theme" Target="../theme/theme3.xml"/><Relationship Id="rId3" Type="http://schemas.openxmlformats.org/officeDocument/2006/relationships/slideLayout" Target="../slideLayouts/slideLayout31.xml"/><Relationship Id="rId7" Type="http://schemas.openxmlformats.org/officeDocument/2006/relationships/slideLayout" Target="../slideLayouts/slideLayout35.xml"/><Relationship Id="rId12" Type="http://schemas.openxmlformats.org/officeDocument/2006/relationships/slideLayout" Target="../slideLayouts/slideLayout40.xml"/><Relationship Id="rId17" Type="http://schemas.openxmlformats.org/officeDocument/2006/relationships/slideLayout" Target="../slideLayouts/slideLayout45.xml"/><Relationship Id="rId2" Type="http://schemas.openxmlformats.org/officeDocument/2006/relationships/slideLayout" Target="../slideLayouts/slideLayout30.xml"/><Relationship Id="rId16" Type="http://schemas.openxmlformats.org/officeDocument/2006/relationships/slideLayout" Target="../slideLayouts/slideLayout44.xml"/><Relationship Id="rId20" Type="http://schemas.openxmlformats.org/officeDocument/2006/relationships/image" Target="../media/image9.png"/><Relationship Id="rId1" Type="http://schemas.openxmlformats.org/officeDocument/2006/relationships/slideLayout" Target="../slideLayouts/slideLayout29.xml"/><Relationship Id="rId6" Type="http://schemas.openxmlformats.org/officeDocument/2006/relationships/slideLayout" Target="../slideLayouts/slideLayout34.xml"/><Relationship Id="rId11" Type="http://schemas.openxmlformats.org/officeDocument/2006/relationships/slideLayout" Target="../slideLayouts/slideLayout39.xml"/><Relationship Id="rId5" Type="http://schemas.openxmlformats.org/officeDocument/2006/relationships/slideLayout" Target="../slideLayouts/slideLayout33.xml"/><Relationship Id="rId15" Type="http://schemas.openxmlformats.org/officeDocument/2006/relationships/slideLayout" Target="../slideLayouts/slideLayout43.xml"/><Relationship Id="rId10" Type="http://schemas.openxmlformats.org/officeDocument/2006/relationships/slideLayout" Target="../slideLayouts/slideLayout38.xml"/><Relationship Id="rId19" Type="http://schemas.openxmlformats.org/officeDocument/2006/relationships/image" Target="../media/image8.png"/><Relationship Id="rId4" Type="http://schemas.openxmlformats.org/officeDocument/2006/relationships/slideLayout" Target="../slideLayouts/slideLayout32.xml"/><Relationship Id="rId9" Type="http://schemas.openxmlformats.org/officeDocument/2006/relationships/slideLayout" Target="../slideLayouts/slideLayout37.xml"/><Relationship Id="rId14" Type="http://schemas.openxmlformats.org/officeDocument/2006/relationships/slideLayout" Target="../slideLayouts/slideLayout42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3.xml"/><Relationship Id="rId13" Type="http://schemas.openxmlformats.org/officeDocument/2006/relationships/slideLayout" Target="../slideLayouts/slideLayout58.xml"/><Relationship Id="rId3" Type="http://schemas.openxmlformats.org/officeDocument/2006/relationships/slideLayout" Target="../slideLayouts/slideLayout48.xml"/><Relationship Id="rId7" Type="http://schemas.openxmlformats.org/officeDocument/2006/relationships/slideLayout" Target="../slideLayouts/slideLayout52.xml"/><Relationship Id="rId12" Type="http://schemas.openxmlformats.org/officeDocument/2006/relationships/slideLayout" Target="../slideLayouts/slideLayout57.xml"/><Relationship Id="rId17" Type="http://schemas.openxmlformats.org/officeDocument/2006/relationships/theme" Target="../theme/theme4.xml"/><Relationship Id="rId2" Type="http://schemas.openxmlformats.org/officeDocument/2006/relationships/slideLayout" Target="../slideLayouts/slideLayout47.xml"/><Relationship Id="rId16" Type="http://schemas.openxmlformats.org/officeDocument/2006/relationships/slideLayout" Target="../slideLayouts/slideLayout61.xml"/><Relationship Id="rId1" Type="http://schemas.openxmlformats.org/officeDocument/2006/relationships/slideLayout" Target="../slideLayouts/slideLayout46.xml"/><Relationship Id="rId6" Type="http://schemas.openxmlformats.org/officeDocument/2006/relationships/slideLayout" Target="../slideLayouts/slideLayout51.xml"/><Relationship Id="rId11" Type="http://schemas.openxmlformats.org/officeDocument/2006/relationships/slideLayout" Target="../slideLayouts/slideLayout56.xml"/><Relationship Id="rId5" Type="http://schemas.openxmlformats.org/officeDocument/2006/relationships/slideLayout" Target="../slideLayouts/slideLayout50.xml"/><Relationship Id="rId1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55.xml"/><Relationship Id="rId4" Type="http://schemas.openxmlformats.org/officeDocument/2006/relationships/slideLayout" Target="../slideLayouts/slideLayout49.xml"/><Relationship Id="rId9" Type="http://schemas.openxmlformats.org/officeDocument/2006/relationships/slideLayout" Target="../slideLayouts/slideLayout54.xml"/><Relationship Id="rId14" Type="http://schemas.openxmlformats.org/officeDocument/2006/relationships/slideLayout" Target="../slideLayouts/slideLayout59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9.xml"/><Relationship Id="rId13" Type="http://schemas.openxmlformats.org/officeDocument/2006/relationships/slideLayout" Target="../slideLayouts/slideLayout74.xml"/><Relationship Id="rId3" Type="http://schemas.openxmlformats.org/officeDocument/2006/relationships/slideLayout" Target="../slideLayouts/slideLayout64.xml"/><Relationship Id="rId7" Type="http://schemas.openxmlformats.org/officeDocument/2006/relationships/slideLayout" Target="../slideLayouts/slideLayout68.xml"/><Relationship Id="rId12" Type="http://schemas.openxmlformats.org/officeDocument/2006/relationships/slideLayout" Target="../slideLayouts/slideLayout73.xml"/><Relationship Id="rId17" Type="http://schemas.openxmlformats.org/officeDocument/2006/relationships/theme" Target="../theme/theme5.xml"/><Relationship Id="rId2" Type="http://schemas.openxmlformats.org/officeDocument/2006/relationships/slideLayout" Target="../slideLayouts/slideLayout63.xml"/><Relationship Id="rId16" Type="http://schemas.openxmlformats.org/officeDocument/2006/relationships/slideLayout" Target="../slideLayouts/slideLayout77.xml"/><Relationship Id="rId1" Type="http://schemas.openxmlformats.org/officeDocument/2006/relationships/slideLayout" Target="../slideLayouts/slideLayout62.xml"/><Relationship Id="rId6" Type="http://schemas.openxmlformats.org/officeDocument/2006/relationships/slideLayout" Target="../slideLayouts/slideLayout67.xml"/><Relationship Id="rId11" Type="http://schemas.openxmlformats.org/officeDocument/2006/relationships/slideLayout" Target="../slideLayouts/slideLayout72.xml"/><Relationship Id="rId5" Type="http://schemas.openxmlformats.org/officeDocument/2006/relationships/slideLayout" Target="../slideLayouts/slideLayout66.xml"/><Relationship Id="rId15" Type="http://schemas.openxmlformats.org/officeDocument/2006/relationships/slideLayout" Target="../slideLayouts/slideLayout76.xml"/><Relationship Id="rId10" Type="http://schemas.openxmlformats.org/officeDocument/2006/relationships/slideLayout" Target="../slideLayouts/slideLayout71.xml"/><Relationship Id="rId4" Type="http://schemas.openxmlformats.org/officeDocument/2006/relationships/slideLayout" Target="../slideLayouts/slideLayout65.xml"/><Relationship Id="rId9" Type="http://schemas.openxmlformats.org/officeDocument/2006/relationships/slideLayout" Target="../slideLayouts/slideLayout70.xml"/><Relationship Id="rId14" Type="http://schemas.openxmlformats.org/officeDocument/2006/relationships/slideLayout" Target="../slideLayouts/slideLayout75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5.xml"/><Relationship Id="rId3" Type="http://schemas.openxmlformats.org/officeDocument/2006/relationships/slideLayout" Target="../slideLayouts/slideLayout80.xml"/><Relationship Id="rId7" Type="http://schemas.openxmlformats.org/officeDocument/2006/relationships/slideLayout" Target="../slideLayouts/slideLayout84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79.xml"/><Relationship Id="rId1" Type="http://schemas.openxmlformats.org/officeDocument/2006/relationships/slideLayout" Target="../slideLayouts/slideLayout78.xml"/><Relationship Id="rId6" Type="http://schemas.openxmlformats.org/officeDocument/2006/relationships/slideLayout" Target="../slideLayouts/slideLayout83.xml"/><Relationship Id="rId11" Type="http://schemas.openxmlformats.org/officeDocument/2006/relationships/slideLayout" Target="../slideLayouts/slideLayout88.xml"/><Relationship Id="rId5" Type="http://schemas.openxmlformats.org/officeDocument/2006/relationships/slideLayout" Target="../slideLayouts/slideLayout82.xml"/><Relationship Id="rId10" Type="http://schemas.openxmlformats.org/officeDocument/2006/relationships/slideLayout" Target="../slideLayouts/slideLayout87.xml"/><Relationship Id="rId4" Type="http://schemas.openxmlformats.org/officeDocument/2006/relationships/slideLayout" Target="../slideLayouts/slideLayout81.xml"/><Relationship Id="rId9" Type="http://schemas.openxmlformats.org/officeDocument/2006/relationships/slideLayout" Target="../slideLayouts/slideLayout8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78E9CD27-93C8-4486-B0B6-111DC2669BB5}" type="datetimeFigureOut">
              <a:rPr lang="en-US" smtClean="0"/>
              <a:t>2/22/2018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6F94F21-227F-4031-A006-D70DF704B4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3675316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  <p:sldLayoutId id="2147483690" r:id="rId12"/>
    <p:sldLayoutId id="2147483691" r:id="rId13"/>
    <p:sldLayoutId id="2147483692" r:id="rId14"/>
    <p:sldLayoutId id="2147483693" r:id="rId15"/>
    <p:sldLayoutId id="2147483694" r:id="rId16"/>
    <p:sldLayoutId id="2147483695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E9CD27-93C8-4486-B0B6-111DC2669BB5}" type="datetimeFigureOut">
              <a:rPr lang="en-US" smtClean="0"/>
              <a:t>2/22/2018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6F94F21-227F-4031-A006-D70DF704B4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2795982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14" r:id="rId1"/>
    <p:sldLayoutId id="2147483715" r:id="rId2"/>
    <p:sldLayoutId id="2147483716" r:id="rId3"/>
    <p:sldLayoutId id="2147483717" r:id="rId4"/>
    <p:sldLayoutId id="2147483718" r:id="rId5"/>
    <p:sldLayoutId id="2147483719" r:id="rId6"/>
    <p:sldLayoutId id="2147483720" r:id="rId7"/>
    <p:sldLayoutId id="2147483721" r:id="rId8"/>
    <p:sldLayoutId id="2147483722" r:id="rId9"/>
    <p:sldLayoutId id="2147483723" r:id="rId10"/>
    <p:sldLayoutId id="2147483724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78E9CD27-93C8-4486-B0B6-111DC2669BB5}" type="datetimeFigureOut">
              <a:rPr lang="en-US" smtClean="0"/>
              <a:t>2/22/2018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36F94F21-227F-4031-A006-D70DF704B4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12197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6" r:id="rId1"/>
    <p:sldLayoutId id="2147483727" r:id="rId2"/>
    <p:sldLayoutId id="2147483728" r:id="rId3"/>
    <p:sldLayoutId id="2147483729" r:id="rId4"/>
    <p:sldLayoutId id="2147483730" r:id="rId5"/>
    <p:sldLayoutId id="2147483731" r:id="rId6"/>
    <p:sldLayoutId id="2147483732" r:id="rId7"/>
    <p:sldLayoutId id="2147483733" r:id="rId8"/>
    <p:sldLayoutId id="2147483734" r:id="rId9"/>
    <p:sldLayoutId id="2147483735" r:id="rId10"/>
    <p:sldLayoutId id="2147483736" r:id="rId11"/>
    <p:sldLayoutId id="2147483737" r:id="rId12"/>
    <p:sldLayoutId id="2147483738" r:id="rId13"/>
    <p:sldLayoutId id="2147483739" r:id="rId14"/>
    <p:sldLayoutId id="2147483740" r:id="rId15"/>
    <p:sldLayoutId id="2147483741" r:id="rId16"/>
    <p:sldLayoutId id="2147483742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E9CD27-93C8-4486-B0B6-111DC2669BB5}" type="datetimeFigureOut">
              <a:rPr lang="en-US" smtClean="0"/>
              <a:t>2/22/2018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36F94F21-227F-4031-A006-D70DF704B4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54219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4" r:id="rId1"/>
    <p:sldLayoutId id="2147483745" r:id="rId2"/>
    <p:sldLayoutId id="2147483746" r:id="rId3"/>
    <p:sldLayoutId id="2147483747" r:id="rId4"/>
    <p:sldLayoutId id="2147483748" r:id="rId5"/>
    <p:sldLayoutId id="2147483749" r:id="rId6"/>
    <p:sldLayoutId id="2147483750" r:id="rId7"/>
    <p:sldLayoutId id="2147483751" r:id="rId8"/>
    <p:sldLayoutId id="2147483752" r:id="rId9"/>
    <p:sldLayoutId id="2147483753" r:id="rId10"/>
    <p:sldLayoutId id="2147483754" r:id="rId11"/>
    <p:sldLayoutId id="2147483755" r:id="rId12"/>
    <p:sldLayoutId id="2147483756" r:id="rId13"/>
    <p:sldLayoutId id="2147483757" r:id="rId14"/>
    <p:sldLayoutId id="2147483758" r:id="rId15"/>
    <p:sldLayoutId id="2147483759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157"/>
            <a:ext cx="2356674" cy="6853096"/>
            <a:chOff x="6627813" y="195610"/>
            <a:chExt cx="1952625" cy="5678141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5610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E9CD27-93C8-4486-B0B6-111DC2669BB5}" type="datetimeFigureOut">
              <a:rPr lang="en-US" smtClean="0"/>
              <a:t>2/22/2018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36F94F21-227F-4031-A006-D70DF704B4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08057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1" r:id="rId1"/>
    <p:sldLayoutId id="2147483762" r:id="rId2"/>
    <p:sldLayoutId id="2147483763" r:id="rId3"/>
    <p:sldLayoutId id="2147483764" r:id="rId4"/>
    <p:sldLayoutId id="2147483765" r:id="rId5"/>
    <p:sldLayoutId id="2147483766" r:id="rId6"/>
    <p:sldLayoutId id="2147483767" r:id="rId7"/>
    <p:sldLayoutId id="2147483768" r:id="rId8"/>
    <p:sldLayoutId id="2147483769" r:id="rId9"/>
    <p:sldLayoutId id="2147483770" r:id="rId10"/>
    <p:sldLayoutId id="2147483771" r:id="rId11"/>
    <p:sldLayoutId id="2147483772" r:id="rId12"/>
    <p:sldLayoutId id="2147483773" r:id="rId13"/>
    <p:sldLayoutId id="2147483774" r:id="rId14"/>
    <p:sldLayoutId id="2147483775" r:id="rId15"/>
    <p:sldLayoutId id="214748377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2">
              <a:lumMod val="7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E9CD27-93C8-4486-B0B6-111DC2669BB5}" type="datetimeFigureOut">
              <a:rPr lang="en-US" smtClean="0"/>
              <a:t>2/22/2018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6F94F21-227F-4031-A006-D70DF704B4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0756434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78" r:id="rId1"/>
    <p:sldLayoutId id="2147483779" r:id="rId2"/>
    <p:sldLayoutId id="2147483780" r:id="rId3"/>
    <p:sldLayoutId id="2147483781" r:id="rId4"/>
    <p:sldLayoutId id="2147483782" r:id="rId5"/>
    <p:sldLayoutId id="2147483783" r:id="rId6"/>
    <p:sldLayoutId id="2147483784" r:id="rId7"/>
    <p:sldLayoutId id="2147483785" r:id="rId8"/>
    <p:sldLayoutId id="2147483786" r:id="rId9"/>
    <p:sldLayoutId id="2147483787" r:id="rId10"/>
    <p:sldLayoutId id="2147483788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8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4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8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9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9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5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7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8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8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83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51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4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4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4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4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83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8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9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9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9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9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8849" y="1290780"/>
            <a:ext cx="5446143" cy="2387600"/>
          </a:xfrm>
        </p:spPr>
        <p:txBody>
          <a:bodyPr>
            <a:normAutofit/>
          </a:bodyPr>
          <a:lstStyle/>
          <a:p>
            <a:r>
              <a:rPr lang="en-US" sz="7200" dirty="0" smtClean="0">
                <a:latin typeface="Aldhabi" panose="01000000000000000000" pitchFamily="2" charset="-78"/>
                <a:cs typeface="Aldhabi" panose="01000000000000000000" pitchFamily="2" charset="-78"/>
              </a:rPr>
              <a:t>Chapter 8</a:t>
            </a:r>
            <a:br>
              <a:rPr lang="en-US" sz="7200" dirty="0" smtClean="0">
                <a:latin typeface="Aldhabi" panose="01000000000000000000" pitchFamily="2" charset="-78"/>
                <a:cs typeface="Aldhabi" panose="01000000000000000000" pitchFamily="2" charset="-78"/>
              </a:rPr>
            </a:br>
            <a:r>
              <a:rPr lang="en-US" sz="7200" dirty="0" smtClean="0">
                <a:latin typeface="Aldhabi" panose="01000000000000000000" pitchFamily="2" charset="-78"/>
                <a:cs typeface="Aldhabi" panose="01000000000000000000" pitchFamily="2" charset="-78"/>
              </a:rPr>
              <a:t>Team Dynamics</a:t>
            </a:r>
            <a:endParaRPr lang="en-US" sz="7200" dirty="0">
              <a:latin typeface="Aldhabi" panose="01000000000000000000" pitchFamily="2" charset="-78"/>
              <a:cs typeface="Aldhabi" panose="01000000000000000000" pitchFamily="2" charset="-78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56821" y="4465391"/>
            <a:ext cx="3048000" cy="1655762"/>
          </a:xfrm>
        </p:spPr>
        <p:txBody>
          <a:bodyPr>
            <a:noAutofit/>
          </a:bodyPr>
          <a:lstStyle/>
          <a:p>
            <a:pPr algn="l"/>
            <a:r>
              <a:rPr lang="en-US" sz="3200" dirty="0" smtClean="0">
                <a:latin typeface="Aldhabi" panose="01000000000000000000" pitchFamily="2" charset="-78"/>
                <a:cs typeface="Aldhabi" panose="01000000000000000000" pitchFamily="2" charset="-78"/>
              </a:rPr>
              <a:t>Irma </a:t>
            </a:r>
            <a:r>
              <a:rPr lang="en-US" sz="3200" dirty="0" err="1" smtClean="0">
                <a:latin typeface="Aldhabi" panose="01000000000000000000" pitchFamily="2" charset="-78"/>
                <a:cs typeface="Aldhabi" panose="01000000000000000000" pitchFamily="2" charset="-78"/>
              </a:rPr>
              <a:t>Prilisiana</a:t>
            </a:r>
            <a:endParaRPr lang="en-US" sz="3200" dirty="0">
              <a:latin typeface="Aldhabi" panose="01000000000000000000" pitchFamily="2" charset="-78"/>
              <a:cs typeface="Aldhabi" panose="01000000000000000000" pitchFamily="2" charset="-78"/>
            </a:endParaRPr>
          </a:p>
          <a:p>
            <a:pPr algn="l"/>
            <a:r>
              <a:rPr lang="en-US" sz="3200" dirty="0" smtClean="0">
                <a:latin typeface="Aldhabi" panose="01000000000000000000" pitchFamily="2" charset="-78"/>
                <a:cs typeface="Aldhabi" panose="01000000000000000000" pitchFamily="2" charset="-78"/>
              </a:rPr>
              <a:t>Viola </a:t>
            </a:r>
            <a:r>
              <a:rPr lang="en-US" sz="3200" dirty="0" err="1" smtClean="0">
                <a:latin typeface="Aldhabi" panose="01000000000000000000" pitchFamily="2" charset="-78"/>
                <a:cs typeface="Aldhabi" panose="01000000000000000000" pitchFamily="2" charset="-78"/>
              </a:rPr>
              <a:t>Calista</a:t>
            </a:r>
            <a:endParaRPr lang="en-US" sz="3200" dirty="0" smtClean="0">
              <a:latin typeface="Aldhabi" panose="01000000000000000000" pitchFamily="2" charset="-78"/>
              <a:cs typeface="Aldhabi" panose="01000000000000000000" pitchFamily="2" charset="-78"/>
            </a:endParaRPr>
          </a:p>
          <a:p>
            <a:pPr algn="l"/>
            <a:r>
              <a:rPr lang="en-US" sz="3200" dirty="0" smtClean="0">
                <a:latin typeface="Aldhabi" panose="01000000000000000000" pitchFamily="2" charset="-78"/>
                <a:cs typeface="Aldhabi" panose="01000000000000000000" pitchFamily="2" charset="-78"/>
              </a:rPr>
              <a:t>Ahmad R</a:t>
            </a:r>
            <a:endParaRPr lang="en-US" sz="3200" dirty="0">
              <a:latin typeface="Aldhabi" panose="01000000000000000000" pitchFamily="2" charset="-78"/>
              <a:cs typeface="Aldhabi" panose="01000000000000000000" pitchFamily="2" charset="-78"/>
            </a:endParaRPr>
          </a:p>
        </p:txBody>
      </p:sp>
      <p:pic>
        <p:nvPicPr>
          <p:cNvPr id="1030" name="Picture 6" descr="Related imag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60272" y="0"/>
            <a:ext cx="7131728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3613962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48994" y="338998"/>
            <a:ext cx="10515600" cy="1325563"/>
          </a:xfrm>
        </p:spPr>
        <p:txBody>
          <a:bodyPr/>
          <a:lstStyle/>
          <a:p>
            <a:pPr algn="ctr"/>
            <a:r>
              <a:rPr lang="en-US" dirty="0" smtClean="0"/>
              <a:t>A Model of Team Effectiveness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6493" y="1756001"/>
            <a:ext cx="9091107" cy="4746684"/>
          </a:xfrm>
        </p:spPr>
      </p:pic>
    </p:spTree>
    <p:extLst>
      <p:ext uri="{BB962C8B-B14F-4D97-AF65-F5344CB8AC3E}">
        <p14:creationId xmlns:p14="http://schemas.microsoft.com/office/powerpoint/2010/main" val="271825753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23675" y="531621"/>
            <a:ext cx="8911687" cy="1280890"/>
          </a:xfrm>
        </p:spPr>
        <p:txBody>
          <a:bodyPr/>
          <a:lstStyle/>
          <a:p>
            <a:r>
              <a:rPr lang="en-US" dirty="0" smtClean="0"/>
              <a:t>Organizational and Team Environment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23675" y="1812511"/>
            <a:ext cx="4313864" cy="3777622"/>
          </a:xfrm>
        </p:spPr>
        <p:txBody>
          <a:bodyPr>
            <a:normAutofit fontScale="70000" lnSpcReduction="20000"/>
          </a:bodyPr>
          <a:lstStyle/>
          <a:p>
            <a:r>
              <a:rPr lang="en-US" i="1" dirty="0" smtClean="0"/>
              <a:t>Team member</a:t>
            </a:r>
            <a:r>
              <a:rPr lang="en-US" dirty="0" smtClean="0"/>
              <a:t> </a:t>
            </a:r>
            <a:r>
              <a:rPr lang="en-US" dirty="0" err="1" smtClean="0"/>
              <a:t>akan</a:t>
            </a:r>
            <a:r>
              <a:rPr lang="en-US" dirty="0" smtClean="0"/>
              <a:t> </a:t>
            </a:r>
            <a:r>
              <a:rPr lang="en-US" dirty="0" err="1" smtClean="0"/>
              <a:t>cenderung</a:t>
            </a:r>
            <a:r>
              <a:rPr lang="en-US" dirty="0" smtClean="0"/>
              <a:t> </a:t>
            </a:r>
            <a:r>
              <a:rPr lang="en-US" dirty="0" err="1" smtClean="0"/>
              <a:t>bekerja</a:t>
            </a:r>
            <a:r>
              <a:rPr lang="en-US" dirty="0" smtClean="0"/>
              <a:t> </a:t>
            </a:r>
            <a:r>
              <a:rPr lang="en-US" dirty="0" err="1" smtClean="0"/>
              <a:t>bersama</a:t>
            </a:r>
            <a:r>
              <a:rPr lang="en-US" dirty="0" smtClean="0"/>
              <a:t> </a:t>
            </a:r>
            <a:r>
              <a:rPr lang="en-US" dirty="0" err="1" smtClean="0"/>
              <a:t>secara</a:t>
            </a:r>
            <a:r>
              <a:rPr lang="en-US" dirty="0" smtClean="0"/>
              <a:t> </a:t>
            </a:r>
            <a:r>
              <a:rPr lang="en-US" dirty="0" err="1" smtClean="0"/>
              <a:t>efektif</a:t>
            </a:r>
            <a:r>
              <a:rPr lang="en-US" dirty="0" smtClean="0"/>
              <a:t> </a:t>
            </a:r>
            <a:r>
              <a:rPr lang="en-US" dirty="0" err="1" smtClean="0"/>
              <a:t>ketika</a:t>
            </a:r>
            <a:r>
              <a:rPr lang="en-US" dirty="0" smtClean="0"/>
              <a:t> </a:t>
            </a:r>
            <a:r>
              <a:rPr lang="en-US" dirty="0" err="1" smtClean="0"/>
              <a:t>mereka</a:t>
            </a:r>
            <a:r>
              <a:rPr lang="en-US" dirty="0" smtClean="0"/>
              <a:t> </a:t>
            </a:r>
            <a:r>
              <a:rPr lang="en-US" dirty="0" err="1" smtClean="0"/>
              <a:t>mendapatkan</a:t>
            </a:r>
            <a:r>
              <a:rPr lang="en-US" dirty="0" smtClean="0"/>
              <a:t> </a:t>
            </a:r>
            <a:r>
              <a:rPr lang="en-US" i="1" dirty="0" smtClean="0"/>
              <a:t>reward</a:t>
            </a:r>
            <a:r>
              <a:rPr lang="en-US" dirty="0" smtClean="0"/>
              <a:t> </a:t>
            </a:r>
            <a:r>
              <a:rPr lang="en-US" dirty="0" err="1" smtClean="0"/>
              <a:t>untuk</a:t>
            </a:r>
            <a:r>
              <a:rPr lang="en-US" dirty="0" smtClean="0"/>
              <a:t> </a:t>
            </a:r>
            <a:r>
              <a:rPr lang="en-US" dirty="0" err="1" smtClean="0"/>
              <a:t>performa</a:t>
            </a:r>
            <a:r>
              <a:rPr lang="en-US" dirty="0" smtClean="0"/>
              <a:t> </a:t>
            </a:r>
            <a:r>
              <a:rPr lang="en-US" i="1" dirty="0" smtClean="0"/>
              <a:t>team</a:t>
            </a:r>
            <a:r>
              <a:rPr lang="en-US" dirty="0" smtClean="0"/>
              <a:t>.</a:t>
            </a:r>
          </a:p>
          <a:p>
            <a:endParaRPr lang="en-US" dirty="0" smtClean="0"/>
          </a:p>
          <a:p>
            <a:r>
              <a:rPr lang="en-US" dirty="0" err="1" smtClean="0"/>
              <a:t>Sistem</a:t>
            </a:r>
            <a:r>
              <a:rPr lang="en-US" dirty="0" smtClean="0"/>
              <a:t> </a:t>
            </a:r>
            <a:r>
              <a:rPr lang="en-US" dirty="0" err="1" smtClean="0"/>
              <a:t>komunikasi</a:t>
            </a:r>
            <a:r>
              <a:rPr lang="en-US" dirty="0" smtClean="0"/>
              <a:t> </a:t>
            </a:r>
            <a:r>
              <a:rPr lang="en-US" dirty="0" err="1" smtClean="0"/>
              <a:t>dapat</a:t>
            </a:r>
            <a:r>
              <a:rPr lang="en-US" dirty="0" smtClean="0"/>
              <a:t> </a:t>
            </a:r>
            <a:r>
              <a:rPr lang="en-US" dirty="0" err="1" smtClean="0"/>
              <a:t>mempengaruh</a:t>
            </a:r>
            <a:r>
              <a:rPr lang="en-US" dirty="0" smtClean="0"/>
              <a:t> </a:t>
            </a:r>
            <a:r>
              <a:rPr lang="en-US" dirty="0" err="1" smtClean="0"/>
              <a:t>keefektifan</a:t>
            </a:r>
            <a:r>
              <a:rPr lang="en-US" dirty="0" smtClean="0"/>
              <a:t> </a:t>
            </a:r>
            <a:r>
              <a:rPr lang="en-US" i="1" dirty="0" smtClean="0"/>
              <a:t>team</a:t>
            </a:r>
            <a:r>
              <a:rPr lang="en-US" dirty="0" smtClean="0"/>
              <a:t>.</a:t>
            </a:r>
          </a:p>
          <a:p>
            <a:endParaRPr lang="en-US" dirty="0" smtClean="0"/>
          </a:p>
          <a:p>
            <a:r>
              <a:rPr lang="en-US" dirty="0" err="1" smtClean="0"/>
              <a:t>Adanya</a:t>
            </a:r>
            <a:r>
              <a:rPr lang="en-US" dirty="0" smtClean="0"/>
              <a:t> </a:t>
            </a:r>
            <a:r>
              <a:rPr lang="en-US" dirty="0" err="1" smtClean="0"/>
              <a:t>struktur</a:t>
            </a:r>
            <a:r>
              <a:rPr lang="en-US" dirty="0" smtClean="0"/>
              <a:t> </a:t>
            </a:r>
            <a:r>
              <a:rPr lang="en-US" dirty="0" err="1" smtClean="0"/>
              <a:t>organisasi</a:t>
            </a:r>
            <a:r>
              <a:rPr lang="en-US" dirty="0" smtClean="0"/>
              <a:t> yang </a:t>
            </a:r>
            <a:r>
              <a:rPr lang="en-US" dirty="0" err="1" smtClean="0"/>
              <a:t>terbentu</a:t>
            </a:r>
            <a:r>
              <a:rPr lang="en-US" dirty="0" smtClean="0"/>
              <a:t> </a:t>
            </a:r>
            <a:r>
              <a:rPr lang="en-US" dirty="0" err="1" smtClean="0"/>
              <a:t>dapat</a:t>
            </a:r>
            <a:r>
              <a:rPr lang="en-US" dirty="0" smtClean="0"/>
              <a:t> </a:t>
            </a:r>
            <a:r>
              <a:rPr lang="en-US" dirty="0" err="1" smtClean="0"/>
              <a:t>meningkatkan</a:t>
            </a:r>
            <a:r>
              <a:rPr lang="en-US" dirty="0" smtClean="0"/>
              <a:t> </a:t>
            </a:r>
            <a:r>
              <a:rPr lang="en-US" dirty="0" err="1" smtClean="0"/>
              <a:t>interaksi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kebergantungan</a:t>
            </a:r>
            <a:r>
              <a:rPr lang="en-US" dirty="0" smtClean="0"/>
              <a:t> </a:t>
            </a:r>
            <a:r>
              <a:rPr lang="en-US" dirty="0" err="1" smtClean="0"/>
              <a:t>pada</a:t>
            </a:r>
            <a:r>
              <a:rPr lang="en-US" dirty="0" smtClean="0"/>
              <a:t> </a:t>
            </a:r>
            <a:r>
              <a:rPr lang="en-US" i="1" dirty="0" smtClean="0"/>
              <a:t>team member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mengurangi</a:t>
            </a:r>
            <a:r>
              <a:rPr lang="en-US" dirty="0" smtClean="0"/>
              <a:t> </a:t>
            </a:r>
            <a:r>
              <a:rPr lang="en-US" dirty="0" err="1" smtClean="0"/>
              <a:t>interaksi</a:t>
            </a:r>
            <a:r>
              <a:rPr lang="en-US" dirty="0" smtClean="0"/>
              <a:t> </a:t>
            </a:r>
            <a:r>
              <a:rPr lang="en-US" dirty="0" err="1" smtClean="0"/>
              <a:t>dengan</a:t>
            </a:r>
            <a:r>
              <a:rPr lang="en-US" dirty="0" smtClean="0"/>
              <a:t> orang di </a:t>
            </a:r>
            <a:r>
              <a:rPr lang="en-US" dirty="0" err="1" smtClean="0"/>
              <a:t>luar</a:t>
            </a:r>
            <a:r>
              <a:rPr lang="en-US" dirty="0"/>
              <a:t> </a:t>
            </a:r>
            <a:r>
              <a:rPr lang="en-US" i="1" dirty="0" smtClean="0"/>
              <a:t>team</a:t>
            </a:r>
            <a:r>
              <a:rPr lang="en-US" dirty="0" smtClean="0"/>
              <a:t>.</a:t>
            </a:r>
          </a:p>
          <a:p>
            <a:pPr marL="0" indent="0">
              <a:buNone/>
            </a:pPr>
            <a:endParaRPr lang="en-US" dirty="0" smtClean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26100" y="1812511"/>
            <a:ext cx="4313864" cy="3777622"/>
          </a:xfrm>
        </p:spPr>
        <p:txBody>
          <a:bodyPr>
            <a:normAutofit fontScale="70000" lnSpcReduction="20000"/>
          </a:bodyPr>
          <a:lstStyle/>
          <a:p>
            <a:r>
              <a:rPr lang="en-US" i="1" dirty="0"/>
              <a:t>Team </a:t>
            </a:r>
            <a:r>
              <a:rPr lang="en-US" dirty="0" err="1"/>
              <a:t>akan</a:t>
            </a:r>
            <a:r>
              <a:rPr lang="en-US" dirty="0"/>
              <a:t> </a:t>
            </a:r>
            <a:r>
              <a:rPr lang="en-US" dirty="0" err="1"/>
              <a:t>memiliki</a:t>
            </a:r>
            <a:r>
              <a:rPr lang="en-US" dirty="0"/>
              <a:t> </a:t>
            </a:r>
            <a:r>
              <a:rPr lang="en-US" dirty="0" err="1"/>
              <a:t>performa</a:t>
            </a:r>
            <a:r>
              <a:rPr lang="en-US" dirty="0"/>
              <a:t> yang </a:t>
            </a:r>
            <a:r>
              <a:rPr lang="en-US" dirty="0" err="1"/>
              <a:t>tinggi</a:t>
            </a:r>
            <a:r>
              <a:rPr lang="en-US" dirty="0"/>
              <a:t> </a:t>
            </a:r>
            <a:r>
              <a:rPr lang="en-US" dirty="0" err="1"/>
              <a:t>juga</a:t>
            </a:r>
            <a:r>
              <a:rPr lang="en-US" dirty="0"/>
              <a:t> </a:t>
            </a:r>
            <a:r>
              <a:rPr lang="en-US" dirty="0" err="1"/>
              <a:t>bergantung</a:t>
            </a:r>
            <a:r>
              <a:rPr lang="en-US" dirty="0"/>
              <a:t> </a:t>
            </a:r>
            <a:r>
              <a:rPr lang="en-US" dirty="0" err="1"/>
              <a:t>dari</a:t>
            </a:r>
            <a:r>
              <a:rPr lang="en-US" dirty="0"/>
              <a:t> </a:t>
            </a:r>
            <a:r>
              <a:rPr lang="en-US" dirty="0" err="1"/>
              <a:t>pemimpin</a:t>
            </a:r>
            <a:r>
              <a:rPr lang="en-US" dirty="0"/>
              <a:t> </a:t>
            </a:r>
            <a:r>
              <a:rPr lang="en-US" dirty="0" err="1"/>
              <a:t>organisasi</a:t>
            </a:r>
            <a:r>
              <a:rPr lang="en-US" dirty="0"/>
              <a:t> </a:t>
            </a:r>
            <a:r>
              <a:rPr lang="en-US" dirty="0" err="1"/>
              <a:t>tersebut</a:t>
            </a:r>
            <a:r>
              <a:rPr lang="en-US" dirty="0"/>
              <a:t>.</a:t>
            </a:r>
            <a:endParaRPr lang="en-US" i="1" dirty="0"/>
          </a:p>
          <a:p>
            <a:endParaRPr lang="en-US" dirty="0" smtClean="0"/>
          </a:p>
          <a:p>
            <a:r>
              <a:rPr lang="en-US" i="1" dirty="0" smtClean="0"/>
              <a:t>Physical layout</a:t>
            </a:r>
            <a:r>
              <a:rPr lang="en-US" dirty="0" smtClean="0"/>
              <a:t> </a:t>
            </a:r>
            <a:r>
              <a:rPr lang="en-US" dirty="0" err="1" smtClean="0"/>
              <a:t>pada</a:t>
            </a:r>
            <a:r>
              <a:rPr lang="en-US" dirty="0" smtClean="0"/>
              <a:t> </a:t>
            </a:r>
            <a:r>
              <a:rPr lang="en-US" dirty="0" err="1" smtClean="0"/>
              <a:t>ruang</a:t>
            </a:r>
            <a:r>
              <a:rPr lang="en-US" dirty="0" smtClean="0"/>
              <a:t> </a:t>
            </a:r>
            <a:r>
              <a:rPr lang="en-US" dirty="0" err="1" smtClean="0"/>
              <a:t>kerja</a:t>
            </a:r>
            <a:r>
              <a:rPr lang="en-US" dirty="0" smtClean="0"/>
              <a:t> </a:t>
            </a:r>
            <a:r>
              <a:rPr lang="en-US" i="1" dirty="0" smtClean="0"/>
              <a:t>team </a:t>
            </a:r>
            <a:r>
              <a:rPr lang="en-US" dirty="0" err="1" smtClean="0"/>
              <a:t>bisa</a:t>
            </a:r>
            <a:r>
              <a:rPr lang="en-US" dirty="0" smtClean="0"/>
              <a:t> </a:t>
            </a:r>
            <a:r>
              <a:rPr lang="en-US" dirty="0" err="1" smtClean="0"/>
              <a:t>membuat</a:t>
            </a:r>
            <a:r>
              <a:rPr lang="en-US" dirty="0" smtClean="0"/>
              <a:t> </a:t>
            </a:r>
            <a:r>
              <a:rPr lang="en-US" dirty="0" err="1" smtClean="0"/>
              <a:t>perbedaan</a:t>
            </a:r>
            <a:r>
              <a:rPr lang="en-US" dirty="0" smtClean="0"/>
              <a:t>.</a:t>
            </a:r>
            <a:endParaRPr lang="en-US" i="1" dirty="0"/>
          </a:p>
        </p:txBody>
      </p:sp>
      <p:pic>
        <p:nvPicPr>
          <p:cNvPr id="5122" name="Picture 2" descr="Image result for u-shaped layou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8724" y="4118558"/>
            <a:ext cx="4113276" cy="27394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2557057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en-US" dirty="0" smtClean="0"/>
              <a:t>Team Design Elements</a:t>
            </a:r>
            <a:endParaRPr lang="en-US" dirty="0"/>
          </a:p>
        </p:txBody>
      </p:sp>
      <p:sp>
        <p:nvSpPr>
          <p:cNvPr id="2" name="Subtitle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909143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Task Characteristic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i="1" dirty="0" smtClean="0"/>
              <a:t>Team</a:t>
            </a:r>
            <a:r>
              <a:rPr lang="en-US" dirty="0" smtClean="0"/>
              <a:t> </a:t>
            </a:r>
            <a:r>
              <a:rPr lang="en-US" dirty="0" err="1" smtClean="0"/>
              <a:t>dapat</a:t>
            </a:r>
            <a:r>
              <a:rPr lang="en-US" dirty="0" smtClean="0"/>
              <a:t> </a:t>
            </a:r>
            <a:r>
              <a:rPr lang="en-US" dirty="0" err="1" smtClean="0"/>
              <a:t>bekerja</a:t>
            </a:r>
            <a:r>
              <a:rPr lang="en-US" dirty="0" smtClean="0"/>
              <a:t> </a:t>
            </a:r>
            <a:r>
              <a:rPr lang="en-US" dirty="0" err="1" smtClean="0"/>
              <a:t>secara</a:t>
            </a:r>
            <a:r>
              <a:rPr lang="en-US" dirty="0" smtClean="0"/>
              <a:t> </a:t>
            </a:r>
            <a:r>
              <a:rPr lang="en-US" dirty="0" err="1" smtClean="0"/>
              <a:t>lebih</a:t>
            </a:r>
            <a:r>
              <a:rPr lang="en-US" dirty="0" smtClean="0"/>
              <a:t> </a:t>
            </a:r>
            <a:r>
              <a:rPr lang="en-US" dirty="0" err="1" smtClean="0"/>
              <a:t>baik</a:t>
            </a:r>
            <a:r>
              <a:rPr lang="en-US" dirty="0" smtClean="0"/>
              <a:t> </a:t>
            </a:r>
            <a:r>
              <a:rPr lang="en-US" dirty="0" err="1" smtClean="0"/>
              <a:t>dibandingkan</a:t>
            </a:r>
            <a:r>
              <a:rPr lang="en-US" dirty="0" smtClean="0"/>
              <a:t> </a:t>
            </a:r>
            <a:r>
              <a:rPr lang="en-US" dirty="0" err="1" smtClean="0"/>
              <a:t>individu</a:t>
            </a:r>
            <a:r>
              <a:rPr lang="en-US" dirty="0" smtClean="0"/>
              <a:t> </a:t>
            </a:r>
            <a:r>
              <a:rPr lang="en-US" dirty="0" err="1" smtClean="0"/>
              <a:t>mengerjakannya</a:t>
            </a:r>
            <a:r>
              <a:rPr lang="en-US" dirty="0" smtClean="0"/>
              <a:t> </a:t>
            </a:r>
            <a:r>
              <a:rPr lang="en-US" dirty="0" err="1" smtClean="0"/>
              <a:t>sendiri</a:t>
            </a:r>
            <a:r>
              <a:rPr lang="en-US" dirty="0" smtClean="0"/>
              <a:t> </a:t>
            </a:r>
            <a:r>
              <a:rPr lang="en-US" dirty="0" err="1" smtClean="0"/>
              <a:t>pada</a:t>
            </a:r>
            <a:r>
              <a:rPr lang="en-US" dirty="0" smtClean="0"/>
              <a:t> </a:t>
            </a:r>
            <a:r>
              <a:rPr lang="en-US" dirty="0" err="1" smtClean="0"/>
              <a:t>tugas</a:t>
            </a:r>
            <a:r>
              <a:rPr lang="en-US" dirty="0" smtClean="0"/>
              <a:t> yang </a:t>
            </a:r>
            <a:r>
              <a:rPr lang="en-US" i="1" dirty="0" smtClean="0"/>
              <a:t>complex</a:t>
            </a:r>
            <a:r>
              <a:rPr lang="en-US" dirty="0" smtClean="0"/>
              <a:t>.</a:t>
            </a:r>
          </a:p>
          <a:p>
            <a:endParaRPr lang="en-US" i="1" dirty="0"/>
          </a:p>
          <a:p>
            <a:r>
              <a:rPr lang="en-US" i="1" dirty="0" smtClean="0"/>
              <a:t>Complex work </a:t>
            </a:r>
            <a:r>
              <a:rPr lang="en-US" dirty="0" smtClean="0">
                <a:sym typeface="Wingdings" panose="05000000000000000000" pitchFamily="2" charset="2"/>
              </a:rPr>
              <a:t> </a:t>
            </a:r>
            <a:r>
              <a:rPr lang="en-US" dirty="0" err="1" smtClean="0">
                <a:sym typeface="Wingdings" panose="05000000000000000000" pitchFamily="2" charset="2"/>
              </a:rPr>
              <a:t>meliputi</a:t>
            </a:r>
            <a:r>
              <a:rPr lang="en-US" dirty="0">
                <a:sym typeface="Wingdings" panose="05000000000000000000" pitchFamily="2" charset="2"/>
              </a:rPr>
              <a:t> </a:t>
            </a:r>
            <a:r>
              <a:rPr lang="en-US" dirty="0" err="1" smtClean="0">
                <a:sym typeface="Wingdings" panose="05000000000000000000" pitchFamily="2" charset="2"/>
              </a:rPr>
              <a:t>kemampuan</a:t>
            </a:r>
            <a:r>
              <a:rPr lang="en-US" dirty="0" smtClean="0">
                <a:sym typeface="Wingdings" panose="05000000000000000000" pitchFamily="2" charset="2"/>
              </a:rPr>
              <a:t> </a:t>
            </a:r>
            <a:r>
              <a:rPr lang="en-US" dirty="0" err="1" smtClean="0">
                <a:sym typeface="Wingdings" panose="05000000000000000000" pitchFamily="2" charset="2"/>
              </a:rPr>
              <a:t>dan</a:t>
            </a:r>
            <a:r>
              <a:rPr lang="en-US" dirty="0" smtClean="0">
                <a:sym typeface="Wingdings" panose="05000000000000000000" pitchFamily="2" charset="2"/>
              </a:rPr>
              <a:t> </a:t>
            </a:r>
            <a:r>
              <a:rPr lang="en-US" dirty="0" err="1" smtClean="0">
                <a:sym typeface="Wingdings" panose="05000000000000000000" pitchFamily="2" charset="2"/>
              </a:rPr>
              <a:t>pengetahuan</a:t>
            </a:r>
            <a:r>
              <a:rPr lang="en-US" dirty="0" smtClean="0">
                <a:sym typeface="Wingdings" panose="05000000000000000000" pitchFamily="2" charset="2"/>
              </a:rPr>
              <a:t> </a:t>
            </a:r>
            <a:r>
              <a:rPr lang="en-US" dirty="0" err="1" smtClean="0">
                <a:sym typeface="Wingdings" panose="05000000000000000000" pitchFamily="2" charset="2"/>
              </a:rPr>
              <a:t>diluar</a:t>
            </a:r>
            <a:r>
              <a:rPr lang="en-US" dirty="0" smtClean="0">
                <a:sym typeface="Wingdings" panose="05000000000000000000" pitchFamily="2" charset="2"/>
              </a:rPr>
              <a:t> </a:t>
            </a:r>
            <a:r>
              <a:rPr lang="en-US" dirty="0" err="1" smtClean="0">
                <a:sym typeface="Wingdings" panose="05000000000000000000" pitchFamily="2" charset="2"/>
              </a:rPr>
              <a:t>kompetensi</a:t>
            </a:r>
            <a:r>
              <a:rPr lang="en-US" dirty="0" smtClean="0">
                <a:sym typeface="Wingdings" panose="05000000000000000000" pitchFamily="2" charset="2"/>
              </a:rPr>
              <a:t> </a:t>
            </a:r>
            <a:r>
              <a:rPr lang="en-US" dirty="0" err="1" smtClean="0">
                <a:sym typeface="Wingdings" panose="05000000000000000000" pitchFamily="2" charset="2"/>
              </a:rPr>
              <a:t>pada</a:t>
            </a:r>
            <a:r>
              <a:rPr lang="en-US" dirty="0" smtClean="0">
                <a:sym typeface="Wingdings" panose="05000000000000000000" pitchFamily="2" charset="2"/>
              </a:rPr>
              <a:t> 1 </a:t>
            </a:r>
            <a:r>
              <a:rPr lang="en-US" dirty="0" err="1" smtClean="0">
                <a:sym typeface="Wingdings" panose="05000000000000000000" pitchFamily="2" charset="2"/>
              </a:rPr>
              <a:t>individu</a:t>
            </a:r>
            <a:r>
              <a:rPr lang="en-US" dirty="0" smtClean="0">
                <a:sym typeface="Wingdings" panose="05000000000000000000" pitchFamily="2" charset="2"/>
              </a:rPr>
              <a:t> </a:t>
            </a:r>
            <a:r>
              <a:rPr lang="en-US" dirty="0" err="1" smtClean="0">
                <a:sym typeface="Wingdings" panose="05000000000000000000" pitchFamily="2" charset="2"/>
              </a:rPr>
              <a:t>saja</a:t>
            </a:r>
            <a:r>
              <a:rPr lang="en-US" dirty="0" smtClean="0">
                <a:sym typeface="Wingdings" panose="05000000000000000000" pitchFamily="2" charset="2"/>
              </a:rPr>
              <a:t>. </a:t>
            </a:r>
          </a:p>
          <a:p>
            <a:endParaRPr lang="en-US" i="1" dirty="0">
              <a:sym typeface="Wingdings" panose="05000000000000000000" pitchFamily="2" charset="2"/>
            </a:endParaRPr>
          </a:p>
          <a:p>
            <a:r>
              <a:rPr lang="en-US" i="1" dirty="0" smtClean="0">
                <a:sym typeface="Wingdings" panose="05000000000000000000" pitchFamily="2" charset="2"/>
              </a:rPr>
              <a:t>Complex work</a:t>
            </a:r>
            <a:r>
              <a:rPr lang="en-US" dirty="0" smtClean="0">
                <a:sym typeface="Wingdings" panose="05000000000000000000" pitchFamily="2" charset="2"/>
              </a:rPr>
              <a:t> </a:t>
            </a:r>
            <a:r>
              <a:rPr lang="en-US" dirty="0" err="1" smtClean="0">
                <a:sym typeface="Wingdings" panose="05000000000000000000" pitchFamily="2" charset="2"/>
              </a:rPr>
              <a:t>akan</a:t>
            </a:r>
            <a:r>
              <a:rPr lang="en-US" dirty="0" smtClean="0">
                <a:sym typeface="Wingdings" panose="05000000000000000000" pitchFamily="2" charset="2"/>
              </a:rPr>
              <a:t> </a:t>
            </a:r>
            <a:r>
              <a:rPr lang="en-US" dirty="0" err="1" smtClean="0">
                <a:sym typeface="Wingdings" panose="05000000000000000000" pitchFamily="2" charset="2"/>
              </a:rPr>
              <a:t>dibagi</a:t>
            </a:r>
            <a:r>
              <a:rPr lang="en-US" dirty="0" smtClean="0">
                <a:sym typeface="Wingdings" panose="05000000000000000000" pitchFamily="2" charset="2"/>
              </a:rPr>
              <a:t> </a:t>
            </a:r>
            <a:r>
              <a:rPr lang="en-US" dirty="0" err="1" smtClean="0">
                <a:sym typeface="Wingdings" panose="05000000000000000000" pitchFamily="2" charset="2"/>
              </a:rPr>
              <a:t>kedalam</a:t>
            </a:r>
            <a:r>
              <a:rPr lang="en-US" dirty="0" smtClean="0">
                <a:sym typeface="Wingdings" panose="05000000000000000000" pitchFamily="2" charset="2"/>
              </a:rPr>
              <a:t> </a:t>
            </a:r>
            <a:r>
              <a:rPr lang="en-US" dirty="0" err="1" smtClean="0">
                <a:sym typeface="Wingdings" panose="05000000000000000000" pitchFamily="2" charset="2"/>
              </a:rPr>
              <a:t>beberapa</a:t>
            </a:r>
            <a:r>
              <a:rPr lang="en-US" dirty="0" smtClean="0">
                <a:sym typeface="Wingdings" panose="05000000000000000000" pitchFamily="2" charset="2"/>
              </a:rPr>
              <a:t> </a:t>
            </a:r>
            <a:r>
              <a:rPr lang="en-US" i="1" dirty="0" smtClean="0">
                <a:sym typeface="Wingdings" panose="05000000000000000000" pitchFamily="2" charset="2"/>
              </a:rPr>
              <a:t>specialized</a:t>
            </a:r>
            <a:r>
              <a:rPr lang="en-US" dirty="0" smtClean="0">
                <a:sym typeface="Wingdings" panose="05000000000000000000" pitchFamily="2" charset="2"/>
              </a:rPr>
              <a:t> </a:t>
            </a:r>
            <a:r>
              <a:rPr lang="en-US" i="1" dirty="0" smtClean="0">
                <a:sym typeface="Wingdings" panose="05000000000000000000" pitchFamily="2" charset="2"/>
              </a:rPr>
              <a:t>roles</a:t>
            </a:r>
            <a:r>
              <a:rPr lang="en-US" dirty="0" smtClean="0">
                <a:sym typeface="Wingdings" panose="05000000000000000000" pitchFamily="2" charset="2"/>
              </a:rPr>
              <a:t>.</a:t>
            </a:r>
            <a:endParaRPr lang="en-US" i="1" dirty="0" smtClean="0"/>
          </a:p>
          <a:p>
            <a:pPr marL="568325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8328369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Task Characteristic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417250" y="1825625"/>
            <a:ext cx="4554245" cy="4351338"/>
          </a:xfrm>
        </p:spPr>
        <p:txBody>
          <a:bodyPr/>
          <a:lstStyle/>
          <a:p>
            <a:pPr marL="0" indent="0" algn="ctr">
              <a:buNone/>
            </a:pPr>
            <a:r>
              <a:rPr lang="en-US" i="1" dirty="0" smtClean="0"/>
              <a:t>Task interdependence</a:t>
            </a:r>
            <a:endParaRPr lang="en-US" dirty="0"/>
          </a:p>
          <a:p>
            <a:pPr marL="0" indent="0" algn="ctr">
              <a:buNone/>
            </a:pPr>
            <a:endParaRPr lang="en-US" dirty="0" smtClean="0">
              <a:sym typeface="Wingdings" panose="05000000000000000000" pitchFamily="2" charset="2"/>
            </a:endParaRPr>
          </a:p>
          <a:p>
            <a:pPr marL="0" indent="0" algn="ctr">
              <a:buNone/>
            </a:pPr>
            <a:r>
              <a:rPr lang="en-US" dirty="0" err="1" smtClean="0">
                <a:sym typeface="Wingdings" panose="05000000000000000000" pitchFamily="2" charset="2"/>
              </a:rPr>
              <a:t>Sejauh</a:t>
            </a:r>
            <a:r>
              <a:rPr lang="en-US" dirty="0" smtClean="0">
                <a:sym typeface="Wingdings" panose="05000000000000000000" pitchFamily="2" charset="2"/>
              </a:rPr>
              <a:t> </a:t>
            </a:r>
            <a:r>
              <a:rPr lang="en-US" dirty="0" err="1" smtClean="0">
                <a:sym typeface="Wingdings" panose="05000000000000000000" pitchFamily="2" charset="2"/>
              </a:rPr>
              <a:t>mana</a:t>
            </a:r>
            <a:r>
              <a:rPr lang="en-US" dirty="0" smtClean="0">
                <a:sym typeface="Wingdings" panose="05000000000000000000" pitchFamily="2" charset="2"/>
              </a:rPr>
              <a:t> </a:t>
            </a:r>
            <a:r>
              <a:rPr lang="en-US" i="1" dirty="0" smtClean="0">
                <a:sym typeface="Wingdings" panose="05000000000000000000" pitchFamily="2" charset="2"/>
              </a:rPr>
              <a:t>team members</a:t>
            </a:r>
            <a:r>
              <a:rPr lang="en-US" dirty="0" smtClean="0">
                <a:sym typeface="Wingdings" panose="05000000000000000000" pitchFamily="2" charset="2"/>
              </a:rPr>
              <a:t> </a:t>
            </a:r>
            <a:r>
              <a:rPr lang="en-US" dirty="0" err="1" smtClean="0">
                <a:sym typeface="Wingdings" panose="05000000000000000000" pitchFamily="2" charset="2"/>
              </a:rPr>
              <a:t>harus</a:t>
            </a:r>
            <a:r>
              <a:rPr lang="en-US" dirty="0" smtClean="0">
                <a:sym typeface="Wingdings" panose="05000000000000000000" pitchFamily="2" charset="2"/>
              </a:rPr>
              <a:t> me-</a:t>
            </a:r>
            <a:r>
              <a:rPr lang="en-US" i="1" dirty="0" smtClean="0">
                <a:sym typeface="Wingdings" panose="05000000000000000000" pitchFamily="2" charset="2"/>
              </a:rPr>
              <a:t>share</a:t>
            </a:r>
            <a:r>
              <a:rPr lang="en-US" dirty="0" smtClean="0">
                <a:sym typeface="Wingdings" panose="05000000000000000000" pitchFamily="2" charset="2"/>
              </a:rPr>
              <a:t> </a:t>
            </a:r>
            <a:r>
              <a:rPr lang="en-US" dirty="0" err="1" smtClean="0">
                <a:sym typeface="Wingdings" panose="05000000000000000000" pitchFamily="2" charset="2"/>
              </a:rPr>
              <a:t>materi</a:t>
            </a:r>
            <a:r>
              <a:rPr lang="en-US" dirty="0" smtClean="0">
                <a:sym typeface="Wingdings" panose="05000000000000000000" pitchFamily="2" charset="2"/>
              </a:rPr>
              <a:t>, </a:t>
            </a:r>
            <a:r>
              <a:rPr lang="en-US" dirty="0" err="1" smtClean="0">
                <a:sym typeface="Wingdings" panose="05000000000000000000" pitchFamily="2" charset="2"/>
              </a:rPr>
              <a:t>informasi</a:t>
            </a:r>
            <a:r>
              <a:rPr lang="en-US" dirty="0" smtClean="0">
                <a:sym typeface="Wingdings" panose="05000000000000000000" pitchFamily="2" charset="2"/>
              </a:rPr>
              <a:t>, </a:t>
            </a:r>
            <a:r>
              <a:rPr lang="en-US" dirty="0" err="1" smtClean="0">
                <a:sym typeface="Wingdings" panose="05000000000000000000" pitchFamily="2" charset="2"/>
              </a:rPr>
              <a:t>atau</a:t>
            </a:r>
            <a:r>
              <a:rPr lang="en-US" dirty="0" smtClean="0">
                <a:sym typeface="Wingdings" panose="05000000000000000000" pitchFamily="2" charset="2"/>
              </a:rPr>
              <a:t> </a:t>
            </a:r>
            <a:r>
              <a:rPr lang="en-US" dirty="0" err="1" smtClean="0">
                <a:sym typeface="Wingdings" panose="05000000000000000000" pitchFamily="2" charset="2"/>
              </a:rPr>
              <a:t>keahlian</a:t>
            </a:r>
            <a:r>
              <a:rPr lang="en-US" dirty="0" smtClean="0">
                <a:sym typeface="Wingdings" panose="05000000000000000000" pitchFamily="2" charset="2"/>
              </a:rPr>
              <a:t> </a:t>
            </a:r>
            <a:r>
              <a:rPr lang="en-US" dirty="0" err="1" smtClean="0">
                <a:sym typeface="Wingdings" panose="05000000000000000000" pitchFamily="2" charset="2"/>
              </a:rPr>
              <a:t>pada</a:t>
            </a:r>
            <a:r>
              <a:rPr lang="en-US" dirty="0" smtClean="0">
                <a:sym typeface="Wingdings" panose="05000000000000000000" pitchFamily="2" charset="2"/>
              </a:rPr>
              <a:t> </a:t>
            </a:r>
            <a:r>
              <a:rPr lang="en-US" dirty="0" err="1" smtClean="0">
                <a:sym typeface="Wingdings" panose="05000000000000000000" pitchFamily="2" charset="2"/>
              </a:rPr>
              <a:t>performa</a:t>
            </a:r>
            <a:r>
              <a:rPr lang="en-US" dirty="0" smtClean="0">
                <a:sym typeface="Wingdings" panose="05000000000000000000" pitchFamily="2" charset="2"/>
              </a:rPr>
              <a:t> </a:t>
            </a:r>
            <a:r>
              <a:rPr lang="en-US" dirty="0" err="1" smtClean="0">
                <a:sym typeface="Wingdings" panose="05000000000000000000" pitchFamily="2" charset="2"/>
              </a:rPr>
              <a:t>kerja</a:t>
            </a:r>
            <a:r>
              <a:rPr lang="en-US" dirty="0" smtClean="0">
                <a:sym typeface="Wingdings" panose="05000000000000000000" pitchFamily="2" charset="2"/>
              </a:rPr>
              <a:t> </a:t>
            </a:r>
            <a:r>
              <a:rPr lang="en-US" i="1" dirty="0" smtClean="0">
                <a:sym typeface="Wingdings" panose="05000000000000000000" pitchFamily="2" charset="2"/>
              </a:rPr>
              <a:t>team</a:t>
            </a:r>
            <a:r>
              <a:rPr lang="en-US" dirty="0" smtClean="0">
                <a:sym typeface="Wingdings" panose="05000000000000000000" pitchFamily="2" charset="2"/>
              </a:rPr>
              <a:t>.</a:t>
            </a:r>
          </a:p>
          <a:p>
            <a:pPr algn="ctr"/>
            <a:endParaRPr lang="en-US" dirty="0">
              <a:sym typeface="Wingdings" panose="05000000000000000000" pitchFamily="2" charset="2"/>
            </a:endParaRPr>
          </a:p>
          <a:p>
            <a:pPr algn="ctr"/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3110" y="1670724"/>
            <a:ext cx="6343976" cy="46611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386193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Image result for question mark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" y="-137160"/>
            <a:ext cx="12192000" cy="69951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1433060" y="5870599"/>
            <a:ext cx="932588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0" cap="none" spc="0" dirty="0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What is the ideal size for team??</a:t>
            </a:r>
            <a:endParaRPr lang="en-US" sz="5400" b="0" cap="none" spc="0" dirty="0">
              <a:ln w="0"/>
              <a:gradFill>
                <a:gsLst>
                  <a:gs pos="0">
                    <a:schemeClr val="accent5">
                      <a:lumMod val="50000"/>
                    </a:schemeClr>
                  </a:gs>
                  <a:gs pos="50000">
                    <a:schemeClr val="accent5"/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34973486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7863840" y="2455254"/>
            <a:ext cx="4471416" cy="2299626"/>
          </a:xfrm>
        </p:spPr>
        <p:txBody>
          <a:bodyPr/>
          <a:lstStyle/>
          <a:p>
            <a:pPr algn="ctr"/>
            <a:r>
              <a:rPr lang="en-US" dirty="0" smtClean="0"/>
              <a:t>Team </a:t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>Composition</a:t>
            </a:r>
            <a:endParaRPr lang="en-US" dirty="0"/>
          </a:p>
        </p:txBody>
      </p:sp>
      <p:pic>
        <p:nvPicPr>
          <p:cNvPr id="6" name="Content Placeholder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6512" y="409912"/>
            <a:ext cx="7833360" cy="58811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290421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2256420" y="2636549"/>
            <a:ext cx="8229600" cy="1143000"/>
          </a:xfrm>
        </p:spPr>
        <p:txBody>
          <a:bodyPr/>
          <a:lstStyle/>
          <a:p>
            <a:pPr algn="ctr"/>
            <a:r>
              <a:rPr lang="id-ID" dirty="0" smtClean="0"/>
              <a:t>TEAM PROCESSES</a:t>
            </a:r>
            <a:endParaRPr lang="id-ID" dirty="0"/>
          </a:p>
        </p:txBody>
      </p:sp>
      <p:sp>
        <p:nvSpPr>
          <p:cNvPr id="4" name="Rounded Rectangle 3"/>
          <p:cNvSpPr/>
          <p:nvPr/>
        </p:nvSpPr>
        <p:spPr>
          <a:xfrm>
            <a:off x="2722542" y="580007"/>
            <a:ext cx="2592288" cy="172819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sz="2400" b="1" dirty="0" smtClean="0">
                <a:solidFill>
                  <a:schemeClr val="tx1"/>
                </a:solidFill>
              </a:rPr>
              <a:t>TEAM</a:t>
            </a:r>
          </a:p>
          <a:p>
            <a:pPr algn="ctr"/>
            <a:r>
              <a:rPr lang="id-ID" sz="2400" b="1" dirty="0" smtClean="0">
                <a:solidFill>
                  <a:schemeClr val="tx1"/>
                </a:solidFill>
              </a:rPr>
              <a:t>DEVELO</a:t>
            </a:r>
            <a:r>
              <a:rPr lang="en-US" sz="2400" b="1" dirty="0" smtClean="0">
                <a:solidFill>
                  <a:schemeClr val="tx1"/>
                </a:solidFill>
              </a:rPr>
              <a:t>PM</a:t>
            </a:r>
            <a:r>
              <a:rPr lang="id-ID" sz="2400" b="1" dirty="0" smtClean="0">
                <a:solidFill>
                  <a:schemeClr val="tx1"/>
                </a:solidFill>
              </a:rPr>
              <a:t>ENT</a:t>
            </a:r>
            <a:endParaRPr lang="id-ID" sz="2400" b="1" dirty="0">
              <a:solidFill>
                <a:schemeClr val="tx1"/>
              </a:solidFill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7360786" y="580007"/>
            <a:ext cx="2592288" cy="1728192"/>
          </a:xfrm>
          <a:prstGeom prst="round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sz="2400" b="1" dirty="0" smtClean="0">
                <a:solidFill>
                  <a:schemeClr val="tx1"/>
                </a:solidFill>
              </a:rPr>
              <a:t>TEAM</a:t>
            </a:r>
          </a:p>
          <a:p>
            <a:pPr algn="ctr"/>
            <a:r>
              <a:rPr lang="id-ID" sz="2400" b="1" dirty="0" smtClean="0">
                <a:solidFill>
                  <a:schemeClr val="tx1"/>
                </a:solidFill>
              </a:rPr>
              <a:t>NORMS</a:t>
            </a:r>
          </a:p>
        </p:txBody>
      </p:sp>
      <p:sp>
        <p:nvSpPr>
          <p:cNvPr id="6" name="Rounded Rectangle 5"/>
          <p:cNvSpPr/>
          <p:nvPr/>
        </p:nvSpPr>
        <p:spPr>
          <a:xfrm>
            <a:off x="2765353" y="4036422"/>
            <a:ext cx="2592288" cy="1728192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sz="2400" b="1" dirty="0" smtClean="0">
                <a:solidFill>
                  <a:schemeClr val="tx1"/>
                </a:solidFill>
              </a:rPr>
              <a:t>TEAM</a:t>
            </a:r>
          </a:p>
          <a:p>
            <a:pPr algn="ctr"/>
            <a:r>
              <a:rPr lang="id-ID" sz="2400" b="1" dirty="0" smtClean="0">
                <a:solidFill>
                  <a:schemeClr val="tx1"/>
                </a:solidFill>
              </a:rPr>
              <a:t>COHESION</a:t>
            </a:r>
            <a:endParaRPr lang="id-ID" sz="2400" b="1" dirty="0">
              <a:solidFill>
                <a:schemeClr val="tx1"/>
              </a:solidFill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7347644" y="4036422"/>
            <a:ext cx="2592288" cy="1728192"/>
          </a:xfrm>
          <a:prstGeom prst="round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sz="2400" b="1" dirty="0" smtClean="0">
                <a:solidFill>
                  <a:schemeClr val="tx1"/>
                </a:solidFill>
              </a:rPr>
              <a:t>TEAM</a:t>
            </a:r>
          </a:p>
          <a:p>
            <a:pPr algn="ctr"/>
            <a:r>
              <a:rPr lang="id-ID" sz="2400" b="1" dirty="0" smtClean="0">
                <a:solidFill>
                  <a:schemeClr val="tx1"/>
                </a:solidFill>
              </a:rPr>
              <a:t>TRUST</a:t>
            </a:r>
            <a:endParaRPr lang="id-ID" sz="24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250913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Team Development</a:t>
            </a:r>
            <a:endParaRPr lang="en-US" dirty="0"/>
          </a:p>
        </p:txBody>
      </p:sp>
      <p:sp>
        <p:nvSpPr>
          <p:cNvPr id="3" name="Content Placeholder 2"/>
          <p:cNvSpPr txBox="1">
            <a:spLocks/>
          </p:cNvSpPr>
          <p:nvPr/>
        </p:nvSpPr>
        <p:spPr>
          <a:xfrm>
            <a:off x="838200" y="1690688"/>
            <a:ext cx="10515600" cy="4525963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id-ID" sz="2000" i="1" smtClean="0"/>
              <a:t>Stages of Team Development</a:t>
            </a:r>
            <a:endParaRPr lang="id-ID" sz="2000" i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0253" y="1973151"/>
            <a:ext cx="8951494" cy="39610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93452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155448" y="365125"/>
            <a:ext cx="4608576" cy="1325563"/>
          </a:xfrm>
          <a:solidFill>
            <a:schemeClr val="accent1"/>
          </a:solidFill>
        </p:spPr>
        <p:txBody>
          <a:bodyPr/>
          <a:lstStyle/>
          <a:p>
            <a:pPr algn="ctr"/>
            <a:r>
              <a:rPr lang="en-US" dirty="0" smtClean="0"/>
              <a:t>Team Roles</a:t>
            </a:r>
            <a:endParaRPr lang="en-US" dirty="0"/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155449" y="2221991"/>
            <a:ext cx="4608576" cy="3918395"/>
          </a:xfrm>
          <a:solidFill>
            <a:schemeClr val="accent1"/>
          </a:solidFill>
        </p:spPr>
        <p:txBody>
          <a:bodyPr/>
          <a:lstStyle/>
          <a:p>
            <a:pPr marL="0" indent="0">
              <a:buNone/>
            </a:pPr>
            <a:endParaRPr lang="en-US" dirty="0" smtClean="0"/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r>
              <a:rPr lang="id-ID" dirty="0" smtClean="0"/>
              <a:t>Roles/Peran adalah </a:t>
            </a:r>
            <a:r>
              <a:rPr lang="id-ID" dirty="0"/>
              <a:t>p</a:t>
            </a:r>
            <a:r>
              <a:rPr lang="en-US" dirty="0" err="1" smtClean="0"/>
              <a:t>erilaku</a:t>
            </a:r>
            <a:r>
              <a:rPr lang="en-US" dirty="0" smtClean="0"/>
              <a:t> yang </a:t>
            </a:r>
            <a:r>
              <a:rPr lang="en-US" dirty="0" err="1" smtClean="0"/>
              <a:t>harus</a:t>
            </a:r>
            <a:r>
              <a:rPr lang="en-US" dirty="0" smtClean="0"/>
              <a:t> </a:t>
            </a:r>
            <a:r>
              <a:rPr lang="en-US" dirty="0" err="1" smtClean="0"/>
              <a:t>dilakukan</a:t>
            </a:r>
            <a:r>
              <a:rPr lang="en-US" dirty="0" smtClean="0"/>
              <a:t> </a:t>
            </a:r>
            <a:r>
              <a:rPr lang="en-US" dirty="0" err="1" smtClean="0"/>
              <a:t>anggota</a:t>
            </a:r>
            <a:r>
              <a:rPr lang="en-US" dirty="0" smtClean="0"/>
              <a:t> </a:t>
            </a:r>
            <a:r>
              <a:rPr lang="en-US" dirty="0" err="1" smtClean="0"/>
              <a:t>tim</a:t>
            </a:r>
            <a:r>
              <a:rPr lang="en-US" dirty="0" smtClean="0"/>
              <a:t> </a:t>
            </a:r>
            <a:r>
              <a:rPr lang="en-US" dirty="0" err="1" smtClean="0"/>
              <a:t>sesuai</a:t>
            </a:r>
            <a:r>
              <a:rPr lang="en-US" dirty="0" smtClean="0"/>
              <a:t> </a:t>
            </a:r>
            <a:r>
              <a:rPr lang="en-US" dirty="0" err="1" smtClean="0"/>
              <a:t>posisi</a:t>
            </a:r>
            <a:r>
              <a:rPr lang="en-US" dirty="0" smtClean="0"/>
              <a:t> yang </a:t>
            </a:r>
            <a:r>
              <a:rPr lang="en-US" dirty="0" err="1" smtClean="0"/>
              <a:t>mereka</a:t>
            </a:r>
            <a:r>
              <a:rPr lang="en-US" dirty="0" smtClean="0"/>
              <a:t> </a:t>
            </a:r>
            <a:r>
              <a:rPr lang="en-US" dirty="0" err="1" smtClean="0"/>
              <a:t>pegang</a:t>
            </a:r>
            <a:r>
              <a:rPr lang="en-US" dirty="0" smtClean="0"/>
              <a:t> </a:t>
            </a:r>
            <a:r>
              <a:rPr lang="en-US" dirty="0" err="1" smtClean="0"/>
              <a:t>dalam</a:t>
            </a:r>
            <a:r>
              <a:rPr lang="en-US" dirty="0" smtClean="0"/>
              <a:t> </a:t>
            </a:r>
            <a:r>
              <a:rPr lang="en-US" dirty="0" err="1" smtClean="0"/>
              <a:t>tim</a:t>
            </a:r>
            <a:endParaRPr lang="en-US" dirty="0" smtClean="0"/>
          </a:p>
          <a:p>
            <a:pPr marL="0" indent="0">
              <a:buNone/>
            </a:pPr>
            <a:endParaRPr lang="id-ID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02922" y="0"/>
            <a:ext cx="728907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959232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Learning Objective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838200" y="1695951"/>
            <a:ext cx="5181600" cy="4610686"/>
          </a:xfrm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dirty="0" smtClean="0"/>
              <a:t>Define teams and discuss their benefits and limitation.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Explain why people are motivated to join informal groups.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Diagram the team effectiveness model.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Discuss how task characteristic, team size, and team composition influence team effectiveness.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Summarize the team development process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Discuss how team norms develop and how they may be altered.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>
          <a:xfrm>
            <a:off x="6172200" y="1690687"/>
            <a:ext cx="5181600" cy="4615949"/>
          </a:xfrm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rabicPeriod" startAt="7"/>
            </a:pPr>
            <a:r>
              <a:rPr lang="en-US" dirty="0" smtClean="0"/>
              <a:t>List six factor influence team cohesion.</a:t>
            </a:r>
          </a:p>
          <a:p>
            <a:pPr marL="514350" indent="-514350">
              <a:buFont typeface="+mj-lt"/>
              <a:buAutoNum type="arabicPeriod" startAt="7"/>
            </a:pPr>
            <a:r>
              <a:rPr lang="en-US" dirty="0" smtClean="0"/>
              <a:t>Describe the three foundation of trust in teams and other interpersonal relationship.</a:t>
            </a:r>
          </a:p>
          <a:p>
            <a:pPr marL="514350" indent="-514350">
              <a:buFont typeface="+mj-lt"/>
              <a:buAutoNum type="arabicPeriod" startAt="7"/>
            </a:pPr>
            <a:r>
              <a:rPr lang="en-US" dirty="0" smtClean="0"/>
              <a:t>Discuss the characteristics and factors required for success of self-directed teams and virtual teams.</a:t>
            </a:r>
          </a:p>
          <a:p>
            <a:pPr marL="514350" indent="-514350">
              <a:buFont typeface="+mj-lt"/>
              <a:buAutoNum type="arabicPeriod" startAt="7"/>
            </a:pPr>
            <a:r>
              <a:rPr lang="en-US" dirty="0" smtClean="0"/>
              <a:t>Identify four constraints on team decision making</a:t>
            </a:r>
          </a:p>
          <a:p>
            <a:pPr marL="514350" indent="-514350">
              <a:buFont typeface="+mj-lt"/>
              <a:buAutoNum type="arabicPeriod" startAt="7"/>
            </a:pPr>
            <a:r>
              <a:rPr lang="en-US" dirty="0" smtClean="0"/>
              <a:t>Discuss the advantages and disadvantages of four structures that potentially improve team decision making.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2288848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365760" y="365125"/>
            <a:ext cx="4160521" cy="1325563"/>
          </a:xfrm>
        </p:spPr>
        <p:txBody>
          <a:bodyPr>
            <a:noAutofit/>
          </a:bodyPr>
          <a:lstStyle/>
          <a:p>
            <a:pPr algn="ctr"/>
            <a:r>
              <a:rPr lang="id-ID" sz="4800" spc="300" dirty="0" smtClean="0"/>
              <a:t>Team Building</a:t>
            </a:r>
            <a:endParaRPr lang="id-ID" sz="4800" spc="300" dirty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365760" y="1690688"/>
            <a:ext cx="4160521" cy="4525963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err="1" smtClean="0"/>
              <a:t>Sebuah</a:t>
            </a:r>
            <a:r>
              <a:rPr lang="en-US" dirty="0" smtClean="0"/>
              <a:t> proses yang </a:t>
            </a:r>
            <a:r>
              <a:rPr lang="en-US" dirty="0" err="1" smtClean="0"/>
              <a:t>terdiri</a:t>
            </a:r>
            <a:r>
              <a:rPr lang="en-US" dirty="0" smtClean="0"/>
              <a:t> </a:t>
            </a:r>
            <a:r>
              <a:rPr lang="en-US" dirty="0" err="1" smtClean="0"/>
              <a:t>dari</a:t>
            </a:r>
            <a:r>
              <a:rPr lang="en-US" dirty="0" smtClean="0"/>
              <a:t> </a:t>
            </a:r>
            <a:r>
              <a:rPr lang="en-US" dirty="0" err="1" smtClean="0"/>
              <a:t>kegiatan</a:t>
            </a:r>
            <a:r>
              <a:rPr lang="en-US" dirty="0" smtClean="0"/>
              <a:t> formal </a:t>
            </a:r>
            <a:r>
              <a:rPr lang="en-US" dirty="0" err="1" smtClean="0"/>
              <a:t>untuk</a:t>
            </a:r>
            <a:r>
              <a:rPr lang="en-US" dirty="0" smtClean="0"/>
              <a:t> </a:t>
            </a:r>
            <a:r>
              <a:rPr lang="en-US" dirty="0" err="1" smtClean="0"/>
              <a:t>meningkatkan</a:t>
            </a:r>
            <a:r>
              <a:rPr lang="en-US" dirty="0" smtClean="0"/>
              <a:t> </a:t>
            </a:r>
            <a:r>
              <a:rPr lang="en-US" dirty="0" err="1" smtClean="0"/>
              <a:t>perkembangan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fungsi</a:t>
            </a:r>
            <a:r>
              <a:rPr lang="en-US" dirty="0" smtClean="0"/>
              <a:t> </a:t>
            </a:r>
            <a:r>
              <a:rPr lang="en-US" dirty="0" err="1" smtClean="0"/>
              <a:t>dari</a:t>
            </a:r>
            <a:r>
              <a:rPr lang="en-US" dirty="0" smtClean="0"/>
              <a:t> </a:t>
            </a:r>
            <a:r>
              <a:rPr lang="en-US" dirty="0" err="1" smtClean="0"/>
              <a:t>tim</a:t>
            </a:r>
            <a:r>
              <a:rPr lang="en-US" dirty="0" smtClean="0"/>
              <a:t> </a:t>
            </a:r>
            <a:r>
              <a:rPr lang="en-US" dirty="0" err="1" smtClean="0"/>
              <a:t>kerja</a:t>
            </a:r>
            <a:endParaRPr lang="en-US" dirty="0" smtClean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46320" y="0"/>
            <a:ext cx="734568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677435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28232" y="355981"/>
            <a:ext cx="5638800" cy="1325563"/>
          </a:xfrm>
        </p:spPr>
        <p:txBody>
          <a:bodyPr>
            <a:normAutofit/>
          </a:bodyPr>
          <a:lstStyle/>
          <a:p>
            <a:pPr algn="ctr"/>
            <a:r>
              <a:rPr lang="en-US" sz="4800" dirty="0" smtClean="0"/>
              <a:t>Team Norms</a:t>
            </a:r>
            <a:endParaRPr lang="en-US" sz="4800" dirty="0"/>
          </a:p>
        </p:txBody>
      </p:sp>
      <p:sp>
        <p:nvSpPr>
          <p:cNvPr id="3" name="Content Placeholder 2"/>
          <p:cNvSpPr txBox="1">
            <a:spLocks/>
          </p:cNvSpPr>
          <p:nvPr/>
        </p:nvSpPr>
        <p:spPr>
          <a:xfrm>
            <a:off x="6665976" y="2184464"/>
            <a:ext cx="5163312" cy="4525963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d-ID" sz="2400" dirty="0" smtClean="0"/>
              <a:t>Norms </a:t>
            </a:r>
            <a:r>
              <a:rPr lang="en-US" sz="2400" dirty="0" smtClean="0">
                <a:sym typeface="Wingdings" panose="05000000000000000000" pitchFamily="2" charset="2"/>
              </a:rPr>
              <a:t> </a:t>
            </a:r>
            <a:r>
              <a:rPr lang="en-US" sz="2400" dirty="0" err="1" smtClean="0"/>
              <a:t>aturan</a:t>
            </a:r>
            <a:r>
              <a:rPr lang="en-US" sz="2400" dirty="0" smtClean="0"/>
              <a:t> informal </a:t>
            </a:r>
            <a:r>
              <a:rPr lang="en-US" sz="2400" dirty="0" err="1" smtClean="0"/>
              <a:t>dan</a:t>
            </a:r>
            <a:r>
              <a:rPr lang="en-US" sz="2400" dirty="0" smtClean="0"/>
              <a:t> </a:t>
            </a:r>
            <a:r>
              <a:rPr lang="en-US" sz="2400" dirty="0" err="1" smtClean="0"/>
              <a:t>harapan</a:t>
            </a:r>
            <a:r>
              <a:rPr lang="en-US" sz="2400" dirty="0" smtClean="0"/>
              <a:t> </a:t>
            </a:r>
            <a:r>
              <a:rPr lang="en-US" sz="2400" dirty="0" err="1" smtClean="0"/>
              <a:t>bersama</a:t>
            </a:r>
            <a:r>
              <a:rPr lang="en-US" sz="2400" dirty="0" smtClean="0"/>
              <a:t> yang </a:t>
            </a:r>
            <a:r>
              <a:rPr lang="en-US" sz="2400" dirty="0" err="1" smtClean="0"/>
              <a:t>dibentuk</a:t>
            </a:r>
            <a:r>
              <a:rPr lang="en-US" sz="2400" dirty="0" smtClean="0"/>
              <a:t> </a:t>
            </a:r>
            <a:r>
              <a:rPr lang="en-US" sz="2400" dirty="0" err="1" smtClean="0"/>
              <a:t>untuk</a:t>
            </a:r>
            <a:r>
              <a:rPr lang="en-US" sz="2400" dirty="0" smtClean="0"/>
              <a:t> </a:t>
            </a:r>
            <a:r>
              <a:rPr lang="en-US" sz="2400" dirty="0" err="1" smtClean="0"/>
              <a:t>mengatur</a:t>
            </a:r>
            <a:r>
              <a:rPr lang="en-US" sz="2400" dirty="0" smtClean="0"/>
              <a:t> </a:t>
            </a:r>
            <a:r>
              <a:rPr lang="en-US" sz="2400" dirty="0" err="1" smtClean="0"/>
              <a:t>perilaku</a:t>
            </a:r>
            <a:r>
              <a:rPr lang="en-US" sz="2400" dirty="0" smtClean="0"/>
              <a:t> </a:t>
            </a:r>
            <a:r>
              <a:rPr lang="en-US" sz="2400" dirty="0" err="1" smtClean="0"/>
              <a:t>anggotanya</a:t>
            </a:r>
            <a:endParaRPr lang="en-US" sz="2400" dirty="0" smtClean="0"/>
          </a:p>
          <a:p>
            <a:r>
              <a:rPr lang="en-US" sz="2400" dirty="0" smtClean="0"/>
              <a:t>Norma </a:t>
            </a:r>
            <a:r>
              <a:rPr lang="en-US" sz="2400" dirty="0" err="1" smtClean="0"/>
              <a:t>berkembang</a:t>
            </a:r>
            <a:r>
              <a:rPr lang="en-US" sz="2400" dirty="0" smtClean="0"/>
              <a:t> </a:t>
            </a:r>
            <a:r>
              <a:rPr lang="en-US" sz="2400" dirty="0" err="1" smtClean="0"/>
              <a:t>semenjak</a:t>
            </a:r>
            <a:r>
              <a:rPr lang="en-US" sz="2400" dirty="0" smtClean="0"/>
              <a:t> </a:t>
            </a:r>
            <a:r>
              <a:rPr lang="en-US" sz="2400" dirty="0" err="1" smtClean="0"/>
              <a:t>tim</a:t>
            </a:r>
            <a:r>
              <a:rPr lang="en-US" sz="2400" dirty="0" smtClean="0"/>
              <a:t> </a:t>
            </a:r>
            <a:r>
              <a:rPr lang="en-US" sz="2400" dirty="0" err="1" smtClean="0"/>
              <a:t>terbentuk</a:t>
            </a:r>
            <a:r>
              <a:rPr lang="en-US" sz="2400" dirty="0" smtClean="0"/>
              <a:t>. Norma </a:t>
            </a:r>
            <a:r>
              <a:rPr lang="en-US" sz="2400" dirty="0" err="1" smtClean="0"/>
              <a:t>juga</a:t>
            </a:r>
            <a:r>
              <a:rPr lang="en-US" sz="2400" dirty="0" smtClean="0"/>
              <a:t> </a:t>
            </a:r>
            <a:r>
              <a:rPr lang="en-US" sz="2400" dirty="0" err="1" smtClean="0"/>
              <a:t>dipengaruhi</a:t>
            </a:r>
            <a:r>
              <a:rPr lang="en-US" sz="2400" dirty="0" smtClean="0"/>
              <a:t> </a:t>
            </a:r>
            <a:r>
              <a:rPr lang="en-US" sz="2400" dirty="0" err="1" smtClean="0"/>
              <a:t>oleh</a:t>
            </a:r>
            <a:r>
              <a:rPr lang="en-US" sz="2400" dirty="0" smtClean="0"/>
              <a:t> </a:t>
            </a:r>
            <a:r>
              <a:rPr lang="en-US" sz="2400" dirty="0" err="1" smtClean="0"/>
              <a:t>pengalaman</a:t>
            </a:r>
            <a:r>
              <a:rPr lang="en-US" sz="2400" dirty="0" smtClean="0"/>
              <a:t> </a:t>
            </a:r>
            <a:r>
              <a:rPr lang="en-US" sz="2400" dirty="0" err="1" smtClean="0"/>
              <a:t>masa</a:t>
            </a:r>
            <a:r>
              <a:rPr lang="en-US" sz="2400" dirty="0" smtClean="0"/>
              <a:t> </a:t>
            </a:r>
            <a:r>
              <a:rPr lang="en-US" sz="2400" dirty="0" err="1" smtClean="0"/>
              <a:t>lalu</a:t>
            </a:r>
            <a:r>
              <a:rPr lang="en-US" sz="2400" dirty="0" smtClean="0"/>
              <a:t> </a:t>
            </a:r>
            <a:r>
              <a:rPr lang="en-US" sz="2400" dirty="0" err="1" smtClean="0"/>
              <a:t>dan</a:t>
            </a:r>
            <a:r>
              <a:rPr lang="en-US" sz="2400" dirty="0" smtClean="0"/>
              <a:t> </a:t>
            </a:r>
            <a:r>
              <a:rPr lang="en-US" sz="2400" dirty="0" err="1" smtClean="0"/>
              <a:t>juga</a:t>
            </a:r>
            <a:r>
              <a:rPr lang="en-US" sz="2400" dirty="0" smtClean="0"/>
              <a:t> </a:t>
            </a:r>
            <a:r>
              <a:rPr lang="en-US" sz="2400" dirty="0" err="1" smtClean="0"/>
              <a:t>nilai-nilai</a:t>
            </a:r>
            <a:r>
              <a:rPr lang="en-US" sz="2400" dirty="0" smtClean="0"/>
              <a:t> yang </a:t>
            </a:r>
            <a:r>
              <a:rPr lang="en-US" sz="2400" dirty="0" err="1" smtClean="0"/>
              <a:t>dibawa</a:t>
            </a:r>
            <a:r>
              <a:rPr lang="en-US" sz="2400" dirty="0" smtClean="0"/>
              <a:t> </a:t>
            </a:r>
            <a:r>
              <a:rPr lang="en-US" sz="2400" dirty="0" err="1" smtClean="0"/>
              <a:t>oleh</a:t>
            </a:r>
            <a:r>
              <a:rPr lang="en-US" sz="2400" dirty="0" smtClean="0"/>
              <a:t> </a:t>
            </a:r>
            <a:r>
              <a:rPr lang="en-US" sz="2400" dirty="0" err="1" smtClean="0"/>
              <a:t>anggota</a:t>
            </a:r>
            <a:r>
              <a:rPr lang="en-US" sz="2400" dirty="0" smtClean="0"/>
              <a:t> </a:t>
            </a:r>
            <a:r>
              <a:rPr lang="en-US" sz="2400" dirty="0" err="1" smtClean="0"/>
              <a:t>tim</a:t>
            </a:r>
            <a:r>
              <a:rPr lang="en-US" sz="2400" dirty="0" smtClean="0"/>
              <a:t> </a:t>
            </a:r>
            <a:r>
              <a:rPr lang="en-US" sz="2400" dirty="0" err="1" smtClean="0"/>
              <a:t>itu</a:t>
            </a:r>
            <a:r>
              <a:rPr lang="en-US" sz="2400" dirty="0" smtClean="0"/>
              <a:t> </a:t>
            </a:r>
            <a:r>
              <a:rPr lang="en-US" sz="2400" dirty="0" err="1" smtClean="0"/>
              <a:t>sendiri</a:t>
            </a:r>
            <a:endParaRPr lang="id-ID" sz="2400" dirty="0" smtClean="0"/>
          </a:p>
          <a:p>
            <a:endParaRPr lang="id-ID" dirty="0" smtClean="0"/>
          </a:p>
          <a:p>
            <a:endParaRPr lang="en-US" dirty="0" smtClean="0"/>
          </a:p>
          <a:p>
            <a:pPr marL="0" indent="0">
              <a:buFont typeface="Arial" panose="020B0604020202020204" pitchFamily="34" charset="0"/>
              <a:buNone/>
            </a:pPr>
            <a:endParaRPr lang="id-ID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642823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313325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1" y="3936651"/>
            <a:ext cx="10515600" cy="1325563"/>
          </a:xfrm>
        </p:spPr>
        <p:txBody>
          <a:bodyPr/>
          <a:lstStyle/>
          <a:p>
            <a:pPr algn="ctr"/>
            <a:r>
              <a:rPr lang="en-US" dirty="0" smtClean="0"/>
              <a:t>Team Cohesion</a:t>
            </a:r>
            <a:endParaRPr lang="en-US" dirty="0"/>
          </a:p>
        </p:txBody>
      </p:sp>
      <p:sp>
        <p:nvSpPr>
          <p:cNvPr id="3" name="Content Placeholder 2"/>
          <p:cNvSpPr txBox="1">
            <a:spLocks/>
          </p:cNvSpPr>
          <p:nvPr/>
        </p:nvSpPr>
        <p:spPr>
          <a:xfrm>
            <a:off x="694944" y="5257800"/>
            <a:ext cx="10658857" cy="958851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dirty="0" err="1" smtClean="0"/>
              <a:t>Ketertarikan</a:t>
            </a:r>
            <a:r>
              <a:rPr lang="en-US" dirty="0" smtClean="0"/>
              <a:t> </a:t>
            </a:r>
            <a:r>
              <a:rPr lang="en-US" dirty="0" err="1" smtClean="0"/>
              <a:t>terhadap</a:t>
            </a:r>
            <a:r>
              <a:rPr lang="en-US" dirty="0" smtClean="0"/>
              <a:t> </a:t>
            </a:r>
            <a:r>
              <a:rPr lang="en-US" dirty="0" err="1" smtClean="0"/>
              <a:t>tim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motivasi</a:t>
            </a:r>
            <a:r>
              <a:rPr lang="en-US" dirty="0" smtClean="0"/>
              <a:t> </a:t>
            </a:r>
            <a:r>
              <a:rPr lang="en-US" dirty="0" err="1" smtClean="0"/>
              <a:t>mereka</a:t>
            </a:r>
            <a:r>
              <a:rPr lang="en-US" dirty="0" smtClean="0"/>
              <a:t> </a:t>
            </a:r>
            <a:r>
              <a:rPr lang="en-US" dirty="0" err="1" smtClean="0"/>
              <a:t>untuk</a:t>
            </a:r>
            <a:r>
              <a:rPr lang="en-US" dirty="0" smtClean="0"/>
              <a:t> </a:t>
            </a:r>
            <a:r>
              <a:rPr lang="en-US" dirty="0" err="1" smtClean="0"/>
              <a:t>bertahan</a:t>
            </a:r>
            <a:r>
              <a:rPr lang="en-US" dirty="0" smtClean="0"/>
              <a:t> </a:t>
            </a:r>
            <a:r>
              <a:rPr lang="en-US" dirty="0" err="1" smtClean="0"/>
              <a:t>menjadi</a:t>
            </a:r>
            <a:r>
              <a:rPr lang="en-US" dirty="0" smtClean="0"/>
              <a:t> </a:t>
            </a:r>
            <a:r>
              <a:rPr lang="en-US" dirty="0" err="1" smtClean="0"/>
              <a:t>anggota</a:t>
            </a:r>
            <a:r>
              <a:rPr lang="en-US" dirty="0" smtClean="0"/>
              <a:t> </a:t>
            </a:r>
            <a:r>
              <a:rPr lang="en-US" dirty="0" err="1" smtClean="0"/>
              <a:t>tim.</a:t>
            </a:r>
            <a:endParaRPr lang="en-US" dirty="0" smtClean="0"/>
          </a:p>
          <a:p>
            <a:pPr marL="0" indent="0" algn="ctr">
              <a:buFont typeface="Arial" panose="020B0604020202020204" pitchFamily="34" charset="0"/>
              <a:buNone/>
            </a:pPr>
            <a:endParaRPr lang="id-ID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39410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764365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/>
              <a:t>Influences on Team Cohesion</a:t>
            </a:r>
            <a:endParaRPr lang="en-US" dirty="0"/>
          </a:p>
        </p:txBody>
      </p:sp>
      <p:sp>
        <p:nvSpPr>
          <p:cNvPr id="3" name="Content Placeholder 2"/>
          <p:cNvSpPr txBox="1">
            <a:spLocks/>
          </p:cNvSpPr>
          <p:nvPr/>
        </p:nvSpPr>
        <p:spPr>
          <a:xfrm>
            <a:off x="3401568" y="1905000"/>
            <a:ext cx="7872984" cy="4525963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d-ID" i="1" dirty="0" smtClean="0"/>
              <a:t>Member similariy</a:t>
            </a:r>
          </a:p>
          <a:p>
            <a:r>
              <a:rPr lang="id-ID" i="1" dirty="0" smtClean="0"/>
              <a:t>Team size</a:t>
            </a:r>
          </a:p>
          <a:p>
            <a:r>
              <a:rPr lang="id-ID" i="1" dirty="0" smtClean="0"/>
              <a:t>Member interaction</a:t>
            </a:r>
          </a:p>
          <a:p>
            <a:r>
              <a:rPr lang="id-ID" i="1" dirty="0" smtClean="0"/>
              <a:t>Somewhat difficult entry</a:t>
            </a:r>
          </a:p>
          <a:p>
            <a:r>
              <a:rPr lang="id-ID" i="1" dirty="0" smtClean="0"/>
              <a:t>Team success</a:t>
            </a:r>
          </a:p>
          <a:p>
            <a:r>
              <a:rPr lang="id-ID" i="1" dirty="0" smtClean="0"/>
              <a:t>External competition and challanges.</a:t>
            </a:r>
            <a:endParaRPr lang="id-ID" i="1" dirty="0"/>
          </a:p>
        </p:txBody>
      </p:sp>
    </p:spTree>
    <p:extLst>
      <p:ext uri="{BB962C8B-B14F-4D97-AF65-F5344CB8AC3E}">
        <p14:creationId xmlns:p14="http://schemas.microsoft.com/office/powerpoint/2010/main" val="287261439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1660357" y="502920"/>
            <a:ext cx="10254275" cy="789108"/>
          </a:xfrm>
        </p:spPr>
        <p:txBody>
          <a:bodyPr>
            <a:normAutofit fontScale="90000"/>
          </a:bodyPr>
          <a:lstStyle/>
          <a:p>
            <a:pPr algn="ctr"/>
            <a:r>
              <a:rPr lang="id-ID" dirty="0" smtClean="0"/>
              <a:t>Effect of Team Cohesion on Task Performance</a:t>
            </a:r>
            <a:endParaRPr lang="id-ID" dirty="0"/>
          </a:p>
        </p:txBody>
      </p:sp>
      <p:pic>
        <p:nvPicPr>
          <p:cNvPr id="4" name="Content Placeholder 3" descr="cohesiveness-and-performance-adair-2008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60357" y="1594101"/>
            <a:ext cx="9007642" cy="48585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827229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-13064" y="0"/>
            <a:ext cx="12205064" cy="1325563"/>
          </a:xfrm>
          <a:prstGeom prst="rect">
            <a:avLst/>
          </a:prstGeom>
          <a:solidFill>
            <a:srgbClr val="FF0000"/>
          </a:solidFill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endParaRPr lang="en-US" dirty="0" smtClean="0">
              <a:latin typeface="Segoe UI Black" panose="020B0A02040204020203" pitchFamily="34" charset="0"/>
              <a:ea typeface="Segoe UI Black" panose="020B0A02040204020203" pitchFamily="34" charset="0"/>
              <a:cs typeface="Segoe UI Black" panose="020B0A02040204020203" pitchFamily="34" charset="0"/>
            </a:endParaRPr>
          </a:p>
          <a:p>
            <a:pPr algn="r"/>
            <a:r>
              <a:rPr lang="id-ID" dirty="0" smtClean="0"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rPr>
              <a:t>TEAM TRUST</a:t>
            </a:r>
            <a:endParaRPr lang="id-ID" dirty="0">
              <a:latin typeface="Segoe UI Black" panose="020B0A02040204020203" pitchFamily="34" charset="0"/>
              <a:ea typeface="Segoe UI Black" panose="020B0A02040204020203" pitchFamily="34" charset="0"/>
              <a:cs typeface="Segoe UI Black" panose="020B0A02040204020203" pitchFamily="34" charset="0"/>
            </a:endParaRPr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1503317" y="1540883"/>
            <a:ext cx="5915297" cy="1757906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Font typeface="Arial" panose="020B0604020202020204" pitchFamily="34" charset="0"/>
              <a:buNone/>
            </a:pPr>
            <a:r>
              <a:rPr lang="id-ID" smtClean="0"/>
              <a:t> Harapan positif yang dimiliki seseorang terhadap rekan atau orang lain lain dalam situasi yang melibatkan risiko</a:t>
            </a:r>
            <a:endParaRPr lang="id-ID" dirty="0"/>
          </a:p>
        </p:txBody>
      </p:sp>
      <p:sp>
        <p:nvSpPr>
          <p:cNvPr id="7" name="Right Arrow 6"/>
          <p:cNvSpPr/>
          <p:nvPr/>
        </p:nvSpPr>
        <p:spPr>
          <a:xfrm>
            <a:off x="772885" y="1881232"/>
            <a:ext cx="522515" cy="378823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2325189" y="4271554"/>
            <a:ext cx="7746274" cy="39190"/>
          </a:xfrm>
          <a:prstGeom prst="line">
            <a:avLst/>
          </a:prstGeom>
          <a:ln w="9525" cap="flat" cmpd="sng" algn="ctr">
            <a:solidFill>
              <a:schemeClr val="accent2"/>
            </a:solidFill>
            <a:prstDash val="solid"/>
            <a:round/>
            <a:headEnd type="arrow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1411877" y="3861763"/>
            <a:ext cx="11212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d-ID" b="1" dirty="0" smtClean="0"/>
              <a:t>LOW</a:t>
            </a:r>
            <a:endParaRPr lang="id-ID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9833065" y="3861763"/>
            <a:ext cx="12148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d-ID" b="1" dirty="0" smtClean="0"/>
              <a:t>HIGH</a:t>
            </a:r>
            <a:endParaRPr lang="id-ID" b="1" dirty="0"/>
          </a:p>
        </p:txBody>
      </p:sp>
      <p:sp>
        <p:nvSpPr>
          <p:cNvPr id="11" name="Oval 10"/>
          <p:cNvSpPr/>
          <p:nvPr/>
        </p:nvSpPr>
        <p:spPr>
          <a:xfrm>
            <a:off x="1034143" y="4794069"/>
            <a:ext cx="2505891" cy="1711234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12" name="Oval 11"/>
          <p:cNvSpPr/>
          <p:nvPr/>
        </p:nvSpPr>
        <p:spPr>
          <a:xfrm>
            <a:off x="4829991" y="4794069"/>
            <a:ext cx="2505891" cy="1711234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13" name="Oval 12"/>
          <p:cNvSpPr/>
          <p:nvPr/>
        </p:nvSpPr>
        <p:spPr>
          <a:xfrm>
            <a:off x="8834846" y="4794069"/>
            <a:ext cx="2505891" cy="1711234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14" name="TextBox 13"/>
          <p:cNvSpPr txBox="1"/>
          <p:nvPr/>
        </p:nvSpPr>
        <p:spPr>
          <a:xfrm>
            <a:off x="1164771" y="5326520"/>
            <a:ext cx="224463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d-ID" sz="2000" b="1" dirty="0" smtClean="0"/>
              <a:t>Calculus-based</a:t>
            </a:r>
          </a:p>
          <a:p>
            <a:pPr algn="ctr"/>
            <a:r>
              <a:rPr lang="id-ID" sz="2000" b="1" dirty="0" smtClean="0"/>
              <a:t>Trust</a:t>
            </a:r>
            <a:endParaRPr lang="id-ID" sz="2000" b="1" dirty="0"/>
          </a:p>
        </p:txBody>
      </p:sp>
      <p:sp>
        <p:nvSpPr>
          <p:cNvPr id="15" name="TextBox 14"/>
          <p:cNvSpPr txBox="1"/>
          <p:nvPr/>
        </p:nvSpPr>
        <p:spPr>
          <a:xfrm>
            <a:off x="4883875" y="5326520"/>
            <a:ext cx="239812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d-ID" sz="2000" b="1" dirty="0" smtClean="0"/>
              <a:t>Knowledge-based</a:t>
            </a:r>
          </a:p>
          <a:p>
            <a:pPr algn="ctr"/>
            <a:r>
              <a:rPr lang="id-ID" sz="2000" b="1" dirty="0" smtClean="0"/>
              <a:t>Trust</a:t>
            </a:r>
            <a:endParaRPr lang="id-ID" sz="2000" b="1" dirty="0"/>
          </a:p>
        </p:txBody>
      </p:sp>
      <p:sp>
        <p:nvSpPr>
          <p:cNvPr id="16" name="TextBox 15"/>
          <p:cNvSpPr txBox="1"/>
          <p:nvPr/>
        </p:nvSpPr>
        <p:spPr>
          <a:xfrm>
            <a:off x="8889818" y="5326520"/>
            <a:ext cx="239594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d-ID" sz="2000" b="1" dirty="0" smtClean="0"/>
              <a:t>Identification-based</a:t>
            </a:r>
          </a:p>
          <a:p>
            <a:pPr algn="ctr"/>
            <a:r>
              <a:rPr lang="id-ID" sz="2000" b="1" dirty="0" smtClean="0"/>
              <a:t>Trust</a:t>
            </a:r>
            <a:endParaRPr lang="id-ID" sz="2000" b="1" dirty="0"/>
          </a:p>
        </p:txBody>
      </p:sp>
      <p:sp>
        <p:nvSpPr>
          <p:cNvPr id="17" name="TextBox 16"/>
          <p:cNvSpPr txBox="1"/>
          <p:nvPr/>
        </p:nvSpPr>
        <p:spPr>
          <a:xfrm>
            <a:off x="3960221" y="3395610"/>
            <a:ext cx="42454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d-ID" b="1" dirty="0" smtClean="0"/>
              <a:t>POTENTIAL LEVEL OF TRUST</a:t>
            </a:r>
            <a:endParaRPr lang="id-ID" b="1" dirty="0"/>
          </a:p>
        </p:txBody>
      </p:sp>
    </p:spTree>
    <p:extLst>
      <p:ext uri="{BB962C8B-B14F-4D97-AF65-F5344CB8AC3E}">
        <p14:creationId xmlns:p14="http://schemas.microsoft.com/office/powerpoint/2010/main" val="354159145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838200" y="750471"/>
            <a:ext cx="4010526" cy="1828800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7" name="Rectangle 6"/>
          <p:cNvSpPr/>
          <p:nvPr/>
        </p:nvSpPr>
        <p:spPr>
          <a:xfrm>
            <a:off x="7343274" y="750471"/>
            <a:ext cx="4010526" cy="1828800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8" name="TextBox 7"/>
          <p:cNvSpPr txBox="1"/>
          <p:nvPr/>
        </p:nvSpPr>
        <p:spPr>
          <a:xfrm>
            <a:off x="924426" y="1027906"/>
            <a:ext cx="383807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d-ID" sz="4000" b="1" dirty="0" smtClean="0"/>
              <a:t>SELF-DIRECTED TEAMS</a:t>
            </a:r>
            <a:endParaRPr lang="id-ID" sz="4000" b="1" dirty="0"/>
          </a:p>
        </p:txBody>
      </p:sp>
      <p:sp>
        <p:nvSpPr>
          <p:cNvPr id="9" name="TextBox 8"/>
          <p:cNvSpPr txBox="1"/>
          <p:nvPr/>
        </p:nvSpPr>
        <p:spPr>
          <a:xfrm>
            <a:off x="7475621" y="1310928"/>
            <a:ext cx="387817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d-ID" sz="4000" b="1" dirty="0" smtClean="0"/>
              <a:t>VIRTUAL TEAMS</a:t>
            </a:r>
            <a:endParaRPr lang="id-ID" sz="4000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992604" y="2964617"/>
            <a:ext cx="3701716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id-ID" sz="2400" dirty="0" smtClean="0"/>
              <a:t>Kelompok kerja fungsional yang diselenggarakan pada saat proses kerja, menyelesaikan seluruh bagian dari pekerjaan yang saling bergantungan dan memiliki otonomi besar atas pelaksanaan tugas</a:t>
            </a:r>
            <a:endParaRPr lang="id-ID" sz="2400" dirty="0"/>
          </a:p>
        </p:txBody>
      </p:sp>
      <p:sp>
        <p:nvSpPr>
          <p:cNvPr id="11" name="TextBox 10"/>
          <p:cNvSpPr txBox="1"/>
          <p:nvPr/>
        </p:nvSpPr>
        <p:spPr>
          <a:xfrm>
            <a:off x="7872664" y="2964617"/>
            <a:ext cx="3324726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id-ID" sz="2400" dirty="0" smtClean="0"/>
              <a:t>Kelompok kerja yang  anggotanya beroperasi di ruang, waktu, dan batas-batas organisasi dan dihubungkan melalui teknologi informasi untuk mencapai tugas</a:t>
            </a:r>
            <a:endParaRPr lang="id-ID" sz="2400" dirty="0"/>
          </a:p>
        </p:txBody>
      </p:sp>
    </p:spTree>
    <p:extLst>
      <p:ext uri="{BB962C8B-B14F-4D97-AF65-F5344CB8AC3E}">
        <p14:creationId xmlns:p14="http://schemas.microsoft.com/office/powerpoint/2010/main" val="252953897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 txBox="1">
            <a:spLocks/>
          </p:cNvSpPr>
          <p:nvPr/>
        </p:nvSpPr>
        <p:spPr>
          <a:xfrm>
            <a:off x="0" y="15122"/>
            <a:ext cx="12192000" cy="1325563"/>
          </a:xfrm>
          <a:prstGeom prst="rect">
            <a:avLst/>
          </a:prstGeom>
          <a:solidFill>
            <a:srgbClr val="FF0000"/>
          </a:solidFill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id-ID" smtClean="0"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rPr>
              <a:t>TEAM DESICION MAKING</a:t>
            </a:r>
            <a:endParaRPr lang="id-ID" dirty="0">
              <a:latin typeface="Segoe UI Black" panose="020B0A02040204020203" pitchFamily="34" charset="0"/>
              <a:ea typeface="Segoe UI Black" panose="020B0A02040204020203" pitchFamily="34" charset="0"/>
              <a:cs typeface="Segoe UI Black" panose="020B0A02040204020203" pitchFamily="34" charset="0"/>
            </a:endParaRPr>
          </a:p>
        </p:txBody>
      </p:sp>
      <p:sp>
        <p:nvSpPr>
          <p:cNvPr id="9" name="Content Placeholder 2"/>
          <p:cNvSpPr txBox="1">
            <a:spLocks/>
          </p:cNvSpPr>
          <p:nvPr/>
        </p:nvSpPr>
        <p:spPr>
          <a:xfrm>
            <a:off x="838199" y="2082299"/>
            <a:ext cx="10515600" cy="4351338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id-ID" smtClean="0"/>
              <a:t>TIME CONSTRAINTS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id-ID" smtClean="0"/>
          </a:p>
          <a:p>
            <a:pPr marL="0" indent="0">
              <a:buFont typeface="Arial" panose="020B0604020202020204" pitchFamily="34" charset="0"/>
              <a:buNone/>
            </a:pPr>
            <a:r>
              <a:rPr lang="id-ID" smtClean="0"/>
              <a:t>EVALUATION APPREHSION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id-ID" smtClean="0"/>
          </a:p>
          <a:p>
            <a:pPr marL="0" indent="0">
              <a:buFont typeface="Arial" panose="020B0604020202020204" pitchFamily="34" charset="0"/>
              <a:buNone/>
            </a:pPr>
            <a:r>
              <a:rPr lang="id-ID" smtClean="0"/>
              <a:t>PRESSURE TO CONFORM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id-ID" smtClean="0"/>
          </a:p>
          <a:p>
            <a:pPr marL="0" indent="0">
              <a:buFont typeface="Arial" panose="020B0604020202020204" pitchFamily="34" charset="0"/>
              <a:buNone/>
            </a:pPr>
            <a:r>
              <a:rPr lang="id-ID" smtClean="0"/>
              <a:t>GROUPTHINK</a:t>
            </a:r>
            <a:endParaRPr lang="id-ID" dirty="0"/>
          </a:p>
        </p:txBody>
      </p:sp>
      <p:sp>
        <p:nvSpPr>
          <p:cNvPr id="10" name="Right Arrow 9"/>
          <p:cNvSpPr/>
          <p:nvPr/>
        </p:nvSpPr>
        <p:spPr>
          <a:xfrm>
            <a:off x="4211052" y="2205964"/>
            <a:ext cx="593558" cy="275890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11" name="Right Arrow 10"/>
          <p:cNvSpPr/>
          <p:nvPr/>
        </p:nvSpPr>
        <p:spPr>
          <a:xfrm>
            <a:off x="5189619" y="3200521"/>
            <a:ext cx="593558" cy="275890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12" name="Right Arrow 11"/>
          <p:cNvSpPr/>
          <p:nvPr/>
        </p:nvSpPr>
        <p:spPr>
          <a:xfrm>
            <a:off x="4892840" y="4212650"/>
            <a:ext cx="593558" cy="275890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13" name="Right Arrow 12"/>
          <p:cNvSpPr/>
          <p:nvPr/>
        </p:nvSpPr>
        <p:spPr>
          <a:xfrm>
            <a:off x="3344779" y="5234573"/>
            <a:ext cx="593558" cy="275890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14" name="TextBox 13"/>
          <p:cNvSpPr txBox="1"/>
          <p:nvPr/>
        </p:nvSpPr>
        <p:spPr>
          <a:xfrm>
            <a:off x="5189619" y="2155718"/>
            <a:ext cx="464218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sz="2800" dirty="0" smtClean="0"/>
              <a:t>MENENTUKAN WAKTU</a:t>
            </a:r>
            <a:endParaRPr lang="id-ID" sz="2800" dirty="0"/>
          </a:p>
        </p:txBody>
      </p:sp>
      <p:sp>
        <p:nvSpPr>
          <p:cNvPr id="15" name="TextBox 14"/>
          <p:cNvSpPr txBox="1"/>
          <p:nvPr/>
        </p:nvSpPr>
        <p:spPr>
          <a:xfrm>
            <a:off x="5995736" y="3057921"/>
            <a:ext cx="514550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sz="2800" dirty="0" smtClean="0"/>
              <a:t>MELINDUNGI DIRI DARI EVALUASI</a:t>
            </a:r>
            <a:endParaRPr lang="id-ID" sz="2800" dirty="0"/>
          </a:p>
        </p:txBody>
      </p:sp>
      <p:sp>
        <p:nvSpPr>
          <p:cNvPr id="16" name="TextBox 15"/>
          <p:cNvSpPr txBox="1"/>
          <p:nvPr/>
        </p:nvSpPr>
        <p:spPr>
          <a:xfrm>
            <a:off x="5783177" y="4088985"/>
            <a:ext cx="598370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sz="2800" dirty="0" smtClean="0"/>
              <a:t>MENYESUAIKAN DIRI DENGAN NORMA</a:t>
            </a:r>
            <a:endParaRPr lang="id-ID" sz="2800" dirty="0"/>
          </a:p>
        </p:txBody>
      </p:sp>
      <p:sp>
        <p:nvSpPr>
          <p:cNvPr id="17" name="TextBox 16"/>
          <p:cNvSpPr txBox="1"/>
          <p:nvPr/>
        </p:nvSpPr>
        <p:spPr>
          <a:xfrm>
            <a:off x="4363453" y="4991188"/>
            <a:ext cx="7403429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sz="2800" dirty="0" smtClean="0"/>
              <a:t>MEMENTINGKAN KOHESIVITAS DALAM KELOMPOK DAN SOLIDARITAS DARIPADA FAKTA-FAKTA YANG TERJADI SECARA REALISTIS</a:t>
            </a:r>
            <a:endParaRPr lang="id-ID" sz="2800" dirty="0"/>
          </a:p>
        </p:txBody>
      </p:sp>
    </p:spTree>
    <p:extLst>
      <p:ext uri="{BB962C8B-B14F-4D97-AF65-F5344CB8AC3E}">
        <p14:creationId xmlns:p14="http://schemas.microsoft.com/office/powerpoint/2010/main" val="139050897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0" y="0"/>
            <a:ext cx="12192000" cy="1325563"/>
          </a:xfrm>
          <a:prstGeom prst="rect">
            <a:avLst/>
          </a:prstGeom>
          <a:solidFill>
            <a:srgbClr val="FF0000"/>
          </a:solidFill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id-ID" smtClean="0"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rPr>
              <a:t>TEAM STRUCTURES TO IMPROVE </a:t>
            </a:r>
            <a:br>
              <a:rPr lang="id-ID" smtClean="0"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rPr>
            </a:br>
            <a:r>
              <a:rPr lang="id-ID" smtClean="0"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rPr>
              <a:t>DECISION MAKING</a:t>
            </a:r>
            <a:endParaRPr lang="id-ID" dirty="0">
              <a:latin typeface="Segoe UI Black" panose="020B0A02040204020203" pitchFamily="34" charset="0"/>
              <a:ea typeface="Segoe UI Black" panose="020B0A02040204020203" pitchFamily="34" charset="0"/>
              <a:cs typeface="Segoe UI Black" panose="020B0A02040204020203" pitchFamily="34" charset="0"/>
            </a:endParaRPr>
          </a:p>
        </p:txBody>
      </p:sp>
      <p:sp>
        <p:nvSpPr>
          <p:cNvPr id="3" name="Content Placeholder 2"/>
          <p:cNvSpPr txBox="1">
            <a:spLocks/>
          </p:cNvSpPr>
          <p:nvPr/>
        </p:nvSpPr>
        <p:spPr>
          <a:xfrm>
            <a:off x="132347" y="1437858"/>
            <a:ext cx="11927305" cy="5037221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d-ID" sz="2400" dirty="0" smtClean="0"/>
              <a:t> Constructive Conflict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id-ID" sz="2400" dirty="0" smtClean="0"/>
              <a:t>Jenis konflik yang terjadi ketika orang-orang fokus berdiskusi tentang masalah dan tetap menghormati orang yang memiliki sudut pandang lain</a:t>
            </a:r>
            <a:r>
              <a:rPr lang="en-US" sz="2400" dirty="0" smtClean="0"/>
              <a:t>.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US" sz="2400" dirty="0"/>
          </a:p>
          <a:p>
            <a:pPr marL="0" indent="0">
              <a:buFont typeface="Arial" panose="020B0604020202020204" pitchFamily="34" charset="0"/>
              <a:buNone/>
            </a:pPr>
            <a:endParaRPr lang="id-ID" sz="2400" dirty="0" smtClean="0"/>
          </a:p>
          <a:p>
            <a:r>
              <a:rPr lang="id-ID" sz="2400" dirty="0" smtClean="0"/>
              <a:t> Brainstorming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id-ID" sz="2400" dirty="0" smtClean="0"/>
              <a:t>Pertemuan tatap muka dimana anggota tim tidak diperbolehkan mengkritik tetapi didorong untuk berbicara dengan bebas, mengeluarkan gagasan ide sebanyak mungkin dan membangun gagasan orang lain.</a:t>
            </a:r>
          </a:p>
          <a:p>
            <a:pPr marL="0" indent="0">
              <a:buNone/>
            </a:pPr>
            <a:endParaRPr lang="id-ID" sz="2400" dirty="0"/>
          </a:p>
        </p:txBody>
      </p:sp>
    </p:spTree>
    <p:extLst>
      <p:ext uri="{BB962C8B-B14F-4D97-AF65-F5344CB8AC3E}">
        <p14:creationId xmlns:p14="http://schemas.microsoft.com/office/powerpoint/2010/main" val="339799856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0" y="0"/>
            <a:ext cx="12192000" cy="1325563"/>
          </a:xfrm>
          <a:prstGeom prst="rect">
            <a:avLst/>
          </a:prstGeom>
          <a:solidFill>
            <a:srgbClr val="FF0000"/>
          </a:solidFill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id-ID" smtClean="0"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rPr>
              <a:t>TEAM STRUCTURES TO IMPROVE </a:t>
            </a:r>
            <a:br>
              <a:rPr lang="id-ID" smtClean="0"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rPr>
            </a:br>
            <a:r>
              <a:rPr lang="id-ID" smtClean="0"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rPr>
              <a:t>DECISION MAKING</a:t>
            </a:r>
            <a:endParaRPr lang="id-ID" dirty="0">
              <a:latin typeface="Segoe UI Black" panose="020B0A02040204020203" pitchFamily="34" charset="0"/>
              <a:ea typeface="Segoe UI Black" panose="020B0A02040204020203" pitchFamily="34" charset="0"/>
              <a:cs typeface="Segoe UI Black" panose="020B0A02040204020203" pitchFamily="34" charset="0"/>
            </a:endParaRPr>
          </a:p>
        </p:txBody>
      </p:sp>
      <p:sp>
        <p:nvSpPr>
          <p:cNvPr id="3" name="Content Placeholder 2"/>
          <p:cNvSpPr txBox="1">
            <a:spLocks/>
          </p:cNvSpPr>
          <p:nvPr/>
        </p:nvSpPr>
        <p:spPr>
          <a:xfrm>
            <a:off x="132347" y="1437858"/>
            <a:ext cx="11927305" cy="5037221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d-ID" sz="2400" dirty="0" smtClean="0"/>
              <a:t>Electronic Brainstorming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id-ID" sz="2400" dirty="0" smtClean="0"/>
              <a:t>Bentuk baru dari Brainstorming yang bergantung pada jaringan komputer untuk mengirimkan dan berbagi ide-ide kreatif</a:t>
            </a:r>
            <a:r>
              <a:rPr lang="en-US" sz="2400" dirty="0" smtClean="0"/>
              <a:t>.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US" sz="2400" dirty="0"/>
          </a:p>
          <a:p>
            <a:pPr marL="0" indent="0">
              <a:buFont typeface="Arial" panose="020B0604020202020204" pitchFamily="34" charset="0"/>
              <a:buNone/>
            </a:pPr>
            <a:endParaRPr lang="id-ID" sz="2400" dirty="0" smtClean="0"/>
          </a:p>
          <a:p>
            <a:r>
              <a:rPr lang="id-ID" sz="2400" dirty="0" smtClean="0"/>
              <a:t>Nominal  Group Technique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id-ID" sz="2400" dirty="0" smtClean="0"/>
              <a:t>Variasi dari Brainstorming tiap anggota diam-diam dan secara mandiri mendokumentasikan,  secara kolektif menggambarkan tanpa kritik, dan mengevaluasi ide tersebut</a:t>
            </a:r>
            <a:r>
              <a:rPr lang="en-US" sz="2400" dirty="0" smtClean="0"/>
              <a:t>.</a:t>
            </a:r>
            <a:endParaRPr lang="id-ID" sz="2400" dirty="0" smtClean="0"/>
          </a:p>
          <a:p>
            <a:pPr marL="0" indent="0">
              <a:buFont typeface="Arial" panose="020B0604020202020204" pitchFamily="34" charset="0"/>
              <a:buNone/>
            </a:pPr>
            <a:endParaRPr lang="id-ID" sz="2400" dirty="0"/>
          </a:p>
        </p:txBody>
      </p:sp>
    </p:spTree>
    <p:extLst>
      <p:ext uri="{BB962C8B-B14F-4D97-AF65-F5344CB8AC3E}">
        <p14:creationId xmlns:p14="http://schemas.microsoft.com/office/powerpoint/2010/main" val="267572180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7278254" y="2058932"/>
            <a:ext cx="4789256" cy="2740136"/>
          </a:xfrm>
        </p:spPr>
        <p:txBody>
          <a:bodyPr>
            <a:normAutofit fontScale="90000"/>
          </a:bodyPr>
          <a:lstStyle/>
          <a:p>
            <a:pPr algn="ctr"/>
            <a:r>
              <a:rPr lang="en-US" i="1" dirty="0" smtClean="0"/>
              <a:t>Teams</a:t>
            </a:r>
            <a:br>
              <a:rPr lang="en-US" i="1" dirty="0" smtClean="0"/>
            </a:br>
            <a:r>
              <a:rPr lang="en-US" i="1" dirty="0" smtClean="0"/>
              <a:t/>
            </a:r>
            <a:br>
              <a:rPr lang="en-US" i="1" dirty="0" smtClean="0"/>
            </a:br>
            <a:r>
              <a:rPr lang="en-US" i="1" dirty="0" smtClean="0"/>
              <a:t>&amp;</a:t>
            </a:r>
            <a:br>
              <a:rPr lang="en-US" i="1" dirty="0" smtClean="0"/>
            </a:br>
            <a:r>
              <a:rPr lang="en-US" i="1" dirty="0"/>
              <a:t/>
            </a:r>
            <a:br>
              <a:rPr lang="en-US" i="1" dirty="0"/>
            </a:br>
            <a:r>
              <a:rPr lang="en-US" i="1" dirty="0" smtClean="0"/>
              <a:t>Informal Groups</a:t>
            </a:r>
            <a:endParaRPr lang="en-US" i="1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0"/>
            <a:ext cx="727825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278280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Image result for thank you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75961" y="1095498"/>
            <a:ext cx="7443466" cy="49501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8109664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Image result for tea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41014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51264" y="4626880"/>
            <a:ext cx="10515600" cy="1992890"/>
          </a:xfrm>
        </p:spPr>
        <p:txBody>
          <a:bodyPr>
            <a:normAutofit fontScale="92500" lnSpcReduction="20000"/>
          </a:bodyPr>
          <a:lstStyle/>
          <a:p>
            <a:pPr marL="0" indent="0" algn="ctr">
              <a:buNone/>
            </a:pPr>
            <a:endParaRPr lang="en-US" sz="1400" dirty="0" smtClean="0"/>
          </a:p>
          <a:p>
            <a:pPr marL="0" indent="0" algn="ctr">
              <a:buNone/>
            </a:pPr>
            <a:endParaRPr lang="en-US" dirty="0" smtClean="0"/>
          </a:p>
          <a:p>
            <a:pPr marL="0" indent="0" algn="ctr">
              <a:buNone/>
            </a:pPr>
            <a:r>
              <a:rPr lang="en-US" dirty="0" smtClean="0"/>
              <a:t>Groups of two or more people who interact and </a:t>
            </a:r>
            <a:r>
              <a:rPr lang="en-US" b="1" dirty="0" smtClean="0"/>
              <a:t>influence each other</a:t>
            </a:r>
            <a:r>
              <a:rPr lang="en-US" dirty="0" smtClean="0"/>
              <a:t>, are mutually accountable for </a:t>
            </a:r>
            <a:r>
              <a:rPr lang="en-US" b="1" dirty="0" smtClean="0"/>
              <a:t>achieving common goals </a:t>
            </a:r>
            <a:r>
              <a:rPr lang="en-US" dirty="0" smtClean="0"/>
              <a:t>associated with organizational objective, and </a:t>
            </a:r>
            <a:r>
              <a:rPr lang="en-US" b="1" dirty="0" smtClean="0"/>
              <a:t>perceive themselves as a social entity</a:t>
            </a:r>
            <a:r>
              <a:rPr lang="en-US" dirty="0" smtClean="0"/>
              <a:t> within an organization.</a:t>
            </a:r>
            <a:endParaRPr lang="en-US" dirty="0"/>
          </a:p>
        </p:txBody>
      </p:sp>
      <p:sp>
        <p:nvSpPr>
          <p:cNvPr id="6" name="Down Arrow 5"/>
          <p:cNvSpPr/>
          <p:nvPr/>
        </p:nvSpPr>
        <p:spPr>
          <a:xfrm>
            <a:off x="5882936" y="4285672"/>
            <a:ext cx="426128" cy="941033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358272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15743"/>
            <a:ext cx="10515600" cy="1325563"/>
          </a:xfrm>
          <a:solidFill>
            <a:schemeClr val="accent1"/>
          </a:solidFill>
        </p:spPr>
        <p:txBody>
          <a:bodyPr/>
          <a:lstStyle/>
          <a:p>
            <a:pPr algn="ctr"/>
            <a:r>
              <a:rPr lang="en-US" dirty="0" smtClean="0">
                <a:latin typeface="Aharoni" panose="02010803020104030203" pitchFamily="2" charset="-79"/>
                <a:cs typeface="Aharoni" panose="02010803020104030203" pitchFamily="2" charset="-79"/>
              </a:rPr>
              <a:t>Informal Groups</a:t>
            </a:r>
            <a:endParaRPr lang="en-US" dirty="0"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838200" y="1750291"/>
            <a:ext cx="5204690" cy="252152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/>
              <a:t>Kelompok</a:t>
            </a:r>
            <a:r>
              <a:rPr lang="en-US" dirty="0"/>
              <a:t> yang </a:t>
            </a:r>
            <a:r>
              <a:rPr lang="en-US" dirty="0" err="1"/>
              <a:t>terdiri</a:t>
            </a:r>
            <a:r>
              <a:rPr lang="en-US" dirty="0"/>
              <a:t> </a:t>
            </a:r>
            <a:r>
              <a:rPr lang="en-US" dirty="0" err="1"/>
              <a:t>dari</a:t>
            </a:r>
            <a:r>
              <a:rPr lang="en-US" dirty="0"/>
              <a:t> orang-orang yang </a:t>
            </a:r>
            <a:r>
              <a:rPr lang="en-US" dirty="0" err="1"/>
              <a:t>berkumpul</a:t>
            </a:r>
            <a:r>
              <a:rPr lang="en-US" dirty="0"/>
              <a:t> di </a:t>
            </a:r>
            <a:r>
              <a:rPr lang="en-US" dirty="0" err="1"/>
              <a:t>suatu</a:t>
            </a:r>
            <a:r>
              <a:rPr lang="en-US" dirty="0"/>
              <a:t> </a:t>
            </a:r>
            <a:r>
              <a:rPr lang="en-US" dirty="0" err="1"/>
              <a:t>tempat</a:t>
            </a:r>
            <a:r>
              <a:rPr lang="en-US" dirty="0"/>
              <a:t> </a:t>
            </a:r>
            <a:r>
              <a:rPr lang="en-US" dirty="0" err="1"/>
              <a:t>tetapi</a:t>
            </a:r>
            <a:r>
              <a:rPr lang="en-US" dirty="0"/>
              <a:t> </a:t>
            </a:r>
            <a:r>
              <a:rPr lang="en-US" dirty="0" err="1"/>
              <a:t>mereka</a:t>
            </a:r>
            <a:r>
              <a:rPr lang="en-US" dirty="0"/>
              <a:t> </a:t>
            </a:r>
            <a:r>
              <a:rPr lang="en-US" dirty="0" err="1"/>
              <a:t>tidak</a:t>
            </a:r>
            <a:r>
              <a:rPr lang="en-US" dirty="0"/>
              <a:t> </a:t>
            </a:r>
            <a:r>
              <a:rPr lang="en-US" dirty="0" err="1"/>
              <a:t>mempunyai</a:t>
            </a:r>
            <a:r>
              <a:rPr lang="en-US" dirty="0"/>
              <a:t> </a:t>
            </a:r>
            <a:r>
              <a:rPr lang="en-US" dirty="0" err="1"/>
              <a:t>adanya</a:t>
            </a:r>
            <a:r>
              <a:rPr lang="en-US" dirty="0"/>
              <a:t> </a:t>
            </a:r>
            <a:r>
              <a:rPr lang="en-US" dirty="0" err="1"/>
              <a:t>saling</a:t>
            </a:r>
            <a:r>
              <a:rPr lang="en-US" dirty="0"/>
              <a:t> </a:t>
            </a:r>
            <a:r>
              <a:rPr lang="en-US" dirty="0" err="1"/>
              <a:t>ketergantungan</a:t>
            </a:r>
            <a:r>
              <a:rPr lang="en-US" dirty="0"/>
              <a:t> </a:t>
            </a:r>
            <a:r>
              <a:rPr lang="en-US" dirty="0" err="1"/>
              <a:t>dengan</a:t>
            </a:r>
            <a:r>
              <a:rPr lang="en-US" dirty="0"/>
              <a:t> yang lain,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tidak</a:t>
            </a:r>
            <a:r>
              <a:rPr lang="en-US" dirty="0"/>
              <a:t> </a:t>
            </a:r>
            <a:r>
              <a:rPr lang="en-US" dirty="0" err="1"/>
              <a:t>berfokus</a:t>
            </a:r>
            <a:r>
              <a:rPr lang="en-US" dirty="0"/>
              <a:t> </a:t>
            </a:r>
            <a:r>
              <a:rPr lang="en-US" dirty="0" err="1"/>
              <a:t>pada</a:t>
            </a:r>
            <a:r>
              <a:rPr lang="en-US" dirty="0"/>
              <a:t> </a:t>
            </a:r>
            <a:r>
              <a:rPr lang="en-US" dirty="0" err="1"/>
              <a:t>tujuan</a:t>
            </a:r>
            <a:r>
              <a:rPr lang="en-US" dirty="0"/>
              <a:t> </a:t>
            </a:r>
            <a:r>
              <a:rPr lang="en-US" dirty="0" err="1"/>
              <a:t>organisasi</a:t>
            </a:r>
            <a:r>
              <a:rPr lang="en-US" dirty="0"/>
              <a:t>.</a:t>
            </a:r>
          </a:p>
          <a:p>
            <a:pPr algn="ctr"/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6169891" y="1750289"/>
            <a:ext cx="5183909" cy="252152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 err="1"/>
              <a:t>Alasan</a:t>
            </a:r>
            <a:r>
              <a:rPr lang="en-US" dirty="0"/>
              <a:t> </a:t>
            </a:r>
            <a:r>
              <a:rPr lang="en-US" dirty="0" err="1"/>
              <a:t>adanya</a:t>
            </a:r>
            <a:r>
              <a:rPr lang="en-US" dirty="0"/>
              <a:t> </a:t>
            </a:r>
            <a:r>
              <a:rPr lang="en-US" i="1" dirty="0"/>
              <a:t>informal group, </a:t>
            </a:r>
            <a:r>
              <a:rPr lang="en-US" dirty="0" err="1"/>
              <a:t>yaitu</a:t>
            </a:r>
            <a:r>
              <a:rPr lang="en-US" dirty="0"/>
              <a:t>:</a:t>
            </a:r>
          </a:p>
          <a:p>
            <a:pPr marL="400050" lvl="1" indent="-288925">
              <a:buFont typeface="Wingdings" panose="05000000000000000000" pitchFamily="2" charset="2"/>
              <a:buChar char="ü"/>
            </a:pPr>
            <a:r>
              <a:rPr lang="en-US" dirty="0" err="1"/>
              <a:t>Manusia</a:t>
            </a:r>
            <a:r>
              <a:rPr lang="en-US" dirty="0"/>
              <a:t> </a:t>
            </a:r>
            <a:r>
              <a:rPr lang="en-US" dirty="0" err="1"/>
              <a:t>merupakan</a:t>
            </a:r>
            <a:r>
              <a:rPr lang="en-US" dirty="0"/>
              <a:t> </a:t>
            </a:r>
            <a:r>
              <a:rPr lang="en-US" dirty="0" err="1"/>
              <a:t>makhluk</a:t>
            </a:r>
            <a:r>
              <a:rPr lang="en-US" dirty="0"/>
              <a:t> </a:t>
            </a:r>
            <a:r>
              <a:rPr lang="en-US" dirty="0" err="1"/>
              <a:t>sosial</a:t>
            </a:r>
            <a:endParaRPr lang="en-US" dirty="0"/>
          </a:p>
          <a:p>
            <a:pPr marL="400050" lvl="1" indent="-288925">
              <a:buFont typeface="Wingdings" panose="05000000000000000000" pitchFamily="2" charset="2"/>
              <a:buChar char="ü"/>
            </a:pPr>
            <a:r>
              <a:rPr lang="en-US" dirty="0" err="1"/>
              <a:t>Adanya</a:t>
            </a:r>
            <a:r>
              <a:rPr lang="en-US" dirty="0"/>
              <a:t> </a:t>
            </a:r>
            <a:r>
              <a:rPr lang="en-US" i="1" dirty="0"/>
              <a:t>social identity theory</a:t>
            </a:r>
            <a:endParaRPr lang="en-US" dirty="0"/>
          </a:p>
          <a:p>
            <a:pPr marL="400050" lvl="1" indent="-288925">
              <a:buFont typeface="Wingdings" panose="05000000000000000000" pitchFamily="2" charset="2"/>
              <a:buChar char="ü"/>
            </a:pPr>
            <a:r>
              <a:rPr lang="en-US" dirty="0" err="1"/>
              <a:t>Dapat</a:t>
            </a:r>
            <a:r>
              <a:rPr lang="en-US" dirty="0"/>
              <a:t> </a:t>
            </a:r>
            <a:r>
              <a:rPr lang="en-US" dirty="0" err="1"/>
              <a:t>menyelesaikan</a:t>
            </a:r>
            <a:r>
              <a:rPr lang="en-US" dirty="0"/>
              <a:t> </a:t>
            </a:r>
            <a:r>
              <a:rPr lang="en-US" i="1" dirty="0"/>
              <a:t>goals</a:t>
            </a:r>
            <a:r>
              <a:rPr lang="en-US" dirty="0"/>
              <a:t> yang </a:t>
            </a:r>
            <a:r>
              <a:rPr lang="en-US" dirty="0" err="1"/>
              <a:t>tidak</a:t>
            </a:r>
            <a:r>
              <a:rPr lang="en-US" dirty="0"/>
              <a:t> </a:t>
            </a:r>
            <a:r>
              <a:rPr lang="en-US" dirty="0" err="1"/>
              <a:t>bisa</a:t>
            </a:r>
            <a:r>
              <a:rPr lang="en-US" dirty="0"/>
              <a:t> </a:t>
            </a:r>
            <a:r>
              <a:rPr lang="en-US" dirty="0" err="1"/>
              <a:t>dikerjakan</a:t>
            </a:r>
            <a:r>
              <a:rPr lang="en-US" dirty="0"/>
              <a:t> </a:t>
            </a:r>
            <a:r>
              <a:rPr lang="en-US" dirty="0" err="1"/>
              <a:t>secara</a:t>
            </a:r>
            <a:r>
              <a:rPr lang="en-US" dirty="0"/>
              <a:t> individual.</a:t>
            </a:r>
          </a:p>
          <a:p>
            <a:pPr marL="400050" lvl="1" indent="-288925">
              <a:buFont typeface="Wingdings" panose="05000000000000000000" pitchFamily="2" charset="2"/>
              <a:buChar char="ü"/>
            </a:pPr>
            <a:r>
              <a:rPr lang="en-US" dirty="0" err="1"/>
              <a:t>Adanya</a:t>
            </a:r>
            <a:r>
              <a:rPr lang="en-US" dirty="0"/>
              <a:t> </a:t>
            </a:r>
            <a:r>
              <a:rPr lang="en-US" i="1" dirty="0"/>
              <a:t>social support</a:t>
            </a:r>
            <a:r>
              <a:rPr lang="en-US" dirty="0"/>
              <a:t> </a:t>
            </a:r>
            <a:r>
              <a:rPr lang="en-US" dirty="0" err="1"/>
              <a:t>saat</a:t>
            </a:r>
            <a:r>
              <a:rPr lang="en-US" dirty="0"/>
              <a:t> </a:t>
            </a:r>
            <a:r>
              <a:rPr lang="en-US" dirty="0" err="1"/>
              <a:t>seseorang</a:t>
            </a:r>
            <a:r>
              <a:rPr lang="en-US" dirty="0"/>
              <a:t> </a:t>
            </a:r>
            <a:r>
              <a:rPr lang="en-US" dirty="0" err="1"/>
              <a:t>berada</a:t>
            </a:r>
            <a:r>
              <a:rPr lang="en-US" dirty="0"/>
              <a:t> </a:t>
            </a:r>
            <a:r>
              <a:rPr lang="en-US" dirty="0" err="1"/>
              <a:t>dalam</a:t>
            </a:r>
            <a:r>
              <a:rPr lang="en-US" dirty="0"/>
              <a:t> </a:t>
            </a:r>
            <a:r>
              <a:rPr lang="en-US" dirty="0" err="1"/>
              <a:t>situasi</a:t>
            </a:r>
            <a:r>
              <a:rPr lang="en-US" dirty="0"/>
              <a:t> stress </a:t>
            </a:r>
            <a:r>
              <a:rPr lang="en-US" dirty="0" err="1"/>
              <a:t>atau</a:t>
            </a:r>
            <a:r>
              <a:rPr lang="en-US" dirty="0"/>
              <a:t> </a:t>
            </a:r>
            <a:r>
              <a:rPr lang="en-US" dirty="0" err="1"/>
              <a:t>tertekan</a:t>
            </a:r>
            <a:r>
              <a:rPr lang="en-US" dirty="0"/>
              <a:t>.</a:t>
            </a:r>
          </a:p>
          <a:p>
            <a:pPr algn="ctr"/>
            <a:endParaRPr lang="en-US" dirty="0"/>
          </a:p>
        </p:txBody>
      </p:sp>
      <p:pic>
        <p:nvPicPr>
          <p:cNvPr id="4098" name="Picture 2" descr="Related imag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80050" y="4414380"/>
            <a:ext cx="2824592" cy="22822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Related image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7737" y="4359270"/>
            <a:ext cx="4155346" cy="23373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325578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4172" y="212251"/>
            <a:ext cx="10963656" cy="1325563"/>
          </a:xfrm>
        </p:spPr>
        <p:txBody>
          <a:bodyPr/>
          <a:lstStyle/>
          <a:p>
            <a:pPr algn="ctr"/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Informal Groups and Organizational Outcomes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3024" y="1825624"/>
            <a:ext cx="5522976" cy="4758055"/>
          </a:xfrm>
        </p:spPr>
        <p:txBody>
          <a:bodyPr>
            <a:normAutofit lnSpcReduction="10000"/>
          </a:bodyPr>
          <a:lstStyle/>
          <a:p>
            <a:r>
              <a:rPr lang="en-US" dirty="0" err="1" smtClean="0"/>
              <a:t>Adanya</a:t>
            </a:r>
            <a:r>
              <a:rPr lang="en-US" dirty="0" smtClean="0"/>
              <a:t> </a:t>
            </a:r>
            <a:r>
              <a:rPr lang="en-US" i="1" dirty="0" smtClean="0"/>
              <a:t>informal group</a:t>
            </a:r>
            <a:r>
              <a:rPr lang="en-US" dirty="0" smtClean="0"/>
              <a:t> </a:t>
            </a:r>
            <a:r>
              <a:rPr lang="en-US" dirty="0" err="1" smtClean="0"/>
              <a:t>dapat</a:t>
            </a:r>
            <a:r>
              <a:rPr lang="en-US" dirty="0" smtClean="0"/>
              <a:t> </a:t>
            </a:r>
            <a:r>
              <a:rPr lang="en-US" dirty="0" err="1" smtClean="0"/>
              <a:t>menjadi</a:t>
            </a:r>
            <a:r>
              <a:rPr lang="en-US" dirty="0" smtClean="0"/>
              <a:t> </a:t>
            </a:r>
            <a:r>
              <a:rPr lang="en-US" dirty="0" err="1" smtClean="0"/>
              <a:t>kekuatan</a:t>
            </a:r>
            <a:r>
              <a:rPr lang="en-US" dirty="0" smtClean="0"/>
              <a:t> </a:t>
            </a:r>
            <a:r>
              <a:rPr lang="en-US" dirty="0" err="1" smtClean="0"/>
              <a:t>dari</a:t>
            </a:r>
            <a:r>
              <a:rPr lang="en-US" dirty="0" smtClean="0"/>
              <a:t> </a:t>
            </a:r>
            <a:r>
              <a:rPr lang="en-US" i="1" dirty="0" smtClean="0"/>
              <a:t>social network.</a:t>
            </a:r>
            <a:endParaRPr lang="en-US" dirty="0" smtClean="0"/>
          </a:p>
          <a:p>
            <a:endParaRPr lang="en-US" i="1" dirty="0"/>
          </a:p>
          <a:p>
            <a:r>
              <a:rPr lang="en-US" i="1" dirty="0" smtClean="0"/>
              <a:t>Social network </a:t>
            </a:r>
            <a:r>
              <a:rPr lang="en-US" dirty="0" smtClean="0">
                <a:sym typeface="Wingdings" panose="05000000000000000000" pitchFamily="2" charset="2"/>
              </a:rPr>
              <a:t> resource yang </a:t>
            </a:r>
            <a:r>
              <a:rPr lang="en-US" dirty="0" err="1" smtClean="0">
                <a:sym typeface="Wingdings" panose="05000000000000000000" pitchFamily="2" charset="2"/>
              </a:rPr>
              <a:t>penting</a:t>
            </a:r>
            <a:r>
              <a:rPr lang="en-US" dirty="0" smtClean="0">
                <a:sym typeface="Wingdings" panose="05000000000000000000" pitchFamily="2" charset="2"/>
              </a:rPr>
              <a:t> </a:t>
            </a:r>
            <a:r>
              <a:rPr lang="en-US" dirty="0" err="1" smtClean="0">
                <a:sym typeface="Wingdings" panose="05000000000000000000" pitchFamily="2" charset="2"/>
              </a:rPr>
              <a:t>dalam</a:t>
            </a:r>
            <a:r>
              <a:rPr lang="en-US" dirty="0" smtClean="0">
                <a:sym typeface="Wingdings" panose="05000000000000000000" pitchFamily="2" charset="2"/>
              </a:rPr>
              <a:t> </a:t>
            </a:r>
            <a:r>
              <a:rPr lang="en-US" dirty="0" err="1" smtClean="0">
                <a:sym typeface="Wingdings" panose="05000000000000000000" pitchFamily="2" charset="2"/>
              </a:rPr>
              <a:t>membangun</a:t>
            </a:r>
            <a:r>
              <a:rPr lang="en-US" dirty="0" smtClean="0">
                <a:sym typeface="Wingdings" panose="05000000000000000000" pitchFamily="2" charset="2"/>
              </a:rPr>
              <a:t> </a:t>
            </a:r>
            <a:r>
              <a:rPr lang="en-US" i="1" dirty="0" smtClean="0">
                <a:sym typeface="Wingdings" panose="05000000000000000000" pitchFamily="2" charset="2"/>
              </a:rPr>
              <a:t>trust, sharing </a:t>
            </a:r>
            <a:r>
              <a:rPr lang="en-US" dirty="0" err="1" smtClean="0">
                <a:sym typeface="Wingdings" panose="05000000000000000000" pitchFamily="2" charset="2"/>
              </a:rPr>
              <a:t>informasi</a:t>
            </a:r>
            <a:r>
              <a:rPr lang="en-US" dirty="0" smtClean="0">
                <a:sym typeface="Wingdings" panose="05000000000000000000" pitchFamily="2" charset="2"/>
              </a:rPr>
              <a:t>, </a:t>
            </a:r>
            <a:r>
              <a:rPr lang="en-US" dirty="0" err="1" smtClean="0">
                <a:sym typeface="Wingdings" panose="05000000000000000000" pitchFamily="2" charset="2"/>
              </a:rPr>
              <a:t>kekuatan</a:t>
            </a:r>
            <a:r>
              <a:rPr lang="en-US" dirty="0" smtClean="0">
                <a:sym typeface="Wingdings" panose="05000000000000000000" pitchFamily="2" charset="2"/>
              </a:rPr>
              <a:t>, </a:t>
            </a:r>
            <a:r>
              <a:rPr lang="en-US" dirty="0" err="1" smtClean="0">
                <a:sym typeface="Wingdings" panose="05000000000000000000" pitchFamily="2" charset="2"/>
              </a:rPr>
              <a:t>dan</a:t>
            </a:r>
            <a:r>
              <a:rPr lang="en-US" dirty="0" smtClean="0">
                <a:sym typeface="Wingdings" panose="05000000000000000000" pitchFamily="2" charset="2"/>
              </a:rPr>
              <a:t> </a:t>
            </a:r>
            <a:r>
              <a:rPr lang="en-US" i="1" dirty="0" smtClean="0">
                <a:sym typeface="Wingdings" panose="05000000000000000000" pitchFamily="2" charset="2"/>
              </a:rPr>
              <a:t>well-being</a:t>
            </a:r>
            <a:r>
              <a:rPr lang="en-US" dirty="0" smtClean="0">
                <a:sym typeface="Wingdings" panose="05000000000000000000" pitchFamily="2" charset="2"/>
              </a:rPr>
              <a:t> </a:t>
            </a:r>
            <a:r>
              <a:rPr lang="en-US" dirty="0" err="1" smtClean="0">
                <a:sym typeface="Wingdings" panose="05000000000000000000" pitchFamily="2" charset="2"/>
              </a:rPr>
              <a:t>pekerja</a:t>
            </a:r>
            <a:r>
              <a:rPr lang="en-US" dirty="0" smtClean="0">
                <a:sym typeface="Wingdings" panose="05000000000000000000" pitchFamily="2" charset="2"/>
              </a:rPr>
              <a:t> di </a:t>
            </a:r>
            <a:r>
              <a:rPr lang="en-US" dirty="0" err="1" smtClean="0">
                <a:sym typeface="Wingdings" panose="05000000000000000000" pitchFamily="2" charset="2"/>
              </a:rPr>
              <a:t>tempat</a:t>
            </a:r>
            <a:r>
              <a:rPr lang="en-US" dirty="0" smtClean="0">
                <a:sym typeface="Wingdings" panose="05000000000000000000" pitchFamily="2" charset="2"/>
              </a:rPr>
              <a:t> </a:t>
            </a:r>
            <a:r>
              <a:rPr lang="en-US" dirty="0" err="1" smtClean="0">
                <a:sym typeface="Wingdings" panose="05000000000000000000" pitchFamily="2" charset="2"/>
              </a:rPr>
              <a:t>kerja</a:t>
            </a:r>
            <a:r>
              <a:rPr lang="en-US" dirty="0" smtClean="0">
                <a:sym typeface="Wingdings" panose="05000000000000000000" pitchFamily="2" charset="2"/>
              </a:rPr>
              <a:t>.</a:t>
            </a:r>
          </a:p>
          <a:p>
            <a:endParaRPr lang="en-US" i="1" dirty="0">
              <a:sym typeface="Wingdings" panose="05000000000000000000" pitchFamily="2" charset="2"/>
            </a:endParaRPr>
          </a:p>
          <a:p>
            <a:r>
              <a:rPr lang="en-US" i="1" dirty="0" smtClean="0">
                <a:sym typeface="Wingdings" panose="05000000000000000000" pitchFamily="2" charset="2"/>
              </a:rPr>
              <a:t>Informal group</a:t>
            </a:r>
            <a:r>
              <a:rPr lang="en-US" dirty="0" smtClean="0">
                <a:sym typeface="Wingdings" panose="05000000000000000000" pitchFamily="2" charset="2"/>
              </a:rPr>
              <a:t> </a:t>
            </a:r>
            <a:r>
              <a:rPr lang="en-US" dirty="0" err="1" smtClean="0">
                <a:sym typeface="Wingdings" panose="05000000000000000000" pitchFamily="2" charset="2"/>
              </a:rPr>
              <a:t>akan</a:t>
            </a:r>
            <a:r>
              <a:rPr lang="en-US" dirty="0" smtClean="0">
                <a:sym typeface="Wingdings" panose="05000000000000000000" pitchFamily="2" charset="2"/>
              </a:rPr>
              <a:t> </a:t>
            </a:r>
            <a:r>
              <a:rPr lang="en-US" dirty="0" err="1" smtClean="0">
                <a:sym typeface="Wingdings" panose="05000000000000000000" pitchFamily="2" charset="2"/>
              </a:rPr>
              <a:t>cenderung</a:t>
            </a:r>
            <a:r>
              <a:rPr lang="en-US" dirty="0" smtClean="0">
                <a:sym typeface="Wingdings" panose="05000000000000000000" pitchFamily="2" charset="2"/>
              </a:rPr>
              <a:t> </a:t>
            </a:r>
            <a:r>
              <a:rPr lang="en-US" dirty="0" err="1" smtClean="0">
                <a:sym typeface="Wingdings" panose="05000000000000000000" pitchFamily="2" charset="2"/>
              </a:rPr>
              <a:t>meningkatkan</a:t>
            </a:r>
            <a:r>
              <a:rPr lang="en-US" dirty="0" smtClean="0">
                <a:sym typeface="Wingdings" panose="05000000000000000000" pitchFamily="2" charset="2"/>
              </a:rPr>
              <a:t> </a:t>
            </a:r>
            <a:r>
              <a:rPr lang="en-US" i="1" dirty="0" smtClean="0">
                <a:sym typeface="Wingdings" panose="05000000000000000000" pitchFamily="2" charset="2"/>
              </a:rPr>
              <a:t>social capital.</a:t>
            </a:r>
            <a:endParaRPr lang="en-US" i="1" dirty="0"/>
          </a:p>
        </p:txBody>
      </p:sp>
      <p:pic>
        <p:nvPicPr>
          <p:cNvPr id="4" name="Picture 2" descr="Related imag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73561" y="4343496"/>
            <a:ext cx="4318439" cy="25145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6" descr="Related image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73561" y="1914375"/>
            <a:ext cx="4318439" cy="24291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7202501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23744" y="182245"/>
            <a:ext cx="6553200" cy="1325563"/>
          </a:xfrm>
        </p:spPr>
        <p:txBody>
          <a:bodyPr>
            <a:normAutofit/>
          </a:bodyPr>
          <a:lstStyle/>
          <a:p>
            <a:pPr algn="r"/>
            <a:r>
              <a:rPr lang="en-US" sz="4800" spc="600" dirty="0" smtClean="0"/>
              <a:t>Advantage of Teams</a:t>
            </a:r>
            <a:endParaRPr lang="en-US" sz="4800" spc="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522976" y="1825624"/>
            <a:ext cx="6553200" cy="4876927"/>
          </a:xfrm>
        </p:spPr>
        <p:txBody>
          <a:bodyPr>
            <a:normAutofit/>
          </a:bodyPr>
          <a:lstStyle/>
          <a:p>
            <a:r>
              <a:rPr lang="en-US" sz="2400" dirty="0" err="1" smtClean="0"/>
              <a:t>Banyak</a:t>
            </a:r>
            <a:r>
              <a:rPr lang="en-US" sz="2400" dirty="0" smtClean="0"/>
              <a:t> </a:t>
            </a:r>
            <a:r>
              <a:rPr lang="en-US" sz="2400" dirty="0" err="1" smtClean="0"/>
              <a:t>penelitian</a:t>
            </a:r>
            <a:r>
              <a:rPr lang="en-US" sz="2400" dirty="0" smtClean="0"/>
              <a:t> yang </a:t>
            </a:r>
            <a:r>
              <a:rPr lang="en-US" sz="2400" dirty="0" err="1" smtClean="0"/>
              <a:t>mengatakan</a:t>
            </a:r>
            <a:r>
              <a:rPr lang="en-US" sz="2400" dirty="0" smtClean="0"/>
              <a:t> </a:t>
            </a:r>
            <a:r>
              <a:rPr lang="en-US" sz="2400" dirty="0" err="1" smtClean="0"/>
              <a:t>bahwa</a:t>
            </a:r>
            <a:r>
              <a:rPr lang="en-US" sz="2400" dirty="0" smtClean="0"/>
              <a:t> </a:t>
            </a:r>
            <a:r>
              <a:rPr lang="en-US" sz="2400" dirty="0" err="1" smtClean="0"/>
              <a:t>bekerja</a:t>
            </a:r>
            <a:r>
              <a:rPr lang="en-US" sz="2400" dirty="0" smtClean="0"/>
              <a:t> </a:t>
            </a:r>
            <a:r>
              <a:rPr lang="en-US" sz="2400" dirty="0" err="1" smtClean="0"/>
              <a:t>secara</a:t>
            </a:r>
            <a:r>
              <a:rPr lang="en-US" sz="2400" dirty="0" smtClean="0"/>
              <a:t> </a:t>
            </a:r>
            <a:r>
              <a:rPr lang="en-US" sz="2400" i="1" dirty="0" smtClean="0"/>
              <a:t>team</a:t>
            </a:r>
            <a:r>
              <a:rPr lang="en-US" sz="2400" dirty="0" smtClean="0"/>
              <a:t> </a:t>
            </a:r>
            <a:r>
              <a:rPr lang="en-US" sz="2400" dirty="0" err="1" smtClean="0"/>
              <a:t>akan</a:t>
            </a:r>
            <a:r>
              <a:rPr lang="en-US" sz="2400" dirty="0" smtClean="0"/>
              <a:t> </a:t>
            </a:r>
            <a:r>
              <a:rPr lang="en-US" sz="2400" dirty="0" err="1" smtClean="0"/>
              <a:t>lebih</a:t>
            </a:r>
            <a:r>
              <a:rPr lang="en-US" sz="2400" dirty="0" smtClean="0"/>
              <a:t> </a:t>
            </a:r>
            <a:r>
              <a:rPr lang="en-US" sz="2400" dirty="0" err="1" smtClean="0"/>
              <a:t>baik</a:t>
            </a:r>
            <a:r>
              <a:rPr lang="en-US" sz="2400" dirty="0" smtClean="0"/>
              <a:t> </a:t>
            </a:r>
            <a:r>
              <a:rPr lang="en-US" sz="2400" dirty="0" err="1" smtClean="0"/>
              <a:t>daripada</a:t>
            </a:r>
            <a:r>
              <a:rPr lang="en-US" sz="2400" dirty="0"/>
              <a:t> </a:t>
            </a:r>
            <a:r>
              <a:rPr lang="en-US" sz="2400" dirty="0" err="1" smtClean="0"/>
              <a:t>bekerja</a:t>
            </a:r>
            <a:r>
              <a:rPr lang="en-US" sz="2400" dirty="0" smtClean="0"/>
              <a:t> </a:t>
            </a:r>
            <a:r>
              <a:rPr lang="en-US" sz="2400" dirty="0" err="1" smtClean="0"/>
              <a:t>secara</a:t>
            </a:r>
            <a:r>
              <a:rPr lang="en-US" sz="2400" dirty="0" smtClean="0"/>
              <a:t> individual.</a:t>
            </a:r>
          </a:p>
          <a:p>
            <a:endParaRPr lang="en-US" sz="2400" dirty="0"/>
          </a:p>
          <a:p>
            <a:r>
              <a:rPr lang="en-US" sz="2400" i="1" dirty="0" smtClean="0"/>
              <a:t>Teamwork</a:t>
            </a:r>
            <a:r>
              <a:rPr lang="en-US" sz="2400" dirty="0" smtClean="0"/>
              <a:t> </a:t>
            </a:r>
            <a:r>
              <a:rPr lang="en-US" sz="2400" dirty="0" err="1" smtClean="0"/>
              <a:t>sangat</a:t>
            </a:r>
            <a:r>
              <a:rPr lang="en-US" sz="2400" dirty="0" smtClean="0"/>
              <a:t> </a:t>
            </a:r>
            <a:r>
              <a:rPr lang="en-US" sz="2400" dirty="0" err="1" smtClean="0"/>
              <a:t>penting</a:t>
            </a:r>
            <a:r>
              <a:rPr lang="en-US" sz="2400" dirty="0" smtClean="0"/>
              <a:t>, </a:t>
            </a:r>
            <a:r>
              <a:rPr lang="en-US" sz="2400" dirty="0" err="1" smtClean="0"/>
              <a:t>karena</a:t>
            </a:r>
            <a:r>
              <a:rPr lang="en-US" sz="2400" dirty="0" smtClean="0"/>
              <a:t>:</a:t>
            </a:r>
          </a:p>
          <a:p>
            <a:pPr marL="461963" lvl="1">
              <a:buFont typeface="Wingdings" panose="05000000000000000000" pitchFamily="2" charset="2"/>
              <a:buChar char="ü"/>
            </a:pPr>
            <a:r>
              <a:rPr lang="en-US" sz="2000" dirty="0" err="1" smtClean="0"/>
              <a:t>Kondisi</a:t>
            </a:r>
            <a:r>
              <a:rPr lang="en-US" sz="2000" dirty="0" smtClean="0"/>
              <a:t> yang </a:t>
            </a:r>
            <a:r>
              <a:rPr lang="en-US" sz="2000" dirty="0" err="1" smtClean="0"/>
              <a:t>tepat</a:t>
            </a:r>
            <a:r>
              <a:rPr lang="en-US" sz="2000" dirty="0" smtClean="0"/>
              <a:t> </a:t>
            </a:r>
            <a:r>
              <a:rPr lang="en-US" sz="2000" dirty="0" smtClean="0">
                <a:sym typeface="Wingdings" panose="05000000000000000000" pitchFamily="2" charset="2"/>
              </a:rPr>
              <a:t> </a:t>
            </a:r>
            <a:r>
              <a:rPr lang="en-US" sz="2000" i="1" dirty="0" smtClean="0">
                <a:sym typeface="Wingdings" panose="05000000000000000000" pitchFamily="2" charset="2"/>
              </a:rPr>
              <a:t>team</a:t>
            </a:r>
            <a:r>
              <a:rPr lang="en-US" sz="2000" dirty="0" smtClean="0">
                <a:sym typeface="Wingdings" panose="05000000000000000000" pitchFamily="2" charset="2"/>
              </a:rPr>
              <a:t> </a:t>
            </a:r>
            <a:r>
              <a:rPr lang="en-US" sz="2000" dirty="0" err="1" smtClean="0">
                <a:sym typeface="Wingdings" panose="05000000000000000000" pitchFamily="2" charset="2"/>
              </a:rPr>
              <a:t>dapat</a:t>
            </a:r>
            <a:r>
              <a:rPr lang="en-US" sz="2000" dirty="0" smtClean="0">
                <a:sym typeface="Wingdings" panose="05000000000000000000" pitchFamily="2" charset="2"/>
              </a:rPr>
              <a:t> </a:t>
            </a:r>
            <a:r>
              <a:rPr lang="en-US" sz="2000" dirty="0" err="1" smtClean="0">
                <a:sym typeface="Wingdings" panose="05000000000000000000" pitchFamily="2" charset="2"/>
              </a:rPr>
              <a:t>membuat</a:t>
            </a:r>
            <a:r>
              <a:rPr lang="en-US" sz="2000" dirty="0" smtClean="0">
                <a:sym typeface="Wingdings" panose="05000000000000000000" pitchFamily="2" charset="2"/>
              </a:rPr>
              <a:t> </a:t>
            </a:r>
            <a:r>
              <a:rPr lang="en-US" sz="2000" dirty="0" err="1" smtClean="0">
                <a:sym typeface="Wingdings" panose="05000000000000000000" pitchFamily="2" charset="2"/>
              </a:rPr>
              <a:t>keputusan</a:t>
            </a:r>
            <a:r>
              <a:rPr lang="en-US" sz="2000" dirty="0" smtClean="0">
                <a:sym typeface="Wingdings" panose="05000000000000000000" pitchFamily="2" charset="2"/>
              </a:rPr>
              <a:t> yang </a:t>
            </a:r>
            <a:r>
              <a:rPr lang="en-US" sz="2000" dirty="0" err="1" smtClean="0">
                <a:sym typeface="Wingdings" panose="05000000000000000000" pitchFamily="2" charset="2"/>
              </a:rPr>
              <a:t>lebih</a:t>
            </a:r>
            <a:r>
              <a:rPr lang="en-US" sz="2000" dirty="0" smtClean="0">
                <a:sym typeface="Wingdings" panose="05000000000000000000" pitchFamily="2" charset="2"/>
              </a:rPr>
              <a:t> </a:t>
            </a:r>
            <a:r>
              <a:rPr lang="en-US" sz="2000" dirty="0" err="1" smtClean="0">
                <a:sym typeface="Wingdings" panose="05000000000000000000" pitchFamily="2" charset="2"/>
              </a:rPr>
              <a:t>baik</a:t>
            </a:r>
            <a:r>
              <a:rPr lang="en-US" sz="2000" dirty="0" smtClean="0">
                <a:sym typeface="Wingdings" panose="05000000000000000000" pitchFamily="2" charset="2"/>
              </a:rPr>
              <a:t>, </a:t>
            </a:r>
            <a:r>
              <a:rPr lang="en-US" sz="2000" dirty="0" err="1" smtClean="0">
                <a:sym typeface="Wingdings" panose="05000000000000000000" pitchFamily="2" charset="2"/>
              </a:rPr>
              <a:t>mengembangkan</a:t>
            </a:r>
            <a:r>
              <a:rPr lang="en-US" sz="2000" dirty="0" smtClean="0">
                <a:sym typeface="Wingdings" panose="05000000000000000000" pitchFamily="2" charset="2"/>
              </a:rPr>
              <a:t> </a:t>
            </a:r>
            <a:r>
              <a:rPr lang="en-US" sz="2000" dirty="0" err="1" smtClean="0">
                <a:sym typeface="Wingdings" panose="05000000000000000000" pitchFamily="2" charset="2"/>
              </a:rPr>
              <a:t>produk</a:t>
            </a:r>
            <a:r>
              <a:rPr lang="en-US" sz="2000" dirty="0" smtClean="0">
                <a:sym typeface="Wingdings" panose="05000000000000000000" pitchFamily="2" charset="2"/>
              </a:rPr>
              <a:t> </a:t>
            </a:r>
            <a:r>
              <a:rPr lang="en-US" sz="2000" dirty="0" err="1" smtClean="0">
                <a:sym typeface="Wingdings" panose="05000000000000000000" pitchFamily="2" charset="2"/>
              </a:rPr>
              <a:t>dan</a:t>
            </a:r>
            <a:r>
              <a:rPr lang="en-US" sz="2000" dirty="0" smtClean="0">
                <a:sym typeface="Wingdings" panose="05000000000000000000" pitchFamily="2" charset="2"/>
              </a:rPr>
              <a:t> </a:t>
            </a:r>
            <a:r>
              <a:rPr lang="en-US" sz="2000" i="1" dirty="0" smtClean="0">
                <a:sym typeface="Wingdings" panose="05000000000000000000" pitchFamily="2" charset="2"/>
              </a:rPr>
              <a:t>service</a:t>
            </a:r>
            <a:r>
              <a:rPr lang="en-US" sz="2000" dirty="0" smtClean="0">
                <a:sym typeface="Wingdings" panose="05000000000000000000" pitchFamily="2" charset="2"/>
              </a:rPr>
              <a:t> yang </a:t>
            </a:r>
            <a:r>
              <a:rPr lang="en-US" sz="2000" dirty="0" err="1" smtClean="0">
                <a:sym typeface="Wingdings" panose="05000000000000000000" pitchFamily="2" charset="2"/>
              </a:rPr>
              <a:t>lebih</a:t>
            </a:r>
            <a:r>
              <a:rPr lang="en-US" sz="2000" dirty="0" smtClean="0">
                <a:sym typeface="Wingdings" panose="05000000000000000000" pitchFamily="2" charset="2"/>
              </a:rPr>
              <a:t> </a:t>
            </a:r>
            <a:r>
              <a:rPr lang="en-US" sz="2000" dirty="0" err="1" smtClean="0">
                <a:sym typeface="Wingdings" panose="05000000000000000000" pitchFamily="2" charset="2"/>
              </a:rPr>
              <a:t>baik</a:t>
            </a:r>
            <a:r>
              <a:rPr lang="en-US" sz="2000" dirty="0" smtClean="0">
                <a:sym typeface="Wingdings" panose="05000000000000000000" pitchFamily="2" charset="2"/>
              </a:rPr>
              <a:t>, </a:t>
            </a:r>
            <a:r>
              <a:rPr lang="en-US" sz="2000" dirty="0" err="1" smtClean="0">
                <a:sym typeface="Wingdings" panose="05000000000000000000" pitchFamily="2" charset="2"/>
              </a:rPr>
              <a:t>dan</a:t>
            </a:r>
            <a:r>
              <a:rPr lang="en-US" sz="2000" dirty="0" smtClean="0">
                <a:sym typeface="Wingdings" panose="05000000000000000000" pitchFamily="2" charset="2"/>
              </a:rPr>
              <a:t> </a:t>
            </a:r>
            <a:r>
              <a:rPr lang="en-US" sz="2000" dirty="0" err="1" smtClean="0">
                <a:sym typeface="Wingdings" panose="05000000000000000000" pitchFamily="2" charset="2"/>
              </a:rPr>
              <a:t>membuat</a:t>
            </a:r>
            <a:r>
              <a:rPr lang="en-US" sz="2000" dirty="0" smtClean="0">
                <a:sym typeface="Wingdings" panose="05000000000000000000" pitchFamily="2" charset="2"/>
              </a:rPr>
              <a:t> </a:t>
            </a:r>
            <a:r>
              <a:rPr lang="en-US" sz="2000" dirty="0" err="1" smtClean="0">
                <a:sym typeface="Wingdings" panose="05000000000000000000" pitchFamily="2" charset="2"/>
              </a:rPr>
              <a:t>lebih</a:t>
            </a:r>
            <a:r>
              <a:rPr lang="en-US" sz="2000" dirty="0" smtClean="0">
                <a:sym typeface="Wingdings" panose="05000000000000000000" pitchFamily="2" charset="2"/>
              </a:rPr>
              <a:t> </a:t>
            </a:r>
            <a:r>
              <a:rPr lang="en-US" sz="2000" dirty="0" err="1" smtClean="0">
                <a:sym typeface="Wingdings" panose="05000000000000000000" pitchFamily="2" charset="2"/>
              </a:rPr>
              <a:t>banyak</a:t>
            </a:r>
            <a:r>
              <a:rPr lang="en-US" sz="2000" dirty="0" smtClean="0">
                <a:sym typeface="Wingdings" panose="05000000000000000000" pitchFamily="2" charset="2"/>
              </a:rPr>
              <a:t> </a:t>
            </a:r>
            <a:r>
              <a:rPr lang="en-US" sz="2000" dirty="0" err="1" smtClean="0">
                <a:sym typeface="Wingdings" panose="05000000000000000000" pitchFamily="2" charset="2"/>
              </a:rPr>
              <a:t>tenaga</a:t>
            </a:r>
            <a:r>
              <a:rPr lang="en-US" sz="2000" dirty="0" smtClean="0">
                <a:sym typeface="Wingdings" panose="05000000000000000000" pitchFamily="2" charset="2"/>
              </a:rPr>
              <a:t> </a:t>
            </a:r>
            <a:r>
              <a:rPr lang="en-US" sz="2000" dirty="0" err="1" smtClean="0">
                <a:sym typeface="Wingdings" panose="05000000000000000000" pitchFamily="2" charset="2"/>
              </a:rPr>
              <a:t>kerja</a:t>
            </a:r>
            <a:r>
              <a:rPr lang="en-US" sz="2000" dirty="0" smtClean="0">
                <a:sym typeface="Wingdings" panose="05000000000000000000" pitchFamily="2" charset="2"/>
              </a:rPr>
              <a:t> yang </a:t>
            </a:r>
            <a:r>
              <a:rPr lang="en-US" sz="2000" dirty="0" err="1" smtClean="0">
                <a:sym typeface="Wingdings" panose="05000000000000000000" pitchFamily="2" charset="2"/>
              </a:rPr>
              <a:t>terlibat</a:t>
            </a:r>
            <a:r>
              <a:rPr lang="en-US" sz="2000" dirty="0" smtClean="0">
                <a:sym typeface="Wingdings" panose="05000000000000000000" pitchFamily="2" charset="2"/>
              </a:rPr>
              <a:t>.</a:t>
            </a:r>
          </a:p>
          <a:p>
            <a:pPr marL="461963" lvl="1">
              <a:buFont typeface="Wingdings" panose="05000000000000000000" pitchFamily="2" charset="2"/>
              <a:buChar char="ü"/>
            </a:pPr>
            <a:r>
              <a:rPr lang="en-US" sz="2000" dirty="0" err="1" smtClean="0">
                <a:sym typeface="Wingdings" panose="05000000000000000000" pitchFamily="2" charset="2"/>
              </a:rPr>
              <a:t>Kondisi</a:t>
            </a:r>
            <a:r>
              <a:rPr lang="en-US" sz="2000" dirty="0" smtClean="0">
                <a:sym typeface="Wingdings" panose="05000000000000000000" pitchFamily="2" charset="2"/>
              </a:rPr>
              <a:t> </a:t>
            </a:r>
            <a:r>
              <a:rPr lang="en-US" sz="2000" dirty="0" err="1" smtClean="0">
                <a:sym typeface="Wingdings" panose="05000000000000000000" pitchFamily="2" charset="2"/>
              </a:rPr>
              <a:t>berbeda</a:t>
            </a:r>
            <a:r>
              <a:rPr lang="en-US" sz="2000" dirty="0" smtClean="0">
                <a:sym typeface="Wingdings" panose="05000000000000000000" pitchFamily="2" charset="2"/>
              </a:rPr>
              <a:t>  orang-orang </a:t>
            </a:r>
            <a:r>
              <a:rPr lang="en-US" sz="2000" dirty="0" err="1" smtClean="0">
                <a:sym typeface="Wingdings" panose="05000000000000000000" pitchFamily="2" charset="2"/>
              </a:rPr>
              <a:t>akan</a:t>
            </a:r>
            <a:r>
              <a:rPr lang="en-US" sz="2000" dirty="0" smtClean="0">
                <a:sym typeface="Wingdings" panose="05000000000000000000" pitchFamily="2" charset="2"/>
              </a:rPr>
              <a:t> </a:t>
            </a:r>
            <a:r>
              <a:rPr lang="en-US" sz="2000" dirty="0" err="1" smtClean="0">
                <a:sym typeface="Wingdings" panose="05000000000000000000" pitchFamily="2" charset="2"/>
              </a:rPr>
              <a:t>lebih</a:t>
            </a:r>
            <a:r>
              <a:rPr lang="en-US" sz="2000" dirty="0" smtClean="0">
                <a:sym typeface="Wingdings" panose="05000000000000000000" pitchFamily="2" charset="2"/>
              </a:rPr>
              <a:t> </a:t>
            </a:r>
            <a:r>
              <a:rPr lang="en-US" sz="2000" dirty="0" err="1" smtClean="0">
                <a:sym typeface="Wingdings" panose="05000000000000000000" pitchFamily="2" charset="2"/>
              </a:rPr>
              <a:t>termotivasi</a:t>
            </a:r>
            <a:r>
              <a:rPr lang="en-US" sz="2000" dirty="0" smtClean="0">
                <a:sym typeface="Wingdings" panose="05000000000000000000" pitchFamily="2" charset="2"/>
              </a:rPr>
              <a:t> </a:t>
            </a:r>
            <a:r>
              <a:rPr lang="en-US" sz="2000" dirty="0" err="1" smtClean="0">
                <a:sym typeface="Wingdings" panose="05000000000000000000" pitchFamily="2" charset="2"/>
              </a:rPr>
              <a:t>untuk</a:t>
            </a:r>
            <a:r>
              <a:rPr lang="en-US" sz="2000" dirty="0" smtClean="0">
                <a:sym typeface="Wingdings" panose="05000000000000000000" pitchFamily="2" charset="2"/>
              </a:rPr>
              <a:t> </a:t>
            </a:r>
            <a:r>
              <a:rPr lang="en-US" sz="2000" dirty="0" err="1" smtClean="0">
                <a:sym typeface="Wingdings" panose="05000000000000000000" pitchFamily="2" charset="2"/>
              </a:rPr>
              <a:t>bekerja</a:t>
            </a:r>
            <a:r>
              <a:rPr lang="en-US" sz="2000" dirty="0" smtClean="0">
                <a:sym typeface="Wingdings" panose="05000000000000000000" pitchFamily="2" charset="2"/>
              </a:rPr>
              <a:t> </a:t>
            </a:r>
            <a:r>
              <a:rPr lang="en-US" sz="2000" dirty="0" err="1" smtClean="0">
                <a:sym typeface="Wingdings" panose="05000000000000000000" pitchFamily="2" charset="2"/>
              </a:rPr>
              <a:t>ketika</a:t>
            </a:r>
            <a:r>
              <a:rPr lang="en-US" sz="2000" dirty="0" smtClean="0">
                <a:sym typeface="Wingdings" panose="05000000000000000000" pitchFamily="2" charset="2"/>
              </a:rPr>
              <a:t> </a:t>
            </a:r>
            <a:r>
              <a:rPr lang="en-US" sz="2000" dirty="0" err="1" smtClean="0">
                <a:sym typeface="Wingdings" panose="05000000000000000000" pitchFamily="2" charset="2"/>
              </a:rPr>
              <a:t>mereka</a:t>
            </a:r>
            <a:r>
              <a:rPr lang="en-US" sz="2000" dirty="0" smtClean="0">
                <a:sym typeface="Wingdings" panose="05000000000000000000" pitchFamily="2" charset="2"/>
              </a:rPr>
              <a:t> </a:t>
            </a:r>
            <a:r>
              <a:rPr lang="en-US" sz="2000" dirty="0" err="1" smtClean="0">
                <a:sym typeface="Wingdings" panose="05000000000000000000" pitchFamily="2" charset="2"/>
              </a:rPr>
              <a:t>ada</a:t>
            </a:r>
            <a:r>
              <a:rPr lang="en-US" sz="2000" dirty="0" smtClean="0">
                <a:sym typeface="Wingdings" panose="05000000000000000000" pitchFamily="2" charset="2"/>
              </a:rPr>
              <a:t> di </a:t>
            </a:r>
            <a:r>
              <a:rPr lang="en-US" sz="2000" dirty="0" err="1" smtClean="0">
                <a:sym typeface="Wingdings" panose="05000000000000000000" pitchFamily="2" charset="2"/>
              </a:rPr>
              <a:t>dalam</a:t>
            </a:r>
            <a:r>
              <a:rPr lang="en-US" sz="2000" dirty="0" smtClean="0">
                <a:sym typeface="Wingdings" panose="05000000000000000000" pitchFamily="2" charset="2"/>
              </a:rPr>
              <a:t> </a:t>
            </a:r>
            <a:r>
              <a:rPr lang="en-US" sz="2000" i="1" dirty="0" smtClean="0">
                <a:sym typeface="Wingdings" panose="05000000000000000000" pitchFamily="2" charset="2"/>
              </a:rPr>
              <a:t>team</a:t>
            </a:r>
            <a:r>
              <a:rPr lang="en-US" sz="2000" dirty="0" smtClean="0">
                <a:sym typeface="Wingdings" panose="05000000000000000000" pitchFamily="2" charset="2"/>
              </a:rPr>
              <a:t> </a:t>
            </a:r>
            <a:r>
              <a:rPr lang="en-US" sz="2000" dirty="0" err="1" smtClean="0">
                <a:sym typeface="Wingdings" panose="05000000000000000000" pitchFamily="2" charset="2"/>
              </a:rPr>
              <a:t>dibandingkan</a:t>
            </a:r>
            <a:r>
              <a:rPr lang="en-US" sz="2000" dirty="0" smtClean="0">
                <a:sym typeface="Wingdings" panose="05000000000000000000" pitchFamily="2" charset="2"/>
              </a:rPr>
              <a:t> </a:t>
            </a:r>
            <a:r>
              <a:rPr lang="en-US" sz="2000" dirty="0" err="1" smtClean="0">
                <a:sym typeface="Wingdings" panose="05000000000000000000" pitchFamily="2" charset="2"/>
              </a:rPr>
              <a:t>bekerja</a:t>
            </a:r>
            <a:r>
              <a:rPr lang="en-US" sz="2000" dirty="0" smtClean="0">
                <a:sym typeface="Wingdings" panose="05000000000000000000" pitchFamily="2" charset="2"/>
              </a:rPr>
              <a:t> </a:t>
            </a:r>
            <a:r>
              <a:rPr lang="en-US" sz="2000" dirty="0" err="1" smtClean="0">
                <a:sym typeface="Wingdings" panose="05000000000000000000" pitchFamily="2" charset="2"/>
              </a:rPr>
              <a:t>secara</a:t>
            </a:r>
            <a:r>
              <a:rPr lang="en-US" sz="2000" dirty="0" smtClean="0">
                <a:sym typeface="Wingdings" panose="05000000000000000000" pitchFamily="2" charset="2"/>
              </a:rPr>
              <a:t> </a:t>
            </a:r>
            <a:r>
              <a:rPr lang="en-US" sz="2000" dirty="0" err="1" smtClean="0">
                <a:sym typeface="Wingdings" panose="05000000000000000000" pitchFamily="2" charset="2"/>
              </a:rPr>
              <a:t>individu</a:t>
            </a:r>
            <a:r>
              <a:rPr lang="en-US" sz="2000" dirty="0" smtClean="0">
                <a:sym typeface="Wingdings" panose="05000000000000000000" pitchFamily="2" charset="2"/>
              </a:rPr>
              <a:t>.</a:t>
            </a:r>
            <a:endParaRPr lang="en-US" sz="2000" dirty="0"/>
          </a:p>
        </p:txBody>
      </p:sp>
      <p:pic>
        <p:nvPicPr>
          <p:cNvPr id="4" name="Picture 2" descr="Related imag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784" y="1825624"/>
            <a:ext cx="5282184" cy="42680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1118001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Challenges of Teams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Team </a:t>
            </a:r>
            <a:r>
              <a:rPr lang="en-US" dirty="0" err="1" smtClean="0"/>
              <a:t>biasanya</a:t>
            </a:r>
            <a:r>
              <a:rPr lang="en-US" dirty="0" smtClean="0"/>
              <a:t> </a:t>
            </a:r>
            <a:r>
              <a:rPr lang="en-US" dirty="0" err="1" smtClean="0"/>
              <a:t>lebih</a:t>
            </a:r>
            <a:r>
              <a:rPr lang="en-US" dirty="0" smtClean="0"/>
              <a:t> </a:t>
            </a:r>
            <a:r>
              <a:rPr lang="en-US" dirty="0" err="1" smtClean="0"/>
              <a:t>cocok</a:t>
            </a:r>
            <a:r>
              <a:rPr lang="en-US" dirty="0" smtClean="0"/>
              <a:t> </a:t>
            </a:r>
            <a:r>
              <a:rPr lang="en-US" dirty="0" err="1" smtClean="0"/>
              <a:t>terhadap</a:t>
            </a:r>
            <a:r>
              <a:rPr lang="en-US" dirty="0" smtClean="0"/>
              <a:t> </a:t>
            </a:r>
            <a:r>
              <a:rPr lang="en-US" dirty="0" err="1" smtClean="0"/>
              <a:t>pekerjaan</a:t>
            </a:r>
            <a:r>
              <a:rPr lang="en-US" dirty="0" smtClean="0"/>
              <a:t> yang </a:t>
            </a:r>
            <a:r>
              <a:rPr lang="en-US" i="1" dirty="0" smtClean="0"/>
              <a:t>complex</a:t>
            </a:r>
            <a:r>
              <a:rPr lang="en-US" dirty="0" smtClean="0"/>
              <a:t>.</a:t>
            </a:r>
          </a:p>
          <a:p>
            <a:endParaRPr lang="en-US" dirty="0"/>
          </a:p>
          <a:p>
            <a:r>
              <a:rPr lang="en-US" dirty="0" err="1" smtClean="0"/>
              <a:t>Permasalahan</a:t>
            </a:r>
            <a:r>
              <a:rPr lang="en-US" dirty="0" smtClean="0"/>
              <a:t> </a:t>
            </a:r>
            <a:r>
              <a:rPr lang="en-US" dirty="0" err="1" smtClean="0"/>
              <a:t>utama</a:t>
            </a:r>
            <a:r>
              <a:rPr lang="en-US" dirty="0" smtClean="0"/>
              <a:t> </a:t>
            </a:r>
            <a:r>
              <a:rPr lang="en-US" dirty="0" err="1" smtClean="0"/>
              <a:t>dari</a:t>
            </a:r>
            <a:r>
              <a:rPr lang="en-US" dirty="0" smtClean="0"/>
              <a:t> </a:t>
            </a:r>
            <a:r>
              <a:rPr lang="en-US" i="1" dirty="0" smtClean="0"/>
              <a:t>team</a:t>
            </a:r>
            <a:r>
              <a:rPr lang="en-US" dirty="0" smtClean="0"/>
              <a:t> </a:t>
            </a:r>
            <a:r>
              <a:rPr lang="en-US" dirty="0" err="1" smtClean="0"/>
              <a:t>yaitu</a:t>
            </a:r>
            <a:r>
              <a:rPr lang="en-US" dirty="0" smtClean="0"/>
              <a:t> </a:t>
            </a:r>
            <a:r>
              <a:rPr lang="en-US" dirty="0" err="1" smtClean="0"/>
              <a:t>adanya</a:t>
            </a:r>
            <a:r>
              <a:rPr lang="en-US" dirty="0" smtClean="0"/>
              <a:t> </a:t>
            </a:r>
            <a:r>
              <a:rPr lang="en-US" dirty="0" err="1" smtClean="0"/>
              <a:t>tambahan</a:t>
            </a:r>
            <a:r>
              <a:rPr lang="en-US" dirty="0" smtClean="0"/>
              <a:t> </a:t>
            </a:r>
            <a:r>
              <a:rPr lang="en-US" i="1" dirty="0" smtClean="0"/>
              <a:t>cost</a:t>
            </a:r>
            <a:r>
              <a:rPr lang="en-US" dirty="0"/>
              <a:t> </a:t>
            </a:r>
            <a:r>
              <a:rPr lang="en-US" dirty="0" smtClean="0">
                <a:sym typeface="Wingdings" panose="05000000000000000000" pitchFamily="2" charset="2"/>
              </a:rPr>
              <a:t> </a:t>
            </a:r>
            <a:r>
              <a:rPr lang="en-US" i="1" dirty="0" smtClean="0">
                <a:sym typeface="Wingdings" panose="05000000000000000000" pitchFamily="2" charset="2"/>
              </a:rPr>
              <a:t>process losses</a:t>
            </a:r>
            <a:r>
              <a:rPr lang="en-US" dirty="0" smtClean="0">
                <a:sym typeface="Wingdings" panose="05000000000000000000" pitchFamily="2" charset="2"/>
              </a:rPr>
              <a:t>.</a:t>
            </a:r>
          </a:p>
          <a:p>
            <a:endParaRPr lang="en-US" dirty="0">
              <a:sym typeface="Wingdings" panose="05000000000000000000" pitchFamily="2" charset="2"/>
            </a:endParaRPr>
          </a:p>
          <a:p>
            <a:r>
              <a:rPr lang="en-US" i="1" dirty="0">
                <a:sym typeface="Wingdings" panose="05000000000000000000" pitchFamily="2" charset="2"/>
              </a:rPr>
              <a:t>P</a:t>
            </a:r>
            <a:r>
              <a:rPr lang="en-US" i="1" dirty="0" smtClean="0">
                <a:sym typeface="Wingdings" panose="05000000000000000000" pitchFamily="2" charset="2"/>
              </a:rPr>
              <a:t>rocess losses</a:t>
            </a:r>
            <a:r>
              <a:rPr lang="en-US" dirty="0" smtClean="0">
                <a:sym typeface="Wingdings" panose="05000000000000000000" pitchFamily="2" charset="2"/>
              </a:rPr>
              <a:t>  </a:t>
            </a:r>
            <a:r>
              <a:rPr lang="en-US" dirty="0" err="1" smtClean="0">
                <a:sym typeface="Wingdings" panose="05000000000000000000" pitchFamily="2" charset="2"/>
              </a:rPr>
              <a:t>adanya</a:t>
            </a:r>
            <a:r>
              <a:rPr lang="en-US" dirty="0" smtClean="0">
                <a:sym typeface="Wingdings" panose="05000000000000000000" pitchFamily="2" charset="2"/>
              </a:rPr>
              <a:t> </a:t>
            </a:r>
            <a:r>
              <a:rPr lang="en-US" dirty="0" err="1" smtClean="0">
                <a:sym typeface="Wingdings" panose="05000000000000000000" pitchFamily="2" charset="2"/>
              </a:rPr>
              <a:t>sumber</a:t>
            </a:r>
            <a:r>
              <a:rPr lang="en-US" dirty="0" smtClean="0">
                <a:sym typeface="Wingdings" panose="05000000000000000000" pitchFamily="2" charset="2"/>
              </a:rPr>
              <a:t> </a:t>
            </a:r>
            <a:r>
              <a:rPr lang="en-US" dirty="0" err="1" smtClean="0">
                <a:sym typeface="Wingdings" panose="05000000000000000000" pitchFamily="2" charset="2"/>
              </a:rPr>
              <a:t>daya</a:t>
            </a:r>
            <a:r>
              <a:rPr lang="en-US" dirty="0" smtClean="0">
                <a:sym typeface="Wingdings" panose="05000000000000000000" pitchFamily="2" charset="2"/>
              </a:rPr>
              <a:t> (</a:t>
            </a:r>
            <a:r>
              <a:rPr lang="en-US" dirty="0" err="1" smtClean="0">
                <a:sym typeface="Wingdings" panose="05000000000000000000" pitchFamily="2" charset="2"/>
              </a:rPr>
              <a:t>termasuk</a:t>
            </a:r>
            <a:r>
              <a:rPr lang="en-US" dirty="0" smtClean="0">
                <a:sym typeface="Wingdings" panose="05000000000000000000" pitchFamily="2" charset="2"/>
              </a:rPr>
              <a:t> </a:t>
            </a:r>
            <a:r>
              <a:rPr lang="en-US" dirty="0" err="1" smtClean="0">
                <a:sym typeface="Wingdings" panose="05000000000000000000" pitchFamily="2" charset="2"/>
              </a:rPr>
              <a:t>waktu</a:t>
            </a:r>
            <a:r>
              <a:rPr lang="en-US" dirty="0" smtClean="0">
                <a:sym typeface="Wingdings" panose="05000000000000000000" pitchFamily="2" charset="2"/>
              </a:rPr>
              <a:t> </a:t>
            </a:r>
            <a:r>
              <a:rPr lang="en-US" dirty="0" err="1" smtClean="0">
                <a:sym typeface="Wingdings" panose="05000000000000000000" pitchFamily="2" charset="2"/>
              </a:rPr>
              <a:t>dan</a:t>
            </a:r>
            <a:r>
              <a:rPr lang="en-US" dirty="0" smtClean="0">
                <a:sym typeface="Wingdings" panose="05000000000000000000" pitchFamily="2" charset="2"/>
              </a:rPr>
              <a:t> energy) yang </a:t>
            </a:r>
            <a:r>
              <a:rPr lang="en-US" dirty="0" err="1" smtClean="0">
                <a:sym typeface="Wingdings" panose="05000000000000000000" pitchFamily="2" charset="2"/>
              </a:rPr>
              <a:t>ditambahkan</a:t>
            </a:r>
            <a:r>
              <a:rPr lang="en-US" dirty="0" smtClean="0">
                <a:sym typeface="Wingdings" panose="05000000000000000000" pitchFamily="2" charset="2"/>
              </a:rPr>
              <a:t> </a:t>
            </a:r>
            <a:r>
              <a:rPr lang="en-US" dirty="0" err="1" smtClean="0">
                <a:sym typeface="Wingdings" panose="05000000000000000000" pitchFamily="2" charset="2"/>
              </a:rPr>
              <a:t>atau</a:t>
            </a:r>
            <a:r>
              <a:rPr lang="en-US" dirty="0" smtClean="0">
                <a:sym typeface="Wingdings" panose="05000000000000000000" pitchFamily="2" charset="2"/>
              </a:rPr>
              <a:t> </a:t>
            </a:r>
            <a:r>
              <a:rPr lang="en-US" dirty="0" err="1" smtClean="0">
                <a:sym typeface="Wingdings" panose="05000000000000000000" pitchFamily="2" charset="2"/>
              </a:rPr>
              <a:t>dikeluarkan</a:t>
            </a:r>
            <a:r>
              <a:rPr lang="en-US" dirty="0" smtClean="0">
                <a:sym typeface="Wingdings" panose="05000000000000000000" pitchFamily="2" charset="2"/>
              </a:rPr>
              <a:t> </a:t>
            </a:r>
            <a:r>
              <a:rPr lang="en-US" dirty="0" err="1" smtClean="0">
                <a:sym typeface="Wingdings" panose="05000000000000000000" pitchFamily="2" charset="2"/>
              </a:rPr>
              <a:t>untuk</a:t>
            </a:r>
            <a:r>
              <a:rPr lang="en-US" dirty="0" smtClean="0">
                <a:sym typeface="Wingdings" panose="05000000000000000000" pitchFamily="2" charset="2"/>
              </a:rPr>
              <a:t> </a:t>
            </a:r>
            <a:r>
              <a:rPr lang="en-US" dirty="0" err="1" smtClean="0">
                <a:sym typeface="Wingdings" panose="05000000000000000000" pitchFamily="2" charset="2"/>
              </a:rPr>
              <a:t>pengembangan</a:t>
            </a:r>
            <a:r>
              <a:rPr lang="en-US" dirty="0" smtClean="0">
                <a:sym typeface="Wingdings" panose="05000000000000000000" pitchFamily="2" charset="2"/>
              </a:rPr>
              <a:t> </a:t>
            </a:r>
            <a:r>
              <a:rPr lang="en-US" dirty="0" err="1" smtClean="0">
                <a:sym typeface="Wingdings" panose="05000000000000000000" pitchFamily="2" charset="2"/>
              </a:rPr>
              <a:t>dan</a:t>
            </a:r>
            <a:r>
              <a:rPr lang="en-US" dirty="0" smtClean="0">
                <a:sym typeface="Wingdings" panose="05000000000000000000" pitchFamily="2" charset="2"/>
              </a:rPr>
              <a:t> </a:t>
            </a:r>
            <a:r>
              <a:rPr lang="en-US" i="1" dirty="0" smtClean="0">
                <a:sym typeface="Wingdings" panose="05000000000000000000" pitchFamily="2" charset="2"/>
              </a:rPr>
              <a:t>maintenance</a:t>
            </a:r>
            <a:r>
              <a:rPr lang="en-US" dirty="0" smtClean="0">
                <a:sym typeface="Wingdings" panose="05000000000000000000" pitchFamily="2" charset="2"/>
              </a:rPr>
              <a:t> </a:t>
            </a:r>
            <a:r>
              <a:rPr lang="en-US" dirty="0" err="1" smtClean="0">
                <a:sym typeface="Wingdings" panose="05000000000000000000" pitchFamily="2" charset="2"/>
              </a:rPr>
              <a:t>dibandingkan</a:t>
            </a:r>
            <a:r>
              <a:rPr lang="en-US" dirty="0" smtClean="0">
                <a:sym typeface="Wingdings" panose="05000000000000000000" pitchFamily="2" charset="2"/>
              </a:rPr>
              <a:t> </a:t>
            </a:r>
            <a:r>
              <a:rPr lang="en-US" dirty="0" err="1" smtClean="0">
                <a:sym typeface="Wingdings" panose="05000000000000000000" pitchFamily="2" charset="2"/>
              </a:rPr>
              <a:t>pekerjaan</a:t>
            </a:r>
            <a:r>
              <a:rPr lang="en-US" dirty="0" smtClean="0">
                <a:sym typeface="Wingdings" panose="05000000000000000000" pitchFamily="2" charset="2"/>
              </a:rPr>
              <a:t>/</a:t>
            </a:r>
            <a:r>
              <a:rPr lang="en-US" dirty="0" err="1" smtClean="0">
                <a:sym typeface="Wingdings" panose="05000000000000000000" pitchFamily="2" charset="2"/>
              </a:rPr>
              <a:t>tugas</a:t>
            </a:r>
            <a:r>
              <a:rPr lang="en-US" dirty="0" smtClean="0">
                <a:sym typeface="Wingdings" panose="05000000000000000000" pitchFamily="2" charset="2"/>
              </a:rPr>
              <a:t>.</a:t>
            </a:r>
            <a:endParaRPr lang="en-US" i="1" dirty="0"/>
          </a:p>
        </p:txBody>
      </p:sp>
    </p:spTree>
    <p:extLst>
      <p:ext uri="{BB962C8B-B14F-4D97-AF65-F5344CB8AC3E}">
        <p14:creationId xmlns:p14="http://schemas.microsoft.com/office/powerpoint/2010/main" val="394560011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Social  Loafing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Permasalahan</a:t>
            </a:r>
            <a:r>
              <a:rPr lang="en-US" dirty="0" smtClean="0"/>
              <a:t> yang </a:t>
            </a:r>
            <a:r>
              <a:rPr lang="en-US" dirty="0" err="1" smtClean="0"/>
              <a:t>muncul</a:t>
            </a:r>
            <a:r>
              <a:rPr lang="en-US" dirty="0" smtClean="0"/>
              <a:t> </a:t>
            </a:r>
            <a:r>
              <a:rPr lang="en-US" dirty="0" err="1" smtClean="0"/>
              <a:t>ketika</a:t>
            </a:r>
            <a:r>
              <a:rPr lang="en-US" dirty="0" smtClean="0"/>
              <a:t> </a:t>
            </a:r>
            <a:r>
              <a:rPr lang="en-US" dirty="0" err="1" smtClean="0"/>
              <a:t>individu</a:t>
            </a:r>
            <a:r>
              <a:rPr lang="en-US" dirty="0" smtClean="0"/>
              <a:t> </a:t>
            </a:r>
            <a:r>
              <a:rPr lang="en-US" dirty="0" err="1" smtClean="0"/>
              <a:t>hanya</a:t>
            </a:r>
            <a:r>
              <a:rPr lang="en-US" dirty="0" smtClean="0"/>
              <a:t> </a:t>
            </a:r>
            <a:r>
              <a:rPr lang="en-US" dirty="0" err="1" smtClean="0"/>
              <a:t>menggunakan</a:t>
            </a:r>
            <a:r>
              <a:rPr lang="en-US" dirty="0" smtClean="0"/>
              <a:t> </a:t>
            </a:r>
            <a:r>
              <a:rPr lang="en-US" dirty="0" err="1" smtClean="0"/>
              <a:t>sedikit</a:t>
            </a:r>
            <a:r>
              <a:rPr lang="en-US" dirty="0" smtClean="0"/>
              <a:t> </a:t>
            </a:r>
            <a:r>
              <a:rPr lang="en-US" dirty="0" err="1" smtClean="0"/>
              <a:t>usaha</a:t>
            </a:r>
            <a:r>
              <a:rPr lang="en-US" dirty="0"/>
              <a:t> </a:t>
            </a:r>
            <a:r>
              <a:rPr lang="en-US" dirty="0" smtClean="0"/>
              <a:t>(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tingkat</a:t>
            </a:r>
            <a:r>
              <a:rPr lang="en-US" dirty="0" smtClean="0"/>
              <a:t> </a:t>
            </a:r>
            <a:r>
              <a:rPr lang="en-US" dirty="0" err="1" smtClean="0"/>
              <a:t>performa</a:t>
            </a:r>
            <a:r>
              <a:rPr lang="en-US" dirty="0" smtClean="0"/>
              <a:t> </a:t>
            </a:r>
            <a:r>
              <a:rPr lang="en-US" dirty="0" err="1" smtClean="0"/>
              <a:t>selalu</a:t>
            </a:r>
            <a:r>
              <a:rPr lang="en-US" dirty="0" smtClean="0"/>
              <a:t> </a:t>
            </a:r>
            <a:r>
              <a:rPr lang="en-US" dirty="0" err="1" smtClean="0"/>
              <a:t>berada</a:t>
            </a:r>
            <a:r>
              <a:rPr lang="en-US" dirty="0" smtClean="0"/>
              <a:t> </a:t>
            </a:r>
            <a:r>
              <a:rPr lang="en-US" dirty="0" err="1" smtClean="0"/>
              <a:t>pada</a:t>
            </a:r>
            <a:r>
              <a:rPr lang="en-US" dirty="0" smtClean="0"/>
              <a:t> level paling </a:t>
            </a:r>
            <a:r>
              <a:rPr lang="en-US" dirty="0" err="1" smtClean="0"/>
              <a:t>rendah</a:t>
            </a:r>
            <a:r>
              <a:rPr lang="en-US" dirty="0" smtClean="0"/>
              <a:t>) </a:t>
            </a:r>
            <a:r>
              <a:rPr lang="en-US" dirty="0" err="1" smtClean="0"/>
              <a:t>ketika</a:t>
            </a:r>
            <a:r>
              <a:rPr lang="en-US" dirty="0" smtClean="0"/>
              <a:t> </a:t>
            </a:r>
            <a:r>
              <a:rPr lang="en-US" dirty="0" err="1" smtClean="0"/>
              <a:t>bekerja</a:t>
            </a:r>
            <a:r>
              <a:rPr lang="en-US" dirty="0" smtClean="0"/>
              <a:t> </a:t>
            </a:r>
            <a:r>
              <a:rPr lang="en-US" dirty="0" err="1" smtClean="0"/>
              <a:t>dalam</a:t>
            </a:r>
            <a:r>
              <a:rPr lang="en-US" dirty="0" smtClean="0"/>
              <a:t> </a:t>
            </a:r>
            <a:r>
              <a:rPr lang="en-US" i="1" dirty="0" smtClean="0"/>
              <a:t>team</a:t>
            </a:r>
            <a:r>
              <a:rPr lang="en-US" dirty="0" smtClean="0"/>
              <a:t> </a:t>
            </a:r>
            <a:r>
              <a:rPr lang="en-US" dirty="0" err="1" smtClean="0"/>
              <a:t>dibandingkan</a:t>
            </a:r>
            <a:r>
              <a:rPr lang="en-US" dirty="0" smtClean="0"/>
              <a:t> </a:t>
            </a:r>
            <a:r>
              <a:rPr lang="en-US" dirty="0" err="1" smtClean="0"/>
              <a:t>bekerja</a:t>
            </a:r>
            <a:r>
              <a:rPr lang="en-US" dirty="0" smtClean="0"/>
              <a:t> </a:t>
            </a:r>
            <a:r>
              <a:rPr lang="en-US" dirty="0" err="1" smtClean="0"/>
              <a:t>sendiri</a:t>
            </a:r>
            <a:r>
              <a:rPr lang="en-US" dirty="0" smtClean="0"/>
              <a:t>.</a:t>
            </a:r>
          </a:p>
          <a:p>
            <a:endParaRPr lang="en-US" dirty="0"/>
          </a:p>
          <a:p>
            <a:r>
              <a:rPr lang="en-US" i="1" dirty="0" smtClean="0"/>
              <a:t>Social loafing</a:t>
            </a:r>
            <a:r>
              <a:rPr lang="en-US" dirty="0" smtClean="0"/>
              <a:t> </a:t>
            </a:r>
            <a:r>
              <a:rPr lang="en-US" dirty="0" err="1" smtClean="0"/>
              <a:t>biasanya</a:t>
            </a:r>
            <a:r>
              <a:rPr lang="en-US" dirty="0" smtClean="0"/>
              <a:t> </a:t>
            </a:r>
            <a:r>
              <a:rPr lang="en-US" dirty="0" err="1" smtClean="0"/>
              <a:t>terjadi</a:t>
            </a:r>
            <a:r>
              <a:rPr lang="en-US" dirty="0" smtClean="0"/>
              <a:t> di </a:t>
            </a:r>
            <a:r>
              <a:rPr lang="en-US" i="1" dirty="0" smtClean="0"/>
              <a:t>large teams.</a:t>
            </a:r>
          </a:p>
          <a:p>
            <a:endParaRPr lang="en-US" i="1" dirty="0"/>
          </a:p>
          <a:p>
            <a:endParaRPr lang="en-US" dirty="0" smtClean="0"/>
          </a:p>
          <a:p>
            <a:endParaRPr lang="en-US" i="1" dirty="0"/>
          </a:p>
          <a:p>
            <a:endParaRPr lang="en-US" i="1" dirty="0"/>
          </a:p>
        </p:txBody>
      </p:sp>
    </p:spTree>
    <p:extLst>
      <p:ext uri="{BB962C8B-B14F-4D97-AF65-F5344CB8AC3E}">
        <p14:creationId xmlns:p14="http://schemas.microsoft.com/office/powerpoint/2010/main" val="2427205284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image" Target="../media/image6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ppt/theme/theme2.xml><?xml version="1.0" encoding="utf-8"?>
<a:theme xmlns:a="http://schemas.openxmlformats.org/drawingml/2006/main" name="1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F46216B-77A9-411A-B9D3-5023FCB70208}"/>
    </a:ext>
  </a:extLst>
</a:theme>
</file>

<file path=ppt/theme/theme3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ppt/theme/theme4.xml><?xml version="1.0" encoding="utf-8"?>
<a:theme xmlns:a="http://schemas.openxmlformats.org/drawingml/2006/main" name="1_Wisp">
  <a:themeElements>
    <a:clrScheme name="Wisp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Wisp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isp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ppt/theme/theme5.xml><?xml version="1.0" encoding="utf-8"?>
<a:theme xmlns:a="http://schemas.openxmlformats.org/drawingml/2006/main" name="2_Wisp">
  <a:themeElements>
    <a:clrScheme name="Wisp">
      <a:dk1>
        <a:sysClr val="windowText" lastClr="000000"/>
      </a:dk1>
      <a:lt1>
        <a:sysClr val="window" lastClr="FFFFFF"/>
      </a:lt1>
      <a:dk2>
        <a:srgbClr val="2E5369"/>
      </a:dk2>
      <a:lt2>
        <a:srgbClr val="CFE2E7"/>
      </a:lt2>
      <a:accent1>
        <a:srgbClr val="353535"/>
      </a:accent1>
      <a:accent2>
        <a:srgbClr val="31B4E6"/>
      </a:accent2>
      <a:accent3>
        <a:srgbClr val="265991"/>
      </a:accent3>
      <a:accent4>
        <a:srgbClr val="7E40CC"/>
      </a:accent4>
      <a:accent5>
        <a:srgbClr val="B927E9"/>
      </a:accent5>
      <a:accent6>
        <a:srgbClr val="E833BF"/>
      </a:accent6>
      <a:hlink>
        <a:srgbClr val="2DA0F1"/>
      </a:hlink>
      <a:folHlink>
        <a:srgbClr val="7ED1E6"/>
      </a:folHlink>
    </a:clrScheme>
    <a:fontScheme name="Wisp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isp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4F34B87B-9C7A-41AE-A6CB-48536223DFFD}"/>
    </a:ext>
  </a:extLst>
</a:theme>
</file>

<file path=ppt/theme/theme6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29AF8C"/>
      </a:accent1>
      <a:accent2>
        <a:srgbClr val="97BE49"/>
      </a:accent2>
      <a:accent3>
        <a:srgbClr val="3D9CCC"/>
      </a:accent3>
      <a:accent4>
        <a:srgbClr val="7C60C6"/>
      </a:accent4>
      <a:accent5>
        <a:srgbClr val="C9492C"/>
      </a:accent5>
      <a:accent6>
        <a:srgbClr val="D58C2E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3E4F19A7-A959-40BB-972C-4880BAF8EB09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690</TotalTime>
  <Words>932</Words>
  <Application>Microsoft Office PowerPoint</Application>
  <PresentationFormat>Widescreen</PresentationFormat>
  <Paragraphs>148</Paragraphs>
  <Slides>30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6</vt:i4>
      </vt:variant>
      <vt:variant>
        <vt:lpstr>Slide Titles</vt:lpstr>
      </vt:variant>
      <vt:variant>
        <vt:i4>30</vt:i4>
      </vt:variant>
    </vt:vector>
  </HeadingPairs>
  <TitlesOfParts>
    <vt:vector size="46" baseType="lpstr">
      <vt:lpstr>Aharoni</vt:lpstr>
      <vt:lpstr>Aldhabi</vt:lpstr>
      <vt:lpstr>Arial</vt:lpstr>
      <vt:lpstr>Calibri</vt:lpstr>
      <vt:lpstr>Calibri Light</vt:lpstr>
      <vt:lpstr>Century Gothic</vt:lpstr>
      <vt:lpstr>Garamond</vt:lpstr>
      <vt:lpstr>Segoe UI Black</vt:lpstr>
      <vt:lpstr>Wingdings</vt:lpstr>
      <vt:lpstr>Wingdings 3</vt:lpstr>
      <vt:lpstr>Ion</vt:lpstr>
      <vt:lpstr>1_Office Theme</vt:lpstr>
      <vt:lpstr>Organic</vt:lpstr>
      <vt:lpstr>1_Wisp</vt:lpstr>
      <vt:lpstr>2_Wisp</vt:lpstr>
      <vt:lpstr>Office Theme</vt:lpstr>
      <vt:lpstr>Chapter 8 Team Dynamics</vt:lpstr>
      <vt:lpstr>Learning Objective</vt:lpstr>
      <vt:lpstr>Teams  &amp;  Informal Groups</vt:lpstr>
      <vt:lpstr>PowerPoint Presentation</vt:lpstr>
      <vt:lpstr>Informal Groups</vt:lpstr>
      <vt:lpstr>Informal Groups and Organizational Outcomes</vt:lpstr>
      <vt:lpstr>Advantage of Teams</vt:lpstr>
      <vt:lpstr>The Challenges of Teams</vt:lpstr>
      <vt:lpstr>Social  Loafing</vt:lpstr>
      <vt:lpstr>A Model of Team Effectiveness</vt:lpstr>
      <vt:lpstr>Organizational and Team Environment</vt:lpstr>
      <vt:lpstr>Team Design Elements</vt:lpstr>
      <vt:lpstr>Task Characteristic</vt:lpstr>
      <vt:lpstr>Task Characteristic</vt:lpstr>
      <vt:lpstr>PowerPoint Presentation</vt:lpstr>
      <vt:lpstr>Team   Composition</vt:lpstr>
      <vt:lpstr>TEAM PROCESSES</vt:lpstr>
      <vt:lpstr>Team Development</vt:lpstr>
      <vt:lpstr>Team Roles</vt:lpstr>
      <vt:lpstr>Team Building</vt:lpstr>
      <vt:lpstr>Team Norms</vt:lpstr>
      <vt:lpstr>Team Cohesion</vt:lpstr>
      <vt:lpstr>Influences on Team Cohesion</vt:lpstr>
      <vt:lpstr>Effect of Team Cohesion on Task Performance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Chapter 8: Team Dynamics</dc:title>
  <dc:creator>User</dc:creator>
  <cp:lastModifiedBy>User</cp:lastModifiedBy>
  <cp:revision>35</cp:revision>
  <dcterms:created xsi:type="dcterms:W3CDTF">2018-02-20T11:56:30Z</dcterms:created>
  <dcterms:modified xsi:type="dcterms:W3CDTF">2018-02-22T12:09:12Z</dcterms:modified>
</cp:coreProperties>
</file>