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8" r:id="rId3"/>
    <p:sldId id="259" r:id="rId4"/>
    <p:sldId id="287" r:id="rId5"/>
    <p:sldId id="264" r:id="rId6"/>
    <p:sldId id="265" r:id="rId7"/>
    <p:sldId id="266" r:id="rId8"/>
    <p:sldId id="267" r:id="rId9"/>
    <p:sldId id="268" r:id="rId10"/>
    <p:sldId id="273" r:id="rId11"/>
    <p:sldId id="269" r:id="rId12"/>
    <p:sldId id="270" r:id="rId13"/>
    <p:sldId id="271" r:id="rId14"/>
    <p:sldId id="281" r:id="rId15"/>
    <p:sldId id="282" r:id="rId16"/>
    <p:sldId id="283" r:id="rId17"/>
    <p:sldId id="284" r:id="rId18"/>
    <p:sldId id="285" r:id="rId19"/>
    <p:sldId id="286" r:id="rId20"/>
    <p:sldId id="288" r:id="rId21"/>
    <p:sldId id="289" r:id="rId22"/>
    <p:sldId id="275" r:id="rId23"/>
    <p:sldId id="276" r:id="rId24"/>
    <p:sldId id="277" r:id="rId25"/>
    <p:sldId id="278" r:id="rId26"/>
    <p:sldId id="279"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42E528-049C-4F40-BCDD-FE5C578421A8}" type="datetimeFigureOut">
              <a:rPr lang="en-US" smtClean="0"/>
              <a:t>2/16/2018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443093-5C9D-484F-A411-25E2E8E419D0}" type="slidenum">
              <a:rPr lang="en-US" smtClean="0"/>
              <a:t>‹#›</a:t>
            </a:fld>
            <a:endParaRPr lang="en-US"/>
          </a:p>
        </p:txBody>
      </p:sp>
    </p:spTree>
    <p:extLst>
      <p:ext uri="{BB962C8B-B14F-4D97-AF65-F5344CB8AC3E}">
        <p14:creationId xmlns:p14="http://schemas.microsoft.com/office/powerpoint/2010/main" val="338733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Pada tingkat terendah, partisipasi melibatkan meminta informasi kepada karyawan. Mereka tidak membuat rekomendasi dan mungkin bahkan tidak tahu apa masalahnya. Pada tingkat keterlibatan yang moderat, karyawan diberi tahu tentang masalah tersebut dan memberikan rekomendasi kepada pembuat keputusan. Pada tingkat keterlibatan tertinggi, seluruh proses pengambilan keputusan diserahkan kepada karyawan. Mereka mengidentifikasi masalahnya, memilih alternatif terbaik, dan menerapkan pilihan mereka</a:t>
            </a:r>
            <a:endParaRPr lang="en-US" dirty="0"/>
          </a:p>
        </p:txBody>
      </p:sp>
      <p:sp>
        <p:nvSpPr>
          <p:cNvPr id="4" name="Slide Number Placeholder 3"/>
          <p:cNvSpPr>
            <a:spLocks noGrp="1"/>
          </p:cNvSpPr>
          <p:nvPr>
            <p:ph type="sldNum" sz="quarter" idx="10"/>
          </p:nvPr>
        </p:nvSpPr>
        <p:spPr/>
        <p:txBody>
          <a:bodyPr/>
          <a:lstStyle/>
          <a:p>
            <a:fld id="{68443093-5C9D-484F-A411-25E2E8E419D0}" type="slidenum">
              <a:rPr lang="en-US" smtClean="0"/>
              <a:t>20</a:t>
            </a:fld>
            <a:endParaRPr lang="en-US"/>
          </a:p>
        </p:txBody>
      </p:sp>
    </p:spTree>
    <p:extLst>
      <p:ext uri="{BB962C8B-B14F-4D97-AF65-F5344CB8AC3E}">
        <p14:creationId xmlns:p14="http://schemas.microsoft.com/office/powerpoint/2010/main" val="632951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kemampuan</a:t>
            </a:r>
            <a:r>
              <a:rPr lang="en-US" dirty="0" smtClean="0"/>
              <a:t> </a:t>
            </a:r>
            <a:r>
              <a:rPr lang="en-US" dirty="0" err="1" smtClean="0"/>
              <a:t>untuk</a:t>
            </a:r>
            <a:r>
              <a:rPr lang="en-US" dirty="0" smtClean="0"/>
              <a:t> </a:t>
            </a:r>
            <a:r>
              <a:rPr lang="en-US" dirty="0" err="1" smtClean="0"/>
              <a:t>menciptakan</a:t>
            </a:r>
            <a:r>
              <a:rPr lang="en-US" dirty="0" smtClean="0"/>
              <a:t> </a:t>
            </a:r>
            <a:r>
              <a:rPr lang="en-US" dirty="0" err="1" smtClean="0"/>
              <a:t>sesuatu</a:t>
            </a:r>
            <a:r>
              <a:rPr lang="en-US" dirty="0" smtClean="0"/>
              <a:t> yang </a:t>
            </a:r>
            <a:r>
              <a:rPr lang="en-US" dirty="0" err="1" smtClean="0"/>
              <a:t>baru</a:t>
            </a:r>
            <a:r>
              <a:rPr lang="en-US" dirty="0" smtClean="0"/>
              <a:t> </a:t>
            </a:r>
            <a:r>
              <a:rPr lang="en-US" dirty="0" err="1" smtClean="0"/>
              <a:t>untuk</a:t>
            </a:r>
            <a:r>
              <a:rPr lang="en-US" dirty="0" smtClean="0"/>
              <a:t> </a:t>
            </a:r>
            <a:r>
              <a:rPr lang="en-US" dirty="0" err="1" smtClean="0"/>
              <a:t>memberi</a:t>
            </a:r>
            <a:r>
              <a:rPr lang="en-US" dirty="0" smtClean="0"/>
              <a:t> ide </a:t>
            </a:r>
            <a:r>
              <a:rPr lang="en-US" dirty="0" err="1" smtClean="0"/>
              <a:t>kreatif</a:t>
            </a:r>
            <a:r>
              <a:rPr lang="en-US" dirty="0" smtClean="0"/>
              <a:t> </a:t>
            </a:r>
            <a:r>
              <a:rPr lang="en-US" dirty="0" err="1" smtClean="0"/>
              <a:t>dalam</a:t>
            </a:r>
            <a:r>
              <a:rPr lang="en-US" dirty="0" smtClean="0"/>
              <a:t> </a:t>
            </a:r>
            <a:r>
              <a:rPr lang="en-US" dirty="0" err="1" smtClean="0"/>
              <a:t>memecahkan</a:t>
            </a:r>
            <a:r>
              <a:rPr lang="en-US" dirty="0" smtClean="0"/>
              <a:t> </a:t>
            </a:r>
            <a:r>
              <a:rPr lang="en-US" dirty="0" err="1" smtClean="0"/>
              <a:t>masalah</a:t>
            </a:r>
            <a:endParaRPr lang="en-US" dirty="0"/>
          </a:p>
        </p:txBody>
      </p:sp>
      <p:sp>
        <p:nvSpPr>
          <p:cNvPr id="4" name="Slide Number Placeholder 3"/>
          <p:cNvSpPr>
            <a:spLocks noGrp="1"/>
          </p:cNvSpPr>
          <p:nvPr>
            <p:ph type="sldNum" sz="quarter" idx="10"/>
          </p:nvPr>
        </p:nvSpPr>
        <p:spPr/>
        <p:txBody>
          <a:bodyPr/>
          <a:lstStyle/>
          <a:p>
            <a:fld id="{0F6581D0-6CE5-476B-8A28-E08E0D54BDF5}" type="slidenum">
              <a:rPr lang="en-US" smtClean="0"/>
              <a:t>22</a:t>
            </a:fld>
            <a:endParaRPr lang="en-US"/>
          </a:p>
        </p:txBody>
      </p:sp>
    </p:spTree>
    <p:extLst>
      <p:ext uri="{BB962C8B-B14F-4D97-AF65-F5344CB8AC3E}">
        <p14:creationId xmlns:p14="http://schemas.microsoft.com/office/powerpoint/2010/main" val="428832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id-ID" dirty="0" smtClean="0"/>
              <a:t>persiapan - upaya orang atau tim untuk memperoleh pengetahuan dan keterampilan terkait masalah atau peluang.</a:t>
            </a: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smtClean="0"/>
              <a:t>Inkubasi</a:t>
            </a:r>
            <a:r>
              <a:rPr lang="en-US" baseline="0" dirty="0" smtClean="0"/>
              <a:t> - </a:t>
            </a:r>
            <a:r>
              <a:rPr lang="en-US" dirty="0" err="1" smtClean="0"/>
              <a:t>Masa</a:t>
            </a:r>
            <a:r>
              <a:rPr lang="en-US" dirty="0" smtClean="0"/>
              <a:t> di </a:t>
            </a:r>
            <a:r>
              <a:rPr lang="en-US" dirty="0" err="1" smtClean="0"/>
              <a:t>mana</a:t>
            </a:r>
            <a:r>
              <a:rPr lang="en-US" dirty="0" smtClean="0"/>
              <a:t> </a:t>
            </a:r>
            <a:r>
              <a:rPr lang="en-US" dirty="0" err="1" smtClean="0"/>
              <a:t>tidak</a:t>
            </a:r>
            <a:r>
              <a:rPr lang="en-US" dirty="0" smtClean="0"/>
              <a:t> </a:t>
            </a:r>
            <a:r>
              <a:rPr lang="en-US" dirty="0" err="1" smtClean="0"/>
              <a:t>ada</a:t>
            </a:r>
            <a:r>
              <a:rPr lang="en-US" dirty="0" smtClean="0"/>
              <a:t> </a:t>
            </a:r>
            <a:r>
              <a:rPr lang="en-US" dirty="0" err="1" smtClean="0"/>
              <a:t>usaha</a:t>
            </a:r>
            <a:r>
              <a:rPr lang="en-US" dirty="0" smtClean="0"/>
              <a:t> yang </a:t>
            </a:r>
            <a:r>
              <a:rPr lang="en-US" dirty="0" err="1" smtClean="0"/>
              <a:t>dilakukan</a:t>
            </a:r>
            <a:r>
              <a:rPr lang="en-US" dirty="0" smtClean="0"/>
              <a:t> </a:t>
            </a:r>
            <a:r>
              <a:rPr lang="en-US" dirty="0" err="1" smtClean="0"/>
              <a:t>secara</a:t>
            </a:r>
            <a:r>
              <a:rPr lang="en-US" dirty="0" smtClean="0"/>
              <a:t> </a:t>
            </a:r>
            <a:r>
              <a:rPr lang="en-US" dirty="0" err="1" smtClean="0"/>
              <a:t>langsung</a:t>
            </a:r>
            <a:r>
              <a:rPr lang="en-US" dirty="0" smtClean="0"/>
              <a:t> </a:t>
            </a:r>
            <a:r>
              <a:rPr lang="en-US" dirty="0" err="1" smtClean="0"/>
              <a:t>untuk</a:t>
            </a:r>
            <a:r>
              <a:rPr lang="en-US" dirty="0" smtClean="0"/>
              <a:t> </a:t>
            </a:r>
            <a:r>
              <a:rPr lang="en-US" dirty="0" err="1" smtClean="0"/>
              <a:t>memecahkan</a:t>
            </a:r>
            <a:r>
              <a:rPr lang="en-US" dirty="0" smtClean="0"/>
              <a:t> </a:t>
            </a:r>
            <a:r>
              <a:rPr lang="en-US" dirty="0" err="1" smtClean="0"/>
              <a:t>masalah</a:t>
            </a:r>
            <a:r>
              <a:rPr lang="en-US" dirty="0" smtClean="0"/>
              <a:t> </a:t>
            </a:r>
            <a:r>
              <a:rPr lang="en-US" dirty="0" err="1" smtClean="0"/>
              <a:t>dan</a:t>
            </a:r>
            <a:r>
              <a:rPr lang="en-US" dirty="0" smtClean="0"/>
              <a:t> </a:t>
            </a:r>
            <a:r>
              <a:rPr lang="en-US" dirty="0" err="1" smtClean="0"/>
              <a:t>perhatian</a:t>
            </a:r>
            <a:r>
              <a:rPr lang="en-US" dirty="0" smtClean="0"/>
              <a:t> </a:t>
            </a:r>
            <a:r>
              <a:rPr lang="en-US" dirty="0" err="1" smtClean="0"/>
              <a:t>dialihkan</a:t>
            </a:r>
            <a:r>
              <a:rPr lang="en-US" dirty="0" smtClean="0"/>
              <a:t> </a:t>
            </a:r>
            <a:r>
              <a:rPr lang="en-US" dirty="0" err="1" smtClean="0"/>
              <a:t>sejenak</a:t>
            </a:r>
            <a:r>
              <a:rPr lang="en-US" dirty="0" smtClean="0"/>
              <a:t> </a:t>
            </a:r>
            <a:r>
              <a:rPr lang="en-US" dirty="0" err="1" smtClean="0"/>
              <a:t>pada</a:t>
            </a:r>
            <a:r>
              <a:rPr lang="en-US" dirty="0" smtClean="0"/>
              <a:t> </a:t>
            </a:r>
            <a:r>
              <a:rPr lang="en-US" dirty="0" err="1" smtClean="0"/>
              <a:t>hal</a:t>
            </a:r>
            <a:r>
              <a:rPr lang="en-US" dirty="0" smtClean="0"/>
              <a:t> </a:t>
            </a:r>
            <a:r>
              <a:rPr lang="en-US" dirty="0" err="1" smtClean="0"/>
              <a:t>lainnya</a:t>
            </a:r>
            <a:r>
              <a:rPr lang="en-US" dirty="0" smtClean="0"/>
              <a:t>.</a:t>
            </a:r>
            <a:r>
              <a:rPr lang="en-US" baseline="0" dirty="0" smtClean="0"/>
              <a:t> </a:t>
            </a:r>
            <a:r>
              <a:rPr lang="en-US" dirty="0" err="1" smtClean="0"/>
              <a:t>menguji</a:t>
            </a:r>
            <a:r>
              <a:rPr lang="en-US" dirty="0" smtClean="0"/>
              <a:t> </a:t>
            </a:r>
            <a:r>
              <a:rPr lang="en-US" dirty="0" err="1" smtClean="0"/>
              <a:t>pemahaman</a:t>
            </a:r>
            <a:r>
              <a:rPr lang="en-US" dirty="0" smtClean="0"/>
              <a:t> yang </a:t>
            </a:r>
            <a:r>
              <a:rPr lang="en-US" dirty="0" err="1" smtClean="0"/>
              <a:t>telah</a:t>
            </a:r>
            <a:r>
              <a:rPr lang="en-US" dirty="0" smtClean="0"/>
              <a:t> </a:t>
            </a:r>
            <a:r>
              <a:rPr lang="en-US" dirty="0" err="1" smtClean="0"/>
              <a:t>didapat</a:t>
            </a:r>
            <a:r>
              <a:rPr lang="en-US" dirty="0" smtClean="0"/>
              <a:t> </a:t>
            </a:r>
            <a:r>
              <a:rPr lang="en-US" dirty="0" err="1" smtClean="0"/>
              <a:t>dan</a:t>
            </a:r>
            <a:r>
              <a:rPr lang="en-US" dirty="0" smtClean="0"/>
              <a:t> </a:t>
            </a:r>
            <a:r>
              <a:rPr lang="en-US" dirty="0" err="1" smtClean="0"/>
              <a:t>membuat</a:t>
            </a:r>
            <a:r>
              <a:rPr lang="en-US" dirty="0" smtClean="0"/>
              <a:t> </a:t>
            </a:r>
            <a:r>
              <a:rPr lang="en-US" dirty="0" err="1" smtClean="0"/>
              <a:t>solusi</a:t>
            </a:r>
            <a:r>
              <a:rPr lang="en-US" dirty="0" smtClean="0"/>
              <a:t>. </a:t>
            </a:r>
            <a:r>
              <a:rPr lang="en-US" sz="1200" kern="1200" dirty="0" smtClean="0">
                <a:solidFill>
                  <a:schemeClr val="tx1"/>
                </a:solidFill>
                <a:effectLst/>
                <a:latin typeface="+mn-lt"/>
                <a:ea typeface="+mn-ea"/>
                <a:cs typeface="+mn-cs"/>
              </a:rPr>
              <a:t>Divergent thinking/</a:t>
            </a:r>
            <a:r>
              <a:rPr lang="id-ID" sz="1200" kern="1200" dirty="0" smtClean="0">
                <a:solidFill>
                  <a:schemeClr val="tx1"/>
                </a:solidFill>
                <a:effectLst/>
                <a:latin typeface="+mn-lt"/>
                <a:ea typeface="+mn-ea"/>
                <a:cs typeface="+mn-cs"/>
              </a:rPr>
              <a:t> pemikiran yang berbeda</a:t>
            </a:r>
            <a:r>
              <a:rPr lang="en-US" sz="1200" kern="1200" dirty="0" smtClean="0">
                <a:solidFill>
                  <a:schemeClr val="tx1"/>
                </a:solidFill>
                <a:effectLst/>
                <a:latin typeface="+mn-lt"/>
                <a:ea typeface="+mn-ea"/>
                <a:cs typeface="+mn-cs"/>
              </a:rPr>
              <a:t>. </a:t>
            </a:r>
            <a:r>
              <a:rPr lang="id-ID" sz="1200" kern="1200" dirty="0" smtClean="0">
                <a:solidFill>
                  <a:schemeClr val="tx1"/>
                </a:solidFill>
                <a:effectLst/>
                <a:latin typeface="+mn-lt"/>
                <a:ea typeface="+mn-ea"/>
                <a:cs typeface="+mn-cs"/>
              </a:rPr>
              <a:t>Membingkai kembali masalah dengan cara yang unik dan menghasilkan pendekatan yang berbeda untuk masalah.</a:t>
            </a:r>
            <a:endParaRPr lang="en-US" dirty="0" smtClean="0"/>
          </a:p>
          <a:p>
            <a:pPr marL="228600" indent="-228600">
              <a:buAutoNum type="arabicPeriod"/>
            </a:pPr>
            <a:r>
              <a:rPr lang="en-US" dirty="0" smtClean="0"/>
              <a:t>Insight – </a:t>
            </a:r>
            <a:r>
              <a:rPr lang="en-US" dirty="0" err="1" smtClean="0"/>
              <a:t>munculnya</a:t>
            </a:r>
            <a:r>
              <a:rPr lang="en-US" dirty="0" smtClean="0"/>
              <a:t> </a:t>
            </a:r>
            <a:r>
              <a:rPr lang="en-US" dirty="0" err="1" smtClean="0"/>
              <a:t>inspirasi</a:t>
            </a:r>
            <a:r>
              <a:rPr lang="en-US" dirty="0" smtClean="0"/>
              <a:t>/</a:t>
            </a:r>
            <a:r>
              <a:rPr lang="en-US" dirty="0" err="1" smtClean="0"/>
              <a:t>gagasan</a:t>
            </a:r>
            <a:r>
              <a:rPr lang="en-US" baseline="0" dirty="0" smtClean="0"/>
              <a:t> </a:t>
            </a:r>
            <a:r>
              <a:rPr lang="en-US" baseline="0" dirty="0" err="1" smtClean="0"/>
              <a:t>untuk</a:t>
            </a:r>
            <a:r>
              <a:rPr lang="en-US" baseline="0" dirty="0" smtClean="0"/>
              <a:t> </a:t>
            </a:r>
            <a:r>
              <a:rPr lang="en-US" baseline="0" dirty="0" err="1" smtClean="0"/>
              <a:t>memecahkan</a:t>
            </a:r>
            <a:r>
              <a:rPr lang="en-US" baseline="0" dirty="0" smtClean="0"/>
              <a:t> </a:t>
            </a:r>
            <a:r>
              <a:rPr lang="en-US" baseline="0" dirty="0" err="1" smtClean="0"/>
              <a:t>masalah</a:t>
            </a:r>
            <a:endParaRPr lang="en-US" dirty="0" smtClean="0"/>
          </a:p>
          <a:p>
            <a:pPr marL="228600" indent="-228600">
              <a:buAutoNum type="arabicPeriod"/>
            </a:pPr>
            <a:r>
              <a:rPr lang="en-US" dirty="0" err="1" smtClean="0"/>
              <a:t>Verifikasi</a:t>
            </a:r>
            <a:r>
              <a:rPr lang="en-US" dirty="0" smtClean="0"/>
              <a:t> - </a:t>
            </a:r>
            <a:r>
              <a:rPr lang="en-US" dirty="0" err="1" smtClean="0"/>
              <a:t>menguji</a:t>
            </a:r>
            <a:r>
              <a:rPr lang="en-US" dirty="0" smtClean="0"/>
              <a:t> </a:t>
            </a:r>
            <a:r>
              <a:rPr lang="en-US" dirty="0" err="1" smtClean="0"/>
              <a:t>pemahaman</a:t>
            </a:r>
            <a:r>
              <a:rPr lang="en-US" dirty="0" smtClean="0"/>
              <a:t> yang </a:t>
            </a:r>
            <a:r>
              <a:rPr lang="en-US" dirty="0" err="1" smtClean="0"/>
              <a:t>telah</a:t>
            </a:r>
            <a:r>
              <a:rPr lang="en-US" dirty="0" smtClean="0"/>
              <a:t> </a:t>
            </a:r>
            <a:r>
              <a:rPr lang="en-US" dirty="0" err="1" smtClean="0"/>
              <a:t>didapat</a:t>
            </a:r>
            <a:r>
              <a:rPr lang="en-US" dirty="0" smtClean="0"/>
              <a:t> </a:t>
            </a:r>
            <a:r>
              <a:rPr lang="en-US" dirty="0" err="1" smtClean="0"/>
              <a:t>dan</a:t>
            </a:r>
            <a:r>
              <a:rPr lang="en-US" dirty="0" smtClean="0"/>
              <a:t> </a:t>
            </a:r>
            <a:r>
              <a:rPr lang="en-US" dirty="0" err="1" smtClean="0"/>
              <a:t>membuat</a:t>
            </a:r>
            <a:r>
              <a:rPr lang="en-US" dirty="0" smtClean="0"/>
              <a:t> </a:t>
            </a:r>
            <a:r>
              <a:rPr lang="en-US" dirty="0" err="1" smtClean="0"/>
              <a:t>solusi</a:t>
            </a:r>
            <a:r>
              <a:rPr lang="en-US" dirty="0" smtClean="0"/>
              <a:t>.</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F6581D0-6CE5-476B-8A28-E08E0D54BDF5}" type="slidenum">
              <a:rPr lang="en-US" smtClean="0"/>
              <a:t>23</a:t>
            </a:fld>
            <a:endParaRPr lang="en-US"/>
          </a:p>
        </p:txBody>
      </p:sp>
    </p:spTree>
    <p:extLst>
      <p:ext uri="{BB962C8B-B14F-4D97-AF65-F5344CB8AC3E}">
        <p14:creationId xmlns:p14="http://schemas.microsoft.com/office/powerpoint/2010/main" val="13016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Imanijasi</a:t>
            </a:r>
            <a:r>
              <a:rPr lang="en-US" dirty="0" smtClean="0"/>
              <a:t> </a:t>
            </a:r>
            <a:r>
              <a:rPr lang="en-US" dirty="0" err="1" smtClean="0"/>
              <a:t>independen</a:t>
            </a:r>
            <a:r>
              <a:rPr lang="en-US" dirty="0" smtClean="0"/>
              <a:t> : </a:t>
            </a:r>
            <a:r>
              <a:rPr lang="id-ID" dirty="0" smtClean="0"/>
              <a:t>keterbukaan tinggi terhadap pengalaman, rendahnya kebutuhan akan afiliasi, dan nilai kuat seputar pengarahan dan stimulasi diri.</a:t>
            </a:r>
            <a:endParaRPr lang="en-US" dirty="0" smtClean="0"/>
          </a:p>
          <a:p>
            <a:pPr marL="228600" indent="-228600">
              <a:buAutoNum type="arabicPeriod"/>
            </a:pPr>
            <a:r>
              <a:rPr lang="en-US" dirty="0" err="1" smtClean="0"/>
              <a:t>Inteligensi</a:t>
            </a:r>
            <a:r>
              <a:rPr lang="en-US" dirty="0" smtClean="0"/>
              <a:t> : </a:t>
            </a:r>
            <a:r>
              <a:rPr lang="id-ID" dirty="0" smtClean="0"/>
              <a:t>mensintesis informasi, menganalisis gagasan, dan menerapkan gagasan mereka.</a:t>
            </a:r>
            <a:endParaRPr lang="en-US" dirty="0" smtClean="0"/>
          </a:p>
          <a:p>
            <a:pPr marL="228600" indent="-228600">
              <a:buAutoNum type="arabicPeriod"/>
            </a:pPr>
            <a:r>
              <a:rPr lang="en-US" dirty="0" err="1" smtClean="0"/>
              <a:t>Pengetahuan</a:t>
            </a:r>
            <a:r>
              <a:rPr lang="en-US" dirty="0" smtClean="0"/>
              <a:t> </a:t>
            </a:r>
            <a:r>
              <a:rPr lang="en-US" dirty="0" err="1" smtClean="0"/>
              <a:t>dan</a:t>
            </a:r>
            <a:r>
              <a:rPr lang="en-US" dirty="0" smtClean="0"/>
              <a:t> </a:t>
            </a:r>
            <a:r>
              <a:rPr lang="en-US" dirty="0" err="1" smtClean="0"/>
              <a:t>pengalaman</a:t>
            </a:r>
            <a:r>
              <a:rPr lang="en-US" dirty="0" smtClean="0"/>
              <a:t> : </a:t>
            </a:r>
            <a:r>
              <a:rPr lang="id-ID" dirty="0" smtClean="0"/>
              <a:t>Ahli kreativitas menjelaskan bahwa menemukan gagasan baru memerlukan pengetahuan tentang dasar-dasarnya.</a:t>
            </a:r>
            <a:endParaRPr lang="en-US" dirty="0" smtClean="0"/>
          </a:p>
          <a:p>
            <a:pPr marL="228600" indent="-228600">
              <a:buAutoNum type="arabicPeriod"/>
            </a:pPr>
            <a:r>
              <a:rPr lang="en-US" dirty="0" err="1" smtClean="0"/>
              <a:t>Ketekunan</a:t>
            </a:r>
            <a:r>
              <a:rPr lang="en-US" dirty="0" smtClean="0"/>
              <a:t> : </a:t>
            </a:r>
            <a:r>
              <a:rPr lang="id-ID" dirty="0" smtClean="0"/>
              <a:t>Orang-orang kreatif memiliki ketekunan karena kebutuhan pencapaian yang lebih tinggi, motivasi yang kuat dari tugas itu sendiri, dan tingkat kepercayaan diri yang tinggi.</a:t>
            </a:r>
            <a:endParaRPr lang="en-US" dirty="0" smtClean="0"/>
          </a:p>
        </p:txBody>
      </p:sp>
      <p:sp>
        <p:nvSpPr>
          <p:cNvPr id="4" name="Slide Number Placeholder 3"/>
          <p:cNvSpPr>
            <a:spLocks noGrp="1"/>
          </p:cNvSpPr>
          <p:nvPr>
            <p:ph type="sldNum" sz="quarter" idx="10"/>
          </p:nvPr>
        </p:nvSpPr>
        <p:spPr/>
        <p:txBody>
          <a:bodyPr/>
          <a:lstStyle/>
          <a:p>
            <a:fld id="{0F6581D0-6CE5-476B-8A28-E08E0D54BDF5}" type="slidenum">
              <a:rPr lang="en-US" smtClean="0"/>
              <a:t>24</a:t>
            </a:fld>
            <a:endParaRPr lang="en-US"/>
          </a:p>
        </p:txBody>
      </p:sp>
    </p:spTree>
    <p:extLst>
      <p:ext uri="{BB962C8B-B14F-4D97-AF65-F5344CB8AC3E}">
        <p14:creationId xmlns:p14="http://schemas.microsoft.com/office/powerpoint/2010/main" val="102026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id-ID" dirty="0" smtClean="0"/>
              <a:t>Mendefinisikan </a:t>
            </a:r>
            <a:r>
              <a:rPr lang="id-ID" smtClean="0"/>
              <a:t>ulang masalah</a:t>
            </a:r>
            <a:endParaRPr lang="en-US" dirty="0" smtClean="0"/>
          </a:p>
          <a:p>
            <a:pPr marL="228600" indent="-228600">
              <a:buAutoNum type="arabicPeriod"/>
            </a:pPr>
            <a:r>
              <a:rPr lang="en-US" dirty="0" smtClean="0"/>
              <a:t>P</a:t>
            </a:r>
            <a:r>
              <a:rPr lang="id-ID" dirty="0" smtClean="0"/>
              <a:t>ermain</a:t>
            </a:r>
            <a:r>
              <a:rPr lang="en-US" dirty="0" smtClean="0"/>
              <a:t>an</a:t>
            </a:r>
            <a:r>
              <a:rPr lang="id-ID" dirty="0" smtClean="0"/>
              <a:t> asosiatif</a:t>
            </a: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F6581D0-6CE5-476B-8A28-E08E0D54BDF5}" type="slidenum">
              <a:rPr lang="en-US" smtClean="0"/>
              <a:t>26</a:t>
            </a:fld>
            <a:endParaRPr lang="en-US"/>
          </a:p>
        </p:txBody>
      </p:sp>
    </p:spTree>
    <p:extLst>
      <p:ext uri="{BB962C8B-B14F-4D97-AF65-F5344CB8AC3E}">
        <p14:creationId xmlns:p14="http://schemas.microsoft.com/office/powerpoint/2010/main" val="2858300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5D50A23-40D9-4F78-857F-F46F033D1E42}" type="datetimeFigureOut">
              <a:rPr lang="en-US" smtClean="0"/>
              <a:t>2/16/2018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6CAE6B7-04AE-4D37-95A7-E91314DE009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D50A23-40D9-4F78-857F-F46F033D1E42}"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AE6B7-04AE-4D37-95A7-E91314DE00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D50A23-40D9-4F78-857F-F46F033D1E42}"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AE6B7-04AE-4D37-95A7-E91314DE00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5D50A23-40D9-4F78-857F-F46F033D1E42}" type="datetimeFigureOut">
              <a:rPr lang="en-US" smtClean="0"/>
              <a:t>2/16/2018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E6CAE6B7-04AE-4D37-95A7-E91314DE00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5D50A23-40D9-4F78-857F-F46F033D1E42}" type="datetimeFigureOut">
              <a:rPr lang="en-US" smtClean="0"/>
              <a:t>2/16/2018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6CAE6B7-04AE-4D37-95A7-E91314DE0092}"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5D50A23-40D9-4F78-857F-F46F033D1E42}" type="datetimeFigureOut">
              <a:rPr lang="en-US" smtClean="0"/>
              <a:t>2/16/2018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6CAE6B7-04AE-4D37-95A7-E91314DE009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5D50A23-40D9-4F78-857F-F46F033D1E42}"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6CAE6B7-04AE-4D37-95A7-E91314DE0092}"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5D50A23-40D9-4F78-857F-F46F033D1E42}" type="datetimeFigureOut">
              <a:rPr lang="en-US" smtClean="0"/>
              <a:t>2/16/2018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AE6B7-04AE-4D37-95A7-E91314DE00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D50A23-40D9-4F78-857F-F46F033D1E42}" type="datetimeFigureOut">
              <a:rPr lang="en-US" smtClean="0"/>
              <a:t>2/16/2018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AE6B7-04AE-4D37-95A7-E91314DE00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5D50A23-40D9-4F78-857F-F46F033D1E42}" type="datetimeFigureOut">
              <a:rPr lang="en-US" smtClean="0"/>
              <a:t>2/16/2018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AE6B7-04AE-4D37-95A7-E91314DE00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5D50A23-40D9-4F78-857F-F46F033D1E42}"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6CAE6B7-04AE-4D37-95A7-E91314DE0092}"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5D50A23-40D9-4F78-857F-F46F033D1E42}" type="datetimeFigureOut">
              <a:rPr lang="en-US" smtClean="0"/>
              <a:t>2/16/2018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6CAE6B7-04AE-4D37-95A7-E91314DE0092}"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381251"/>
          </a:xfrm>
        </p:spPr>
        <p:txBody>
          <a:bodyPr>
            <a:normAutofit/>
          </a:bodyPr>
          <a:lstStyle/>
          <a:p>
            <a:pPr algn="ctr"/>
            <a:r>
              <a:rPr lang="en-US" sz="3200" b="1" dirty="0" smtClean="0">
                <a:latin typeface="Times New Roman" pitchFamily="18" charset="0"/>
                <a:cs typeface="Times New Roman" pitchFamily="18" charset="0"/>
              </a:rPr>
              <a:t>Organizational Behavior</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i="1" dirty="0" smtClean="0">
                <a:latin typeface="Times New Roman" pitchFamily="18" charset="0"/>
                <a:cs typeface="Times New Roman" pitchFamily="18" charset="0"/>
              </a:rPr>
              <a:t>Chapter 7</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i="1" dirty="0" smtClean="0">
                <a:latin typeface="Times New Roman" pitchFamily="18" charset="0"/>
                <a:cs typeface="Times New Roman" pitchFamily="18" charset="0"/>
              </a:rPr>
              <a:t>Decision Making and Creativity</a:t>
            </a:r>
            <a:endParaRPr lang="en-US" sz="3200" i="1" dirty="0">
              <a:latin typeface="Times New Roman" pitchFamily="18" charset="0"/>
              <a:cs typeface="Times New Roman" pitchFamily="18" charset="0"/>
            </a:endParaRPr>
          </a:p>
        </p:txBody>
      </p:sp>
      <p:sp>
        <p:nvSpPr>
          <p:cNvPr id="3" name="Subtitle 2"/>
          <p:cNvSpPr>
            <a:spLocks noGrp="1"/>
          </p:cNvSpPr>
          <p:nvPr>
            <p:ph type="subTitle" idx="1"/>
          </p:nvPr>
        </p:nvSpPr>
        <p:spPr>
          <a:xfrm>
            <a:off x="381000" y="3886200"/>
            <a:ext cx="8458200" cy="1295400"/>
          </a:xfrm>
        </p:spPr>
        <p:txBody>
          <a:bodyPr>
            <a:noAutofit/>
          </a:bodyPr>
          <a:lstStyle/>
          <a:p>
            <a:pPr algn="ctr"/>
            <a:r>
              <a:rPr lang="en-US" sz="1800" dirty="0" err="1" smtClean="0">
                <a:solidFill>
                  <a:schemeClr val="tx1"/>
                </a:solidFill>
                <a:latin typeface="Times New Roman" pitchFamily="18" charset="0"/>
                <a:cs typeface="Times New Roman" pitchFamily="18" charset="0"/>
              </a:rPr>
              <a:t>Kelompok</a:t>
            </a:r>
            <a:r>
              <a:rPr lang="en-US" sz="1800" dirty="0" smtClean="0">
                <a:solidFill>
                  <a:schemeClr val="tx1"/>
                </a:solidFill>
                <a:latin typeface="Times New Roman" pitchFamily="18" charset="0"/>
                <a:cs typeface="Times New Roman" pitchFamily="18" charset="0"/>
              </a:rPr>
              <a:t> 7</a:t>
            </a:r>
          </a:p>
          <a:p>
            <a:pPr algn="ctr"/>
            <a:r>
              <a:rPr lang="en-US" sz="1800" dirty="0" err="1" smtClean="0">
                <a:solidFill>
                  <a:schemeClr val="tx1"/>
                </a:solidFill>
                <a:latin typeface="Times New Roman" pitchFamily="18" charset="0"/>
                <a:cs typeface="Times New Roman" pitchFamily="18" charset="0"/>
              </a:rPr>
              <a:t>Tifany</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Askia</a:t>
            </a:r>
            <a:r>
              <a:rPr lang="en-US" sz="1800" dirty="0" smtClean="0">
                <a:solidFill>
                  <a:schemeClr val="tx1"/>
                </a:solidFill>
                <a:latin typeface="Times New Roman" pitchFamily="18" charset="0"/>
                <a:cs typeface="Times New Roman" pitchFamily="18" charset="0"/>
              </a:rPr>
              <a:t> (2016101051); </a:t>
            </a:r>
            <a:r>
              <a:rPr lang="en-US" sz="1800" dirty="0" err="1" smtClean="0">
                <a:solidFill>
                  <a:schemeClr val="tx1"/>
                </a:solidFill>
                <a:latin typeface="Times New Roman" pitchFamily="18" charset="0"/>
                <a:cs typeface="Times New Roman" pitchFamily="18" charset="0"/>
              </a:rPr>
              <a:t>Arsitektur</a:t>
            </a:r>
            <a:endParaRPr lang="en-US" sz="1800" dirty="0" smtClean="0">
              <a:solidFill>
                <a:schemeClr val="tx1"/>
              </a:solidFill>
              <a:latin typeface="Times New Roman" pitchFamily="18" charset="0"/>
              <a:cs typeface="Times New Roman" pitchFamily="18" charset="0"/>
            </a:endParaRPr>
          </a:p>
          <a:p>
            <a:pPr algn="ctr"/>
            <a:r>
              <a:rPr lang="en-US" sz="1800" dirty="0" err="1" smtClean="0">
                <a:solidFill>
                  <a:schemeClr val="tx1"/>
                </a:solidFill>
                <a:latin typeface="Times New Roman" pitchFamily="18" charset="0"/>
                <a:cs typeface="Times New Roman" pitchFamily="18" charset="0"/>
              </a:rPr>
              <a:t>Fauziah</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Nur</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Fazrina</a:t>
            </a:r>
            <a:r>
              <a:rPr lang="en-US" sz="1800" dirty="0" smtClean="0">
                <a:solidFill>
                  <a:schemeClr val="tx1"/>
                </a:solidFill>
                <a:latin typeface="Times New Roman" pitchFamily="18" charset="0"/>
                <a:cs typeface="Times New Roman" pitchFamily="18" charset="0"/>
              </a:rPr>
              <a:t> (2017031008); </a:t>
            </a:r>
            <a:r>
              <a:rPr lang="en-US" sz="1800" dirty="0" err="1" smtClean="0">
                <a:solidFill>
                  <a:schemeClr val="tx1"/>
                </a:solidFill>
                <a:latin typeface="Times New Roman" pitchFamily="18" charset="0"/>
                <a:cs typeface="Times New Roman" pitchFamily="18" charset="0"/>
              </a:rPr>
              <a:t>Psikologi</a:t>
            </a:r>
            <a:endParaRPr lang="en-US" sz="1800" dirty="0" smtClean="0">
              <a:solidFill>
                <a:schemeClr val="tx1"/>
              </a:solidFill>
              <a:latin typeface="Times New Roman" pitchFamily="18" charset="0"/>
              <a:cs typeface="Times New Roman" pitchFamily="18" charset="0"/>
            </a:endParaRPr>
          </a:p>
          <a:p>
            <a:pPr algn="ctr"/>
            <a:r>
              <a:rPr lang="en-US" sz="1800" dirty="0" err="1" smtClean="0">
                <a:solidFill>
                  <a:schemeClr val="tx1"/>
                </a:solidFill>
                <a:latin typeface="Times New Roman" pitchFamily="18" charset="0"/>
                <a:cs typeface="Times New Roman" pitchFamily="18" charset="0"/>
              </a:rPr>
              <a:t>Dhaniya</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Putri</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Rossanti</a:t>
            </a:r>
            <a:r>
              <a:rPr lang="en-US" sz="1800" dirty="0" smtClean="0">
                <a:solidFill>
                  <a:schemeClr val="tx1"/>
                </a:solidFill>
                <a:latin typeface="Times New Roman" pitchFamily="18" charset="0"/>
                <a:cs typeface="Times New Roman" pitchFamily="18" charset="0"/>
              </a:rPr>
              <a:t> (2017031007); </a:t>
            </a:r>
            <a:r>
              <a:rPr lang="en-US" sz="1800" dirty="0" err="1" smtClean="0">
                <a:solidFill>
                  <a:schemeClr val="tx1"/>
                </a:solidFill>
                <a:latin typeface="Times New Roman" pitchFamily="18" charset="0"/>
                <a:cs typeface="Times New Roman" pitchFamily="18" charset="0"/>
              </a:rPr>
              <a:t>Psikologi</a:t>
            </a:r>
            <a:endParaRPr lang="en-US"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43103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E</a:t>
            </a:r>
            <a:r>
              <a:rPr lang="en-US" dirty="0" err="1" smtClean="0"/>
              <a:t>valua</a:t>
            </a:r>
            <a:r>
              <a:rPr lang="id-ID" dirty="0" smtClean="0"/>
              <a:t>ting and Choosing Alternatives</a:t>
            </a:r>
            <a:endParaRPr lang="id-ID" dirty="0"/>
          </a:p>
        </p:txBody>
      </p:sp>
      <p:sp>
        <p:nvSpPr>
          <p:cNvPr id="3" name="Content Placeholder 2"/>
          <p:cNvSpPr>
            <a:spLocks noGrp="1"/>
          </p:cNvSpPr>
          <p:nvPr>
            <p:ph idx="1"/>
          </p:nvPr>
        </p:nvSpPr>
        <p:spPr/>
        <p:txBody>
          <a:bodyPr/>
          <a:lstStyle/>
          <a:p>
            <a:r>
              <a:rPr lang="id-ID" smtClean="0"/>
              <a:t>Bounded Rationality: Pandangan orang dibatasi dalam kapabilitas pengambilan keputusan mereka, termasuk akses terhadap informasi terbatas, dan kecenderungan untuk memuaskan dari pada memaksimalkan saat membuat pilihan </a:t>
            </a:r>
            <a:endParaRPr lang="id-ID"/>
          </a:p>
        </p:txBody>
      </p:sp>
      <p:pic>
        <p:nvPicPr>
          <p:cNvPr id="6146" name="Picture 2" descr="Image result for evaluating and choosing alternati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267200"/>
            <a:ext cx="3886200" cy="218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894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Problem with Goals</a:t>
            </a:r>
            <a:endParaRPr lang="id-ID" dirty="0"/>
          </a:p>
        </p:txBody>
      </p:sp>
      <p:sp>
        <p:nvSpPr>
          <p:cNvPr id="3" name="Text Placeholder 2"/>
          <p:cNvSpPr>
            <a:spLocks noGrp="1"/>
          </p:cNvSpPr>
          <p:nvPr>
            <p:ph idx="1"/>
          </p:nvPr>
        </p:nvSpPr>
        <p:spPr/>
        <p:txBody>
          <a:bodyPr/>
          <a:lstStyle/>
          <a:p>
            <a:r>
              <a:rPr lang="id-ID" dirty="0" smtClean="0"/>
              <a:t>Asumsi pilihan rasional vs temuan perilaku organisasi tentang memilih alternatif</a:t>
            </a:r>
            <a:endParaRPr lang="id-ID" dirty="0"/>
          </a:p>
        </p:txBody>
      </p:sp>
      <p:pic>
        <p:nvPicPr>
          <p:cNvPr id="4098" name="Picture 2" descr="Image result for problem with 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721" y="2895600"/>
            <a:ext cx="4724400" cy="3147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79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Problems with Goals </a:t>
            </a:r>
            <a:endParaRPr lang="id-ID" dirty="0"/>
          </a:p>
        </p:txBody>
      </p:sp>
      <p:sp>
        <p:nvSpPr>
          <p:cNvPr id="3" name="Text Placeholder 2"/>
          <p:cNvSpPr>
            <a:spLocks noGrp="1"/>
          </p:cNvSpPr>
          <p:nvPr>
            <p:ph type="body" idx="1"/>
          </p:nvPr>
        </p:nvSpPr>
        <p:spPr/>
        <p:txBody>
          <a:bodyPr>
            <a:normAutofit/>
          </a:bodyPr>
          <a:lstStyle/>
          <a:p>
            <a:r>
              <a:rPr lang="id-ID" dirty="0" smtClean="0"/>
              <a:t>Paradigma pilihan rasional</a:t>
            </a:r>
            <a:endParaRPr lang="id-ID" dirty="0"/>
          </a:p>
        </p:txBody>
      </p:sp>
      <p:sp>
        <p:nvSpPr>
          <p:cNvPr id="5" name="Text Placeholder 4"/>
          <p:cNvSpPr>
            <a:spLocks noGrp="1"/>
          </p:cNvSpPr>
          <p:nvPr>
            <p:ph type="body" sz="half" idx="3"/>
          </p:nvPr>
        </p:nvSpPr>
        <p:spPr/>
        <p:txBody>
          <a:bodyPr>
            <a:normAutofit lnSpcReduction="10000"/>
          </a:bodyPr>
          <a:lstStyle/>
          <a:p>
            <a:r>
              <a:rPr lang="id-ID" dirty="0" smtClean="0"/>
              <a:t>Pengamatan dari perilaku organisasi</a:t>
            </a:r>
            <a:endParaRPr lang="id-ID" dirty="0"/>
          </a:p>
        </p:txBody>
      </p:sp>
      <p:sp>
        <p:nvSpPr>
          <p:cNvPr id="4" name="Content Placeholder 3"/>
          <p:cNvSpPr>
            <a:spLocks noGrp="1"/>
          </p:cNvSpPr>
          <p:nvPr>
            <p:ph sz="quarter" idx="2"/>
          </p:nvPr>
        </p:nvSpPr>
        <p:spPr/>
        <p:txBody>
          <a:bodyPr>
            <a:normAutofit fontScale="92500" lnSpcReduction="20000"/>
          </a:bodyPr>
          <a:lstStyle/>
          <a:p>
            <a:r>
              <a:rPr lang="id-ID" sz="2000" dirty="0" smtClean="0"/>
              <a:t>Tujuannya jelas, kompotibel dan disepakati</a:t>
            </a:r>
          </a:p>
          <a:p>
            <a:r>
              <a:rPr lang="id-ID" sz="2000" dirty="0" smtClean="0"/>
              <a:t>Pembuat keputusan dapat menghitung semua alternatif dan hasilnya</a:t>
            </a:r>
          </a:p>
          <a:p>
            <a:r>
              <a:rPr lang="id-ID" sz="2000" dirty="0" smtClean="0"/>
              <a:t>Keputusan membuat evaluasi semua alternatif secara bersamaan</a:t>
            </a:r>
          </a:p>
          <a:p>
            <a:r>
              <a:rPr lang="id-ID" sz="2000" dirty="0" smtClean="0"/>
              <a:t>Keputusan menggunakan standar absolut untuk mengevaluasi alternatif</a:t>
            </a:r>
          </a:p>
          <a:p>
            <a:r>
              <a:rPr lang="id-ID" sz="2000" dirty="0" smtClean="0"/>
              <a:t>Pengambil keputusan menggunakan informasi faktual untuk memilih alternatif</a:t>
            </a:r>
          </a:p>
          <a:p>
            <a:r>
              <a:rPr lang="id-ID" sz="2000" dirty="0" smtClean="0"/>
              <a:t>Pengambil keputusan memilih alternatif dengan imbalan tertinggi</a:t>
            </a:r>
            <a:endParaRPr lang="id-ID" sz="2000" dirty="0"/>
          </a:p>
        </p:txBody>
      </p:sp>
      <p:sp>
        <p:nvSpPr>
          <p:cNvPr id="6" name="Content Placeholder 5"/>
          <p:cNvSpPr>
            <a:spLocks noGrp="1"/>
          </p:cNvSpPr>
          <p:nvPr>
            <p:ph sz="quarter" idx="4"/>
          </p:nvPr>
        </p:nvSpPr>
        <p:spPr/>
        <p:txBody>
          <a:bodyPr>
            <a:normAutofit fontScale="92500" lnSpcReduction="20000"/>
          </a:bodyPr>
          <a:lstStyle/>
          <a:p>
            <a:r>
              <a:rPr lang="id-ID" sz="2000" dirty="0" smtClean="0"/>
              <a:t>Tujuannya ambigu, bertentangan dan kurang mendapat dukungan penuh</a:t>
            </a:r>
          </a:p>
          <a:p>
            <a:r>
              <a:rPr lang="id-ID" sz="2000" dirty="0" smtClean="0"/>
              <a:t>Pengambilan keputusan memiliki kemampuan pemrosesan informasi yang terbatas</a:t>
            </a:r>
          </a:p>
          <a:p>
            <a:r>
              <a:rPr lang="id-ID" sz="2000" dirty="0" smtClean="0"/>
              <a:t>Keputusan membuat evaluasi alternatif secara berurutan</a:t>
            </a:r>
          </a:p>
          <a:p>
            <a:r>
              <a:rPr lang="id-ID" sz="2000" dirty="0" smtClean="0"/>
              <a:t>Pengambil keputusan mengevaluasi alternatif melawan favorit implisit</a:t>
            </a:r>
          </a:p>
          <a:p>
            <a:r>
              <a:rPr lang="id-ID" sz="2000" dirty="0" smtClean="0"/>
              <a:t>Pengambil keputusan memproses informasi yang terdistorsi</a:t>
            </a:r>
          </a:p>
          <a:p>
            <a:r>
              <a:rPr lang="id-ID" sz="2000" dirty="0" smtClean="0"/>
              <a:t>Pengambil keputusan memilih alternatif yang cukup baik</a:t>
            </a:r>
            <a:endParaRPr lang="id-ID" sz="2000" dirty="0"/>
          </a:p>
        </p:txBody>
      </p:sp>
    </p:spTree>
    <p:extLst>
      <p:ext uri="{BB962C8B-B14F-4D97-AF65-F5344CB8AC3E}">
        <p14:creationId xmlns:p14="http://schemas.microsoft.com/office/powerpoint/2010/main" val="4115012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Problems with Information Processing</a:t>
            </a:r>
            <a:endParaRPr lang="id-ID" dirty="0"/>
          </a:p>
        </p:txBody>
      </p:sp>
      <p:sp>
        <p:nvSpPr>
          <p:cNvPr id="3" name="Content Placeholder 2"/>
          <p:cNvSpPr>
            <a:spLocks noGrp="1"/>
          </p:cNvSpPr>
          <p:nvPr>
            <p:ph idx="1"/>
          </p:nvPr>
        </p:nvSpPr>
        <p:spPr/>
        <p:txBody>
          <a:bodyPr/>
          <a:lstStyle/>
          <a:p>
            <a:r>
              <a:rPr lang="id-ID" dirty="0" smtClean="0"/>
              <a:t>Implicit Favotrite: Alternatif pilihan yang digunakan pembuat keputusan berulang kali sebagai perbandingan dengan pilihan lain </a:t>
            </a:r>
            <a:endParaRPr lang="id-ID" dirty="0"/>
          </a:p>
        </p:txBody>
      </p:sp>
      <p:pic>
        <p:nvPicPr>
          <p:cNvPr id="5122" name="Picture 2" descr="Image result for problem with information proc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505200"/>
            <a:ext cx="275467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3505200"/>
            <a:ext cx="2852737" cy="282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189230"/>
            <a:ext cx="22129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915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Biased decision heuristic</a:t>
            </a:r>
            <a:endParaRPr lang="en-US" dirty="0"/>
          </a:p>
        </p:txBody>
      </p:sp>
      <p:sp>
        <p:nvSpPr>
          <p:cNvPr id="3" name="Content Placeholder 2"/>
          <p:cNvSpPr>
            <a:spLocks noGrp="1"/>
          </p:cNvSpPr>
          <p:nvPr>
            <p:ph sz="half" idx="1"/>
          </p:nvPr>
        </p:nvSpPr>
        <p:spPr>
          <a:xfrm>
            <a:off x="304800" y="1600200"/>
            <a:ext cx="4343400" cy="5105400"/>
          </a:xfrm>
        </p:spPr>
        <p:txBody>
          <a:bodyPr>
            <a:normAutofit fontScale="70000" lnSpcReduction="20000"/>
          </a:bodyPr>
          <a:lstStyle/>
          <a:p>
            <a:pPr marL="0" indent="0">
              <a:buNone/>
            </a:pPr>
            <a:r>
              <a:rPr lang="en-US" sz="2400" dirty="0" err="1" smtClean="0"/>
              <a:t>Pilihan</a:t>
            </a:r>
            <a:r>
              <a:rPr lang="en-US" sz="2400" dirty="0" smtClean="0"/>
              <a:t> </a:t>
            </a:r>
            <a:r>
              <a:rPr lang="en-US" sz="2400" dirty="0" err="1" smtClean="0"/>
              <a:t>terbaik</a:t>
            </a:r>
            <a:r>
              <a:rPr lang="en-US" sz="2400" dirty="0" smtClean="0"/>
              <a:t> </a:t>
            </a:r>
            <a:r>
              <a:rPr lang="en-US" sz="2400" dirty="0" err="1" smtClean="0"/>
              <a:t>memiliki</a:t>
            </a:r>
            <a:r>
              <a:rPr lang="en-US" sz="2400" dirty="0" smtClean="0"/>
              <a:t> </a:t>
            </a:r>
            <a:r>
              <a:rPr lang="en-US" sz="2400" dirty="0" err="1" smtClean="0"/>
              <a:t>utilitas</a:t>
            </a:r>
            <a:r>
              <a:rPr lang="en-US" sz="2400" dirty="0" smtClean="0"/>
              <a:t> </a:t>
            </a:r>
            <a:r>
              <a:rPr lang="en-US" sz="2400" dirty="0" err="1" smtClean="0"/>
              <a:t>harapan</a:t>
            </a:r>
            <a:r>
              <a:rPr lang="en-US" sz="2400" dirty="0" smtClean="0"/>
              <a:t> </a:t>
            </a:r>
            <a:r>
              <a:rPr lang="en-US" sz="2400" dirty="0" err="1" smtClean="0"/>
              <a:t>subjektif</a:t>
            </a:r>
            <a:r>
              <a:rPr lang="en-US" sz="2400" dirty="0" smtClean="0"/>
              <a:t> yang </a:t>
            </a:r>
            <a:r>
              <a:rPr lang="en-US" sz="2400" dirty="0" err="1" smtClean="0"/>
              <a:t>tinggi</a:t>
            </a:r>
            <a:r>
              <a:rPr lang="en-US" sz="2400" dirty="0" smtClean="0"/>
              <a:t>.</a:t>
            </a:r>
          </a:p>
          <a:p>
            <a:pPr marL="0" indent="0">
              <a:buNone/>
            </a:pPr>
            <a:endParaRPr lang="en-US" sz="2400" dirty="0"/>
          </a:p>
          <a:p>
            <a:pPr marL="0" indent="0">
              <a:buNone/>
            </a:pPr>
            <a:r>
              <a:rPr lang="en-US" sz="2400" dirty="0" smtClean="0"/>
              <a:t>3 biased heuristic:</a:t>
            </a:r>
          </a:p>
          <a:p>
            <a:pPr marL="0" indent="0">
              <a:buNone/>
            </a:pPr>
            <a:r>
              <a:rPr lang="en-US" sz="2400" dirty="0" smtClean="0"/>
              <a:t>1. Anchoring </a:t>
            </a:r>
            <a:r>
              <a:rPr lang="en-US" sz="2400" dirty="0" smtClean="0"/>
              <a:t>and adjustment </a:t>
            </a:r>
            <a:r>
              <a:rPr lang="en-US" sz="2400" dirty="0" smtClean="0"/>
              <a:t>heuristic</a:t>
            </a:r>
          </a:p>
          <a:p>
            <a:pPr marL="0" indent="0">
              <a:buNone/>
            </a:pPr>
            <a:r>
              <a:rPr lang="en-US" sz="2400" dirty="0" err="1" smtClean="0"/>
              <a:t>Kecenderungan</a:t>
            </a:r>
            <a:r>
              <a:rPr lang="en-US" sz="2400" dirty="0" smtClean="0"/>
              <a:t> </a:t>
            </a:r>
            <a:r>
              <a:rPr lang="en-US" sz="2400" dirty="0" err="1" smtClean="0"/>
              <a:t>alamiah</a:t>
            </a:r>
            <a:r>
              <a:rPr lang="en-US" sz="2400" dirty="0" smtClean="0"/>
              <a:t> orang yang </a:t>
            </a:r>
            <a:r>
              <a:rPr lang="en-US" sz="2400" dirty="0" err="1" smtClean="0"/>
              <a:t>dipengaruhi</a:t>
            </a:r>
            <a:r>
              <a:rPr lang="en-US" sz="2400" dirty="0" smtClean="0"/>
              <a:t> </a:t>
            </a:r>
            <a:r>
              <a:rPr lang="en-US" sz="2400" dirty="0" err="1" smtClean="0"/>
              <a:t>oleh</a:t>
            </a:r>
            <a:r>
              <a:rPr lang="en-US" sz="2400" dirty="0" smtClean="0"/>
              <a:t> </a:t>
            </a:r>
            <a:r>
              <a:rPr lang="en-US" sz="2400" dirty="0" err="1" smtClean="0"/>
              <a:t>titik</a:t>
            </a:r>
            <a:r>
              <a:rPr lang="en-US" sz="2400" dirty="0" smtClean="0"/>
              <a:t> </a:t>
            </a:r>
            <a:r>
              <a:rPr lang="en-US" sz="2400" dirty="0" err="1" smtClean="0"/>
              <a:t>awal</a:t>
            </a:r>
            <a:r>
              <a:rPr lang="en-US" sz="2400" dirty="0" smtClean="0"/>
              <a:t> </a:t>
            </a:r>
            <a:r>
              <a:rPr lang="en-US" sz="2400" dirty="0" err="1" smtClean="0"/>
              <a:t>sehingga</a:t>
            </a:r>
            <a:r>
              <a:rPr lang="en-US" sz="2400" dirty="0" smtClean="0"/>
              <a:t> </a:t>
            </a:r>
            <a:r>
              <a:rPr lang="en-US" sz="2400" dirty="0" err="1" smtClean="0"/>
              <a:t>mereka</a:t>
            </a:r>
            <a:r>
              <a:rPr lang="en-US" sz="2400" dirty="0" smtClean="0"/>
              <a:t> </a:t>
            </a:r>
            <a:r>
              <a:rPr lang="en-US" sz="2400" dirty="0" err="1" smtClean="0"/>
              <a:t>bertahan</a:t>
            </a:r>
            <a:r>
              <a:rPr lang="en-US" sz="2400" dirty="0" smtClean="0"/>
              <a:t> </a:t>
            </a:r>
            <a:r>
              <a:rPr lang="en-US" sz="2400" dirty="0" err="1" smtClean="0"/>
              <a:t>pada</a:t>
            </a:r>
            <a:r>
              <a:rPr lang="en-US" sz="2400" dirty="0" smtClean="0"/>
              <a:t> </a:t>
            </a:r>
            <a:r>
              <a:rPr lang="en-US" sz="2400" dirty="0" err="1" smtClean="0"/>
              <a:t>titik</a:t>
            </a:r>
            <a:r>
              <a:rPr lang="en-US" sz="2400" dirty="0" smtClean="0"/>
              <a:t> </a:t>
            </a:r>
            <a:r>
              <a:rPr lang="en-US" sz="2400" dirty="0" err="1" smtClean="0"/>
              <a:t>tersebut</a:t>
            </a:r>
            <a:r>
              <a:rPr lang="en-US" sz="2400" dirty="0" smtClean="0"/>
              <a:t> </a:t>
            </a:r>
            <a:r>
              <a:rPr lang="en-US" sz="2400" dirty="0" err="1" smtClean="0"/>
              <a:t>karena</a:t>
            </a:r>
            <a:r>
              <a:rPr lang="en-US" sz="2400" dirty="0" smtClean="0"/>
              <a:t> </a:t>
            </a:r>
            <a:r>
              <a:rPr lang="en-US" sz="2400" dirty="0" err="1" smtClean="0"/>
              <a:t>ada</a:t>
            </a:r>
            <a:r>
              <a:rPr lang="en-US" sz="2400" dirty="0" smtClean="0"/>
              <a:t> </a:t>
            </a:r>
            <a:r>
              <a:rPr lang="en-US" sz="2400" dirty="0" err="1" smtClean="0"/>
              <a:t>informasi</a:t>
            </a:r>
            <a:r>
              <a:rPr lang="en-US" sz="2400" dirty="0" smtClean="0"/>
              <a:t> </a:t>
            </a:r>
            <a:r>
              <a:rPr lang="en-US" sz="2400" dirty="0" err="1" smtClean="0"/>
              <a:t>baru</a:t>
            </a:r>
            <a:r>
              <a:rPr lang="en-US" sz="2400" dirty="0" smtClean="0"/>
              <a:t>.</a:t>
            </a:r>
            <a:endParaRPr lang="en-US" sz="2400" dirty="0" smtClean="0"/>
          </a:p>
          <a:p>
            <a:pPr marL="0" indent="0">
              <a:buNone/>
            </a:pPr>
            <a:endParaRPr lang="en-US" sz="2400" dirty="0"/>
          </a:p>
          <a:p>
            <a:pPr marL="457200" indent="-457200">
              <a:buAutoNum type="arabicPeriod"/>
            </a:pPr>
            <a:endParaRPr lang="en-US" sz="2400" dirty="0" smtClean="0"/>
          </a:p>
          <a:p>
            <a:pPr marL="0" indent="0">
              <a:buNone/>
            </a:pPr>
            <a:r>
              <a:rPr lang="en-US" sz="2400" dirty="0" smtClean="0"/>
              <a:t>2. Availability </a:t>
            </a:r>
            <a:r>
              <a:rPr lang="en-US" sz="2400" dirty="0" smtClean="0"/>
              <a:t>heuristic </a:t>
            </a:r>
            <a:endParaRPr lang="en-US" sz="2400" dirty="0" smtClean="0"/>
          </a:p>
          <a:p>
            <a:pPr marL="0" indent="0">
              <a:buNone/>
            </a:pPr>
            <a:r>
              <a:rPr lang="en-US" sz="2400" dirty="0" err="1"/>
              <a:t>M</a:t>
            </a:r>
            <a:r>
              <a:rPr lang="en-US" sz="2400" dirty="0" err="1" smtClean="0"/>
              <a:t>enetapkan</a:t>
            </a:r>
            <a:r>
              <a:rPr lang="en-US" sz="2400" dirty="0" smtClean="0"/>
              <a:t> </a:t>
            </a:r>
            <a:r>
              <a:rPr lang="en-US" sz="2400" dirty="0" err="1" smtClean="0"/>
              <a:t>probabilitas</a:t>
            </a:r>
            <a:r>
              <a:rPr lang="en-US" sz="2400" dirty="0" smtClean="0"/>
              <a:t> </a:t>
            </a:r>
            <a:r>
              <a:rPr lang="en-US" sz="2400" dirty="0" err="1" smtClean="0"/>
              <a:t>terhadap</a:t>
            </a:r>
            <a:r>
              <a:rPr lang="en-US" sz="2400" dirty="0" smtClean="0"/>
              <a:t> </a:t>
            </a:r>
            <a:r>
              <a:rPr lang="en-US" sz="2400" dirty="0" err="1" smtClean="0"/>
              <a:t>objek</a:t>
            </a:r>
            <a:r>
              <a:rPr lang="en-US" sz="2400" dirty="0" smtClean="0"/>
              <a:t> </a:t>
            </a:r>
            <a:r>
              <a:rPr lang="en-US" sz="2400" dirty="0" err="1" smtClean="0"/>
              <a:t>atau</a:t>
            </a:r>
            <a:r>
              <a:rPr lang="en-US" sz="2400" dirty="0" smtClean="0"/>
              <a:t> </a:t>
            </a:r>
            <a:r>
              <a:rPr lang="en-US" sz="2400" dirty="0" err="1" smtClean="0"/>
              <a:t>peristiwa</a:t>
            </a:r>
            <a:r>
              <a:rPr lang="en-US" sz="2400" dirty="0" smtClean="0"/>
              <a:t> yang </a:t>
            </a:r>
            <a:r>
              <a:rPr lang="en-US" sz="2400" dirty="0" err="1" smtClean="0"/>
              <a:t>mudah</a:t>
            </a:r>
            <a:r>
              <a:rPr lang="en-US" sz="2400" dirty="0" smtClean="0"/>
              <a:t> </a:t>
            </a:r>
            <a:r>
              <a:rPr lang="en-US" sz="2400" dirty="0" err="1" smtClean="0"/>
              <a:t>diingat</a:t>
            </a:r>
            <a:r>
              <a:rPr lang="en-US" sz="2400" dirty="0" smtClean="0"/>
              <a:t>.</a:t>
            </a:r>
            <a:endParaRPr lang="en-US" sz="2400" dirty="0" smtClean="0"/>
          </a:p>
          <a:p>
            <a:pPr marL="457200" indent="-457200">
              <a:buAutoNum type="arabicPeriod"/>
            </a:pPr>
            <a:endParaRPr lang="en-US" sz="2400" dirty="0"/>
          </a:p>
          <a:p>
            <a:pPr marL="0" indent="0">
              <a:buNone/>
            </a:pPr>
            <a:endParaRPr lang="en-US" sz="2400" dirty="0" smtClean="0"/>
          </a:p>
          <a:p>
            <a:pPr marL="0" indent="0">
              <a:buNone/>
            </a:pPr>
            <a:r>
              <a:rPr lang="en-US" sz="2400" dirty="0" smtClean="0"/>
              <a:t>3. Representativeness heuristic</a:t>
            </a:r>
          </a:p>
          <a:p>
            <a:pPr marL="0" indent="0">
              <a:buNone/>
            </a:pPr>
            <a:r>
              <a:rPr lang="en-US" sz="2400" dirty="0" err="1" smtClean="0"/>
              <a:t>Mengevaluasi</a:t>
            </a:r>
            <a:r>
              <a:rPr lang="en-US" sz="2400" dirty="0" smtClean="0"/>
              <a:t> </a:t>
            </a:r>
            <a:r>
              <a:rPr lang="en-US" sz="2400" dirty="0" err="1" smtClean="0"/>
              <a:t>probabilitas</a:t>
            </a:r>
            <a:r>
              <a:rPr lang="en-US" sz="2400" dirty="0" smtClean="0"/>
              <a:t> </a:t>
            </a:r>
            <a:r>
              <a:rPr lang="en-US" sz="2400" dirty="0" err="1" smtClean="0"/>
              <a:t>menurut</a:t>
            </a:r>
            <a:r>
              <a:rPr lang="en-US" sz="2400" dirty="0" smtClean="0"/>
              <a:t> </a:t>
            </a:r>
            <a:r>
              <a:rPr lang="en-US" sz="2400" dirty="0" err="1" smtClean="0"/>
              <a:t>kemiripannya</a:t>
            </a:r>
            <a:r>
              <a:rPr lang="en-US" sz="2400" dirty="0" smtClean="0"/>
              <a:t> </a:t>
            </a:r>
            <a:r>
              <a:rPr lang="en-US" sz="2400" dirty="0" err="1" smtClean="0"/>
              <a:t>dengan</a:t>
            </a:r>
            <a:r>
              <a:rPr lang="en-US" sz="2400" dirty="0" smtClean="0"/>
              <a:t> </a:t>
            </a:r>
            <a:r>
              <a:rPr lang="en-US" sz="2400" dirty="0" err="1" smtClean="0"/>
              <a:t>representasi</a:t>
            </a:r>
            <a:r>
              <a:rPr lang="en-US" sz="2400" dirty="0" smtClean="0"/>
              <a:t> </a:t>
            </a:r>
            <a:r>
              <a:rPr lang="en-US" sz="2400" dirty="0" err="1" smtClean="0"/>
              <a:t>peristiwa</a:t>
            </a:r>
            <a:r>
              <a:rPr lang="en-US" sz="2400" dirty="0" smtClean="0"/>
              <a:t> lain</a:t>
            </a:r>
            <a:endParaRPr lang="en-US" sz="2400" dirty="0" smtClean="0"/>
          </a:p>
          <a:p>
            <a:pPr marL="0" indent="0">
              <a:buNone/>
            </a:pPr>
            <a:endParaRPr lang="en-US" sz="2400" dirty="0" smtClean="0"/>
          </a:p>
          <a:p>
            <a:pPr marL="0" indent="0">
              <a:buNone/>
            </a:pPr>
            <a:endParaRPr lang="en-US" sz="2400" dirty="0"/>
          </a:p>
        </p:txBody>
      </p:sp>
      <p:sp>
        <p:nvSpPr>
          <p:cNvPr id="7" name="Content Placeholder 6"/>
          <p:cNvSpPr>
            <a:spLocks noGrp="1"/>
          </p:cNvSpPr>
          <p:nvPr>
            <p:ph sz="half" idx="2"/>
          </p:nvPr>
        </p:nvSpPr>
        <p:spPr/>
        <p:txBody>
          <a:bodyPr>
            <a:normAutofit fontScale="70000" lnSpcReduction="20000"/>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614" y="610828"/>
            <a:ext cx="2132372" cy="213237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9221"/>
          <a:stretch/>
        </p:blipFill>
        <p:spPr>
          <a:xfrm>
            <a:off x="4648200" y="2735893"/>
            <a:ext cx="2612978" cy="197511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7626" b="6516"/>
          <a:stretch/>
        </p:blipFill>
        <p:spPr>
          <a:xfrm>
            <a:off x="6286500" y="4648200"/>
            <a:ext cx="2514600" cy="2039584"/>
          </a:xfrm>
          <a:prstGeom prst="rect">
            <a:avLst/>
          </a:prstGeom>
        </p:spPr>
      </p:pic>
    </p:spTree>
    <p:extLst>
      <p:ext uri="{BB962C8B-B14F-4D97-AF65-F5344CB8AC3E}">
        <p14:creationId xmlns:p14="http://schemas.microsoft.com/office/powerpoint/2010/main" val="982970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normAutofit fontScale="85000" lnSpcReduction="10000"/>
          </a:bodyPr>
          <a:lstStyle/>
          <a:p>
            <a:pPr marL="0" indent="0">
              <a:buNone/>
            </a:pPr>
            <a:r>
              <a:rPr lang="en-US" b="1" dirty="0" smtClean="0"/>
              <a:t>Problem with maximization</a:t>
            </a:r>
          </a:p>
          <a:p>
            <a:pPr marL="0" indent="0">
              <a:buNone/>
            </a:pPr>
            <a:r>
              <a:rPr lang="en-US" dirty="0" smtClean="0"/>
              <a:t>Satisficing&gt; </a:t>
            </a:r>
            <a:r>
              <a:rPr lang="en-US" dirty="0" err="1" smtClean="0"/>
              <a:t>memilih</a:t>
            </a:r>
            <a:r>
              <a:rPr lang="en-US" dirty="0" smtClean="0"/>
              <a:t> </a:t>
            </a:r>
            <a:r>
              <a:rPr lang="en-US" dirty="0" err="1" smtClean="0"/>
              <a:t>alternatif</a:t>
            </a:r>
            <a:r>
              <a:rPr lang="en-US" dirty="0" smtClean="0"/>
              <a:t> yang </a:t>
            </a:r>
            <a:r>
              <a:rPr lang="en-US" dirty="0" err="1" smtClean="0"/>
              <a:t>memuaskan</a:t>
            </a:r>
            <a:r>
              <a:rPr lang="en-US" dirty="0" smtClean="0"/>
              <a:t> </a:t>
            </a:r>
            <a:r>
              <a:rPr lang="en-US" dirty="0" err="1" smtClean="0"/>
              <a:t>atau</a:t>
            </a:r>
            <a:r>
              <a:rPr lang="en-US" dirty="0" smtClean="0"/>
              <a:t> </a:t>
            </a:r>
            <a:r>
              <a:rPr lang="en-US" dirty="0" err="1" smtClean="0"/>
              <a:t>cukup</a:t>
            </a:r>
            <a:r>
              <a:rPr lang="en-US" dirty="0" smtClean="0"/>
              <a:t> </a:t>
            </a:r>
            <a:r>
              <a:rPr lang="en-US" dirty="0" err="1" smtClean="0"/>
              <a:t>baik</a:t>
            </a:r>
            <a:r>
              <a:rPr lang="en-US" dirty="0" smtClean="0"/>
              <a:t> </a:t>
            </a:r>
            <a:r>
              <a:rPr lang="en-US" dirty="0" err="1" smtClean="0"/>
              <a:t>daripada</a:t>
            </a:r>
            <a:r>
              <a:rPr lang="en-US" dirty="0" smtClean="0"/>
              <a:t> </a:t>
            </a:r>
            <a:r>
              <a:rPr lang="en-US" dirty="0" err="1" smtClean="0"/>
              <a:t>maksimalisasi</a:t>
            </a:r>
            <a:endParaRPr lang="en-US" dirty="0"/>
          </a:p>
          <a:p>
            <a:pPr marL="0" indent="0">
              <a:buNone/>
            </a:pPr>
            <a:endParaRPr lang="en-US"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b="1" dirty="0" smtClean="0"/>
              <a:t>Evaluating opportunities</a:t>
            </a:r>
          </a:p>
          <a:p>
            <a:pPr marL="0" indent="0">
              <a:buNone/>
            </a:pPr>
            <a:r>
              <a:rPr lang="en-US" dirty="0" err="1" smtClean="0"/>
              <a:t>Mengevaluasi</a:t>
            </a:r>
            <a:r>
              <a:rPr lang="en-US" dirty="0" smtClean="0"/>
              <a:t> </a:t>
            </a:r>
            <a:r>
              <a:rPr lang="en-US" dirty="0" err="1" smtClean="0"/>
              <a:t>peluang</a:t>
            </a:r>
            <a:endParaRPr lang="en-US" dirty="0" smtClean="0"/>
          </a:p>
          <a:p>
            <a:endParaRPr lang="en-US" dirty="0" smtClean="0"/>
          </a:p>
          <a:p>
            <a:pPr marL="0" indent="0">
              <a:buNone/>
            </a:pPr>
            <a:r>
              <a:rPr lang="en-US" dirty="0"/>
              <a:t>	</a:t>
            </a:r>
          </a:p>
        </p:txBody>
      </p:sp>
      <p:sp>
        <p:nvSpPr>
          <p:cNvPr id="7" name="Content Placeholder 6"/>
          <p:cNvSpPr>
            <a:spLocks noGrp="1"/>
          </p:cNvSpPr>
          <p:nvPr>
            <p:ph sz="half" idx="2"/>
          </p:nvPr>
        </p:nvSpPr>
        <p:spPr/>
        <p:txBody>
          <a:bodyPr>
            <a:normAutofit fontScale="85000" lnSpcReduction="10000"/>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4127" y="1371600"/>
            <a:ext cx="2800271" cy="2514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4020040"/>
            <a:ext cx="2707480" cy="2707480"/>
          </a:xfrm>
          <a:prstGeom prst="rect">
            <a:avLst/>
          </a:prstGeom>
        </p:spPr>
      </p:pic>
    </p:spTree>
    <p:extLst>
      <p:ext uri="{BB962C8B-B14F-4D97-AF65-F5344CB8AC3E}">
        <p14:creationId xmlns:p14="http://schemas.microsoft.com/office/powerpoint/2010/main" val="3567243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 and making choices</a:t>
            </a:r>
            <a:endParaRPr lang="en-US" dirty="0"/>
          </a:p>
        </p:txBody>
      </p:sp>
      <p:sp>
        <p:nvSpPr>
          <p:cNvPr id="3" name="Content Placeholder 2"/>
          <p:cNvSpPr>
            <a:spLocks noGrp="1"/>
          </p:cNvSpPr>
          <p:nvPr>
            <p:ph idx="1"/>
          </p:nvPr>
        </p:nvSpPr>
        <p:spPr/>
        <p:txBody>
          <a:bodyPr>
            <a:normAutofit/>
          </a:bodyPr>
          <a:lstStyle/>
          <a:p>
            <a:pPr marL="0" indent="0">
              <a:buNone/>
            </a:pPr>
            <a:r>
              <a:rPr lang="en-US" sz="2800" u="sng" dirty="0" smtClean="0"/>
              <a:t>Emotions affect the evaluation of alternatives in 3 ways:</a:t>
            </a:r>
          </a:p>
          <a:p>
            <a:pPr marL="0" indent="0">
              <a:buNone/>
            </a:pPr>
            <a:endParaRPr lang="en-US" sz="2800" dirty="0" smtClean="0"/>
          </a:p>
          <a:p>
            <a:pPr>
              <a:buFont typeface="Arial" charset="0"/>
              <a:buChar char="•"/>
            </a:pPr>
            <a:r>
              <a:rPr lang="en-US" sz="2800" i="1" dirty="0" smtClean="0"/>
              <a:t>Emotions form early preferences.</a:t>
            </a:r>
          </a:p>
          <a:p>
            <a:pPr>
              <a:buFont typeface="Arial" charset="0"/>
              <a:buChar char="•"/>
            </a:pPr>
            <a:endParaRPr lang="en-US" sz="2800" i="1" dirty="0" smtClean="0"/>
          </a:p>
          <a:p>
            <a:pPr>
              <a:buFont typeface="Arial" charset="0"/>
              <a:buChar char="•"/>
            </a:pPr>
            <a:r>
              <a:rPr lang="en-US" sz="2800" i="1" dirty="0" smtClean="0"/>
              <a:t>Emotions change the decision evaluating process.</a:t>
            </a:r>
          </a:p>
          <a:p>
            <a:pPr>
              <a:buFont typeface="Arial" charset="0"/>
              <a:buChar char="•"/>
            </a:pPr>
            <a:endParaRPr lang="en-US" sz="2800" i="1" dirty="0" smtClean="0"/>
          </a:p>
          <a:p>
            <a:pPr>
              <a:buFont typeface="Arial" charset="0"/>
              <a:buChar char="•"/>
            </a:pPr>
            <a:r>
              <a:rPr lang="en-US" sz="2800" i="1" dirty="0" smtClean="0"/>
              <a:t>Emotions serve as information when we evaluate alternative</a:t>
            </a:r>
            <a:r>
              <a:rPr lang="en-US" sz="2800" dirty="0" smtClean="0"/>
              <a:t>.</a:t>
            </a:r>
            <a:endParaRPr lang="en-US" sz="2800" dirty="0"/>
          </a:p>
        </p:txBody>
      </p:sp>
    </p:spTree>
    <p:extLst>
      <p:ext uri="{BB962C8B-B14F-4D97-AF65-F5344CB8AC3E}">
        <p14:creationId xmlns:p14="http://schemas.microsoft.com/office/powerpoint/2010/main" val="2809779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55000" lnSpcReduction="20000"/>
          </a:bodyPr>
          <a:lstStyle/>
          <a:p>
            <a:r>
              <a:rPr lang="en-US" b="1" dirty="0"/>
              <a:t>Intuition and making </a:t>
            </a:r>
            <a:r>
              <a:rPr lang="en-US" b="1" dirty="0" smtClean="0"/>
              <a:t>choices </a:t>
            </a:r>
            <a:endParaRPr lang="en-US" b="1" dirty="0" smtClean="0"/>
          </a:p>
          <a:p>
            <a:pPr marL="0" indent="0">
              <a:buNone/>
            </a:pPr>
            <a:r>
              <a:rPr lang="en-US" dirty="0" smtClean="0"/>
              <a:t>   Intuition&gt;</a:t>
            </a:r>
            <a:r>
              <a:rPr lang="en-US" dirty="0" err="1" smtClean="0"/>
              <a:t>kemampuan</a:t>
            </a:r>
            <a:r>
              <a:rPr lang="en-US" dirty="0" smtClean="0"/>
              <a:t> </a:t>
            </a:r>
            <a:r>
              <a:rPr lang="en-US" dirty="0" err="1" smtClean="0"/>
              <a:t>untuk</a:t>
            </a:r>
            <a:r>
              <a:rPr lang="en-US" dirty="0" smtClean="0"/>
              <a:t> </a:t>
            </a:r>
            <a:r>
              <a:rPr lang="en-US" dirty="0" err="1" smtClean="0"/>
              <a:t>mengetahui</a:t>
            </a:r>
            <a:r>
              <a:rPr lang="en-US" dirty="0" smtClean="0"/>
              <a:t> </a:t>
            </a:r>
            <a:r>
              <a:rPr lang="en-US" dirty="0" err="1" smtClean="0"/>
              <a:t>kapan</a:t>
            </a:r>
            <a:r>
              <a:rPr lang="en-US" dirty="0" smtClean="0"/>
              <a:t> </a:t>
            </a:r>
            <a:r>
              <a:rPr lang="en-US" dirty="0" err="1" smtClean="0"/>
              <a:t>ada</a:t>
            </a:r>
            <a:r>
              <a:rPr lang="en-US" dirty="0" smtClean="0"/>
              <a:t> </a:t>
            </a:r>
            <a:r>
              <a:rPr lang="en-US" dirty="0" err="1" smtClean="0"/>
              <a:t>masalah</a:t>
            </a:r>
            <a:r>
              <a:rPr lang="en-US" dirty="0" smtClean="0"/>
              <a:t> </a:t>
            </a:r>
            <a:r>
              <a:rPr lang="en-US" dirty="0" err="1" smtClean="0"/>
              <a:t>atau</a:t>
            </a:r>
            <a:r>
              <a:rPr lang="en-US" dirty="0" smtClean="0"/>
              <a:t> </a:t>
            </a:r>
            <a:r>
              <a:rPr lang="en-US" dirty="0" err="1" smtClean="0"/>
              <a:t>peluang</a:t>
            </a:r>
            <a:r>
              <a:rPr lang="en-US" dirty="0" smtClean="0"/>
              <a:t> </a:t>
            </a:r>
            <a:r>
              <a:rPr lang="en-US" dirty="0" err="1" smtClean="0"/>
              <a:t>dan</a:t>
            </a:r>
            <a:r>
              <a:rPr lang="en-US" dirty="0" smtClean="0"/>
              <a:t> </a:t>
            </a:r>
            <a:r>
              <a:rPr lang="en-US" dirty="0" err="1" smtClean="0"/>
              <a:t>memilih</a:t>
            </a:r>
            <a:r>
              <a:rPr lang="en-US" dirty="0" smtClean="0"/>
              <a:t> </a:t>
            </a:r>
            <a:r>
              <a:rPr lang="en-US" dirty="0" err="1" smtClean="0"/>
              <a:t>tindakan</a:t>
            </a:r>
            <a:r>
              <a:rPr lang="en-US" dirty="0" smtClean="0"/>
              <a:t> </a:t>
            </a:r>
            <a:r>
              <a:rPr lang="en-US" dirty="0" err="1" smtClean="0"/>
              <a:t>terbaik</a:t>
            </a:r>
            <a:r>
              <a:rPr lang="en-US" dirty="0" smtClean="0"/>
              <a:t> </a:t>
            </a:r>
            <a:r>
              <a:rPr lang="en-US" dirty="0" err="1" smtClean="0"/>
              <a:t>tanpa</a:t>
            </a:r>
            <a:r>
              <a:rPr lang="en-US" dirty="0" smtClean="0"/>
              <a:t> </a:t>
            </a:r>
            <a:r>
              <a:rPr lang="en-US" dirty="0" err="1" smtClean="0"/>
              <a:t>penalaran</a:t>
            </a:r>
            <a:r>
              <a:rPr lang="en-US" dirty="0" smtClean="0"/>
              <a:t> </a:t>
            </a:r>
            <a:r>
              <a:rPr lang="en-US" dirty="0" err="1" smtClean="0"/>
              <a:t>sadar</a:t>
            </a:r>
            <a:endParaRPr lang="en-US" dirty="0"/>
          </a:p>
          <a:p>
            <a:pPr marL="0" indent="0">
              <a:buNone/>
            </a:pPr>
            <a:endParaRPr lang="en-US" b="1" dirty="0" smtClean="0"/>
          </a:p>
          <a:p>
            <a:r>
              <a:rPr lang="en-US" b="1" dirty="0" smtClean="0"/>
              <a:t>Making choices more </a:t>
            </a:r>
            <a:r>
              <a:rPr lang="en-US" b="1" dirty="0" smtClean="0"/>
              <a:t>effectively</a:t>
            </a:r>
          </a:p>
          <a:p>
            <a:pPr marL="0" indent="0">
              <a:buNone/>
            </a:pPr>
            <a:r>
              <a:rPr lang="en-US" dirty="0" smtClean="0"/>
              <a:t>Scenario planning &gt; </a:t>
            </a:r>
            <a:r>
              <a:rPr lang="en-US" dirty="0" err="1" smtClean="0"/>
              <a:t>suatu</a:t>
            </a:r>
            <a:r>
              <a:rPr lang="en-US" dirty="0" smtClean="0"/>
              <a:t> proses </a:t>
            </a:r>
            <a:r>
              <a:rPr lang="en-US" dirty="0" err="1" smtClean="0"/>
              <a:t>berpikir</a:t>
            </a:r>
            <a:r>
              <a:rPr lang="en-US" dirty="0" smtClean="0"/>
              <a:t> </a:t>
            </a:r>
            <a:r>
              <a:rPr lang="en-US" dirty="0" err="1" smtClean="0"/>
              <a:t>sistematis</a:t>
            </a:r>
            <a:r>
              <a:rPr lang="en-US" dirty="0" smtClean="0"/>
              <a:t> </a:t>
            </a:r>
            <a:r>
              <a:rPr lang="en-US" dirty="0" err="1" smtClean="0"/>
              <a:t>tentang</a:t>
            </a:r>
            <a:r>
              <a:rPr lang="en-US" dirty="0" smtClean="0"/>
              <a:t> </a:t>
            </a:r>
            <a:r>
              <a:rPr lang="en-US" dirty="0" err="1" smtClean="0"/>
              <a:t>perubahan</a:t>
            </a:r>
            <a:r>
              <a:rPr lang="en-US" dirty="0" smtClean="0"/>
              <a:t> </a:t>
            </a:r>
            <a:r>
              <a:rPr lang="en-US" dirty="0" err="1" smtClean="0"/>
              <a:t>masa</a:t>
            </a:r>
            <a:r>
              <a:rPr lang="en-US" dirty="0" smtClean="0"/>
              <a:t> </a:t>
            </a:r>
            <a:r>
              <a:rPr lang="en-US" dirty="0" err="1" smtClean="0"/>
              <a:t>depan</a:t>
            </a:r>
            <a:r>
              <a:rPr lang="en-US" dirty="0" smtClean="0"/>
              <a:t> </a:t>
            </a:r>
            <a:r>
              <a:rPr lang="en-US" dirty="0" err="1" smtClean="0"/>
              <a:t>dan</a:t>
            </a:r>
            <a:r>
              <a:rPr lang="en-US" dirty="0" smtClean="0"/>
              <a:t> </a:t>
            </a:r>
            <a:r>
              <a:rPr lang="en-US" dirty="0" err="1" smtClean="0"/>
              <a:t>apa</a:t>
            </a:r>
            <a:r>
              <a:rPr lang="en-US" dirty="0" smtClean="0"/>
              <a:t> yang </a:t>
            </a:r>
            <a:r>
              <a:rPr lang="en-US" dirty="0" err="1" smtClean="0"/>
              <a:t>harus</a:t>
            </a:r>
            <a:r>
              <a:rPr lang="en-US" dirty="0" smtClean="0"/>
              <a:t> </a:t>
            </a:r>
            <a:r>
              <a:rPr lang="en-US" dirty="0" err="1" smtClean="0"/>
              <a:t>dilakukan</a:t>
            </a:r>
            <a:r>
              <a:rPr lang="en-US" dirty="0" smtClean="0"/>
              <a:t> </a:t>
            </a:r>
            <a:r>
              <a:rPr lang="en-US" dirty="0" err="1" smtClean="0"/>
              <a:t>untuk</a:t>
            </a:r>
            <a:r>
              <a:rPr lang="en-US" dirty="0" smtClean="0"/>
              <a:t> </a:t>
            </a:r>
            <a:r>
              <a:rPr lang="en-US" dirty="0" err="1" smtClean="0"/>
              <a:t>mengantisipasi</a:t>
            </a:r>
            <a:r>
              <a:rPr lang="en-US" dirty="0" smtClean="0"/>
              <a:t> </a:t>
            </a:r>
            <a:r>
              <a:rPr lang="en-US" dirty="0" err="1" smtClean="0"/>
              <a:t>lingkungan</a:t>
            </a:r>
            <a:r>
              <a:rPr lang="en-US" dirty="0" smtClean="0"/>
              <a:t> </a:t>
            </a:r>
            <a:r>
              <a:rPr lang="en-US" dirty="0" err="1" smtClean="0"/>
              <a:t>tersebut</a:t>
            </a:r>
            <a:r>
              <a:rPr lang="en-US" dirty="0" smtClean="0"/>
              <a:t> </a:t>
            </a:r>
          </a:p>
          <a:p>
            <a:pPr marL="0" indent="0">
              <a:buNone/>
            </a:pPr>
            <a:endParaRPr lang="en-US" dirty="0" smtClean="0"/>
          </a:p>
          <a:p>
            <a:r>
              <a:rPr lang="en-US" b="1" dirty="0" smtClean="0"/>
              <a:t>Implementing decision</a:t>
            </a:r>
          </a:p>
          <a:p>
            <a:endParaRPr lang="en-US" b="1" dirty="0" smtClean="0"/>
          </a:p>
          <a:p>
            <a:r>
              <a:rPr lang="en-US" b="1" dirty="0" smtClean="0"/>
              <a:t>Evaluating decision </a:t>
            </a:r>
            <a:r>
              <a:rPr lang="en-US" b="1" dirty="0" smtClean="0"/>
              <a:t>outcomes</a:t>
            </a:r>
          </a:p>
          <a:p>
            <a:pPr marL="0" indent="0">
              <a:buNone/>
            </a:pPr>
            <a:r>
              <a:rPr lang="en-US" dirty="0" err="1" smtClean="0"/>
              <a:t>Justifikasi</a:t>
            </a:r>
            <a:r>
              <a:rPr lang="en-US" dirty="0" smtClean="0"/>
              <a:t> </a:t>
            </a:r>
            <a:r>
              <a:rPr lang="en-US" dirty="0" err="1" smtClean="0"/>
              <a:t>postdecisional</a:t>
            </a:r>
            <a:r>
              <a:rPr lang="en-US" dirty="0" smtClean="0"/>
              <a:t> &gt; </a:t>
            </a:r>
            <a:r>
              <a:rPr lang="en-US" dirty="0" err="1" smtClean="0"/>
              <a:t>kecenderungan</a:t>
            </a:r>
            <a:r>
              <a:rPr lang="en-US" dirty="0" smtClean="0"/>
              <a:t> </a:t>
            </a:r>
            <a:r>
              <a:rPr lang="en-US" dirty="0" err="1" smtClean="0"/>
              <a:t>mendukung</a:t>
            </a:r>
            <a:r>
              <a:rPr lang="en-US" dirty="0" smtClean="0"/>
              <a:t> </a:t>
            </a:r>
            <a:r>
              <a:rPr lang="en-US" dirty="0" err="1" smtClean="0"/>
              <a:t>alternatif</a:t>
            </a:r>
            <a:r>
              <a:rPr lang="en-US" dirty="0" smtClean="0"/>
              <a:t> yang </a:t>
            </a:r>
            <a:r>
              <a:rPr lang="en-US" dirty="0" err="1" smtClean="0"/>
              <a:t>dipilih</a:t>
            </a:r>
            <a:r>
              <a:rPr lang="en-US" dirty="0" smtClean="0"/>
              <a:t> </a:t>
            </a:r>
            <a:r>
              <a:rPr lang="en-US" dirty="0" err="1" smtClean="0"/>
              <a:t>dan</a:t>
            </a:r>
            <a:r>
              <a:rPr lang="en-US" dirty="0" smtClean="0"/>
              <a:t> </a:t>
            </a:r>
            <a:r>
              <a:rPr lang="en-US" dirty="0" err="1" smtClean="0"/>
              <a:t>melupakan</a:t>
            </a:r>
            <a:r>
              <a:rPr lang="en-US" dirty="0" smtClean="0"/>
              <a:t> </a:t>
            </a:r>
            <a:r>
              <a:rPr lang="en-US" dirty="0" err="1" smtClean="0"/>
              <a:t>fitur</a:t>
            </a:r>
            <a:r>
              <a:rPr lang="en-US" dirty="0" smtClean="0"/>
              <a:t> </a:t>
            </a:r>
            <a:r>
              <a:rPr lang="en-US" dirty="0" err="1" smtClean="0"/>
              <a:t>negatif</a:t>
            </a:r>
            <a:r>
              <a:rPr lang="en-US" dirty="0" smtClean="0"/>
              <a:t> </a:t>
            </a:r>
            <a:r>
              <a:rPr lang="en-US" dirty="0" err="1" smtClean="0"/>
              <a:t>dari</a:t>
            </a:r>
            <a:r>
              <a:rPr lang="en-US" dirty="0" smtClean="0"/>
              <a:t> </a:t>
            </a:r>
            <a:r>
              <a:rPr lang="en-US" dirty="0" err="1" smtClean="0"/>
              <a:t>alternatif</a:t>
            </a:r>
            <a:r>
              <a:rPr lang="en-US" dirty="0" smtClean="0"/>
              <a:t> </a:t>
            </a:r>
            <a:r>
              <a:rPr lang="en-US" dirty="0" err="1" smtClean="0"/>
              <a:t>tersebut</a:t>
            </a:r>
            <a:r>
              <a:rPr lang="en-US" dirty="0" smtClean="0"/>
              <a:t> </a:t>
            </a:r>
            <a:r>
              <a:rPr lang="en-US" dirty="0" err="1" smtClean="0"/>
              <a:t>dan</a:t>
            </a:r>
            <a:r>
              <a:rPr lang="en-US" dirty="0" smtClean="0"/>
              <a:t> </a:t>
            </a:r>
            <a:r>
              <a:rPr lang="en-US" dirty="0" err="1" smtClean="0"/>
              <a:t>melakukan</a:t>
            </a:r>
            <a:r>
              <a:rPr lang="en-US" dirty="0" smtClean="0"/>
              <a:t> </a:t>
            </a:r>
            <a:r>
              <a:rPr lang="en-US" dirty="0" err="1" smtClean="0"/>
              <a:t>hal</a:t>
            </a:r>
            <a:r>
              <a:rPr lang="en-US" dirty="0" smtClean="0"/>
              <a:t> </a:t>
            </a:r>
            <a:r>
              <a:rPr lang="en-US" dirty="0" err="1" smtClean="0"/>
              <a:t>sebaliknya</a:t>
            </a:r>
            <a:r>
              <a:rPr lang="en-US" dirty="0"/>
              <a:t> </a:t>
            </a:r>
            <a:r>
              <a:rPr lang="en-US" dirty="0" err="1" smtClean="0"/>
              <a:t>untuk</a:t>
            </a:r>
            <a:r>
              <a:rPr lang="en-US" dirty="0" smtClean="0"/>
              <a:t> </a:t>
            </a:r>
            <a:r>
              <a:rPr lang="en-US" dirty="0" err="1" smtClean="0"/>
              <a:t>alternatif</a:t>
            </a:r>
            <a:r>
              <a:rPr lang="en-US" dirty="0" smtClean="0"/>
              <a:t> yang </a:t>
            </a:r>
            <a:r>
              <a:rPr lang="en-US" dirty="0" err="1" smtClean="0"/>
              <a:t>tidak</a:t>
            </a:r>
            <a:r>
              <a:rPr lang="en-US" dirty="0" smtClean="0"/>
              <a:t> </a:t>
            </a:r>
            <a:r>
              <a:rPr lang="en-US" dirty="0" err="1" smtClean="0"/>
              <a:t>dipilih</a:t>
            </a:r>
            <a:r>
              <a:rPr lang="en-US" dirty="0" smtClean="0"/>
              <a:t>.</a:t>
            </a:r>
          </a:p>
          <a:p>
            <a:pPr marL="0" indent="0">
              <a:buNone/>
            </a:pPr>
            <a:endParaRPr lang="en-US" dirty="0" smtClean="0"/>
          </a:p>
          <a:p>
            <a:r>
              <a:rPr lang="en-US" b="1" dirty="0" smtClean="0"/>
              <a:t>Escalation of commitment </a:t>
            </a:r>
            <a:r>
              <a:rPr lang="en-US" dirty="0" smtClean="0"/>
              <a:t>(</a:t>
            </a:r>
            <a:r>
              <a:rPr lang="en-US" dirty="0" err="1" smtClean="0"/>
              <a:t>kecenderungan</a:t>
            </a:r>
            <a:r>
              <a:rPr lang="en-US" dirty="0" smtClean="0"/>
              <a:t> </a:t>
            </a:r>
            <a:r>
              <a:rPr lang="en-US" dirty="0" err="1" smtClean="0"/>
              <a:t>untuk</a:t>
            </a:r>
            <a:r>
              <a:rPr lang="en-US" dirty="0" smtClean="0"/>
              <a:t> </a:t>
            </a:r>
            <a:r>
              <a:rPr lang="en-US" dirty="0" err="1" smtClean="0"/>
              <a:t>mengulang</a:t>
            </a:r>
            <a:r>
              <a:rPr lang="en-US" dirty="0" smtClean="0"/>
              <a:t> </a:t>
            </a:r>
            <a:r>
              <a:rPr lang="en-US" dirty="0" err="1" smtClean="0"/>
              <a:t>keputusan</a:t>
            </a:r>
            <a:r>
              <a:rPr lang="en-US" dirty="0" smtClean="0"/>
              <a:t> yang </a:t>
            </a:r>
            <a:r>
              <a:rPr lang="en-US" dirty="0" err="1" smtClean="0"/>
              <a:t>tampak</a:t>
            </a:r>
            <a:r>
              <a:rPr lang="en-US" dirty="0" smtClean="0"/>
              <a:t> </a:t>
            </a:r>
            <a:r>
              <a:rPr lang="en-US" dirty="0" err="1" smtClean="0"/>
              <a:t>buruk</a:t>
            </a:r>
            <a:r>
              <a:rPr lang="en-US" dirty="0" smtClean="0"/>
              <a:t> </a:t>
            </a:r>
            <a:r>
              <a:rPr lang="en-US" dirty="0" err="1" smtClean="0"/>
              <a:t>dan</a:t>
            </a:r>
            <a:r>
              <a:rPr lang="en-US" dirty="0" smtClean="0"/>
              <a:t> </a:t>
            </a:r>
            <a:r>
              <a:rPr lang="en-US" dirty="0" err="1" smtClean="0"/>
              <a:t>mengalokasikan</a:t>
            </a:r>
            <a:r>
              <a:rPr lang="en-US" dirty="0" smtClean="0"/>
              <a:t> </a:t>
            </a:r>
            <a:r>
              <a:rPr lang="en-US" dirty="0" err="1" smtClean="0"/>
              <a:t>lebih</a:t>
            </a:r>
            <a:r>
              <a:rPr lang="en-US" dirty="0" smtClean="0"/>
              <a:t> </a:t>
            </a:r>
            <a:r>
              <a:rPr lang="en-US" dirty="0" err="1" smtClean="0"/>
              <a:t>banyak</a:t>
            </a:r>
            <a:r>
              <a:rPr lang="en-US" dirty="0" smtClean="0"/>
              <a:t> </a:t>
            </a:r>
            <a:r>
              <a:rPr lang="en-US" dirty="0" err="1" smtClean="0"/>
              <a:t>sumber</a:t>
            </a:r>
            <a:r>
              <a:rPr lang="en-US" dirty="0" smtClean="0"/>
              <a:t> </a:t>
            </a:r>
            <a:r>
              <a:rPr lang="en-US" dirty="0" err="1" smtClean="0"/>
              <a:t>daya</a:t>
            </a:r>
            <a:r>
              <a:rPr lang="en-US" dirty="0" smtClean="0"/>
              <a:t> </a:t>
            </a:r>
            <a:r>
              <a:rPr lang="en-US" dirty="0" err="1" smtClean="0"/>
              <a:t>ke</a:t>
            </a:r>
            <a:r>
              <a:rPr lang="en-US" dirty="0" smtClean="0"/>
              <a:t> </a:t>
            </a:r>
            <a:r>
              <a:rPr lang="en-US" dirty="0" err="1" smtClean="0"/>
              <a:t>tindakan</a:t>
            </a:r>
            <a:r>
              <a:rPr lang="en-US" dirty="0" smtClean="0"/>
              <a:t> </a:t>
            </a:r>
            <a:r>
              <a:rPr lang="en-US" dirty="0" err="1" smtClean="0"/>
              <a:t>gagal</a:t>
            </a:r>
            <a:r>
              <a:rPr lang="en-US" dirty="0" smtClean="0"/>
              <a:t>)</a:t>
            </a:r>
          </a:p>
          <a:p>
            <a:endParaRPr lang="en-US" b="1" dirty="0" smtClean="0"/>
          </a:p>
        </p:txBody>
      </p:sp>
    </p:spTree>
    <p:extLst>
      <p:ext uri="{BB962C8B-B14F-4D97-AF65-F5344CB8AC3E}">
        <p14:creationId xmlns:p14="http://schemas.microsoft.com/office/powerpoint/2010/main" val="1395763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escalating commitment</a:t>
            </a:r>
            <a:endParaRPr lang="en-US" dirty="0"/>
          </a:p>
        </p:txBody>
      </p:sp>
      <p:sp>
        <p:nvSpPr>
          <p:cNvPr id="3" name="Content Placeholder 2"/>
          <p:cNvSpPr>
            <a:spLocks noGrp="1"/>
          </p:cNvSpPr>
          <p:nvPr>
            <p:ph idx="1"/>
          </p:nvPr>
        </p:nvSpPr>
        <p:spPr>
          <a:xfrm>
            <a:off x="228600" y="1524000"/>
            <a:ext cx="8763000" cy="4648200"/>
          </a:xfrm>
        </p:spPr>
        <p:txBody>
          <a:bodyPr>
            <a:normAutofit fontScale="85000" lnSpcReduction="20000"/>
          </a:bodyPr>
          <a:lstStyle/>
          <a:p>
            <a:pPr marL="0" indent="0">
              <a:buNone/>
            </a:pPr>
            <a:r>
              <a:rPr lang="en-US" dirty="0" smtClean="0"/>
              <a:t>Prospect theory&gt; </a:t>
            </a:r>
            <a:r>
              <a:rPr lang="en-US" dirty="0" err="1" smtClean="0"/>
              <a:t>kecenderungan</a:t>
            </a:r>
            <a:r>
              <a:rPr lang="en-US" dirty="0" smtClean="0"/>
              <a:t> </a:t>
            </a:r>
            <a:r>
              <a:rPr lang="en-US" dirty="0" err="1" smtClean="0"/>
              <a:t>merasa</a:t>
            </a:r>
            <a:r>
              <a:rPr lang="en-US" dirty="0" smtClean="0"/>
              <a:t> </a:t>
            </a:r>
            <a:r>
              <a:rPr lang="en-US" dirty="0" err="1" smtClean="0"/>
              <a:t>lebih</a:t>
            </a:r>
            <a:r>
              <a:rPr lang="en-US" dirty="0" smtClean="0"/>
              <a:t> </a:t>
            </a:r>
            <a:r>
              <a:rPr lang="en-US" dirty="0" err="1" smtClean="0"/>
              <a:t>tidak</a:t>
            </a:r>
            <a:r>
              <a:rPr lang="en-US" dirty="0" smtClean="0"/>
              <a:t> </a:t>
            </a:r>
            <a:r>
              <a:rPr lang="en-US" dirty="0" err="1" smtClean="0"/>
              <a:t>puas</a:t>
            </a:r>
            <a:r>
              <a:rPr lang="en-US" dirty="0" smtClean="0"/>
              <a:t> </a:t>
            </a:r>
            <a:r>
              <a:rPr lang="en-US" dirty="0" err="1" smtClean="0"/>
              <a:t>kehilangan</a:t>
            </a:r>
            <a:r>
              <a:rPr lang="en-US" dirty="0" smtClean="0"/>
              <a:t> </a:t>
            </a:r>
            <a:r>
              <a:rPr lang="en-US" dirty="0" err="1" smtClean="0"/>
              <a:t>jumlah</a:t>
            </a:r>
            <a:r>
              <a:rPr lang="en-US" dirty="0" smtClean="0"/>
              <a:t> </a:t>
            </a:r>
            <a:r>
              <a:rPr lang="en-US" dirty="0" err="1" smtClean="0"/>
              <a:t>tertentu</a:t>
            </a:r>
            <a:r>
              <a:rPr lang="en-US" dirty="0" smtClean="0"/>
              <a:t> </a:t>
            </a:r>
            <a:r>
              <a:rPr lang="en-US" dirty="0" err="1" smtClean="0"/>
              <a:t>daripada</a:t>
            </a:r>
            <a:r>
              <a:rPr lang="en-US" dirty="0" smtClean="0"/>
              <a:t> </a:t>
            </a:r>
            <a:r>
              <a:rPr lang="en-US" dirty="0" err="1" smtClean="0"/>
              <a:t>kepuasaan</a:t>
            </a:r>
            <a:r>
              <a:rPr lang="en-US" dirty="0" smtClean="0"/>
              <a:t> </a:t>
            </a:r>
            <a:r>
              <a:rPr lang="en-US" dirty="0" err="1" smtClean="0"/>
              <a:t>mendapatkan</a:t>
            </a:r>
            <a:r>
              <a:rPr lang="en-US" dirty="0" smtClean="0"/>
              <a:t> </a:t>
            </a:r>
            <a:r>
              <a:rPr lang="en-US" dirty="0" err="1" smtClean="0"/>
              <a:t>jumlah</a:t>
            </a:r>
            <a:r>
              <a:rPr lang="en-US" dirty="0" smtClean="0"/>
              <a:t> yang </a:t>
            </a:r>
            <a:r>
              <a:rPr lang="en-US" dirty="0" err="1" smtClean="0"/>
              <a:t>sama</a:t>
            </a:r>
            <a:endParaRPr lang="en-US" dirty="0" smtClean="0"/>
          </a:p>
          <a:p>
            <a:pPr marL="0" indent="0">
              <a:buNone/>
            </a:pPr>
            <a:endParaRPr lang="en-US" dirty="0"/>
          </a:p>
          <a:p>
            <a:pPr marL="0" indent="0">
              <a:buNone/>
            </a:pPr>
            <a:r>
              <a:rPr lang="en-US" dirty="0" smtClean="0"/>
              <a:t>4 </a:t>
            </a:r>
            <a:r>
              <a:rPr lang="en-US" dirty="0" smtClean="0"/>
              <a:t>main reasons why people are led deeper into failing project:</a:t>
            </a:r>
          </a:p>
          <a:p>
            <a:pPr>
              <a:buFont typeface="Arial" charset="0"/>
              <a:buChar char="•"/>
            </a:pPr>
            <a:r>
              <a:rPr lang="en-US" b="1" dirty="0"/>
              <a:t>S</a:t>
            </a:r>
            <a:r>
              <a:rPr lang="en-US" b="1" dirty="0" smtClean="0"/>
              <a:t>elf-justification</a:t>
            </a:r>
            <a:r>
              <a:rPr lang="en-US" dirty="0" smtClean="0"/>
              <a:t> (</a:t>
            </a:r>
            <a:r>
              <a:rPr lang="en-US" dirty="0" err="1" smtClean="0"/>
              <a:t>mempertahankan</a:t>
            </a:r>
            <a:r>
              <a:rPr lang="en-US" dirty="0" smtClean="0"/>
              <a:t> </a:t>
            </a:r>
            <a:r>
              <a:rPr lang="en-US" dirty="0" err="1" smtClean="0"/>
              <a:t>tindakan</a:t>
            </a:r>
            <a:r>
              <a:rPr lang="en-US" dirty="0" smtClean="0"/>
              <a:t>)</a:t>
            </a:r>
          </a:p>
          <a:p>
            <a:pPr>
              <a:buFont typeface="Arial" charset="0"/>
              <a:buChar char="•"/>
            </a:pPr>
            <a:r>
              <a:rPr lang="en-US" b="1" dirty="0" smtClean="0"/>
              <a:t>Prospect theory effect</a:t>
            </a:r>
            <a:r>
              <a:rPr lang="en-US" dirty="0" smtClean="0"/>
              <a:t> (</a:t>
            </a:r>
            <a:r>
              <a:rPr lang="en-US" dirty="0" err="1" smtClean="0"/>
              <a:t>mengambil</a:t>
            </a:r>
            <a:r>
              <a:rPr lang="en-US" dirty="0" smtClean="0"/>
              <a:t> </a:t>
            </a:r>
            <a:r>
              <a:rPr lang="en-US" dirty="0" err="1" smtClean="0"/>
              <a:t>banyak</a:t>
            </a:r>
            <a:r>
              <a:rPr lang="en-US" dirty="0" smtClean="0"/>
              <a:t> </a:t>
            </a:r>
            <a:r>
              <a:rPr lang="en-US" dirty="0" err="1" smtClean="0"/>
              <a:t>resiko</a:t>
            </a:r>
            <a:r>
              <a:rPr lang="en-US" dirty="0" smtClean="0"/>
              <a:t> </a:t>
            </a:r>
            <a:r>
              <a:rPr lang="en-US" dirty="0" err="1" smtClean="0"/>
              <a:t>untuk</a:t>
            </a:r>
            <a:r>
              <a:rPr lang="en-US" dirty="0" smtClean="0"/>
              <a:t> </a:t>
            </a:r>
            <a:r>
              <a:rPr lang="en-US" dirty="0" err="1" smtClean="0"/>
              <a:t>menghindari</a:t>
            </a:r>
            <a:r>
              <a:rPr lang="en-US" dirty="0" smtClean="0"/>
              <a:t> </a:t>
            </a:r>
            <a:r>
              <a:rPr lang="en-US" dirty="0" err="1" smtClean="0"/>
              <a:t>kerugian</a:t>
            </a:r>
            <a:r>
              <a:rPr lang="en-US" dirty="0" smtClean="0"/>
              <a:t>)</a:t>
            </a:r>
          </a:p>
          <a:p>
            <a:pPr>
              <a:buFont typeface="Arial" charset="0"/>
              <a:buChar char="•"/>
            </a:pPr>
            <a:r>
              <a:rPr lang="en-US" b="1" dirty="0" smtClean="0"/>
              <a:t>Perceptual blinders</a:t>
            </a:r>
            <a:r>
              <a:rPr lang="en-US" dirty="0" smtClean="0"/>
              <a:t> (</a:t>
            </a:r>
            <a:r>
              <a:rPr lang="en-US" dirty="0" err="1" smtClean="0"/>
              <a:t>salah</a:t>
            </a:r>
            <a:r>
              <a:rPr lang="en-US" dirty="0" smtClean="0"/>
              <a:t> </a:t>
            </a:r>
            <a:r>
              <a:rPr lang="en-US" dirty="0" err="1" smtClean="0"/>
              <a:t>tanggap</a:t>
            </a:r>
            <a:r>
              <a:rPr lang="en-US" dirty="0" smtClean="0"/>
              <a:t>)</a:t>
            </a:r>
          </a:p>
          <a:p>
            <a:pPr>
              <a:buFont typeface="Arial" charset="0"/>
              <a:buChar char="•"/>
            </a:pPr>
            <a:r>
              <a:rPr lang="en-US" b="1" dirty="0" smtClean="0"/>
              <a:t>Closing cost </a:t>
            </a:r>
            <a:r>
              <a:rPr lang="en-US" dirty="0" smtClean="0"/>
              <a:t>(</a:t>
            </a:r>
            <a:r>
              <a:rPr lang="en-US" dirty="0" err="1" smtClean="0"/>
              <a:t>bertahan</a:t>
            </a:r>
            <a:r>
              <a:rPr lang="en-US" dirty="0" smtClean="0"/>
              <a:t> </a:t>
            </a:r>
            <a:r>
              <a:rPr lang="en-US" dirty="0" err="1" smtClean="0"/>
              <a:t>pada</a:t>
            </a:r>
            <a:r>
              <a:rPr lang="en-US" dirty="0" smtClean="0"/>
              <a:t> </a:t>
            </a:r>
            <a:r>
              <a:rPr lang="en-US" dirty="0" err="1" smtClean="0"/>
              <a:t>biaya</a:t>
            </a:r>
            <a:r>
              <a:rPr lang="en-US" dirty="0" smtClean="0"/>
              <a:t>)</a:t>
            </a:r>
            <a:endParaRPr lang="en-US" dirty="0"/>
          </a:p>
        </p:txBody>
      </p:sp>
    </p:spTree>
    <p:extLst>
      <p:ext uri="{BB962C8B-B14F-4D97-AF65-F5344CB8AC3E}">
        <p14:creationId xmlns:p14="http://schemas.microsoft.com/office/powerpoint/2010/main" val="2907173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EVALUATING DECISION OUTCOMES MORE EFFECTIVELY</a:t>
            </a:r>
            <a:endParaRPr lang="en-US" sz="2800" dirty="0"/>
          </a:p>
        </p:txBody>
      </p:sp>
      <p:sp>
        <p:nvSpPr>
          <p:cNvPr id="3" name="Content Placeholder 2"/>
          <p:cNvSpPr>
            <a:spLocks noGrp="1"/>
          </p:cNvSpPr>
          <p:nvPr>
            <p:ph idx="1"/>
          </p:nvPr>
        </p:nvSpPr>
        <p:spPr/>
        <p:txBody>
          <a:bodyPr>
            <a:normAutofit/>
          </a:bodyPr>
          <a:lstStyle/>
          <a:p>
            <a:r>
              <a:rPr lang="en-US" sz="2800" dirty="0" err="1" smtClean="0"/>
              <a:t>Memastikan</a:t>
            </a:r>
            <a:r>
              <a:rPr lang="en-US" sz="2800" dirty="0" smtClean="0"/>
              <a:t> yang </a:t>
            </a:r>
            <a:r>
              <a:rPr lang="en-US" sz="2800" dirty="0" err="1" smtClean="0"/>
              <a:t>membuat</a:t>
            </a:r>
            <a:r>
              <a:rPr lang="en-US" sz="2800" dirty="0" smtClean="0"/>
              <a:t> </a:t>
            </a:r>
            <a:r>
              <a:rPr lang="en-US" sz="2800" dirty="0" err="1" smtClean="0"/>
              <a:t>keputusan</a:t>
            </a:r>
            <a:r>
              <a:rPr lang="en-US" sz="2800" dirty="0" smtClean="0"/>
              <a:t> </a:t>
            </a:r>
            <a:r>
              <a:rPr lang="en-US" sz="2800" dirty="0" err="1" smtClean="0"/>
              <a:t>bukan</a:t>
            </a:r>
            <a:r>
              <a:rPr lang="en-US" sz="2800" dirty="0" smtClean="0"/>
              <a:t> orang </a:t>
            </a:r>
            <a:r>
              <a:rPr lang="en-US" sz="2800" dirty="0" err="1" smtClean="0"/>
              <a:t>akan</a:t>
            </a:r>
            <a:r>
              <a:rPr lang="en-US" sz="2800" dirty="0" smtClean="0"/>
              <a:t> </a:t>
            </a:r>
            <a:r>
              <a:rPr lang="en-US" sz="2800" dirty="0" err="1" smtClean="0"/>
              <a:t>mengevaluasi</a:t>
            </a:r>
            <a:endParaRPr lang="en-US" sz="2800" dirty="0" smtClean="0"/>
          </a:p>
          <a:p>
            <a:r>
              <a:rPr lang="en-US" sz="2800" dirty="0" err="1" smtClean="0"/>
              <a:t>Menetapkan</a:t>
            </a:r>
            <a:r>
              <a:rPr lang="en-US" sz="2800" dirty="0" smtClean="0"/>
              <a:t> </a:t>
            </a:r>
            <a:r>
              <a:rPr lang="en-US" sz="2800" dirty="0" err="1" smtClean="0"/>
              <a:t>tingkat</a:t>
            </a:r>
            <a:r>
              <a:rPr lang="en-US" sz="2800" dirty="0" smtClean="0"/>
              <a:t> </a:t>
            </a:r>
            <a:r>
              <a:rPr lang="en-US" sz="2800" dirty="0" err="1" smtClean="0"/>
              <a:t>sesuatu</a:t>
            </a:r>
            <a:r>
              <a:rPr lang="en-US" sz="2800" dirty="0" smtClean="0"/>
              <a:t> </a:t>
            </a:r>
            <a:r>
              <a:rPr lang="en-US" sz="2800" dirty="0" err="1" smtClean="0"/>
              <a:t>dimana</a:t>
            </a:r>
            <a:r>
              <a:rPr lang="en-US" sz="2800" dirty="0" smtClean="0"/>
              <a:t> </a:t>
            </a:r>
            <a:r>
              <a:rPr lang="en-US" sz="2800" dirty="0" err="1" smtClean="0"/>
              <a:t>keputusan</a:t>
            </a:r>
            <a:r>
              <a:rPr lang="en-US" sz="2800" dirty="0" smtClean="0"/>
              <a:t> </a:t>
            </a:r>
            <a:r>
              <a:rPr lang="en-US" sz="2800" dirty="0" err="1" smtClean="0"/>
              <a:t>tersebut</a:t>
            </a:r>
            <a:r>
              <a:rPr lang="en-US" sz="2800" dirty="0" smtClean="0"/>
              <a:t> </a:t>
            </a:r>
            <a:r>
              <a:rPr lang="en-US" sz="2800" dirty="0" err="1" smtClean="0"/>
              <a:t>dapat</a:t>
            </a:r>
            <a:r>
              <a:rPr lang="en-US" sz="2800" dirty="0" smtClean="0"/>
              <a:t> </a:t>
            </a:r>
            <a:r>
              <a:rPr lang="en-US" sz="2800" dirty="0" err="1" smtClean="0"/>
              <a:t>ditinggalkan</a:t>
            </a:r>
            <a:r>
              <a:rPr lang="en-US" sz="2800" dirty="0" smtClean="0"/>
              <a:t> </a:t>
            </a:r>
            <a:r>
              <a:rPr lang="en-US" sz="2800" dirty="0" err="1" smtClean="0"/>
              <a:t>atau</a:t>
            </a:r>
            <a:r>
              <a:rPr lang="en-US" sz="2800" dirty="0" smtClean="0"/>
              <a:t> di </a:t>
            </a:r>
            <a:r>
              <a:rPr lang="en-US" sz="2800" dirty="0" err="1" smtClean="0"/>
              <a:t>evaluasi</a:t>
            </a:r>
            <a:endParaRPr lang="en-US" sz="2800" dirty="0"/>
          </a:p>
          <a:p>
            <a:r>
              <a:rPr lang="en-US" sz="2800" dirty="0" err="1" smtClean="0"/>
              <a:t>Menemukan</a:t>
            </a:r>
            <a:r>
              <a:rPr lang="en-US" sz="2800" dirty="0" smtClean="0"/>
              <a:t> </a:t>
            </a:r>
            <a:r>
              <a:rPr lang="en-US" sz="2800" dirty="0" err="1" smtClean="0"/>
              <a:t>sumber</a:t>
            </a:r>
            <a:r>
              <a:rPr lang="en-US" sz="2800" dirty="0" smtClean="0"/>
              <a:t> </a:t>
            </a:r>
            <a:r>
              <a:rPr lang="en-US" sz="2800" dirty="0" err="1" smtClean="0"/>
              <a:t>umpan</a:t>
            </a:r>
            <a:r>
              <a:rPr lang="en-US" sz="2800" dirty="0" smtClean="0"/>
              <a:t> </a:t>
            </a:r>
            <a:r>
              <a:rPr lang="en-US" sz="2800" dirty="0" err="1" smtClean="0"/>
              <a:t>balik</a:t>
            </a:r>
            <a:r>
              <a:rPr lang="en-US" sz="2800" dirty="0" smtClean="0"/>
              <a:t> yang </a:t>
            </a:r>
            <a:r>
              <a:rPr lang="en-US" sz="2800" dirty="0" err="1" smtClean="0"/>
              <a:t>sistematis</a:t>
            </a:r>
            <a:endParaRPr lang="en-US" sz="2800" dirty="0"/>
          </a:p>
          <a:p>
            <a:r>
              <a:rPr lang="en-US" sz="2800" dirty="0" err="1" smtClean="0"/>
              <a:t>Melibatkan</a:t>
            </a:r>
            <a:r>
              <a:rPr lang="en-US" sz="2800" dirty="0" smtClean="0"/>
              <a:t> </a:t>
            </a:r>
            <a:r>
              <a:rPr lang="en-US" sz="2800" dirty="0" err="1" smtClean="0"/>
              <a:t>banyak</a:t>
            </a:r>
            <a:r>
              <a:rPr lang="en-US" sz="2800" dirty="0" smtClean="0"/>
              <a:t> orang </a:t>
            </a:r>
            <a:r>
              <a:rPr lang="en-US" sz="2800" dirty="0" err="1" smtClean="0"/>
              <a:t>dalam</a:t>
            </a:r>
            <a:r>
              <a:rPr lang="en-US" sz="2800" dirty="0" smtClean="0"/>
              <a:t> proses </a:t>
            </a:r>
            <a:r>
              <a:rPr lang="en-US" sz="2800" dirty="0" err="1" smtClean="0"/>
              <a:t>evaluasi</a:t>
            </a:r>
            <a:r>
              <a:rPr lang="en-US" sz="2800" dirty="0" smtClean="0"/>
              <a:t>.</a:t>
            </a:r>
          </a:p>
        </p:txBody>
      </p:sp>
    </p:spTree>
    <p:extLst>
      <p:ext uri="{BB962C8B-B14F-4D97-AF65-F5344CB8AC3E}">
        <p14:creationId xmlns:p14="http://schemas.microsoft.com/office/powerpoint/2010/main" val="2880015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Learning Objectives</a:t>
            </a:r>
            <a:endParaRPr lang="id-ID"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id-ID" sz="2000" dirty="0" smtClean="0"/>
              <a:t>Uraikan 6 tahap dalam proses keputusan pilihan rasional</a:t>
            </a:r>
          </a:p>
          <a:p>
            <a:pPr marL="514350" indent="-514350">
              <a:buAutoNum type="arabicPeriod"/>
            </a:pPr>
            <a:r>
              <a:rPr lang="id-ID" sz="2000" dirty="0" smtClean="0"/>
              <a:t>Jelaskan mengapa orang mengalami kesulitan mengidentifikasi masalah dan peluang</a:t>
            </a:r>
          </a:p>
          <a:p>
            <a:pPr marL="514350" indent="-514350">
              <a:buAutoNum type="arabicPeriod"/>
            </a:pPr>
            <a:r>
              <a:rPr lang="id-ID" sz="2000" dirty="0" smtClean="0"/>
              <a:t>Jelaskan mengapa orang tidak mengikuti model pilihan rasional saat mengevaluasi pilihan alternatif</a:t>
            </a:r>
          </a:p>
          <a:p>
            <a:pPr marL="514350" indent="-514350">
              <a:buAutoNum type="arabicPeriod"/>
            </a:pPr>
            <a:r>
              <a:rPr lang="id-ID" sz="2000" dirty="0" smtClean="0"/>
              <a:t>Jelaskan 3 cara di mana emosi mempengaruhi pilihan alternatif</a:t>
            </a:r>
          </a:p>
          <a:p>
            <a:pPr marL="514350" indent="-514350">
              <a:buAutoNum type="arabicPeriod"/>
            </a:pPr>
            <a:r>
              <a:rPr lang="id-ID" sz="2000" dirty="0" smtClean="0"/>
              <a:t>Garis besar bagaimana intuisi beroperasi</a:t>
            </a:r>
          </a:p>
          <a:p>
            <a:pPr marL="514350" indent="-514350">
              <a:buAutoNum type="arabicPeriod"/>
            </a:pPr>
            <a:r>
              <a:rPr lang="id-ID" sz="2000" dirty="0" smtClean="0"/>
              <a:t>Jelaskan 4 penyebab eskalasi komitmen</a:t>
            </a:r>
          </a:p>
          <a:p>
            <a:pPr marL="514350" indent="-514350">
              <a:buAutoNum type="arabicPeriod"/>
            </a:pPr>
            <a:r>
              <a:rPr lang="id-ID" sz="2000" dirty="0" smtClean="0"/>
              <a:t>Jelaskan 4 manfaat keterlibatan karyawan dalam pengambilan keputusan</a:t>
            </a:r>
          </a:p>
          <a:p>
            <a:pPr marL="514350" indent="-514350">
              <a:buAutoNum type="arabicPeriod"/>
            </a:pPr>
            <a:r>
              <a:rPr lang="id-ID" sz="2000" dirty="0" smtClean="0"/>
              <a:t>Identifikasi 4 kontinjensi yang mempengaruhi tingkat keterlibatan karyawan yang optimal</a:t>
            </a:r>
          </a:p>
          <a:p>
            <a:pPr marL="514350" indent="-514350">
              <a:buAutoNum type="arabicPeriod"/>
            </a:pPr>
            <a:r>
              <a:rPr lang="id-ID" sz="2000" dirty="0" smtClean="0"/>
              <a:t>Garis besar 4 langkah dalam proses kreatif</a:t>
            </a:r>
          </a:p>
          <a:p>
            <a:pPr marL="514350" indent="-514350">
              <a:buAutoNum type="arabicPeriod"/>
            </a:pPr>
            <a:r>
              <a:rPr lang="id-ID" sz="2000" dirty="0" smtClean="0"/>
              <a:t>Jelaskan karakteristik karyawan dan tempat kerja yang menunjang kreativitas</a:t>
            </a:r>
            <a:endParaRPr lang="id-ID" sz="2000" dirty="0"/>
          </a:p>
        </p:txBody>
      </p:sp>
    </p:spTree>
    <p:extLst>
      <p:ext uri="{BB962C8B-B14F-4D97-AF65-F5344CB8AC3E}">
        <p14:creationId xmlns:p14="http://schemas.microsoft.com/office/powerpoint/2010/main" val="2531713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315200" cy="1154097"/>
          </a:xfrm>
        </p:spPr>
        <p:txBody>
          <a:bodyPr>
            <a:normAutofit fontScale="90000"/>
          </a:bodyPr>
          <a:lstStyle/>
          <a:p>
            <a:r>
              <a:rPr lang="en-US" b="1" dirty="0" smtClean="0"/>
              <a:t>Employee Involvement in Decision Making</a:t>
            </a:r>
            <a:endParaRPr lang="en-US" b="1" dirty="0"/>
          </a:p>
        </p:txBody>
      </p:sp>
      <p:sp>
        <p:nvSpPr>
          <p:cNvPr id="3" name="Content Placeholder 2"/>
          <p:cNvSpPr>
            <a:spLocks noGrp="1"/>
          </p:cNvSpPr>
          <p:nvPr>
            <p:ph idx="1"/>
          </p:nvPr>
        </p:nvSpPr>
        <p:spPr>
          <a:xfrm>
            <a:off x="914400" y="2209800"/>
            <a:ext cx="7315200" cy="3539527"/>
          </a:xfrm>
        </p:spPr>
        <p:txBody>
          <a:bodyPr/>
          <a:lstStyle/>
          <a:p>
            <a:pPr algn="just"/>
            <a:r>
              <a:rPr lang="en-US" dirty="0" smtClean="0"/>
              <a:t>Employee involvement / </a:t>
            </a:r>
            <a:r>
              <a:rPr lang="en-US" dirty="0" err="1" smtClean="0"/>
              <a:t>keterlibatan</a:t>
            </a:r>
            <a:r>
              <a:rPr lang="en-US" dirty="0" smtClean="0"/>
              <a:t> </a:t>
            </a:r>
            <a:r>
              <a:rPr lang="en-US" dirty="0" err="1" smtClean="0"/>
              <a:t>karyawan</a:t>
            </a:r>
            <a:r>
              <a:rPr lang="en-US" dirty="0" smtClean="0"/>
              <a:t> : </a:t>
            </a:r>
            <a:r>
              <a:rPr lang="id-ID" dirty="0"/>
              <a:t>Tingkat di mana karyawan mempengaruhi bagaimana pekerjaan mereka diatur dan dilaksanakan</a:t>
            </a:r>
            <a:endParaRPr lang="en-US" dirty="0"/>
          </a:p>
        </p:txBody>
      </p:sp>
    </p:spTree>
    <p:extLst>
      <p:ext uri="{BB962C8B-B14F-4D97-AF65-F5344CB8AC3E}">
        <p14:creationId xmlns:p14="http://schemas.microsoft.com/office/powerpoint/2010/main" val="781898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15200" cy="1154097"/>
          </a:xfrm>
        </p:spPr>
        <p:txBody>
          <a:bodyPr>
            <a:normAutofit/>
          </a:bodyPr>
          <a:lstStyle/>
          <a:p>
            <a:r>
              <a:rPr lang="en-US" sz="3600" b="1" dirty="0" smtClean="0"/>
              <a:t>Employee </a:t>
            </a:r>
            <a:r>
              <a:rPr lang="en-US" sz="3600" b="1" dirty="0" err="1" smtClean="0"/>
              <a:t>Involvment</a:t>
            </a:r>
            <a:r>
              <a:rPr lang="en-US" sz="3600" b="1" dirty="0" smtClean="0"/>
              <a:t> Model</a:t>
            </a:r>
            <a:endParaRPr lang="en-US" sz="3600" b="1" dirty="0"/>
          </a:p>
        </p:txBody>
      </p:sp>
      <p:pic>
        <p:nvPicPr>
          <p:cNvPr id="4" name="Content Placeholder 3" descr="mcshane_exh7.5_p222.jpg"/>
          <p:cNvPicPr>
            <a:picLocks noGrp="1" noChangeAspect="1"/>
          </p:cNvPicPr>
          <p:nvPr>
            <p:ph idx="1"/>
          </p:nvPr>
        </p:nvPicPr>
        <p:blipFill>
          <a:blip r:embed="rId2">
            <a:extLst>
              <a:ext uri="{28A0092B-C50C-407E-A947-70E740481C1C}">
                <a14:useLocalDpi xmlns:a14="http://schemas.microsoft.com/office/drawing/2010/main" val="0"/>
              </a:ext>
            </a:extLst>
          </a:blip>
          <a:srcRect t="10532"/>
          <a:stretch>
            <a:fillRect/>
          </a:stretch>
        </p:blipFill>
        <p:spPr bwMode="auto">
          <a:xfrm>
            <a:off x="1010670" y="1752600"/>
            <a:ext cx="7066530" cy="416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146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CREATIVITY</a:t>
            </a:r>
            <a:endParaRPr lang="en-US" dirty="0"/>
          </a:p>
        </p:txBody>
      </p:sp>
      <p:sp>
        <p:nvSpPr>
          <p:cNvPr id="3" name="Content Placeholder 2"/>
          <p:cNvSpPr>
            <a:spLocks noGrp="1"/>
          </p:cNvSpPr>
          <p:nvPr>
            <p:ph idx="1"/>
          </p:nvPr>
        </p:nvSpPr>
        <p:spPr/>
        <p:txBody>
          <a:bodyPr/>
          <a:lstStyle/>
          <a:p>
            <a:pPr algn="just"/>
            <a:r>
              <a:rPr lang="id-ID" dirty="0" smtClean="0"/>
              <a:t>Pe</a:t>
            </a:r>
            <a:r>
              <a:rPr lang="en-US" dirty="0" err="1" smtClean="0"/>
              <a:t>ng</a:t>
            </a:r>
            <a:r>
              <a:rPr lang="id-ID" dirty="0" smtClean="0"/>
              <a:t>embangan </a:t>
            </a:r>
            <a:r>
              <a:rPr lang="id-ID" dirty="0"/>
              <a:t>ide</a:t>
            </a:r>
            <a:r>
              <a:rPr lang="en-US" dirty="0"/>
              <a:t>-ide </a:t>
            </a:r>
            <a:r>
              <a:rPr lang="en-US" dirty="0" smtClean="0"/>
              <a:t>original </a:t>
            </a:r>
            <a:r>
              <a:rPr lang="id-ID" dirty="0"/>
              <a:t>yang membuat kontribusi </a:t>
            </a:r>
            <a:r>
              <a:rPr lang="en-US" dirty="0" err="1"/>
              <a:t>diakui</a:t>
            </a:r>
            <a:r>
              <a:rPr lang="en-US" dirty="0"/>
              <a:t> </a:t>
            </a:r>
            <a:r>
              <a:rPr lang="en-US" dirty="0" err="1"/>
              <a:t>secara</a:t>
            </a:r>
            <a:r>
              <a:rPr lang="en-US" dirty="0"/>
              <a:t> </a:t>
            </a:r>
            <a:r>
              <a:rPr lang="id-ID" dirty="0"/>
              <a:t>sosial</a:t>
            </a:r>
            <a:r>
              <a:rPr lang="en-US" dirty="0" smtClean="0"/>
              <a:t>.</a:t>
            </a:r>
          </a:p>
          <a:p>
            <a:pPr algn="just"/>
            <a:r>
              <a:rPr lang="id-ID" dirty="0"/>
              <a:t>Berlaku untuk semua aspek dari proses pengambilan keputusan - masalah, alternatif, </a:t>
            </a:r>
            <a:r>
              <a:rPr lang="id-ID" dirty="0" smtClean="0"/>
              <a:t>solusi</a:t>
            </a:r>
            <a:r>
              <a:rPr lang="en-US" dirty="0" smtClean="0"/>
              <a:t>.</a:t>
            </a:r>
            <a:endParaRPr lang="en-US" dirty="0"/>
          </a:p>
        </p:txBody>
      </p:sp>
    </p:spTree>
    <p:extLst>
      <p:ext uri="{BB962C8B-B14F-4D97-AF65-F5344CB8AC3E}">
        <p14:creationId xmlns:p14="http://schemas.microsoft.com/office/powerpoint/2010/main" val="1109153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a:cs typeface="Tahoma" pitchFamily="34" charset="0"/>
              </a:rPr>
              <a:t>The Creative </a:t>
            </a:r>
            <a:r>
              <a:rPr lang="en-US" dirty="0">
                <a:ea typeface="ＭＳ Ｐゴシック"/>
                <a:cs typeface="Tahoma" pitchFamily="34" charset="0"/>
              </a:rPr>
              <a:t>Process Model</a:t>
            </a:r>
            <a:endParaRPr lang="en-US" dirty="0"/>
          </a:p>
        </p:txBody>
      </p:sp>
      <p:sp>
        <p:nvSpPr>
          <p:cNvPr id="4" name="Rectangle 4"/>
          <p:cNvSpPr>
            <a:spLocks noChangeArrowheads="1"/>
          </p:cNvSpPr>
          <p:nvPr/>
        </p:nvSpPr>
        <p:spPr bwMode="auto">
          <a:xfrm>
            <a:off x="762000" y="5562600"/>
            <a:ext cx="2286000" cy="838200"/>
          </a:xfrm>
          <a:prstGeom prst="rect">
            <a:avLst/>
          </a:prstGeom>
          <a:solidFill>
            <a:srgbClr val="5A4925"/>
          </a:solidFill>
          <a:ln w="9525">
            <a:solidFill>
              <a:schemeClr val="tx1"/>
            </a:solidFill>
            <a:miter lim="800000"/>
            <a:headEnd/>
            <a:tailEnd/>
          </a:ln>
          <a:effectLst/>
        </p:spPr>
        <p:txBody>
          <a:bodyPr wrap="none" anchor="ctr"/>
          <a:lstStyle/>
          <a:p>
            <a:pPr algn="ctr">
              <a:defRPr/>
            </a:pPr>
            <a:r>
              <a:rPr lang="en-US" sz="2200" b="1" dirty="0">
                <a:solidFill>
                  <a:schemeClr val="bg1"/>
                </a:solidFill>
                <a:latin typeface="Arial" pitchFamily="-65" charset="0"/>
                <a:ea typeface="ヒラギノ角ゴ Pro W3" pitchFamily="-65" charset="-128"/>
                <a:cs typeface="ヒラギノ角ゴ Pro W3" pitchFamily="-65" charset="-128"/>
              </a:rPr>
              <a:t>Preparation</a:t>
            </a:r>
            <a:endParaRPr lang="en-US" sz="2200" b="1" dirty="0">
              <a:solidFill>
                <a:schemeClr val="bg1"/>
              </a:solidFill>
              <a:effectLst>
                <a:outerShdw blurRad="38100" dist="38100" dir="2700000" algn="tl">
                  <a:srgbClr val="000000"/>
                </a:outerShdw>
              </a:effectLst>
              <a:latin typeface="Arial" pitchFamily="-65" charset="0"/>
              <a:ea typeface="ヒラギノ角ゴ Pro W3" pitchFamily="-65" charset="-128"/>
              <a:cs typeface="ヒラギノ角ゴ Pro W3" pitchFamily="-65" charset="-128"/>
            </a:endParaRPr>
          </a:p>
        </p:txBody>
      </p:sp>
      <p:sp>
        <p:nvSpPr>
          <p:cNvPr id="5" name="Rectangle 5"/>
          <p:cNvSpPr>
            <a:spLocks noChangeArrowheads="1"/>
          </p:cNvSpPr>
          <p:nvPr/>
        </p:nvSpPr>
        <p:spPr bwMode="auto">
          <a:xfrm>
            <a:off x="685800" y="381000"/>
            <a:ext cx="7696200" cy="762000"/>
          </a:xfrm>
          <a:prstGeom prst="rect">
            <a:avLst/>
          </a:prstGeom>
          <a:noFill/>
          <a:ln w="9525">
            <a:noFill/>
            <a:miter lim="800000"/>
            <a:headEnd/>
            <a:tailEnd/>
          </a:ln>
          <a:effectLst>
            <a:outerShdw blurRad="63500" dist="17961" dir="2700000" algn="ctr" rotWithShape="0">
              <a:schemeClr val="tx1">
                <a:alpha val="74998"/>
              </a:schemeClr>
            </a:outerShdw>
          </a:effectLst>
        </p:spPr>
        <p:txBody>
          <a:bodyPr anchor="ctr"/>
          <a:lstStyle/>
          <a:p>
            <a:pPr algn="ctr">
              <a:defRPr/>
            </a:pPr>
            <a:endParaRPr lang="en-AU" dirty="0">
              <a:latin typeface="Tahoma" pitchFamily="-65" charset="0"/>
              <a:ea typeface="ヒラギノ角ゴ Pro W3" pitchFamily="-65" charset="-128"/>
              <a:cs typeface="ヒラギノ角ゴ Pro W3" pitchFamily="-65" charset="-128"/>
            </a:endParaRPr>
          </a:p>
        </p:txBody>
      </p:sp>
      <p:grpSp>
        <p:nvGrpSpPr>
          <p:cNvPr id="6" name="Group 19"/>
          <p:cNvGrpSpPr>
            <a:grpSpLocks/>
          </p:cNvGrpSpPr>
          <p:nvPr/>
        </p:nvGrpSpPr>
        <p:grpSpPr bwMode="auto">
          <a:xfrm>
            <a:off x="1906588" y="4688058"/>
            <a:ext cx="2894013" cy="874373"/>
            <a:chOff x="1201" y="2793"/>
            <a:chExt cx="1823" cy="811"/>
          </a:xfrm>
        </p:grpSpPr>
        <p:sp>
          <p:nvSpPr>
            <p:cNvPr id="7" name="Arc 7"/>
            <p:cNvSpPr>
              <a:spLocks/>
            </p:cNvSpPr>
            <p:nvPr/>
          </p:nvSpPr>
          <p:spPr bwMode="auto">
            <a:xfrm rot="16200000">
              <a:off x="1153" y="3157"/>
              <a:ext cx="495" cy="4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cap="rnd">
              <a:solidFill>
                <a:schemeClr val="tx1"/>
              </a:solidFill>
              <a:round/>
              <a:headEnd/>
              <a:tailEnd type="triangle" w="med" len="med"/>
            </a:ln>
          </p:spPr>
          <p:txBody>
            <a:bodyPr wrap="none" anchor="ctr"/>
            <a:lstStyle/>
            <a:p>
              <a:endParaRPr lang="en-US"/>
            </a:p>
          </p:txBody>
        </p:sp>
        <p:sp>
          <p:nvSpPr>
            <p:cNvPr id="8" name="Rectangle 8"/>
            <p:cNvSpPr>
              <a:spLocks noChangeArrowheads="1"/>
            </p:cNvSpPr>
            <p:nvPr/>
          </p:nvSpPr>
          <p:spPr bwMode="auto">
            <a:xfrm>
              <a:off x="1584" y="2793"/>
              <a:ext cx="1440" cy="528"/>
            </a:xfrm>
            <a:prstGeom prst="rect">
              <a:avLst/>
            </a:prstGeom>
            <a:solidFill>
              <a:srgbClr val="881A12"/>
            </a:solidFill>
            <a:ln w="9525">
              <a:solidFill>
                <a:schemeClr val="tx1"/>
              </a:solidFill>
              <a:miter lim="800000"/>
              <a:headEnd/>
              <a:tailEnd/>
            </a:ln>
            <a:effectLst/>
          </p:spPr>
          <p:txBody>
            <a:bodyPr wrap="none" anchor="ctr"/>
            <a:lstStyle/>
            <a:p>
              <a:pPr algn="ctr">
                <a:defRPr/>
              </a:pPr>
              <a:r>
                <a:rPr lang="en-US" sz="2200" b="1" dirty="0">
                  <a:solidFill>
                    <a:schemeClr val="bg1"/>
                  </a:solidFill>
                  <a:latin typeface="Arial" pitchFamily="-65" charset="0"/>
                  <a:ea typeface="ヒラギノ角ゴ Pro W3" pitchFamily="-65" charset="-128"/>
                  <a:cs typeface="ヒラギノ角ゴ Pro W3" pitchFamily="-65" charset="-128"/>
                </a:rPr>
                <a:t>Incubation</a:t>
              </a:r>
              <a:endParaRPr lang="en-US" sz="2200" b="1" dirty="0">
                <a:solidFill>
                  <a:schemeClr val="bg1"/>
                </a:solidFill>
                <a:effectLst>
                  <a:outerShdw blurRad="38100" dist="38100" dir="2700000" algn="tl">
                    <a:srgbClr val="000000"/>
                  </a:outerShdw>
                </a:effectLst>
                <a:latin typeface="Arial" pitchFamily="-65" charset="0"/>
                <a:ea typeface="ヒラギノ角ゴ Pro W3" pitchFamily="-65" charset="-128"/>
                <a:cs typeface="ヒラギノ角ゴ Pro W3" pitchFamily="-65" charset="-128"/>
              </a:endParaRPr>
            </a:p>
          </p:txBody>
        </p:sp>
      </p:grpSp>
      <p:grpSp>
        <p:nvGrpSpPr>
          <p:cNvPr id="9" name="Group 9"/>
          <p:cNvGrpSpPr>
            <a:grpSpLocks/>
          </p:cNvGrpSpPr>
          <p:nvPr/>
        </p:nvGrpSpPr>
        <p:grpSpPr bwMode="auto">
          <a:xfrm>
            <a:off x="2895600" y="2362200"/>
            <a:ext cx="3961564" cy="2362200"/>
            <a:chOff x="2289" y="1344"/>
            <a:chExt cx="1646" cy="1488"/>
          </a:xfrm>
        </p:grpSpPr>
        <p:grpSp>
          <p:nvGrpSpPr>
            <p:cNvPr id="10" name="Group 11"/>
            <p:cNvGrpSpPr>
              <a:grpSpLocks/>
            </p:cNvGrpSpPr>
            <p:nvPr/>
          </p:nvGrpSpPr>
          <p:grpSpPr bwMode="auto">
            <a:xfrm>
              <a:off x="2551" y="1344"/>
              <a:ext cx="1384" cy="1488"/>
              <a:chOff x="2315" y="1440"/>
              <a:chExt cx="1384" cy="1488"/>
            </a:xfrm>
          </p:grpSpPr>
          <p:sp>
            <p:nvSpPr>
              <p:cNvPr id="12" name="Freeform 12"/>
              <p:cNvSpPr>
                <a:spLocks/>
              </p:cNvSpPr>
              <p:nvPr/>
            </p:nvSpPr>
            <p:spPr bwMode="auto">
              <a:xfrm>
                <a:off x="2356" y="1440"/>
                <a:ext cx="1296" cy="1488"/>
              </a:xfrm>
              <a:custGeom>
                <a:avLst/>
                <a:gdLst>
                  <a:gd name="T0" fmla="*/ 249 w 1344"/>
                  <a:gd name="T1" fmla="*/ 486 h 1584"/>
                  <a:gd name="T2" fmla="*/ 166 w 1344"/>
                  <a:gd name="T3" fmla="*/ 149 h 1584"/>
                  <a:gd name="T4" fmla="*/ 332 w 1344"/>
                  <a:gd name="T5" fmla="*/ 448 h 1584"/>
                  <a:gd name="T6" fmla="*/ 415 w 1344"/>
                  <a:gd name="T7" fmla="*/ 299 h 1584"/>
                  <a:gd name="T8" fmla="*/ 498 w 1344"/>
                  <a:gd name="T9" fmla="*/ 448 h 1584"/>
                  <a:gd name="T10" fmla="*/ 540 w 1344"/>
                  <a:gd name="T11" fmla="*/ 37 h 1584"/>
                  <a:gd name="T12" fmla="*/ 622 w 1344"/>
                  <a:gd name="T13" fmla="*/ 411 h 1584"/>
                  <a:gd name="T14" fmla="*/ 706 w 1344"/>
                  <a:gd name="T15" fmla="*/ 336 h 1584"/>
                  <a:gd name="T16" fmla="*/ 706 w 1344"/>
                  <a:gd name="T17" fmla="*/ 411 h 1584"/>
                  <a:gd name="T18" fmla="*/ 913 w 1344"/>
                  <a:gd name="T19" fmla="*/ 0 h 1584"/>
                  <a:gd name="T20" fmla="*/ 872 w 1344"/>
                  <a:gd name="T21" fmla="*/ 299 h 1584"/>
                  <a:gd name="T22" fmla="*/ 955 w 1344"/>
                  <a:gd name="T23" fmla="*/ 186 h 1584"/>
                  <a:gd name="T24" fmla="*/ 955 w 1344"/>
                  <a:gd name="T25" fmla="*/ 523 h 1584"/>
                  <a:gd name="T26" fmla="*/ 1038 w 1344"/>
                  <a:gd name="T27" fmla="*/ 411 h 1584"/>
                  <a:gd name="T28" fmla="*/ 955 w 1344"/>
                  <a:gd name="T29" fmla="*/ 561 h 1584"/>
                  <a:gd name="T30" fmla="*/ 1038 w 1344"/>
                  <a:gd name="T31" fmla="*/ 561 h 1584"/>
                  <a:gd name="T32" fmla="*/ 955 w 1344"/>
                  <a:gd name="T33" fmla="*/ 597 h 1584"/>
                  <a:gd name="T34" fmla="*/ 1162 w 1344"/>
                  <a:gd name="T35" fmla="*/ 710 h 1584"/>
                  <a:gd name="T36" fmla="*/ 955 w 1344"/>
                  <a:gd name="T37" fmla="*/ 710 h 1584"/>
                  <a:gd name="T38" fmla="*/ 913 w 1344"/>
                  <a:gd name="T39" fmla="*/ 971 h 1584"/>
                  <a:gd name="T40" fmla="*/ 872 w 1344"/>
                  <a:gd name="T41" fmla="*/ 748 h 1584"/>
                  <a:gd name="T42" fmla="*/ 706 w 1344"/>
                  <a:gd name="T43" fmla="*/ 1085 h 1584"/>
                  <a:gd name="T44" fmla="*/ 706 w 1344"/>
                  <a:gd name="T45" fmla="*/ 710 h 1584"/>
                  <a:gd name="T46" fmla="*/ 540 w 1344"/>
                  <a:gd name="T47" fmla="*/ 1233 h 1584"/>
                  <a:gd name="T48" fmla="*/ 581 w 1344"/>
                  <a:gd name="T49" fmla="*/ 935 h 1584"/>
                  <a:gd name="T50" fmla="*/ 498 w 1344"/>
                  <a:gd name="T51" fmla="*/ 1085 h 1584"/>
                  <a:gd name="T52" fmla="*/ 581 w 1344"/>
                  <a:gd name="T53" fmla="*/ 748 h 1584"/>
                  <a:gd name="T54" fmla="*/ 332 w 1344"/>
                  <a:gd name="T55" fmla="*/ 1122 h 1584"/>
                  <a:gd name="T56" fmla="*/ 332 w 1344"/>
                  <a:gd name="T57" fmla="*/ 785 h 1584"/>
                  <a:gd name="T58" fmla="*/ 124 w 1344"/>
                  <a:gd name="T59" fmla="*/ 935 h 1584"/>
                  <a:gd name="T60" fmla="*/ 207 w 1344"/>
                  <a:gd name="T61" fmla="*/ 748 h 1584"/>
                  <a:gd name="T62" fmla="*/ 0 w 1344"/>
                  <a:gd name="T63" fmla="*/ 710 h 1584"/>
                  <a:gd name="T64" fmla="*/ 249 w 1344"/>
                  <a:gd name="T65" fmla="*/ 710 h 1584"/>
                  <a:gd name="T66" fmla="*/ 84 w 1344"/>
                  <a:gd name="T67" fmla="*/ 486 h 1584"/>
                  <a:gd name="T68" fmla="*/ 207 w 1344"/>
                  <a:gd name="T69" fmla="*/ 561 h 1584"/>
                  <a:gd name="T70" fmla="*/ 41 w 1344"/>
                  <a:gd name="T71" fmla="*/ 299 h 1584"/>
                  <a:gd name="T72" fmla="*/ 249 w 1344"/>
                  <a:gd name="T73" fmla="*/ 486 h 15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4"/>
                  <a:gd name="T112" fmla="*/ 0 h 1584"/>
                  <a:gd name="T113" fmla="*/ 1344 w 1344"/>
                  <a:gd name="T114" fmla="*/ 1584 h 15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4" h="1584">
                    <a:moveTo>
                      <a:pt x="288" y="624"/>
                    </a:moveTo>
                    <a:lnTo>
                      <a:pt x="192" y="192"/>
                    </a:lnTo>
                    <a:lnTo>
                      <a:pt x="384" y="576"/>
                    </a:lnTo>
                    <a:lnTo>
                      <a:pt x="480" y="384"/>
                    </a:lnTo>
                    <a:lnTo>
                      <a:pt x="576" y="576"/>
                    </a:lnTo>
                    <a:lnTo>
                      <a:pt x="624" y="48"/>
                    </a:lnTo>
                    <a:lnTo>
                      <a:pt x="720" y="528"/>
                    </a:lnTo>
                    <a:lnTo>
                      <a:pt x="816" y="432"/>
                    </a:lnTo>
                    <a:lnTo>
                      <a:pt x="816" y="528"/>
                    </a:lnTo>
                    <a:lnTo>
                      <a:pt x="1056" y="0"/>
                    </a:lnTo>
                    <a:lnTo>
                      <a:pt x="1008" y="384"/>
                    </a:lnTo>
                    <a:lnTo>
                      <a:pt x="1104" y="240"/>
                    </a:lnTo>
                    <a:lnTo>
                      <a:pt x="1104" y="672"/>
                    </a:lnTo>
                    <a:lnTo>
                      <a:pt x="1200" y="528"/>
                    </a:lnTo>
                    <a:lnTo>
                      <a:pt x="1104" y="720"/>
                    </a:lnTo>
                    <a:lnTo>
                      <a:pt x="1200" y="720"/>
                    </a:lnTo>
                    <a:lnTo>
                      <a:pt x="1104" y="768"/>
                    </a:lnTo>
                    <a:lnTo>
                      <a:pt x="1344" y="912"/>
                    </a:lnTo>
                    <a:lnTo>
                      <a:pt x="1104" y="912"/>
                    </a:lnTo>
                    <a:lnTo>
                      <a:pt x="1056" y="1248"/>
                    </a:lnTo>
                    <a:lnTo>
                      <a:pt x="1008" y="960"/>
                    </a:lnTo>
                    <a:lnTo>
                      <a:pt x="816" y="1392"/>
                    </a:lnTo>
                    <a:lnTo>
                      <a:pt x="816" y="912"/>
                    </a:lnTo>
                    <a:lnTo>
                      <a:pt x="624" y="1584"/>
                    </a:lnTo>
                    <a:lnTo>
                      <a:pt x="672" y="1200"/>
                    </a:lnTo>
                    <a:lnTo>
                      <a:pt x="576" y="1392"/>
                    </a:lnTo>
                    <a:lnTo>
                      <a:pt x="672" y="960"/>
                    </a:lnTo>
                    <a:lnTo>
                      <a:pt x="384" y="1440"/>
                    </a:lnTo>
                    <a:lnTo>
                      <a:pt x="384" y="1008"/>
                    </a:lnTo>
                    <a:lnTo>
                      <a:pt x="144" y="1200"/>
                    </a:lnTo>
                    <a:lnTo>
                      <a:pt x="240" y="960"/>
                    </a:lnTo>
                    <a:lnTo>
                      <a:pt x="0" y="912"/>
                    </a:lnTo>
                    <a:lnTo>
                      <a:pt x="288" y="912"/>
                    </a:lnTo>
                    <a:lnTo>
                      <a:pt x="96" y="624"/>
                    </a:lnTo>
                    <a:lnTo>
                      <a:pt x="240" y="720"/>
                    </a:lnTo>
                    <a:lnTo>
                      <a:pt x="48" y="384"/>
                    </a:lnTo>
                    <a:lnTo>
                      <a:pt x="288" y="624"/>
                    </a:lnTo>
                    <a:close/>
                  </a:path>
                </a:pathLst>
              </a:custGeom>
              <a:solidFill>
                <a:srgbClr val="FF0066"/>
              </a:solidFill>
              <a:ln w="12700">
                <a:solidFill>
                  <a:schemeClr val="tx1"/>
                </a:solidFill>
                <a:round/>
                <a:headEnd type="none" w="sm" len="sm"/>
                <a:tailEnd type="none" w="sm" len="sm"/>
              </a:ln>
            </p:spPr>
            <p:txBody>
              <a:bodyPr wrap="none" anchor="ctr"/>
              <a:lstStyle/>
              <a:p>
                <a:endParaRPr lang="en-US"/>
              </a:p>
            </p:txBody>
          </p:sp>
          <p:sp>
            <p:nvSpPr>
              <p:cNvPr id="13" name="Rectangle 13"/>
              <p:cNvSpPr>
                <a:spLocks noChangeArrowheads="1"/>
              </p:cNvSpPr>
              <p:nvPr/>
            </p:nvSpPr>
            <p:spPr bwMode="auto">
              <a:xfrm>
                <a:off x="2315" y="1968"/>
                <a:ext cx="1384" cy="328"/>
              </a:xfrm>
              <a:prstGeom prst="rect">
                <a:avLst/>
              </a:prstGeom>
              <a:noFill/>
              <a:ln w="12700">
                <a:noFill/>
                <a:miter lim="800000"/>
                <a:headEnd/>
                <a:tailEnd/>
              </a:ln>
            </p:spPr>
            <p:txBody>
              <a:bodyPr lIns="90487" tIns="44450" rIns="90487" bIns="44450">
                <a:spAutoFit/>
              </a:bodyPr>
              <a:lstStyle/>
              <a:p>
                <a:pPr algn="ctr"/>
                <a:r>
                  <a:rPr lang="en-AU" sz="2800" b="1" dirty="0" smtClean="0">
                    <a:solidFill>
                      <a:schemeClr val="tx2"/>
                    </a:solidFill>
                    <a:latin typeface="Arial" charset="0"/>
                  </a:rPr>
                  <a:t>Insight</a:t>
                </a:r>
                <a:endParaRPr lang="en-AU" sz="2800" b="1" dirty="0">
                  <a:solidFill>
                    <a:schemeClr val="tx2"/>
                  </a:solidFill>
                  <a:latin typeface="Arial" charset="0"/>
                </a:endParaRPr>
              </a:p>
            </p:txBody>
          </p:sp>
        </p:grpSp>
        <p:sp>
          <p:nvSpPr>
            <p:cNvPr id="11" name="Arc 10"/>
            <p:cNvSpPr>
              <a:spLocks/>
            </p:cNvSpPr>
            <p:nvPr/>
          </p:nvSpPr>
          <p:spPr bwMode="auto">
            <a:xfrm rot="16200000">
              <a:off x="2181" y="2196"/>
              <a:ext cx="696" cy="480"/>
            </a:xfrm>
            <a:custGeom>
              <a:avLst/>
              <a:gdLst>
                <a:gd name="T0" fmla="*/ 0 w 21600"/>
                <a:gd name="T1" fmla="*/ 0 h 28631"/>
                <a:gd name="T2" fmla="*/ 0 w 21600"/>
                <a:gd name="T3" fmla="*/ 0 h 28631"/>
                <a:gd name="T4" fmla="*/ 0 w 21600"/>
                <a:gd name="T5" fmla="*/ 0 h 28631"/>
                <a:gd name="T6" fmla="*/ 0 60000 65536"/>
                <a:gd name="T7" fmla="*/ 0 60000 65536"/>
                <a:gd name="T8" fmla="*/ 0 60000 65536"/>
                <a:gd name="T9" fmla="*/ 0 w 21600"/>
                <a:gd name="T10" fmla="*/ 0 h 28631"/>
                <a:gd name="T11" fmla="*/ 21600 w 21600"/>
                <a:gd name="T12" fmla="*/ 28631 h 28631"/>
              </a:gdLst>
              <a:ahLst/>
              <a:cxnLst>
                <a:cxn ang="T6">
                  <a:pos x="T0" y="T1"/>
                </a:cxn>
                <a:cxn ang="T7">
                  <a:pos x="T2" y="T3"/>
                </a:cxn>
                <a:cxn ang="T8">
                  <a:pos x="T4" y="T5"/>
                </a:cxn>
              </a:cxnLst>
              <a:rect l="T9" t="T10" r="T11" b="T12"/>
              <a:pathLst>
                <a:path w="21600" h="28631" fill="none" extrusionOk="0">
                  <a:moveTo>
                    <a:pt x="0" y="-1"/>
                  </a:moveTo>
                  <a:cubicBezTo>
                    <a:pt x="11929" y="0"/>
                    <a:pt x="21600" y="9670"/>
                    <a:pt x="21600" y="21600"/>
                  </a:cubicBezTo>
                  <a:cubicBezTo>
                    <a:pt x="21600" y="23992"/>
                    <a:pt x="21202" y="26368"/>
                    <a:pt x="20423" y="28631"/>
                  </a:cubicBezTo>
                </a:path>
                <a:path w="21600" h="28631" stroke="0" extrusionOk="0">
                  <a:moveTo>
                    <a:pt x="0" y="-1"/>
                  </a:moveTo>
                  <a:cubicBezTo>
                    <a:pt x="11929" y="0"/>
                    <a:pt x="21600" y="9670"/>
                    <a:pt x="21600" y="21600"/>
                  </a:cubicBezTo>
                  <a:cubicBezTo>
                    <a:pt x="21600" y="23992"/>
                    <a:pt x="21202" y="26368"/>
                    <a:pt x="20423" y="28631"/>
                  </a:cubicBezTo>
                  <a:lnTo>
                    <a:pt x="0" y="21600"/>
                  </a:lnTo>
                  <a:close/>
                </a:path>
              </a:pathLst>
            </a:custGeom>
            <a:noFill/>
            <a:ln w="38100" cap="rnd">
              <a:solidFill>
                <a:schemeClr val="tx1"/>
              </a:solidFill>
              <a:round/>
              <a:headEnd/>
              <a:tailEnd type="triangle" w="med" len="med"/>
            </a:ln>
          </p:spPr>
          <p:txBody>
            <a:bodyPr wrap="none" anchor="ctr"/>
            <a:lstStyle/>
            <a:p>
              <a:endParaRPr lang="en-US"/>
            </a:p>
          </p:txBody>
        </p:sp>
      </p:grpSp>
      <p:grpSp>
        <p:nvGrpSpPr>
          <p:cNvPr id="14" name="Group 18"/>
          <p:cNvGrpSpPr>
            <a:grpSpLocks/>
          </p:cNvGrpSpPr>
          <p:nvPr/>
        </p:nvGrpSpPr>
        <p:grpSpPr bwMode="auto">
          <a:xfrm>
            <a:off x="5486400" y="1828800"/>
            <a:ext cx="3048000" cy="958850"/>
            <a:chOff x="3456" y="1152"/>
            <a:chExt cx="1920" cy="604"/>
          </a:xfrm>
        </p:grpSpPr>
        <p:sp>
          <p:nvSpPr>
            <p:cNvPr id="15" name="Rectangle 15"/>
            <p:cNvSpPr>
              <a:spLocks noChangeArrowheads="1"/>
            </p:cNvSpPr>
            <p:nvPr/>
          </p:nvSpPr>
          <p:spPr bwMode="auto">
            <a:xfrm>
              <a:off x="3936" y="1152"/>
              <a:ext cx="1440" cy="528"/>
            </a:xfrm>
            <a:prstGeom prst="rect">
              <a:avLst/>
            </a:prstGeom>
            <a:solidFill>
              <a:srgbClr val="3F4E65"/>
            </a:solidFill>
            <a:ln w="9525">
              <a:solidFill>
                <a:schemeClr val="tx1"/>
              </a:solidFill>
              <a:miter lim="800000"/>
              <a:headEnd/>
              <a:tailEnd/>
            </a:ln>
            <a:effectLst/>
          </p:spPr>
          <p:txBody>
            <a:bodyPr wrap="none" anchor="ctr"/>
            <a:lstStyle/>
            <a:p>
              <a:pPr algn="ctr">
                <a:defRPr/>
              </a:pPr>
              <a:r>
                <a:rPr lang="en-US" sz="2200" b="1" dirty="0">
                  <a:solidFill>
                    <a:schemeClr val="bg1"/>
                  </a:solidFill>
                  <a:latin typeface="Arial" pitchFamily="-65" charset="0"/>
                  <a:ea typeface="ヒラギノ角ゴ Pro W3" pitchFamily="-65" charset="-128"/>
                  <a:cs typeface="ヒラギノ角ゴ Pro W3" pitchFamily="-65" charset="-128"/>
                </a:rPr>
                <a:t>Verification</a:t>
              </a:r>
              <a:endParaRPr lang="en-US" sz="2200" b="1" dirty="0">
                <a:solidFill>
                  <a:schemeClr val="bg1"/>
                </a:solidFill>
                <a:effectLst>
                  <a:outerShdw blurRad="38100" dist="38100" dir="2700000" algn="tl">
                    <a:srgbClr val="000000"/>
                  </a:outerShdw>
                </a:effectLst>
                <a:latin typeface="Arial" pitchFamily="-65" charset="0"/>
                <a:ea typeface="ヒラギノ角ゴ Pro W3" pitchFamily="-65" charset="-128"/>
                <a:cs typeface="ヒラギノ角ゴ Pro W3" pitchFamily="-65" charset="-128"/>
              </a:endParaRPr>
            </a:p>
          </p:txBody>
        </p:sp>
        <p:sp>
          <p:nvSpPr>
            <p:cNvPr id="16" name="Arc 16"/>
            <p:cNvSpPr>
              <a:spLocks/>
            </p:cNvSpPr>
            <p:nvPr/>
          </p:nvSpPr>
          <p:spPr bwMode="auto">
            <a:xfrm rot="-5400000">
              <a:off x="3490" y="1310"/>
              <a:ext cx="412" cy="480"/>
            </a:xfrm>
            <a:custGeom>
              <a:avLst/>
              <a:gdLst>
                <a:gd name="T0" fmla="*/ 0 w 21600"/>
                <a:gd name="T1" fmla="*/ 0 h 28631"/>
                <a:gd name="T2" fmla="*/ 0 w 21600"/>
                <a:gd name="T3" fmla="*/ 0 h 28631"/>
                <a:gd name="T4" fmla="*/ 0 w 21600"/>
                <a:gd name="T5" fmla="*/ 0 h 28631"/>
                <a:gd name="T6" fmla="*/ 0 60000 65536"/>
                <a:gd name="T7" fmla="*/ 0 60000 65536"/>
                <a:gd name="T8" fmla="*/ 0 60000 65536"/>
                <a:gd name="T9" fmla="*/ 0 w 21600"/>
                <a:gd name="T10" fmla="*/ 0 h 28631"/>
                <a:gd name="T11" fmla="*/ 21600 w 21600"/>
                <a:gd name="T12" fmla="*/ 28631 h 28631"/>
              </a:gdLst>
              <a:ahLst/>
              <a:cxnLst>
                <a:cxn ang="T6">
                  <a:pos x="T0" y="T1"/>
                </a:cxn>
                <a:cxn ang="T7">
                  <a:pos x="T2" y="T3"/>
                </a:cxn>
                <a:cxn ang="T8">
                  <a:pos x="T4" y="T5"/>
                </a:cxn>
              </a:cxnLst>
              <a:rect l="T9" t="T10" r="T11" b="T12"/>
              <a:pathLst>
                <a:path w="21600" h="28631" fill="none" extrusionOk="0">
                  <a:moveTo>
                    <a:pt x="0" y="-1"/>
                  </a:moveTo>
                  <a:cubicBezTo>
                    <a:pt x="11929" y="0"/>
                    <a:pt x="21600" y="9670"/>
                    <a:pt x="21600" y="21600"/>
                  </a:cubicBezTo>
                  <a:cubicBezTo>
                    <a:pt x="21600" y="23992"/>
                    <a:pt x="21202" y="26368"/>
                    <a:pt x="20423" y="28631"/>
                  </a:cubicBezTo>
                </a:path>
                <a:path w="21600" h="28631" stroke="0" extrusionOk="0">
                  <a:moveTo>
                    <a:pt x="0" y="-1"/>
                  </a:moveTo>
                  <a:cubicBezTo>
                    <a:pt x="11929" y="0"/>
                    <a:pt x="21600" y="9670"/>
                    <a:pt x="21600" y="21600"/>
                  </a:cubicBezTo>
                  <a:cubicBezTo>
                    <a:pt x="21600" y="23992"/>
                    <a:pt x="21202" y="26368"/>
                    <a:pt x="20423" y="28631"/>
                  </a:cubicBezTo>
                  <a:lnTo>
                    <a:pt x="0" y="21600"/>
                  </a:lnTo>
                  <a:close/>
                </a:path>
              </a:pathLst>
            </a:custGeom>
            <a:noFill/>
            <a:ln w="38100" cap="rnd">
              <a:solidFill>
                <a:schemeClr val="tx1"/>
              </a:solidFill>
              <a:round/>
              <a:headEnd/>
              <a:tailEnd type="triangle" w="med" len="med"/>
            </a:ln>
          </p:spPr>
          <p:txBody>
            <a:bodyPr wrap="none" anchor="ctr"/>
            <a:lstStyle/>
            <a:p>
              <a:endParaRPr lang="en-US"/>
            </a:p>
          </p:txBody>
        </p:sp>
      </p:grpSp>
    </p:spTree>
    <p:extLst>
      <p:ext uri="{BB962C8B-B14F-4D97-AF65-F5344CB8AC3E}">
        <p14:creationId xmlns:p14="http://schemas.microsoft.com/office/powerpoint/2010/main" val="247076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pitchFamily="-84" charset="-128"/>
              </a:rPr>
              <a:t>Characteristics of Creative People</a:t>
            </a:r>
            <a:endParaRPr lang="en-US" dirty="0"/>
          </a:p>
        </p:txBody>
      </p:sp>
      <p:pic>
        <p:nvPicPr>
          <p:cNvPr id="4" name="Content Placeholder 3" descr="mcshane_exh7.4_p216.jpg"/>
          <p:cNvPicPr>
            <a:picLocks noGrp="1" noChangeAspect="1"/>
          </p:cNvPicPr>
          <p:nvPr>
            <p:ph idx="1"/>
          </p:nvPr>
        </p:nvPicPr>
        <p:blipFill>
          <a:blip r:embed="rId3">
            <a:extLst>
              <a:ext uri="{28A0092B-C50C-407E-A947-70E740481C1C}">
                <a14:useLocalDpi xmlns:a14="http://schemas.microsoft.com/office/drawing/2010/main" val="0"/>
              </a:ext>
            </a:extLst>
          </a:blip>
          <a:srcRect t="8186"/>
          <a:stretch>
            <a:fillRect/>
          </a:stretch>
        </p:blipFill>
        <p:spPr>
          <a:xfrm>
            <a:off x="1554198" y="1278825"/>
            <a:ext cx="5837202" cy="5350575"/>
          </a:xfrm>
        </p:spPr>
      </p:pic>
    </p:spTree>
    <p:extLst>
      <p:ext uri="{BB962C8B-B14F-4D97-AF65-F5344CB8AC3E}">
        <p14:creationId xmlns:p14="http://schemas.microsoft.com/office/powerpoint/2010/main" val="3142277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Organizational Conditions Supporting Creativity</a:t>
            </a:r>
          </a:p>
        </p:txBody>
      </p:sp>
      <p:sp>
        <p:nvSpPr>
          <p:cNvPr id="3" name="Content Placeholder 2"/>
          <p:cNvSpPr>
            <a:spLocks noGrp="1"/>
          </p:cNvSpPr>
          <p:nvPr>
            <p:ph idx="1"/>
          </p:nvPr>
        </p:nvSpPr>
        <p:spPr>
          <a:xfrm>
            <a:off x="457200" y="1798637"/>
            <a:ext cx="8229600" cy="4525963"/>
          </a:xfrm>
        </p:spPr>
        <p:txBody>
          <a:bodyPr>
            <a:normAutofit fontScale="92500"/>
          </a:bodyPr>
          <a:lstStyle/>
          <a:p>
            <a:pPr algn="just"/>
            <a:r>
              <a:rPr lang="id-ID" dirty="0"/>
              <a:t>Orientasi belajar dalam </a:t>
            </a:r>
            <a:r>
              <a:rPr lang="id-ID" dirty="0" smtClean="0"/>
              <a:t>organisasi</a:t>
            </a:r>
            <a:endParaRPr lang="en-US" dirty="0" smtClean="0"/>
          </a:p>
          <a:p>
            <a:pPr algn="just"/>
            <a:r>
              <a:rPr lang="id-ID" dirty="0" smtClean="0"/>
              <a:t>Memaafkan </a:t>
            </a:r>
            <a:r>
              <a:rPr lang="id-ID" dirty="0"/>
              <a:t>atas </a:t>
            </a:r>
            <a:r>
              <a:rPr lang="id-ID" dirty="0" smtClean="0"/>
              <a:t>kesalahan</a:t>
            </a:r>
            <a:endParaRPr lang="en-US" dirty="0" smtClean="0"/>
          </a:p>
          <a:p>
            <a:pPr algn="just"/>
            <a:r>
              <a:rPr lang="id-ID" dirty="0" smtClean="0"/>
              <a:t>Menciptakan </a:t>
            </a:r>
            <a:r>
              <a:rPr lang="id-ID" dirty="0"/>
              <a:t>pekerjaan yang </a:t>
            </a:r>
            <a:r>
              <a:rPr lang="id-ID" dirty="0" smtClean="0"/>
              <a:t>memotivasi</a:t>
            </a:r>
            <a:r>
              <a:rPr lang="en-US" dirty="0" smtClean="0"/>
              <a:t> </a:t>
            </a:r>
            <a:r>
              <a:rPr lang="id-ID" dirty="0" smtClean="0"/>
              <a:t>secara intrinsik</a:t>
            </a:r>
            <a:endParaRPr lang="en-US" dirty="0" smtClean="0"/>
          </a:p>
          <a:p>
            <a:pPr algn="just"/>
            <a:r>
              <a:rPr lang="id-ID" dirty="0" smtClean="0"/>
              <a:t>Buka </a:t>
            </a:r>
            <a:r>
              <a:rPr lang="id-ID" dirty="0"/>
              <a:t>komunikasi dan sumber daya </a:t>
            </a:r>
            <a:r>
              <a:rPr lang="id-ID" dirty="0" smtClean="0"/>
              <a:t>yang</a:t>
            </a:r>
            <a:r>
              <a:rPr lang="en-US" dirty="0" smtClean="0"/>
              <a:t> </a:t>
            </a:r>
            <a:r>
              <a:rPr lang="id-ID" dirty="0" smtClean="0"/>
              <a:t>memadai</a:t>
            </a:r>
            <a:endParaRPr lang="en-US" dirty="0" smtClean="0"/>
          </a:p>
          <a:p>
            <a:pPr algn="just"/>
            <a:r>
              <a:rPr lang="id-ID" dirty="0" smtClean="0"/>
              <a:t>Tingkat </a:t>
            </a:r>
            <a:r>
              <a:rPr lang="id-ID" dirty="0"/>
              <a:t>keamanan kerja yang </a:t>
            </a:r>
            <a:r>
              <a:rPr lang="id-ID" dirty="0" smtClean="0"/>
              <a:t>wajar</a:t>
            </a:r>
            <a:endParaRPr lang="en-US" dirty="0" smtClean="0"/>
          </a:p>
          <a:p>
            <a:pPr algn="just"/>
            <a:r>
              <a:rPr lang="id-ID" dirty="0" smtClean="0"/>
              <a:t>Dukungan </a:t>
            </a:r>
            <a:r>
              <a:rPr lang="id-ID" dirty="0"/>
              <a:t>dari para pemimpin dan rekan kerja</a:t>
            </a:r>
          </a:p>
          <a:p>
            <a:pPr algn="just"/>
            <a:endParaRPr lang="en-US" dirty="0"/>
          </a:p>
        </p:txBody>
      </p:sp>
    </p:spTree>
    <p:extLst>
      <p:ext uri="{BB962C8B-B14F-4D97-AF65-F5344CB8AC3E}">
        <p14:creationId xmlns:p14="http://schemas.microsoft.com/office/powerpoint/2010/main" val="98234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 That Encourage Creativity</a:t>
            </a:r>
          </a:p>
        </p:txBody>
      </p:sp>
      <p:grpSp>
        <p:nvGrpSpPr>
          <p:cNvPr id="4" name="Group 14"/>
          <p:cNvGrpSpPr>
            <a:grpSpLocks/>
          </p:cNvGrpSpPr>
          <p:nvPr/>
        </p:nvGrpSpPr>
        <p:grpSpPr bwMode="auto">
          <a:xfrm>
            <a:off x="768350" y="1852898"/>
            <a:ext cx="7613650" cy="4143375"/>
            <a:chOff x="990600" y="1419225"/>
            <a:chExt cx="7613650" cy="4143375"/>
          </a:xfrm>
        </p:grpSpPr>
        <p:grpSp>
          <p:nvGrpSpPr>
            <p:cNvPr id="5" name="Group 5"/>
            <p:cNvGrpSpPr>
              <a:grpSpLocks/>
            </p:cNvGrpSpPr>
            <p:nvPr/>
          </p:nvGrpSpPr>
          <p:grpSpPr bwMode="auto">
            <a:xfrm>
              <a:off x="990600" y="1419225"/>
              <a:ext cx="2362200" cy="4143375"/>
              <a:chOff x="528" y="894"/>
              <a:chExt cx="1488" cy="2610"/>
            </a:xfrm>
          </p:grpSpPr>
          <p:sp>
            <p:nvSpPr>
              <p:cNvPr id="12" name="Rectangle 6"/>
              <p:cNvSpPr>
                <a:spLocks noChangeArrowheads="1"/>
              </p:cNvSpPr>
              <p:nvPr/>
            </p:nvSpPr>
            <p:spPr bwMode="auto">
              <a:xfrm>
                <a:off x="528" y="1440"/>
                <a:ext cx="1488" cy="2064"/>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144000" tIns="360000"/>
              <a:lstStyle/>
              <a:p>
                <a:pPr marL="193675" indent="-193675">
                  <a:spcBef>
                    <a:spcPct val="80000"/>
                  </a:spcBef>
                  <a:buFontTx/>
                  <a:buChar char="•"/>
                </a:pPr>
                <a:r>
                  <a:rPr lang="en-AU" sz="2200" dirty="0" smtClean="0">
                    <a:solidFill>
                      <a:srgbClr val="262626"/>
                    </a:solidFill>
                    <a:ea typeface="ヒラギノ角ゴ Pro W3" pitchFamily="-84" charset="-128"/>
                  </a:rPr>
                  <a:t>Review Past Project</a:t>
                </a:r>
                <a:endParaRPr lang="en-AU" sz="2200" dirty="0">
                  <a:solidFill>
                    <a:srgbClr val="262626"/>
                  </a:solidFill>
                  <a:ea typeface="ヒラギノ角ゴ Pro W3" pitchFamily="-84" charset="-128"/>
                </a:endParaRPr>
              </a:p>
              <a:p>
                <a:pPr marL="193675" indent="-193675">
                  <a:lnSpc>
                    <a:spcPct val="90000"/>
                  </a:lnSpc>
                  <a:spcBef>
                    <a:spcPct val="80000"/>
                  </a:spcBef>
                </a:pPr>
                <a:r>
                  <a:rPr lang="en-AU" sz="2200" dirty="0">
                    <a:solidFill>
                      <a:srgbClr val="262626"/>
                    </a:solidFill>
                    <a:ea typeface="ヒラギノ角ゴ Pro W3" pitchFamily="-84" charset="-128"/>
                  </a:rPr>
                  <a:t>•	Explore issue with other people</a:t>
                </a:r>
              </a:p>
              <a:p>
                <a:pPr marL="193675" indent="-193675">
                  <a:lnSpc>
                    <a:spcPct val="90000"/>
                  </a:lnSpc>
                  <a:spcBef>
                    <a:spcPct val="80000"/>
                  </a:spcBef>
                </a:pPr>
                <a:endParaRPr lang="en-AU" sz="2000" dirty="0">
                  <a:solidFill>
                    <a:srgbClr val="262626"/>
                  </a:solidFill>
                  <a:effectLst>
                    <a:outerShdw blurRad="38100" dist="38100" dir="2700000" algn="tl">
                      <a:srgbClr val="000000"/>
                    </a:outerShdw>
                  </a:effectLst>
                  <a:ea typeface="ヒラギノ角ゴ Pro W3" pitchFamily="-84" charset="-128"/>
                </a:endParaRPr>
              </a:p>
            </p:txBody>
          </p:sp>
          <p:sp>
            <p:nvSpPr>
              <p:cNvPr id="13" name="Rectangle 7"/>
              <p:cNvSpPr>
                <a:spLocks noChangeArrowheads="1"/>
              </p:cNvSpPr>
              <p:nvPr/>
            </p:nvSpPr>
            <p:spPr bwMode="auto">
              <a:xfrm>
                <a:off x="769" y="894"/>
                <a:ext cx="1031" cy="442"/>
              </a:xfrm>
              <a:prstGeom prst="rect">
                <a:avLst/>
              </a:prstGeom>
              <a:noFill/>
              <a:ln w="9525">
                <a:noFill/>
                <a:miter lim="800000"/>
                <a:headEnd/>
                <a:tailEnd/>
              </a:ln>
              <a:effectLst/>
            </p:spPr>
            <p:txBody>
              <a:bodyPr wrap="none">
                <a:spAutoFit/>
              </a:bodyPr>
              <a:lstStyle/>
              <a:p>
                <a:pPr algn="ctr"/>
                <a:r>
                  <a:rPr lang="en-AU" sz="2000" b="1" dirty="0">
                    <a:solidFill>
                      <a:srgbClr val="1B3B33"/>
                    </a:solidFill>
                    <a:latin typeface="Arial" pitchFamily="34" charset="0"/>
                  </a:rPr>
                  <a:t>Redefine</a:t>
                </a:r>
                <a:br>
                  <a:rPr lang="en-AU" sz="2000" b="1" dirty="0">
                    <a:solidFill>
                      <a:srgbClr val="1B3B33"/>
                    </a:solidFill>
                    <a:latin typeface="Arial" pitchFamily="34" charset="0"/>
                  </a:rPr>
                </a:br>
                <a:r>
                  <a:rPr lang="en-AU" sz="2000" b="1" dirty="0">
                    <a:solidFill>
                      <a:srgbClr val="1B3B33"/>
                    </a:solidFill>
                    <a:latin typeface="Arial" pitchFamily="34" charset="0"/>
                  </a:rPr>
                  <a:t>the problem</a:t>
                </a:r>
                <a:endParaRPr lang="en-AU" sz="2000" b="1" dirty="0">
                  <a:solidFill>
                    <a:srgbClr val="1B3B33"/>
                  </a:solidFill>
                  <a:effectLst>
                    <a:outerShdw blurRad="38100" dist="38100" dir="2700000" algn="tl">
                      <a:srgbClr val="C0C0C0"/>
                    </a:outerShdw>
                  </a:effectLst>
                  <a:latin typeface="Arial" pitchFamily="34" charset="0"/>
                </a:endParaRPr>
              </a:p>
            </p:txBody>
          </p:sp>
        </p:grpSp>
        <p:grpSp>
          <p:nvGrpSpPr>
            <p:cNvPr id="6" name="Group 8"/>
            <p:cNvGrpSpPr>
              <a:grpSpLocks/>
            </p:cNvGrpSpPr>
            <p:nvPr/>
          </p:nvGrpSpPr>
          <p:grpSpPr bwMode="auto">
            <a:xfrm>
              <a:off x="3505200" y="1419225"/>
              <a:ext cx="2438400" cy="4143375"/>
              <a:chOff x="2112" y="894"/>
              <a:chExt cx="1536" cy="3000"/>
            </a:xfrm>
          </p:grpSpPr>
          <p:sp>
            <p:nvSpPr>
              <p:cNvPr id="10" name="Rectangle 9"/>
              <p:cNvSpPr>
                <a:spLocks noChangeArrowheads="1"/>
              </p:cNvSpPr>
              <p:nvPr/>
            </p:nvSpPr>
            <p:spPr bwMode="auto">
              <a:xfrm>
                <a:off x="2112" y="1522"/>
                <a:ext cx="1536" cy="237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144000" tIns="360000"/>
              <a:lstStyle/>
              <a:p>
                <a:pPr marL="193675" indent="-193675">
                  <a:lnSpc>
                    <a:spcPct val="90000"/>
                  </a:lnSpc>
                  <a:spcBef>
                    <a:spcPct val="80000"/>
                  </a:spcBef>
                  <a:buFontTx/>
                  <a:buChar char="•"/>
                </a:pPr>
                <a:r>
                  <a:rPr lang="en-AU" sz="2200" dirty="0" smtClean="0">
                    <a:solidFill>
                      <a:srgbClr val="262626"/>
                    </a:solidFill>
                    <a:ea typeface="ヒラギノ角ゴ Pro W3" pitchFamily="-84" charset="-128"/>
                  </a:rPr>
                  <a:t>Chain story</a:t>
                </a:r>
              </a:p>
              <a:p>
                <a:pPr marL="193675" indent="-193675">
                  <a:lnSpc>
                    <a:spcPct val="90000"/>
                  </a:lnSpc>
                  <a:spcBef>
                    <a:spcPct val="80000"/>
                  </a:spcBef>
                  <a:buFontTx/>
                  <a:buChar char="•"/>
                </a:pPr>
                <a:r>
                  <a:rPr lang="en-AU" sz="2200" dirty="0" smtClean="0">
                    <a:solidFill>
                      <a:srgbClr val="262626"/>
                    </a:solidFill>
                    <a:ea typeface="ヒラギノ角ゴ Pro W3" pitchFamily="-84" charset="-128"/>
                  </a:rPr>
                  <a:t>Storytelling</a:t>
                </a:r>
                <a:endParaRPr lang="en-AU" sz="2200" dirty="0">
                  <a:solidFill>
                    <a:srgbClr val="262626"/>
                  </a:solidFill>
                  <a:ea typeface="ヒラギノ角ゴ Pro W3" pitchFamily="-84" charset="-128"/>
                </a:endParaRPr>
              </a:p>
              <a:p>
                <a:pPr marL="193675" indent="-193675">
                  <a:lnSpc>
                    <a:spcPct val="90000"/>
                  </a:lnSpc>
                  <a:spcBef>
                    <a:spcPct val="80000"/>
                  </a:spcBef>
                  <a:buFontTx/>
                  <a:buChar char="•"/>
                </a:pPr>
                <a:r>
                  <a:rPr lang="en-AU" sz="2200" dirty="0">
                    <a:solidFill>
                      <a:srgbClr val="262626"/>
                    </a:solidFill>
                    <a:ea typeface="ヒラギノ角ゴ Pro W3" pitchFamily="-84" charset="-128"/>
                  </a:rPr>
                  <a:t>Artistic activities</a:t>
                </a:r>
              </a:p>
              <a:p>
                <a:pPr marL="193675" indent="-193675">
                  <a:lnSpc>
                    <a:spcPct val="90000"/>
                  </a:lnSpc>
                  <a:spcBef>
                    <a:spcPct val="80000"/>
                  </a:spcBef>
                  <a:buFontTx/>
                  <a:buChar char="•"/>
                </a:pPr>
                <a:r>
                  <a:rPr lang="en-AU" sz="2200" dirty="0">
                    <a:solidFill>
                      <a:srgbClr val="262626"/>
                    </a:solidFill>
                    <a:ea typeface="ヒラギノ角ゴ Pro W3" pitchFamily="-84" charset="-128"/>
                  </a:rPr>
                  <a:t>Morphological analysis</a:t>
                </a:r>
              </a:p>
              <a:p>
                <a:pPr marL="193675" indent="-193675">
                  <a:lnSpc>
                    <a:spcPct val="90000"/>
                  </a:lnSpc>
                  <a:spcBef>
                    <a:spcPct val="80000"/>
                  </a:spcBef>
                  <a:buFontTx/>
                  <a:buChar char="•"/>
                </a:pPr>
                <a:endParaRPr lang="en-AU" sz="2200" dirty="0">
                  <a:solidFill>
                    <a:srgbClr val="262626"/>
                  </a:solidFill>
                  <a:ea typeface="ヒラギノ角ゴ Pro W3" pitchFamily="-84" charset="-128"/>
                </a:endParaRPr>
              </a:p>
            </p:txBody>
          </p:sp>
          <p:sp>
            <p:nvSpPr>
              <p:cNvPr id="11" name="Rectangle 10"/>
              <p:cNvSpPr>
                <a:spLocks noChangeArrowheads="1"/>
              </p:cNvSpPr>
              <p:nvPr/>
            </p:nvSpPr>
            <p:spPr bwMode="auto">
              <a:xfrm>
                <a:off x="2323" y="894"/>
                <a:ext cx="1005" cy="508"/>
              </a:xfrm>
              <a:prstGeom prst="rect">
                <a:avLst/>
              </a:prstGeom>
              <a:noFill/>
              <a:ln w="9525">
                <a:noFill/>
                <a:miter lim="800000"/>
                <a:headEnd/>
                <a:tailEnd/>
              </a:ln>
              <a:effectLst/>
            </p:spPr>
            <p:txBody>
              <a:bodyPr>
                <a:spAutoFit/>
              </a:bodyPr>
              <a:lstStyle/>
              <a:p>
                <a:pPr algn="ctr"/>
                <a:r>
                  <a:rPr lang="en-AU" sz="2000" b="1" dirty="0">
                    <a:solidFill>
                      <a:srgbClr val="1B3B33"/>
                    </a:solidFill>
                    <a:latin typeface="Arial" pitchFamily="34" charset="0"/>
                  </a:rPr>
                  <a:t>Associative</a:t>
                </a:r>
              </a:p>
              <a:p>
                <a:pPr algn="ctr"/>
                <a:r>
                  <a:rPr lang="en-AU" sz="2000" b="1" dirty="0">
                    <a:solidFill>
                      <a:srgbClr val="1B3B33"/>
                    </a:solidFill>
                    <a:latin typeface="Arial" pitchFamily="34" charset="0"/>
                  </a:rPr>
                  <a:t>play</a:t>
                </a:r>
                <a:endParaRPr lang="en-AU" sz="2000" b="1" dirty="0">
                  <a:solidFill>
                    <a:srgbClr val="1B3B33"/>
                  </a:solidFill>
                  <a:effectLst>
                    <a:outerShdw blurRad="38100" dist="38100" dir="2700000" algn="tl">
                      <a:srgbClr val="C0C0C0"/>
                    </a:outerShdw>
                  </a:effectLst>
                  <a:latin typeface="Arial" pitchFamily="34" charset="0"/>
                </a:endParaRPr>
              </a:p>
            </p:txBody>
          </p:sp>
        </p:grpSp>
        <p:grpSp>
          <p:nvGrpSpPr>
            <p:cNvPr id="7" name="Group 11"/>
            <p:cNvGrpSpPr>
              <a:grpSpLocks/>
            </p:cNvGrpSpPr>
            <p:nvPr/>
          </p:nvGrpSpPr>
          <p:grpSpPr bwMode="auto">
            <a:xfrm>
              <a:off x="6089650" y="1419225"/>
              <a:ext cx="2514600" cy="4133707"/>
              <a:chOff x="3740" y="894"/>
              <a:chExt cx="1584" cy="2993"/>
            </a:xfrm>
          </p:grpSpPr>
          <p:sp>
            <p:nvSpPr>
              <p:cNvPr id="8" name="Rectangle 12"/>
              <p:cNvSpPr>
                <a:spLocks noChangeArrowheads="1"/>
              </p:cNvSpPr>
              <p:nvPr/>
            </p:nvSpPr>
            <p:spPr bwMode="auto">
              <a:xfrm>
                <a:off x="3740" y="1515"/>
                <a:ext cx="1584" cy="237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144000" tIns="360000"/>
              <a:lstStyle/>
              <a:p>
                <a:pPr marL="193675" indent="-193675">
                  <a:lnSpc>
                    <a:spcPct val="90000"/>
                  </a:lnSpc>
                  <a:spcBef>
                    <a:spcPct val="80000"/>
                  </a:spcBef>
                  <a:buFontTx/>
                  <a:buChar char="•"/>
                  <a:defRPr/>
                </a:pPr>
                <a:r>
                  <a:rPr lang="en-AU" sz="2200" dirty="0">
                    <a:solidFill>
                      <a:srgbClr val="262626"/>
                    </a:solidFill>
                  </a:rPr>
                  <a:t>Diverse teams</a:t>
                </a:r>
              </a:p>
              <a:p>
                <a:pPr marL="193675" indent="-193675">
                  <a:lnSpc>
                    <a:spcPct val="90000"/>
                  </a:lnSpc>
                  <a:spcBef>
                    <a:spcPct val="80000"/>
                  </a:spcBef>
                  <a:buFontTx/>
                  <a:buChar char="•"/>
                  <a:defRPr/>
                </a:pPr>
                <a:r>
                  <a:rPr lang="en-AU" sz="2200" dirty="0">
                    <a:solidFill>
                      <a:srgbClr val="262626"/>
                    </a:solidFill>
                  </a:rPr>
                  <a:t>Information sessions</a:t>
                </a:r>
              </a:p>
              <a:p>
                <a:pPr marL="193675" indent="-193675">
                  <a:lnSpc>
                    <a:spcPct val="90000"/>
                  </a:lnSpc>
                  <a:spcBef>
                    <a:spcPct val="80000"/>
                  </a:spcBef>
                  <a:buFontTx/>
                  <a:buChar char="•"/>
                  <a:defRPr/>
                </a:pPr>
                <a:r>
                  <a:rPr lang="en-AU" sz="2200" dirty="0">
                    <a:solidFill>
                      <a:srgbClr val="262626"/>
                    </a:solidFill>
                  </a:rPr>
                  <a:t>Internal tradeshows</a:t>
                </a:r>
              </a:p>
            </p:txBody>
          </p:sp>
          <p:sp>
            <p:nvSpPr>
              <p:cNvPr id="9" name="Rectangle 13"/>
              <p:cNvSpPr>
                <a:spLocks noChangeArrowheads="1"/>
              </p:cNvSpPr>
              <p:nvPr/>
            </p:nvSpPr>
            <p:spPr bwMode="auto">
              <a:xfrm>
                <a:off x="4115" y="894"/>
                <a:ext cx="934" cy="508"/>
              </a:xfrm>
              <a:prstGeom prst="rect">
                <a:avLst/>
              </a:prstGeom>
              <a:noFill/>
              <a:ln w="9525">
                <a:noFill/>
                <a:miter lim="800000"/>
                <a:headEnd/>
                <a:tailEnd/>
              </a:ln>
              <a:effectLst/>
            </p:spPr>
            <p:txBody>
              <a:bodyPr>
                <a:spAutoFit/>
              </a:bodyPr>
              <a:lstStyle/>
              <a:p>
                <a:pPr algn="ctr"/>
                <a:r>
                  <a:rPr lang="en-AU" sz="2000" b="1" dirty="0">
                    <a:solidFill>
                      <a:srgbClr val="1B3B33"/>
                    </a:solidFill>
                    <a:latin typeface="Arial" pitchFamily="34" charset="0"/>
                  </a:rPr>
                  <a:t>Cross-</a:t>
                </a:r>
                <a:br>
                  <a:rPr lang="en-AU" sz="2000" b="1" dirty="0">
                    <a:solidFill>
                      <a:srgbClr val="1B3B33"/>
                    </a:solidFill>
                    <a:latin typeface="Arial" pitchFamily="34" charset="0"/>
                  </a:rPr>
                </a:br>
                <a:r>
                  <a:rPr lang="en-AU" sz="2000" b="1" dirty="0">
                    <a:solidFill>
                      <a:srgbClr val="1B3B33"/>
                    </a:solidFill>
                    <a:latin typeface="Arial" pitchFamily="34" charset="0"/>
                  </a:rPr>
                  <a:t>pollination</a:t>
                </a:r>
                <a:endParaRPr lang="en-AU" sz="2000" b="1" dirty="0">
                  <a:solidFill>
                    <a:srgbClr val="1B3B33"/>
                  </a:solidFill>
                  <a:effectLst>
                    <a:outerShdw blurRad="38100" dist="38100" dir="2700000" algn="tl">
                      <a:srgbClr val="C0C0C0"/>
                    </a:outerShdw>
                  </a:effectLst>
                  <a:latin typeface="Arial" pitchFamily="34" charset="0"/>
                </a:endParaRPr>
              </a:p>
            </p:txBody>
          </p:sp>
        </p:grpSp>
      </p:grpSp>
    </p:spTree>
    <p:extLst>
      <p:ext uri="{BB962C8B-B14F-4D97-AF65-F5344CB8AC3E}">
        <p14:creationId xmlns:p14="http://schemas.microsoft.com/office/powerpoint/2010/main" val="2324061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077200" cy="4389437"/>
          </a:xfrm>
        </p:spPr>
        <p:txBody>
          <a:bodyPr/>
          <a:lstStyle/>
          <a:p>
            <a:pPr marL="0" indent="0" algn="ctr">
              <a:buNone/>
            </a:pPr>
            <a:endParaRPr lang="en-US" dirty="0" smtClean="0"/>
          </a:p>
          <a:p>
            <a:pPr marL="0" indent="0" algn="ctr">
              <a:buNone/>
            </a:pPr>
            <a:endParaRPr lang="en-US" dirty="0"/>
          </a:p>
          <a:p>
            <a:pPr marL="0" indent="0" algn="ctr">
              <a:buNone/>
            </a:pPr>
            <a:r>
              <a:rPr lang="en-US" sz="4000" dirty="0" err="1" smtClean="0">
                <a:latin typeface="Algerian" pitchFamily="82" charset="0"/>
              </a:rPr>
              <a:t>Terima</a:t>
            </a:r>
            <a:r>
              <a:rPr lang="en-US" sz="4000" dirty="0" smtClean="0">
                <a:latin typeface="Algerian" pitchFamily="82" charset="0"/>
              </a:rPr>
              <a:t> </a:t>
            </a:r>
            <a:r>
              <a:rPr lang="en-US" sz="4000" dirty="0" err="1" smtClean="0">
                <a:latin typeface="Algerian" pitchFamily="82" charset="0"/>
              </a:rPr>
              <a:t>kasih</a:t>
            </a:r>
            <a:endParaRPr lang="en-US" sz="4000" dirty="0" smtClean="0">
              <a:latin typeface="Algerian" pitchFamily="82" charset="0"/>
            </a:endParaRPr>
          </a:p>
          <a:p>
            <a:pPr marL="0" indent="0" algn="ctr">
              <a:buNone/>
            </a:pPr>
            <a:endParaRPr lang="en-US" dirty="0"/>
          </a:p>
        </p:txBody>
      </p:sp>
    </p:spTree>
    <p:extLst>
      <p:ext uri="{BB962C8B-B14F-4D97-AF65-F5344CB8AC3E}">
        <p14:creationId xmlns:p14="http://schemas.microsoft.com/office/powerpoint/2010/main" val="3897429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normAutofit/>
          </a:bodyPr>
          <a:lstStyle/>
          <a:p>
            <a:pPr marL="0" indent="0">
              <a:buNone/>
            </a:pPr>
            <a:r>
              <a:rPr lang="id-ID" b="1" dirty="0" smtClean="0"/>
              <a:t>Decision </a:t>
            </a:r>
            <a:r>
              <a:rPr lang="id-ID" b="1" dirty="0"/>
              <a:t>Making</a:t>
            </a:r>
            <a:endParaRPr lang="en-US" b="1" dirty="0" smtClean="0"/>
          </a:p>
          <a:p>
            <a:pPr marL="0" indent="0">
              <a:buNone/>
            </a:pPr>
            <a:r>
              <a:rPr lang="id-ID" dirty="0" smtClean="0"/>
              <a:t>Membuat pilihan alternatif dengan tujuan bergerak menuju keadaan yang diinginkan</a:t>
            </a:r>
            <a:endParaRPr lang="en-US" dirty="0" smtClean="0"/>
          </a:p>
          <a:p>
            <a:pPr marL="0" indent="0">
              <a:buNone/>
            </a:pPr>
            <a:endParaRPr lang="en-US" dirty="0" smtClean="0"/>
          </a:p>
          <a:p>
            <a:pPr marL="0" indent="0">
              <a:buNone/>
            </a:pPr>
            <a:endParaRPr lang="en-US" b="1" dirty="0" smtClean="0"/>
          </a:p>
          <a:p>
            <a:pPr marL="0" indent="0">
              <a:buNone/>
            </a:pPr>
            <a:endParaRPr lang="en-US" b="1" dirty="0" smtClean="0"/>
          </a:p>
        </p:txBody>
      </p:sp>
      <p:pic>
        <p:nvPicPr>
          <p:cNvPr id="1026" name="Picture 2" descr="Image result for decision mak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470745"/>
            <a:ext cx="4208745" cy="236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21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Rational Choice Paradigm of Decision Making</a:t>
            </a:r>
            <a:r>
              <a:rPr lang="en-US" b="1" dirty="0"/>
              <a:t/>
            </a:r>
            <a:br>
              <a:rPr lang="en-US" b="1" dirty="0"/>
            </a:b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b="1" dirty="0" smtClean="0"/>
              <a:t>* </a:t>
            </a:r>
            <a:r>
              <a:rPr lang="id-ID" b="1" dirty="0" smtClean="0"/>
              <a:t>Rational </a:t>
            </a:r>
            <a:r>
              <a:rPr lang="id-ID" b="1" dirty="0"/>
              <a:t>Choice Paradigm</a:t>
            </a:r>
            <a:r>
              <a:rPr lang="en-US" b="1" dirty="0"/>
              <a:t> </a:t>
            </a:r>
          </a:p>
          <a:p>
            <a:pPr marL="0" indent="0">
              <a:buNone/>
            </a:pPr>
            <a:r>
              <a:rPr lang="id-ID" dirty="0" smtClean="0"/>
              <a:t>Pandangan </a:t>
            </a:r>
            <a:r>
              <a:rPr lang="id-ID" dirty="0"/>
              <a:t>dalam pengambilan keputusan bahwa orang harus dan biasanya menggunakan logika dan semua informasi yang ada untuk memilih alternatif dengan nilai tinggi </a:t>
            </a:r>
            <a:endParaRPr lang="en-GB" dirty="0" smtClean="0"/>
          </a:p>
          <a:p>
            <a:pPr>
              <a:buFont typeface="Arial" charset="0"/>
              <a:buChar char="•"/>
            </a:pPr>
            <a:endParaRPr lang="id-ID" dirty="0"/>
          </a:p>
          <a:p>
            <a:pPr marL="0" indent="0">
              <a:buNone/>
            </a:pPr>
            <a:r>
              <a:rPr lang="en-US" b="1" dirty="0"/>
              <a:t>* </a:t>
            </a:r>
            <a:r>
              <a:rPr lang="id-ID" b="1" dirty="0"/>
              <a:t>Subjective Expected Utility </a:t>
            </a:r>
            <a:endParaRPr lang="en-US" b="1" dirty="0"/>
          </a:p>
          <a:p>
            <a:pPr marL="0" indent="0">
              <a:buNone/>
            </a:pPr>
            <a:r>
              <a:rPr lang="id-ID" dirty="0"/>
              <a:t>Probabilitas (harapan) kepuasan (utility) yang dihasilkan dari pemilihan alternatif tertentu dalam sebuah keputusan</a:t>
            </a:r>
            <a:endParaRPr lang="en-US" dirty="0"/>
          </a:p>
          <a:p>
            <a:endParaRPr lang="en-GB" dirty="0"/>
          </a:p>
        </p:txBody>
      </p:sp>
    </p:spTree>
    <p:extLst>
      <p:ext uri="{BB962C8B-B14F-4D97-AF65-F5344CB8AC3E}">
        <p14:creationId xmlns:p14="http://schemas.microsoft.com/office/powerpoint/2010/main" val="72297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304800" y="152400"/>
            <a:ext cx="8686800" cy="685800"/>
          </a:xfrm>
        </p:spPr>
        <p:txBody>
          <a:bodyPr>
            <a:normAutofit/>
          </a:bodyPr>
          <a:lstStyle/>
          <a:p>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295400"/>
            <a:ext cx="6858000" cy="4953000"/>
          </a:xfrm>
        </p:spPr>
      </p:pic>
    </p:spTree>
    <p:extLst>
      <p:ext uri="{BB962C8B-B14F-4D97-AF65-F5344CB8AC3E}">
        <p14:creationId xmlns:p14="http://schemas.microsoft.com/office/powerpoint/2010/main" val="260738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Problems with the Rational Choice Pradigm</a:t>
            </a:r>
            <a:endParaRPr lang="id-ID" dirty="0"/>
          </a:p>
        </p:txBody>
      </p:sp>
      <p:sp>
        <p:nvSpPr>
          <p:cNvPr id="3" name="Content Placeholder 2"/>
          <p:cNvSpPr>
            <a:spLocks noGrp="1"/>
          </p:cNvSpPr>
          <p:nvPr>
            <p:ph idx="1"/>
          </p:nvPr>
        </p:nvSpPr>
        <p:spPr/>
        <p:txBody>
          <a:bodyPr/>
          <a:lstStyle/>
          <a:p>
            <a:r>
              <a:rPr lang="id-ID" dirty="0" smtClean="0"/>
              <a:t>Sangat logis, namun tidak mungkin diterapkan dalam kenyataan</a:t>
            </a:r>
          </a:p>
          <a:p>
            <a:r>
              <a:rPr lang="id-ID" dirty="0" smtClean="0"/>
              <a:t>Orang mengalami kesulitan mengenali masalah </a:t>
            </a:r>
          </a:p>
          <a:p>
            <a:r>
              <a:rPr lang="id-ID" dirty="0" smtClean="0"/>
              <a:t>Berfokus pada pemikiran logis dan sama sekali mengabaikan fakta bahwa emosi juga mempengaruhi bahkan mungkin mendominasi prosees pengambilan keputusan </a:t>
            </a:r>
            <a:endParaRPr lang="id-ID" dirty="0"/>
          </a:p>
        </p:txBody>
      </p:sp>
    </p:spTree>
    <p:extLst>
      <p:ext uri="{BB962C8B-B14F-4D97-AF65-F5344CB8AC3E}">
        <p14:creationId xmlns:p14="http://schemas.microsoft.com/office/powerpoint/2010/main" val="145157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Identifying Problems and Opportunities</a:t>
            </a:r>
            <a:endParaRPr lang="id-ID" dirty="0"/>
          </a:p>
        </p:txBody>
      </p:sp>
      <p:sp>
        <p:nvSpPr>
          <p:cNvPr id="3" name="Content Placeholder 2"/>
          <p:cNvSpPr>
            <a:spLocks noGrp="1"/>
          </p:cNvSpPr>
          <p:nvPr>
            <p:ph idx="1"/>
          </p:nvPr>
        </p:nvSpPr>
        <p:spPr/>
        <p:txBody>
          <a:bodyPr/>
          <a:lstStyle/>
          <a:p>
            <a:r>
              <a:rPr lang="id-ID" dirty="0" smtClean="0"/>
              <a:t>Identifikasi masalah bukan hanya langkah awal dalam pengambilan keputusan, ini bisa dibilang merupakan langkah yang paling penting </a:t>
            </a:r>
            <a:endParaRPr lang="id-ID" dirty="0"/>
          </a:p>
        </p:txBody>
      </p:sp>
      <p:pic>
        <p:nvPicPr>
          <p:cNvPr id="2050" name="Picture 2" descr="Image result for identifying problems and opportunities in entrepreneu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071" y="3429000"/>
            <a:ext cx="4190999" cy="269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387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Problems with Problem Identification</a:t>
            </a:r>
            <a:endParaRPr lang="id-ID" dirty="0"/>
          </a:p>
        </p:txBody>
      </p:sp>
      <p:sp>
        <p:nvSpPr>
          <p:cNvPr id="3" name="Content Placeholder 2"/>
          <p:cNvSpPr>
            <a:spLocks noGrp="1"/>
          </p:cNvSpPr>
          <p:nvPr>
            <p:ph idx="1"/>
          </p:nvPr>
        </p:nvSpPr>
        <p:spPr/>
        <p:txBody>
          <a:bodyPr/>
          <a:lstStyle/>
          <a:p>
            <a:pPr marL="0" indent="0">
              <a:buNone/>
            </a:pPr>
            <a:r>
              <a:rPr lang="id-ID" dirty="0" smtClean="0"/>
              <a:t>5 masalah yang paling dikenal:</a:t>
            </a:r>
          </a:p>
          <a:p>
            <a:pPr marL="514350" indent="-514350">
              <a:buAutoNum type="arabicPeriod"/>
            </a:pPr>
            <a:r>
              <a:rPr lang="id-ID" dirty="0" smtClean="0"/>
              <a:t>Stakeholder Farming </a:t>
            </a:r>
          </a:p>
          <a:p>
            <a:pPr marL="514350" indent="-514350">
              <a:buAutoNum type="arabicPeriod"/>
            </a:pPr>
            <a:r>
              <a:rPr lang="id-ID" dirty="0" smtClean="0"/>
              <a:t>Perceptual Defense </a:t>
            </a:r>
          </a:p>
          <a:p>
            <a:pPr marL="514350" indent="-514350">
              <a:buAutoNum type="arabicPeriod"/>
            </a:pPr>
            <a:r>
              <a:rPr lang="id-ID" dirty="0" smtClean="0"/>
              <a:t>Mental Models </a:t>
            </a:r>
          </a:p>
          <a:p>
            <a:pPr marL="514350" indent="-514350">
              <a:buAutoNum type="arabicPeriod"/>
            </a:pPr>
            <a:r>
              <a:rPr lang="id-ID" dirty="0" smtClean="0"/>
              <a:t>Decisive Leadership</a:t>
            </a:r>
          </a:p>
          <a:p>
            <a:pPr marL="514350" indent="-514350">
              <a:buAutoNum type="arabicPeriod"/>
            </a:pPr>
            <a:r>
              <a:rPr lang="id-ID" dirty="0" smtClean="0"/>
              <a:t>Solution Focused Problems</a:t>
            </a:r>
            <a:endParaRPr lang="id-ID" dirty="0"/>
          </a:p>
        </p:txBody>
      </p:sp>
    </p:spTree>
    <p:extLst>
      <p:ext uri="{BB962C8B-B14F-4D97-AF65-F5344CB8AC3E}">
        <p14:creationId xmlns:p14="http://schemas.microsoft.com/office/powerpoint/2010/main" val="2553862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Identifying Problems and Opportunities More Effectively</a:t>
            </a:r>
            <a:endParaRPr lang="id-ID" dirty="0"/>
          </a:p>
        </p:txBody>
      </p:sp>
      <p:sp>
        <p:nvSpPr>
          <p:cNvPr id="3" name="Content Placeholder 2"/>
          <p:cNvSpPr>
            <a:spLocks noGrp="1"/>
          </p:cNvSpPr>
          <p:nvPr>
            <p:ph idx="1"/>
          </p:nvPr>
        </p:nvSpPr>
        <p:spPr/>
        <p:txBody>
          <a:bodyPr/>
          <a:lstStyle/>
          <a:p>
            <a:r>
              <a:rPr lang="id-ID" dirty="0" smtClean="0"/>
              <a:t>Mengakui masalah dan akan selalu menjadi tantangan, tapi salah satu cara untuk memperbaiki prosesnya adalah dengan menyadari 5 kesalahan identifikasi masalah yang sudah dijelaskan</a:t>
            </a:r>
            <a:endParaRPr lang="id-ID" dirty="0"/>
          </a:p>
        </p:txBody>
      </p:sp>
      <p:pic>
        <p:nvPicPr>
          <p:cNvPr id="3074" name="Picture 2" descr="Image result for identifying problems and opportunities more effective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663" y="4191000"/>
            <a:ext cx="3581400" cy="237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4041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575</TotalTime>
  <Words>1151</Words>
  <Application>Microsoft Office PowerPoint</Application>
  <PresentationFormat>On-screen Show (4:3)</PresentationFormat>
  <Paragraphs>171</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Trek</vt:lpstr>
      <vt:lpstr>Organizational Behavior  Chapter 7 Decision Making and Creativity</vt:lpstr>
      <vt:lpstr>Learning Objectives</vt:lpstr>
      <vt:lpstr>PowerPoint Presentation</vt:lpstr>
      <vt:lpstr>Rational Choice Paradigm of Decision Making </vt:lpstr>
      <vt:lpstr>PowerPoint Presentation</vt:lpstr>
      <vt:lpstr>Problems with the Rational Choice Pradigm</vt:lpstr>
      <vt:lpstr>Identifying Problems and Opportunities</vt:lpstr>
      <vt:lpstr>Problems with Problem Identification</vt:lpstr>
      <vt:lpstr>Identifying Problems and Opportunities More Effectively</vt:lpstr>
      <vt:lpstr>Evaluating and Choosing Alternatives</vt:lpstr>
      <vt:lpstr>Problem with Goals</vt:lpstr>
      <vt:lpstr>Problems with Goals </vt:lpstr>
      <vt:lpstr>Problems with Information Processing</vt:lpstr>
      <vt:lpstr>Biased decision heuristic</vt:lpstr>
      <vt:lpstr>PowerPoint Presentation</vt:lpstr>
      <vt:lpstr>Emotion and making choices</vt:lpstr>
      <vt:lpstr>PowerPoint Presentation</vt:lpstr>
      <vt:lpstr>Causes of escalating commitment</vt:lpstr>
      <vt:lpstr>EVALUATING DECISION OUTCOMES MORE EFFECTIVELY</vt:lpstr>
      <vt:lpstr>Employee Involvement in Decision Making</vt:lpstr>
      <vt:lpstr>Employee Involvment Model</vt:lpstr>
      <vt:lpstr>CREATIVITY</vt:lpstr>
      <vt:lpstr>The Creative Process Model</vt:lpstr>
      <vt:lpstr>Characteristics of Creative People</vt:lpstr>
      <vt:lpstr>Organizational Conditions Supporting Creativity</vt:lpstr>
      <vt:lpstr>Activities That Encourage Creativity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Behavior  Chapter 7 Decision Making and Creativity</dc:title>
  <dc:creator>Tifany</dc:creator>
  <cp:lastModifiedBy>LENOVO</cp:lastModifiedBy>
  <cp:revision>17</cp:revision>
  <dcterms:created xsi:type="dcterms:W3CDTF">2018-02-15T17:06:58Z</dcterms:created>
  <dcterms:modified xsi:type="dcterms:W3CDTF">2018-02-16T07:58:21Z</dcterms:modified>
</cp:coreProperties>
</file>