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7" r:id="rId1"/>
  </p:sldMasterIdLst>
  <p:notesMasterIdLst>
    <p:notesMasterId r:id="rId36"/>
  </p:notesMasterIdLst>
  <p:sldIdLst>
    <p:sldId id="256" r:id="rId2"/>
    <p:sldId id="264" r:id="rId3"/>
    <p:sldId id="284" r:id="rId4"/>
    <p:sldId id="259" r:id="rId5"/>
    <p:sldId id="260" r:id="rId6"/>
    <p:sldId id="261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92" r:id="rId15"/>
    <p:sldId id="293" r:id="rId16"/>
    <p:sldId id="294" r:id="rId17"/>
    <p:sldId id="296" r:id="rId18"/>
    <p:sldId id="295" r:id="rId19"/>
    <p:sldId id="297" r:id="rId20"/>
    <p:sldId id="298" r:id="rId21"/>
    <p:sldId id="300" r:id="rId22"/>
    <p:sldId id="299" r:id="rId23"/>
    <p:sldId id="301" r:id="rId24"/>
    <p:sldId id="303" r:id="rId25"/>
    <p:sldId id="305" r:id="rId26"/>
    <p:sldId id="304" r:id="rId27"/>
    <p:sldId id="306" r:id="rId28"/>
    <p:sldId id="307" r:id="rId29"/>
    <p:sldId id="308" r:id="rId30"/>
    <p:sldId id="309" r:id="rId31"/>
    <p:sldId id="310" r:id="rId32"/>
    <p:sldId id="311" r:id="rId33"/>
    <p:sldId id="312" r:id="rId34"/>
    <p:sldId id="313" r:id="rId35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B1C858B7-3EA9-4E90-9190-E27AADC83977}">
  <a:tblStyle styleId="{B1C858B7-3EA9-4E90-9190-E27AADC8397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-120" y="-37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interSettings" Target="printerSettings/printerSettings1.bin"/><Relationship Id="rId38" Type="http://schemas.openxmlformats.org/officeDocument/2006/relationships/presProps" Target="presProps.xml"/><Relationship Id="rId39" Type="http://schemas.openxmlformats.org/officeDocument/2006/relationships/viewProps" Target="viewProps.xml"/><Relationship Id="rId40" Type="http://schemas.openxmlformats.org/officeDocument/2006/relationships/theme" Target="theme/theme1.xml"/><Relationship Id="rId4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9741541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Shape 1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Emotional</a:t>
            </a:r>
            <a:r>
              <a:rPr lang="en-US" baseline="0" dirty="0" smtClean="0"/>
              <a:t> labor: </a:t>
            </a:r>
            <a:r>
              <a:rPr lang="en-US" baseline="0" dirty="0" err="1" smtClean="0"/>
              <a:t>usaha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perencanaan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kontrol</a:t>
            </a:r>
            <a:r>
              <a:rPr lang="en-US" baseline="0" dirty="0" smtClean="0"/>
              <a:t> yang </a:t>
            </a:r>
            <a:r>
              <a:rPr lang="en-US" baseline="0" dirty="0" err="1" smtClean="0"/>
              <a:t>dibutuhkan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untuk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mengekspresikan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emosi</a:t>
            </a:r>
            <a:r>
              <a:rPr lang="en-US" baseline="0" dirty="0" smtClean="0"/>
              <a:t> yang </a:t>
            </a:r>
            <a:r>
              <a:rPr lang="en-US" baseline="0" dirty="0" err="1" smtClean="0"/>
              <a:t>diinginkan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organisasi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selama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transaksi</a:t>
            </a:r>
            <a:r>
              <a:rPr lang="en-US" baseline="0" dirty="0" smtClean="0"/>
              <a:t> interpersonal – </a:t>
            </a:r>
            <a:r>
              <a:rPr lang="en-US" baseline="0" dirty="0" err="1" smtClean="0"/>
              <a:t>tahan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kesel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tahan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bete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tahan</a:t>
            </a:r>
            <a:r>
              <a:rPr lang="en-US" baseline="0" dirty="0" smtClean="0"/>
              <a:t> segala2nya </a:t>
            </a:r>
            <a:r>
              <a:rPr lang="en-US" baseline="0" dirty="0" err="1" smtClean="0"/>
              <a:t>saat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lagi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kerja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berhadapan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sama</a:t>
            </a:r>
            <a:r>
              <a:rPr lang="en-US" baseline="0" dirty="0" smtClean="0"/>
              <a:t> orang2 yang </a:t>
            </a:r>
            <a:r>
              <a:rPr lang="en-US" baseline="0" dirty="0" err="1" smtClean="0"/>
              <a:t>berhubungan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sama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 (</a:t>
            </a:r>
            <a:r>
              <a:rPr lang="en-US" baseline="0" dirty="0" err="1" smtClean="0"/>
              <a:t>pelanggan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pasien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klien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dsb</a:t>
            </a:r>
            <a:r>
              <a:rPr lang="en-US" baseline="0" dirty="0" smtClean="0"/>
              <a:t>)</a:t>
            </a:r>
          </a:p>
          <a:p>
            <a:endParaRPr lang="en-US" baseline="0" dirty="0" smtClean="0"/>
          </a:p>
          <a:p>
            <a:r>
              <a:rPr lang="en-US" baseline="0" dirty="0" err="1" smtClean="0"/>
              <a:t>Hampir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semua</a:t>
            </a:r>
            <a:r>
              <a:rPr lang="en-US" baseline="0" dirty="0" smtClean="0"/>
              <a:t> org </a:t>
            </a:r>
            <a:r>
              <a:rPr lang="en-US" baseline="0" dirty="0" err="1" smtClean="0"/>
              <a:t>diharapkan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untuk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patuh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pada</a:t>
            </a:r>
            <a:r>
              <a:rPr lang="en-US" baseline="0" dirty="0" smtClean="0"/>
              <a:t> display rule – </a:t>
            </a:r>
            <a:r>
              <a:rPr lang="en-US" baseline="0" dirty="0" err="1" smtClean="0"/>
              <a:t>norma</a:t>
            </a:r>
            <a:r>
              <a:rPr lang="en-US" baseline="0" dirty="0" smtClean="0"/>
              <a:t> yang </a:t>
            </a:r>
            <a:r>
              <a:rPr lang="en-US" baseline="0" dirty="0" err="1" smtClean="0"/>
              <a:t>mengharuskan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untuk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memperlihatkan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emosi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tertentu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untuk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menyembunyikan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emosi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tertentu</a:t>
            </a:r>
            <a:r>
              <a:rPr lang="en-US" baseline="0" dirty="0" smtClean="0"/>
              <a:t> – </a:t>
            </a:r>
            <a:r>
              <a:rPr lang="en-US" baseline="0" dirty="0" err="1" smtClean="0"/>
              <a:t>ni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contohnya</a:t>
            </a:r>
            <a:r>
              <a:rPr lang="en-US" baseline="0" dirty="0" smtClean="0"/>
              <a:t> customer service</a:t>
            </a:r>
          </a:p>
        </p:txBody>
      </p:sp>
    </p:spTree>
    <p:extLst>
      <p:ext uri="{BB962C8B-B14F-4D97-AF65-F5344CB8AC3E}">
        <p14:creationId xmlns:p14="http://schemas.microsoft.com/office/powerpoint/2010/main" val="32641469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Kalo</a:t>
            </a:r>
            <a:r>
              <a:rPr lang="en-US" dirty="0" smtClean="0"/>
              <a:t> </a:t>
            </a:r>
            <a:r>
              <a:rPr lang="en-US" dirty="0" err="1" smtClean="0"/>
              <a:t>lagi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jadi</a:t>
            </a:r>
            <a:r>
              <a:rPr lang="en-US" dirty="0" smtClean="0"/>
              <a:t> </a:t>
            </a:r>
            <a:r>
              <a:rPr lang="en-US" dirty="0" err="1" smtClean="0"/>
              <a:t>pelayan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kfc</a:t>
            </a:r>
            <a:r>
              <a:rPr lang="en-US" baseline="0" dirty="0" smtClean="0"/>
              <a:t> yang </a:t>
            </a:r>
            <a:r>
              <a:rPr lang="en-US" baseline="0" dirty="0" err="1" smtClean="0"/>
              <a:t>harus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senyum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nawarin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segala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paket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ayam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cd yang </a:t>
            </a:r>
            <a:r>
              <a:rPr lang="en-US" baseline="0" dirty="0" err="1" smtClean="0"/>
              <a:t>kalimatnya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panjang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itu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padahal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abis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putus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ya</a:t>
            </a:r>
            <a:r>
              <a:rPr lang="en-US" baseline="0" dirty="0" smtClean="0"/>
              <a:t>.. </a:t>
            </a:r>
            <a:r>
              <a:rPr lang="en-US" baseline="0" dirty="0" err="1" smtClean="0"/>
              <a:t>Secara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sedih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tuh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susah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banget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buat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mengajak</a:t>
            </a:r>
            <a:r>
              <a:rPr lang="en-US" baseline="0" dirty="0" smtClean="0"/>
              <a:t> otot2 </a:t>
            </a:r>
            <a:r>
              <a:rPr lang="en-US" baseline="0" dirty="0" err="1" smtClean="0"/>
              <a:t>wajah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tersenyum</a:t>
            </a:r>
            <a:r>
              <a:rPr lang="en-US" baseline="0" dirty="0" smtClean="0"/>
              <a:t>. </a:t>
            </a:r>
          </a:p>
          <a:p>
            <a:endParaRPr lang="en-US" baseline="0" dirty="0" smtClean="0"/>
          </a:p>
          <a:p>
            <a:r>
              <a:rPr lang="en-US" baseline="0" dirty="0" err="1" smtClean="0"/>
              <a:t>Sebaliknya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Kalo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yg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lucu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banget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tapi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harus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serius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dalam</a:t>
            </a:r>
            <a:r>
              <a:rPr lang="en-US" baseline="0" dirty="0" smtClean="0"/>
              <a:t> meeting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gaboleh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ketawa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susah</a:t>
            </a:r>
            <a:r>
              <a:rPr lang="en-US" baseline="0" dirty="0" smtClean="0"/>
              <a:t>. Senyum2 </a:t>
            </a:r>
            <a:r>
              <a:rPr lang="en-US" baseline="0" dirty="0" err="1" smtClean="0"/>
              <a:t>sendiri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pasti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ditanya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kenapa</a:t>
            </a:r>
            <a:r>
              <a:rPr lang="en-US" baseline="0" dirty="0" smtClean="0"/>
              <a:t>.. Hmm</a:t>
            </a:r>
          </a:p>
          <a:p>
            <a:endParaRPr lang="en-US" baseline="0" dirty="0" smtClean="0"/>
          </a:p>
          <a:p>
            <a:r>
              <a:rPr lang="en-US" baseline="0" dirty="0" err="1" smtClean="0"/>
              <a:t>Tapi</a:t>
            </a:r>
            <a:r>
              <a:rPr lang="en-US" baseline="0" dirty="0" smtClean="0"/>
              <a:t>.. </a:t>
            </a:r>
            <a:r>
              <a:rPr lang="en-US" baseline="0" dirty="0" err="1" smtClean="0"/>
              <a:t>Emosi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sebenarnya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cenderung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memperlihatkan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dirinya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sebagai</a:t>
            </a:r>
            <a:r>
              <a:rPr lang="en-US" baseline="0" dirty="0" smtClean="0"/>
              <a:t> gestur2 yang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sadarin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Tbtb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bengong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trus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cemberut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bengong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trus</a:t>
            </a:r>
            <a:r>
              <a:rPr lang="en-US" baseline="0" dirty="0" smtClean="0"/>
              <a:t> senyum2… Dari situ,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bisa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ketawan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kalo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 faking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merasakan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bahwa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sebenernya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merasakan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emosi</a:t>
            </a:r>
            <a:r>
              <a:rPr lang="en-US" baseline="0" dirty="0" smtClean="0"/>
              <a:t> yang </a:t>
            </a:r>
            <a:r>
              <a:rPr lang="en-US" baseline="0" dirty="0" err="1" smtClean="0"/>
              <a:t>sebenarnya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usaha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perlihatkan</a:t>
            </a:r>
            <a:r>
              <a:rPr lang="en-US" baseline="0" dirty="0" smtClean="0"/>
              <a:t>.. </a:t>
            </a:r>
            <a:r>
              <a:rPr lang="en-US" baseline="0" dirty="0" err="1" smtClean="0"/>
              <a:t>Disinilah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terjadi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disonansi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emosional</a:t>
            </a:r>
            <a:r>
              <a:rPr lang="en-US" baseline="0" dirty="0" smtClean="0"/>
              <a:t>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Cara </a:t>
            </a:r>
            <a:r>
              <a:rPr lang="en-US" baseline="0" dirty="0" err="1" smtClean="0"/>
              <a:t>mengatasinya</a:t>
            </a:r>
            <a:r>
              <a:rPr lang="en-US" baseline="0" dirty="0" smtClean="0"/>
              <a:t>? </a:t>
            </a:r>
            <a:r>
              <a:rPr lang="en-US" baseline="0" dirty="0" err="1" smtClean="0"/>
              <a:t>Merekrut</a:t>
            </a:r>
            <a:r>
              <a:rPr lang="en-US" baseline="0" dirty="0" smtClean="0"/>
              <a:t> orang </a:t>
            </a:r>
            <a:r>
              <a:rPr lang="en-US" baseline="0" dirty="0" err="1" smtClean="0"/>
              <a:t>dengan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kecenderungan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alami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untuk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mendisplay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emosi</a:t>
            </a:r>
            <a:r>
              <a:rPr lang="en-US" baseline="0" dirty="0" smtClean="0"/>
              <a:t> yang </a:t>
            </a:r>
            <a:r>
              <a:rPr lang="en-US" baseline="0" dirty="0" err="1" smtClean="0"/>
              <a:t>diperlukan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oleh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pekerjaan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Harus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senyum</a:t>
            </a:r>
            <a:r>
              <a:rPr lang="en-US" baseline="0" dirty="0" smtClean="0"/>
              <a:t>? </a:t>
            </a:r>
            <a:r>
              <a:rPr lang="en-US" baseline="0" dirty="0" err="1" smtClean="0"/>
              <a:t>Rekrut</a:t>
            </a:r>
            <a:r>
              <a:rPr lang="en-US" baseline="0" dirty="0" smtClean="0"/>
              <a:t> orang yang </a:t>
            </a:r>
            <a:r>
              <a:rPr lang="en-US" baseline="0" dirty="0" err="1" smtClean="0"/>
              <a:t>emang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kepribadiannya</a:t>
            </a:r>
            <a:r>
              <a:rPr lang="en-US" baseline="0" dirty="0" smtClean="0"/>
              <a:t> extraversion </a:t>
            </a:r>
            <a:r>
              <a:rPr lang="en-US" baseline="0" dirty="0" err="1" smtClean="0"/>
              <a:t>mungkin</a:t>
            </a:r>
            <a:r>
              <a:rPr lang="en-US" baseline="0" dirty="0" smtClean="0"/>
              <a:t>.. </a:t>
            </a:r>
          </a:p>
        </p:txBody>
      </p:sp>
    </p:spTree>
    <p:extLst>
      <p:ext uri="{BB962C8B-B14F-4D97-AF65-F5344CB8AC3E}">
        <p14:creationId xmlns:p14="http://schemas.microsoft.com/office/powerpoint/2010/main" val="42054113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Shape 2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Shape 2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7" name="Shape 2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dirty="0" err="1" smtClean="0"/>
              <a:t>Contohnya</a:t>
            </a:r>
            <a:r>
              <a:rPr lang="en-US" dirty="0" smtClean="0"/>
              <a:t>: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marah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terhadap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teman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kerja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pelanggan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atau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bahkan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komputer</a:t>
            </a:r>
            <a:r>
              <a:rPr lang="en-US" baseline="0" dirty="0" smtClean="0"/>
              <a:t> yang </a:t>
            </a:r>
            <a:r>
              <a:rPr lang="en-US" baseline="0" dirty="0" err="1" smtClean="0"/>
              <a:t>sedang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pakai</a:t>
            </a:r>
            <a:r>
              <a:rPr lang="en-US" baseline="0" dirty="0" smtClean="0"/>
              <a:t>. </a:t>
            </a:r>
          </a:p>
          <a:p>
            <a:endParaRPr lang="en-US" baseline="0" dirty="0" smtClean="0"/>
          </a:p>
          <a:p>
            <a:r>
              <a:rPr lang="en-US" baseline="0" dirty="0" err="1" smtClean="0"/>
              <a:t>Emosi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adalah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pengalaman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Dia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mewakili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terjadinya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perubahan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kondisi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fisiologis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 (</a:t>
            </a:r>
            <a:r>
              <a:rPr lang="en-US" baseline="0" dirty="0" err="1" smtClean="0"/>
              <a:t>tekanan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darah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dll</a:t>
            </a:r>
            <a:r>
              <a:rPr lang="en-US" baseline="0" dirty="0" smtClean="0"/>
              <a:t>), </a:t>
            </a:r>
            <a:r>
              <a:rPr lang="en-US" baseline="0" dirty="0" err="1" smtClean="0"/>
              <a:t>kondisi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psikologis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 (</a:t>
            </a:r>
            <a:r>
              <a:rPr lang="en-US" baseline="0" dirty="0" err="1" smtClean="0"/>
              <a:t>kemampuan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untuk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berpikir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jernih</a:t>
            </a:r>
            <a:r>
              <a:rPr lang="en-US" baseline="0" dirty="0" smtClean="0"/>
              <a:t>),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perilaku</a:t>
            </a:r>
            <a:r>
              <a:rPr lang="en-US" baseline="0" dirty="0" smtClean="0"/>
              <a:t> (facial expression </a:t>
            </a:r>
            <a:r>
              <a:rPr lang="en-US" baseline="0" dirty="0" err="1" smtClean="0"/>
              <a:t>atau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bahkan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bisa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nabok</a:t>
            </a:r>
            <a:r>
              <a:rPr lang="en-US" baseline="0" dirty="0" smtClean="0"/>
              <a:t>). </a:t>
            </a:r>
            <a:r>
              <a:rPr lang="en-US" baseline="0" dirty="0" err="1" smtClean="0"/>
              <a:t>Biasanya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juga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terjadinya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tanpa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sadari</a:t>
            </a:r>
            <a:r>
              <a:rPr lang="en-US" baseline="0" dirty="0" smtClean="0"/>
              <a:t>. Kita </a:t>
            </a:r>
            <a:r>
              <a:rPr lang="en-US" baseline="0" dirty="0" err="1" smtClean="0"/>
              <a:t>mengalami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emosi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itu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bukan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berarti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sedang</a:t>
            </a:r>
            <a:r>
              <a:rPr lang="en-US" baseline="0" dirty="0" smtClean="0"/>
              <a:t> “</a:t>
            </a:r>
            <a:r>
              <a:rPr lang="en-US" baseline="0" dirty="0" err="1" smtClean="0"/>
              <a:t>emosional</a:t>
            </a:r>
            <a:r>
              <a:rPr lang="en-US" baseline="0" dirty="0" smtClean="0"/>
              <a:t>” kayak </a:t>
            </a:r>
            <a:r>
              <a:rPr lang="en-US" baseline="0" dirty="0" err="1" smtClean="0"/>
              <a:t>nangis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ngamuk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dll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Nyatanya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tuh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mengalami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emosi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tiap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detik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tapi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gak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sadar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Terus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ujungnya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emosi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menempatkan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kondisi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dari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kesiapan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Saat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sedang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khawatir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 deg2an,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tersebut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jd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bikin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lebih</a:t>
            </a:r>
            <a:r>
              <a:rPr lang="en-US" baseline="0" dirty="0" smtClean="0"/>
              <a:t> sip </a:t>
            </a:r>
            <a:r>
              <a:rPr lang="en-US" baseline="0" dirty="0" err="1" smtClean="0"/>
              <a:t>untuk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melakukan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suatu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tindakan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Emosi</a:t>
            </a:r>
            <a:r>
              <a:rPr lang="en-US" baseline="0" dirty="0" smtClean="0"/>
              <a:t> yang </a:t>
            </a:r>
            <a:r>
              <a:rPr lang="en-US" baseline="0" dirty="0" err="1" smtClean="0"/>
              <a:t>kuat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juga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mendorong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utk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lebih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sadar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adanya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suatu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ancaman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atau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kesempatan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lingkungan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luar</a:t>
            </a:r>
            <a:r>
              <a:rPr lang="en-US" baseline="0" dirty="0" smtClean="0"/>
              <a:t>. </a:t>
            </a:r>
          </a:p>
          <a:p>
            <a:endParaRPr lang="en-US" baseline="0" dirty="0" smtClean="0"/>
          </a:p>
          <a:p>
            <a:r>
              <a:rPr lang="en-US" baseline="0" dirty="0" err="1" smtClean="0"/>
              <a:t>Sebelumnya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tidak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perhatian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khusus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terhadap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emosi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pekerjaan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tapi</a:t>
            </a:r>
            <a:r>
              <a:rPr lang="en-US" baseline="0" dirty="0" smtClean="0"/>
              <a:t> recently </a:t>
            </a:r>
            <a:r>
              <a:rPr lang="en-US" baseline="0" dirty="0" err="1" smtClean="0"/>
              <a:t>ilmuwan</a:t>
            </a:r>
            <a:r>
              <a:rPr lang="en-US" baseline="0" dirty="0" smtClean="0"/>
              <a:t> OB </a:t>
            </a:r>
            <a:r>
              <a:rPr lang="en-US" baseline="0" dirty="0" err="1" smtClean="0"/>
              <a:t>mulai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menaruh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perhatiannya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karena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nyatanya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memang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emosi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mempengaruhi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kinerja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karena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emosi</a:t>
            </a:r>
            <a:r>
              <a:rPr lang="en-US" baseline="0" dirty="0" smtClean="0"/>
              <a:t> does </a:t>
            </a:r>
            <a:r>
              <a:rPr lang="en-US" baseline="0" dirty="0" err="1" smtClean="0"/>
              <a:t>mempengaruhi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persepsi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sikap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keputusan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perilaku</a:t>
            </a:r>
            <a:r>
              <a:rPr lang="en-US" baseline="0" dirty="0" smtClean="0"/>
              <a:t>. Di </a:t>
            </a:r>
            <a:r>
              <a:rPr lang="en-US" baseline="0" dirty="0" err="1" smtClean="0"/>
              <a:t>kerjaan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kan</a:t>
            </a:r>
            <a:r>
              <a:rPr lang="en-US" baseline="0" dirty="0" smtClean="0"/>
              <a:t> hal2 </a:t>
            </a:r>
            <a:r>
              <a:rPr lang="en-US" baseline="0" dirty="0" err="1" smtClean="0"/>
              <a:t>ini</a:t>
            </a:r>
            <a:r>
              <a:rPr lang="en-US" baseline="0" dirty="0" smtClean="0"/>
              <a:t> vital </a:t>
            </a:r>
            <a:r>
              <a:rPr lang="en-US" baseline="0" dirty="0" err="1" smtClean="0"/>
              <a:t>banget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Shape 2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Shape 2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Shape 2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7" name="Shape 2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dirty="0" err="1" smtClean="0"/>
              <a:t>Contohnya</a:t>
            </a:r>
            <a:r>
              <a:rPr lang="en-US" dirty="0" smtClean="0"/>
              <a:t>: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marah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terhadap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teman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kerja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pelanggan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atau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bahkan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komputer</a:t>
            </a:r>
            <a:r>
              <a:rPr lang="en-US" baseline="0" dirty="0" smtClean="0"/>
              <a:t> yang </a:t>
            </a:r>
            <a:r>
              <a:rPr lang="en-US" baseline="0" dirty="0" err="1" smtClean="0"/>
              <a:t>sedang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pakai</a:t>
            </a:r>
            <a:r>
              <a:rPr lang="en-US" baseline="0" dirty="0" smtClean="0"/>
              <a:t>. </a:t>
            </a:r>
          </a:p>
          <a:p>
            <a:endParaRPr lang="en-US" baseline="0" dirty="0" smtClean="0"/>
          </a:p>
          <a:p>
            <a:r>
              <a:rPr lang="en-US" baseline="0" dirty="0" err="1" smtClean="0"/>
              <a:t>Emosi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adalah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pengalaman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Dia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mewakili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terjadinya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perubahan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kondisi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fisiologis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 (</a:t>
            </a:r>
            <a:r>
              <a:rPr lang="en-US" baseline="0" dirty="0" err="1" smtClean="0"/>
              <a:t>tekanan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darah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dll</a:t>
            </a:r>
            <a:r>
              <a:rPr lang="en-US" baseline="0" dirty="0" smtClean="0"/>
              <a:t>), </a:t>
            </a:r>
            <a:r>
              <a:rPr lang="en-US" baseline="0" dirty="0" err="1" smtClean="0"/>
              <a:t>kondisi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psikologis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 (</a:t>
            </a:r>
            <a:r>
              <a:rPr lang="en-US" baseline="0" dirty="0" err="1" smtClean="0"/>
              <a:t>kemampuan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untuk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berpikir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jernih</a:t>
            </a:r>
            <a:r>
              <a:rPr lang="en-US" baseline="0" dirty="0" smtClean="0"/>
              <a:t>),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perilaku</a:t>
            </a:r>
            <a:r>
              <a:rPr lang="en-US" baseline="0" dirty="0" smtClean="0"/>
              <a:t> (facial expression </a:t>
            </a:r>
            <a:r>
              <a:rPr lang="en-US" baseline="0" dirty="0" err="1" smtClean="0"/>
              <a:t>atau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bahkan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bisa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nabok</a:t>
            </a:r>
            <a:r>
              <a:rPr lang="en-US" baseline="0" dirty="0" smtClean="0"/>
              <a:t>). </a:t>
            </a:r>
            <a:r>
              <a:rPr lang="en-US" baseline="0" dirty="0" err="1" smtClean="0"/>
              <a:t>Biasanya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juga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terjadinya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tanpa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sadari</a:t>
            </a:r>
            <a:r>
              <a:rPr lang="en-US" baseline="0" dirty="0" smtClean="0"/>
              <a:t>. Kita </a:t>
            </a:r>
            <a:r>
              <a:rPr lang="en-US" baseline="0" dirty="0" err="1" smtClean="0"/>
              <a:t>mengalami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emosi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itu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bukan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berarti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sedang</a:t>
            </a:r>
            <a:r>
              <a:rPr lang="en-US" baseline="0" dirty="0" smtClean="0"/>
              <a:t> “</a:t>
            </a:r>
            <a:r>
              <a:rPr lang="en-US" baseline="0" dirty="0" err="1" smtClean="0"/>
              <a:t>emosional</a:t>
            </a:r>
            <a:r>
              <a:rPr lang="en-US" baseline="0" dirty="0" smtClean="0"/>
              <a:t>” kayak </a:t>
            </a:r>
            <a:r>
              <a:rPr lang="en-US" baseline="0" dirty="0" err="1" smtClean="0"/>
              <a:t>nangis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ngamuk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dll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Nyatanya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tuh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mengalami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emosi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tiap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detik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tapi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gak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sadar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Terus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ujungnya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emosi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menempatkan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kondisi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dari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kesiapan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Saat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sedang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khawatir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 deg2an,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tersebut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jd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bikin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lebih</a:t>
            </a:r>
            <a:r>
              <a:rPr lang="en-US" baseline="0" dirty="0" smtClean="0"/>
              <a:t> sip </a:t>
            </a:r>
            <a:r>
              <a:rPr lang="en-US" baseline="0" dirty="0" err="1" smtClean="0"/>
              <a:t>untuk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melakukan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suatu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tindakan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Emosi</a:t>
            </a:r>
            <a:r>
              <a:rPr lang="en-US" baseline="0" dirty="0" smtClean="0"/>
              <a:t> yang </a:t>
            </a:r>
            <a:r>
              <a:rPr lang="en-US" baseline="0" dirty="0" err="1" smtClean="0"/>
              <a:t>kuat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juga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mendorong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utk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lebih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sadar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adanya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suatu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ancaman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atau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kesempatan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lingkungan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luar</a:t>
            </a:r>
            <a:r>
              <a:rPr lang="en-US" baseline="0" dirty="0" smtClean="0"/>
              <a:t>. </a:t>
            </a:r>
          </a:p>
          <a:p>
            <a:endParaRPr lang="en-US" baseline="0" dirty="0" smtClean="0"/>
          </a:p>
          <a:p>
            <a:r>
              <a:rPr lang="en-US" baseline="0" dirty="0" err="1" smtClean="0"/>
              <a:t>Sebelumnya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tidak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perhatian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khusus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terhadap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emosi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pekerjaan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tapi</a:t>
            </a:r>
            <a:r>
              <a:rPr lang="en-US" baseline="0" dirty="0" smtClean="0"/>
              <a:t> recently </a:t>
            </a:r>
            <a:r>
              <a:rPr lang="en-US" baseline="0" dirty="0" err="1" smtClean="0"/>
              <a:t>ilmuwan</a:t>
            </a:r>
            <a:r>
              <a:rPr lang="en-US" baseline="0" dirty="0" smtClean="0"/>
              <a:t> OB </a:t>
            </a:r>
            <a:r>
              <a:rPr lang="en-US" baseline="0" dirty="0" err="1" smtClean="0"/>
              <a:t>mulai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menaruh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perhatiannya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karena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nyatanya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memang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emosi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mempengaruhi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kinerja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karena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emosi</a:t>
            </a:r>
            <a:r>
              <a:rPr lang="en-US" baseline="0" dirty="0" smtClean="0"/>
              <a:t> does </a:t>
            </a:r>
            <a:r>
              <a:rPr lang="en-US" baseline="0" dirty="0" err="1" smtClean="0"/>
              <a:t>mempengaruhi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persepsi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sikap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keputusan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perilaku</a:t>
            </a:r>
            <a:r>
              <a:rPr lang="en-US" baseline="0" dirty="0" smtClean="0"/>
              <a:t>. Di </a:t>
            </a:r>
            <a:r>
              <a:rPr lang="en-US" baseline="0" dirty="0" err="1" smtClean="0"/>
              <a:t>kerjaan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kan</a:t>
            </a:r>
            <a:r>
              <a:rPr lang="en-US" baseline="0" dirty="0" smtClean="0"/>
              <a:t> hal2 </a:t>
            </a:r>
            <a:r>
              <a:rPr lang="en-US" baseline="0" dirty="0" err="1" smtClean="0"/>
              <a:t>ini</a:t>
            </a:r>
            <a:r>
              <a:rPr lang="en-US" baseline="0" dirty="0" smtClean="0"/>
              <a:t> vital </a:t>
            </a:r>
            <a:r>
              <a:rPr lang="en-US" baseline="0" dirty="0" err="1" smtClean="0"/>
              <a:t>banget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Shape 28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1" name="Shape 2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Shape 2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Shape 2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7" name="Shape 2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dirty="0" err="1" smtClean="0"/>
              <a:t>Contohnya</a:t>
            </a:r>
            <a:r>
              <a:rPr lang="en-US" dirty="0" smtClean="0"/>
              <a:t>: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marah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terhadap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teman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kerja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pelanggan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atau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bahkan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komputer</a:t>
            </a:r>
            <a:r>
              <a:rPr lang="en-US" baseline="0" dirty="0" smtClean="0"/>
              <a:t> yang </a:t>
            </a:r>
            <a:r>
              <a:rPr lang="en-US" baseline="0" dirty="0" err="1" smtClean="0"/>
              <a:t>sedang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pakai</a:t>
            </a:r>
            <a:r>
              <a:rPr lang="en-US" baseline="0" dirty="0" smtClean="0"/>
              <a:t>. </a:t>
            </a:r>
          </a:p>
          <a:p>
            <a:endParaRPr lang="en-US" baseline="0" dirty="0" smtClean="0"/>
          </a:p>
          <a:p>
            <a:r>
              <a:rPr lang="en-US" baseline="0" dirty="0" err="1" smtClean="0"/>
              <a:t>Emosi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adalah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pengalaman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Dia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mewakili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terjadinya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perubahan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kondisi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fisiologis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 (</a:t>
            </a:r>
            <a:r>
              <a:rPr lang="en-US" baseline="0" dirty="0" err="1" smtClean="0"/>
              <a:t>tekanan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darah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dll</a:t>
            </a:r>
            <a:r>
              <a:rPr lang="en-US" baseline="0" dirty="0" smtClean="0"/>
              <a:t>), </a:t>
            </a:r>
            <a:r>
              <a:rPr lang="en-US" baseline="0" dirty="0" err="1" smtClean="0"/>
              <a:t>kondisi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psikologis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 (</a:t>
            </a:r>
            <a:r>
              <a:rPr lang="en-US" baseline="0" dirty="0" err="1" smtClean="0"/>
              <a:t>kemampuan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untuk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berpikir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jernih</a:t>
            </a:r>
            <a:r>
              <a:rPr lang="en-US" baseline="0" dirty="0" smtClean="0"/>
              <a:t>),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perilaku</a:t>
            </a:r>
            <a:r>
              <a:rPr lang="en-US" baseline="0" dirty="0" smtClean="0"/>
              <a:t> (facial expression </a:t>
            </a:r>
            <a:r>
              <a:rPr lang="en-US" baseline="0" dirty="0" err="1" smtClean="0"/>
              <a:t>atau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bahkan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bisa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nabok</a:t>
            </a:r>
            <a:r>
              <a:rPr lang="en-US" baseline="0" dirty="0" smtClean="0"/>
              <a:t>). </a:t>
            </a:r>
            <a:r>
              <a:rPr lang="en-US" baseline="0" dirty="0" err="1" smtClean="0"/>
              <a:t>Biasanya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juga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terjadinya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tanpa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sadari</a:t>
            </a:r>
            <a:r>
              <a:rPr lang="en-US" baseline="0" dirty="0" smtClean="0"/>
              <a:t>. Kita </a:t>
            </a:r>
            <a:r>
              <a:rPr lang="en-US" baseline="0" dirty="0" err="1" smtClean="0"/>
              <a:t>mengalami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emosi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itu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bukan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berarti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sedang</a:t>
            </a:r>
            <a:r>
              <a:rPr lang="en-US" baseline="0" dirty="0" smtClean="0"/>
              <a:t> “</a:t>
            </a:r>
            <a:r>
              <a:rPr lang="en-US" baseline="0" dirty="0" err="1" smtClean="0"/>
              <a:t>emosional</a:t>
            </a:r>
            <a:r>
              <a:rPr lang="en-US" baseline="0" dirty="0" smtClean="0"/>
              <a:t>” kayak </a:t>
            </a:r>
            <a:r>
              <a:rPr lang="en-US" baseline="0" dirty="0" err="1" smtClean="0"/>
              <a:t>nangis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ngamuk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dll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Nyatanya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tuh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mengalami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emosi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tiap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detik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tapi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gak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sadar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Terus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ujungnya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emosi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menempatkan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kondisi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dari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kesiapan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Saat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sedang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khawatir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 deg2an,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tersebut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jd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bikin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lebih</a:t>
            </a:r>
            <a:r>
              <a:rPr lang="en-US" baseline="0" dirty="0" smtClean="0"/>
              <a:t> sip </a:t>
            </a:r>
            <a:r>
              <a:rPr lang="en-US" baseline="0" dirty="0" err="1" smtClean="0"/>
              <a:t>untuk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melakukan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suatu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tindakan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Emosi</a:t>
            </a:r>
            <a:r>
              <a:rPr lang="en-US" baseline="0" dirty="0" smtClean="0"/>
              <a:t> yang </a:t>
            </a:r>
            <a:r>
              <a:rPr lang="en-US" baseline="0" dirty="0" err="1" smtClean="0"/>
              <a:t>kuat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juga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mendorong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utk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lebih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sadar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adanya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suatu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ancaman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atau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kesempatan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lingkungan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luar</a:t>
            </a:r>
            <a:r>
              <a:rPr lang="en-US" baseline="0" dirty="0" smtClean="0"/>
              <a:t>. </a:t>
            </a:r>
          </a:p>
          <a:p>
            <a:endParaRPr lang="en-US" baseline="0" dirty="0" smtClean="0"/>
          </a:p>
          <a:p>
            <a:r>
              <a:rPr lang="en-US" baseline="0" dirty="0" err="1" smtClean="0"/>
              <a:t>Sebelumnya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tidak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perhatian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khusus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terhadap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emosi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pekerjaan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tapi</a:t>
            </a:r>
            <a:r>
              <a:rPr lang="en-US" baseline="0" dirty="0" smtClean="0"/>
              <a:t> recently </a:t>
            </a:r>
            <a:r>
              <a:rPr lang="en-US" baseline="0" dirty="0" err="1" smtClean="0"/>
              <a:t>ilmuwan</a:t>
            </a:r>
            <a:r>
              <a:rPr lang="en-US" baseline="0" dirty="0" smtClean="0"/>
              <a:t> OB </a:t>
            </a:r>
            <a:r>
              <a:rPr lang="en-US" baseline="0" dirty="0" err="1" smtClean="0"/>
              <a:t>mulai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menaruh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perhatiannya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karena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nyatanya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memang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emosi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mempengaruhi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kinerja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karena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emosi</a:t>
            </a:r>
            <a:r>
              <a:rPr lang="en-US" baseline="0" dirty="0" smtClean="0"/>
              <a:t> does </a:t>
            </a:r>
            <a:r>
              <a:rPr lang="en-US" baseline="0" dirty="0" err="1" smtClean="0"/>
              <a:t>mempengaruhi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persepsi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sikap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keputusan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perilaku</a:t>
            </a:r>
            <a:r>
              <a:rPr lang="en-US" baseline="0" dirty="0" smtClean="0"/>
              <a:t>. Di </a:t>
            </a:r>
            <a:r>
              <a:rPr lang="en-US" baseline="0" dirty="0" err="1" smtClean="0"/>
              <a:t>kerjaan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kan</a:t>
            </a:r>
            <a:r>
              <a:rPr lang="en-US" baseline="0" dirty="0" smtClean="0"/>
              <a:t> hal2 </a:t>
            </a:r>
            <a:r>
              <a:rPr lang="en-US" baseline="0" dirty="0" err="1" smtClean="0"/>
              <a:t>ini</a:t>
            </a:r>
            <a:r>
              <a:rPr lang="en-US" baseline="0" dirty="0" smtClean="0"/>
              <a:t> vital </a:t>
            </a:r>
            <a:r>
              <a:rPr lang="en-US" baseline="0" dirty="0" err="1" smtClean="0"/>
              <a:t>banget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4" name="Shape 2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dirty="0" smtClean="0"/>
              <a:t>Orang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mengalami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emosi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kombinasi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dari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beberapa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emosi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Semua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emosi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itu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mempunyai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dua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fitur</a:t>
            </a:r>
            <a:r>
              <a:rPr lang="en-US" baseline="0" dirty="0" smtClean="0"/>
              <a:t> yang </a:t>
            </a:r>
            <a:r>
              <a:rPr lang="en-US" baseline="0" dirty="0" err="1" smtClean="0"/>
              <a:t>mirip</a:t>
            </a:r>
            <a:r>
              <a:rPr lang="en-US" baseline="0" dirty="0" smtClean="0"/>
              <a:t>.</a:t>
            </a:r>
          </a:p>
          <a:p>
            <a:endParaRPr lang="en-US" baseline="0" dirty="0" smtClean="0"/>
          </a:p>
          <a:p>
            <a:pPr marL="228600" indent="-228600">
              <a:buAutoNum type="arabicPeriod"/>
            </a:pPr>
            <a:r>
              <a:rPr lang="en-US" baseline="0" dirty="0" err="1" smtClean="0"/>
              <a:t>Emosi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menghasilkan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evaluasi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terhadap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sesuatu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apakah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sesuatu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itu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baik</a:t>
            </a:r>
            <a:r>
              <a:rPr lang="en-US" baseline="0" dirty="0" smtClean="0"/>
              <a:t>/</a:t>
            </a:r>
            <a:r>
              <a:rPr lang="en-US" baseline="0" dirty="0" err="1" smtClean="0"/>
              <a:t>buruk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menguntungkan</a:t>
            </a:r>
            <a:r>
              <a:rPr lang="en-US" baseline="0" dirty="0" smtClean="0"/>
              <a:t>/</a:t>
            </a:r>
            <a:r>
              <a:rPr lang="en-US" baseline="0" dirty="0" err="1" smtClean="0"/>
              <a:t>tidak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untuk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didekati</a:t>
            </a:r>
            <a:r>
              <a:rPr lang="en-US" baseline="0" dirty="0" smtClean="0"/>
              <a:t>/</a:t>
            </a:r>
            <a:r>
              <a:rPr lang="en-US" baseline="0" dirty="0" err="1" smtClean="0"/>
              <a:t>dijauhi</a:t>
            </a:r>
            <a:r>
              <a:rPr lang="en-US" baseline="0" dirty="0" smtClean="0"/>
              <a:t>. </a:t>
            </a:r>
          </a:p>
          <a:p>
            <a:pPr marL="228600" indent="-228600">
              <a:buAutoNum type="arabicPeriod"/>
            </a:pPr>
            <a:r>
              <a:rPr lang="en-US" baseline="0" dirty="0" err="1" smtClean="0"/>
              <a:t>Semua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emosi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memproduksi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tingkat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aktivasi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tertentu</a:t>
            </a:r>
            <a:r>
              <a:rPr lang="en-US" baseline="0" dirty="0" smtClean="0"/>
              <a:t> (</a:t>
            </a:r>
            <a:r>
              <a:rPr lang="en-US" baseline="0" dirty="0" err="1" smtClean="0"/>
              <a:t>mempunyai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tingkat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aktivasi</a:t>
            </a:r>
            <a:r>
              <a:rPr lang="en-US" baseline="0" dirty="0" smtClean="0"/>
              <a:t> yang </a:t>
            </a:r>
            <a:r>
              <a:rPr lang="en-US" baseline="0" dirty="0" err="1" smtClean="0"/>
              <a:t>berbeda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sehingga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menentukan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seberapa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besar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menaruh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perhatian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emosi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tersebut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menentukan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seberapa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besar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pengaruh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untuk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menyebabkan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bertindak</a:t>
            </a:r>
            <a:r>
              <a:rPr lang="en-US" baseline="0" dirty="0" smtClean="0"/>
              <a:t>.</a:t>
            </a:r>
          </a:p>
          <a:p>
            <a:pPr marL="228600" indent="-228600">
              <a:buAutoNum type="arabicPeriod"/>
            </a:pPr>
            <a:endParaRPr lang="en-US" baseline="0" dirty="0" smtClean="0"/>
          </a:p>
          <a:p>
            <a:pPr marL="0" indent="0">
              <a:buNone/>
            </a:pPr>
            <a:r>
              <a:rPr lang="en-US" baseline="0" dirty="0" err="1" smtClean="0"/>
              <a:t>Dua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dimensi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diatas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adalah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pondasi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dari</a:t>
            </a:r>
            <a:r>
              <a:rPr lang="en-US" baseline="0" dirty="0" smtClean="0"/>
              <a:t> model </a:t>
            </a:r>
            <a:r>
              <a:rPr lang="en-US" baseline="0" dirty="0" err="1" smtClean="0"/>
              <a:t>circumplex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ini</a:t>
            </a:r>
            <a:endParaRPr lang="en-US" baseline="0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mengerti</a:t>
            </a:r>
            <a:r>
              <a:rPr lang="en-US" dirty="0" smtClean="0"/>
              <a:t> </a:t>
            </a: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emosi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mempengaruhi</a:t>
            </a:r>
            <a:r>
              <a:rPr lang="en-US" dirty="0" smtClean="0"/>
              <a:t> </a:t>
            </a:r>
            <a:r>
              <a:rPr lang="en-US" dirty="0" err="1" smtClean="0"/>
              <a:t>pikiran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di </a:t>
            </a:r>
            <a:r>
              <a:rPr lang="en-US" dirty="0" err="1" smtClean="0"/>
              <a:t>tempat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, </a:t>
            </a:r>
            <a:r>
              <a:rPr lang="en-US" dirty="0" err="1" smtClean="0"/>
              <a:t>pertama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tahu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Sikap</a:t>
            </a:r>
            <a:r>
              <a:rPr lang="en-US" dirty="0" smtClean="0"/>
              <a:t>: </a:t>
            </a:r>
            <a:r>
              <a:rPr lang="en-US" dirty="0" err="1" smtClean="0"/>
              <a:t>Sikap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kepercayaan</a:t>
            </a:r>
            <a:r>
              <a:rPr lang="en-US" dirty="0" smtClean="0"/>
              <a:t>, </a:t>
            </a:r>
            <a:r>
              <a:rPr lang="en-US" dirty="0" err="1" smtClean="0"/>
              <a:t>perasaan</a:t>
            </a:r>
            <a:r>
              <a:rPr lang="en-US" dirty="0" smtClean="0"/>
              <a:t> yang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dinilai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intensi</a:t>
            </a:r>
            <a:r>
              <a:rPr lang="en-US" dirty="0" smtClean="0"/>
              <a:t> behavioral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r>
              <a:rPr lang="en-US" dirty="0" smtClean="0"/>
              <a:t>, </a:t>
            </a:r>
            <a:r>
              <a:rPr lang="en-US" dirty="0" err="1" smtClean="0"/>
              <a:t>objek</a:t>
            </a:r>
            <a:r>
              <a:rPr lang="en-US" dirty="0" smtClean="0"/>
              <a:t>,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kejadian</a:t>
            </a:r>
            <a:r>
              <a:rPr lang="en-US" dirty="0" smtClean="0"/>
              <a:t>.</a:t>
            </a:r>
          </a:p>
          <a:p>
            <a:pPr marL="0" indent="0">
              <a:buFont typeface="+mj-lt"/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Sikap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mengikutsertakan</a:t>
            </a:r>
            <a:r>
              <a:rPr lang="en-US" dirty="0" smtClean="0"/>
              <a:t> </a:t>
            </a:r>
            <a:r>
              <a:rPr lang="en-US" dirty="0" err="1" smtClean="0"/>
              <a:t>pertimbangan</a:t>
            </a:r>
            <a:r>
              <a:rPr lang="en-US" dirty="0" smtClean="0"/>
              <a:t> </a:t>
            </a:r>
            <a:r>
              <a:rPr lang="en-US" dirty="0" err="1" smtClean="0"/>
              <a:t>logis</a:t>
            </a:r>
            <a:r>
              <a:rPr lang="en-US" dirty="0" smtClean="0"/>
              <a:t> yang </a:t>
            </a:r>
            <a:r>
              <a:rPr lang="en-US" dirty="0" err="1" smtClean="0"/>
              <a:t>sadar</a:t>
            </a:r>
            <a:r>
              <a:rPr lang="en-US" dirty="0" smtClean="0"/>
              <a:t>, </a:t>
            </a:r>
            <a:r>
              <a:rPr lang="en-US" dirty="0" err="1" smtClean="0"/>
              <a:t>tapi</a:t>
            </a:r>
            <a:r>
              <a:rPr lang="en-US" dirty="0" smtClean="0"/>
              <a:t> </a:t>
            </a:r>
            <a:r>
              <a:rPr lang="en-US" dirty="0" err="1" smtClean="0"/>
              <a:t>kalo</a:t>
            </a:r>
            <a:r>
              <a:rPr lang="en-US" dirty="0" smtClean="0"/>
              <a:t> </a:t>
            </a:r>
            <a:r>
              <a:rPr lang="en-US" dirty="0" err="1" smtClean="0"/>
              <a:t>emosi</a:t>
            </a:r>
            <a:r>
              <a:rPr lang="en-US" dirty="0" smtClean="0"/>
              <a:t> </a:t>
            </a:r>
            <a:r>
              <a:rPr lang="en-US" dirty="0" err="1" smtClean="0"/>
              <a:t>kan</a:t>
            </a:r>
            <a:r>
              <a:rPr lang="en-US" dirty="0" smtClean="0"/>
              <a:t> </a:t>
            </a:r>
            <a:r>
              <a:rPr lang="en-US" dirty="0" err="1" smtClean="0"/>
              <a:t>biasanya</a:t>
            </a:r>
            <a:r>
              <a:rPr lang="en-US" dirty="0" smtClean="0"/>
              <a:t> </a:t>
            </a:r>
            <a:r>
              <a:rPr lang="en-US" dirty="0" err="1" smtClean="0"/>
              <a:t>sesuatu</a:t>
            </a:r>
            <a:r>
              <a:rPr lang="en-US" dirty="0" smtClean="0"/>
              <a:t> yang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tanpa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sadari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Emosi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alami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setiap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bisa</a:t>
            </a:r>
            <a:r>
              <a:rPr lang="en-US" baseline="0" dirty="0" smtClean="0"/>
              <a:t> ganti2 </a:t>
            </a:r>
            <a:r>
              <a:rPr lang="en-US" baseline="0" dirty="0" err="1" smtClean="0"/>
              <a:t>emosinya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tapi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kalo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sikap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terhadap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sesuatu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itu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lebih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stabil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ga</a:t>
            </a:r>
            <a:r>
              <a:rPr lang="en-US" baseline="0" dirty="0" smtClean="0"/>
              <a:t> berubah2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1397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0353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Akhirnya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experts </a:t>
            </a:r>
            <a:r>
              <a:rPr lang="en-US" dirty="0" err="1" smtClean="0"/>
              <a:t>menjelaskan</a:t>
            </a:r>
            <a:r>
              <a:rPr lang="en-US" dirty="0" smtClean="0"/>
              <a:t> </a:t>
            </a:r>
            <a:r>
              <a:rPr lang="en-US" dirty="0" err="1" smtClean="0"/>
              <a:t>sikap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tiga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komponen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kognitif</a:t>
            </a:r>
            <a:r>
              <a:rPr lang="en-US" baseline="0" dirty="0" smtClean="0"/>
              <a:t> </a:t>
            </a:r>
            <a:r>
              <a:rPr lang="en-US" baseline="0" dirty="0" err="1" smtClean="0"/>
              <a:t>yaitu</a:t>
            </a:r>
            <a:r>
              <a:rPr lang="en-US" baseline="0" dirty="0" smtClean="0"/>
              <a:t> : </a:t>
            </a:r>
            <a:r>
              <a:rPr lang="en-US" baseline="0" dirty="0" err="1" smtClean="0"/>
              <a:t>kepercayaan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perasaan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perilaku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Melalui</a:t>
            </a:r>
            <a:r>
              <a:rPr lang="en-US" baseline="0" dirty="0" smtClean="0"/>
              <a:t> model </a:t>
            </a:r>
            <a:r>
              <a:rPr lang="en-US" baseline="0" dirty="0" err="1" smtClean="0"/>
              <a:t>dibawah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ini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jadi</a:t>
            </a:r>
            <a:r>
              <a:rPr lang="en-US" baseline="0" dirty="0" smtClean="0"/>
              <a:t> tau </a:t>
            </a:r>
            <a:r>
              <a:rPr lang="en-US" baseline="0" dirty="0" err="1" smtClean="0"/>
              <a:t>kalo</a:t>
            </a:r>
            <a:r>
              <a:rPr lang="en-US" baseline="0" dirty="0" smtClean="0"/>
              <a:t> proses </a:t>
            </a:r>
            <a:r>
              <a:rPr lang="en-US" baseline="0" dirty="0" err="1" smtClean="0"/>
              <a:t>emosi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juga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saling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berkaitan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dengan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sikap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dalam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menentukan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perilaku</a:t>
            </a:r>
            <a:r>
              <a:rPr lang="en-US" baseline="0" dirty="0" smtClean="0"/>
              <a:t>. </a:t>
            </a:r>
          </a:p>
          <a:p>
            <a:endParaRPr lang="en-US" baseline="0" dirty="0" smtClean="0"/>
          </a:p>
          <a:p>
            <a:r>
              <a:rPr lang="en-US" baseline="0" dirty="0" err="1" smtClean="0"/>
              <a:t>Sudut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pandang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tradisional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terhadap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sikap</a:t>
            </a:r>
            <a:r>
              <a:rPr lang="en-US" baseline="0" dirty="0" smtClean="0"/>
              <a:t>:</a:t>
            </a:r>
          </a:p>
          <a:p>
            <a:endParaRPr lang="en-US" baseline="0" dirty="0" smtClean="0"/>
          </a:p>
          <a:p>
            <a:pPr marL="228600" indent="-228600">
              <a:buAutoNum type="arabicPeriod"/>
            </a:pPr>
            <a:r>
              <a:rPr lang="en-US" baseline="0" dirty="0" smtClean="0"/>
              <a:t>Beliefs: </a:t>
            </a:r>
            <a:r>
              <a:rPr lang="en-US" baseline="0" dirty="0" err="1" smtClean="0"/>
              <a:t>persepsi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terhadap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objek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sikap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 = </a:t>
            </a:r>
            <a:r>
              <a:rPr lang="en-US" baseline="0" dirty="0" err="1" smtClean="0"/>
              <a:t>apa</a:t>
            </a:r>
            <a:r>
              <a:rPr lang="en-US" baseline="0" dirty="0" smtClean="0"/>
              <a:t> yang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percayai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terhadap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objek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sikap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Contoh</a:t>
            </a:r>
            <a:r>
              <a:rPr lang="en-US" baseline="0" dirty="0" smtClean="0"/>
              <a:t>: Kita </a:t>
            </a:r>
            <a:r>
              <a:rPr lang="en-US" baseline="0" dirty="0" err="1" smtClean="0"/>
              <a:t>percaya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kalo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perusahaan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meningkatkan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kompetitif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perusahaan</a:t>
            </a:r>
            <a:r>
              <a:rPr lang="en-US" baseline="0" dirty="0" smtClean="0"/>
              <a:t> di era </a:t>
            </a:r>
            <a:r>
              <a:rPr lang="en-US" baseline="0" dirty="0" err="1" smtClean="0"/>
              <a:t>globalisasi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ini</a:t>
            </a:r>
            <a:r>
              <a:rPr lang="en-US" baseline="0" dirty="0" smtClean="0"/>
              <a:t>. Belief </a:t>
            </a:r>
            <a:r>
              <a:rPr lang="en-US" baseline="0" dirty="0" err="1" smtClean="0"/>
              <a:t>ini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dipersepsikan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sebagai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fakta</a:t>
            </a:r>
            <a:r>
              <a:rPr lang="en-US" baseline="0" dirty="0" smtClean="0"/>
              <a:t> yang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peroleh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dari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pengalaman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sebelumnya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bentuk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lainnya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dari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pembelajaran</a:t>
            </a:r>
            <a:endParaRPr lang="en-US" baseline="0" dirty="0" smtClean="0"/>
          </a:p>
          <a:p>
            <a:pPr marL="228600" indent="-228600">
              <a:buAutoNum type="arabicPeriod"/>
            </a:pPr>
            <a:r>
              <a:rPr lang="en-US" baseline="0" dirty="0" smtClean="0"/>
              <a:t>Feelings: </a:t>
            </a:r>
            <a:r>
              <a:rPr lang="en-US" baseline="0" dirty="0" err="1" smtClean="0"/>
              <a:t>perasaan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mewakili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evaluasi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positif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atau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negatif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dari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objek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sikap</a:t>
            </a:r>
            <a:r>
              <a:rPr lang="en-US" baseline="0" dirty="0" smtClean="0"/>
              <a:t>. Orang2 </a:t>
            </a:r>
            <a:r>
              <a:rPr lang="en-US" baseline="0" dirty="0" err="1" smtClean="0"/>
              <a:t>mikir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kalo</a:t>
            </a:r>
            <a:r>
              <a:rPr lang="en-US" baseline="0" dirty="0" smtClean="0"/>
              <a:t> mergers </a:t>
            </a:r>
            <a:r>
              <a:rPr lang="en-US" baseline="0" dirty="0" err="1" smtClean="0"/>
              <a:t>itu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baik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tapi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ngerasa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kalo</a:t>
            </a:r>
            <a:r>
              <a:rPr lang="en-US" baseline="0" dirty="0" smtClean="0"/>
              <a:t> mergers </a:t>
            </a:r>
            <a:r>
              <a:rPr lang="en-US" baseline="0" dirty="0" err="1" smtClean="0"/>
              <a:t>gak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bagus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Suka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atau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tidaknya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pada</a:t>
            </a:r>
            <a:r>
              <a:rPr lang="en-US" baseline="0" dirty="0" smtClean="0"/>
              <a:t> mergers </a:t>
            </a:r>
            <a:r>
              <a:rPr lang="en-US" baseline="0" dirty="0" err="1" smtClean="0"/>
              <a:t>mewakili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perasaan</a:t>
            </a:r>
            <a:r>
              <a:rPr lang="en-US" baseline="0" dirty="0" smtClean="0"/>
              <a:t> yang </a:t>
            </a:r>
            <a:r>
              <a:rPr lang="en-US" baseline="0" dirty="0" err="1" smtClean="0"/>
              <a:t>telah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dinilai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 (assessed feelings). Feeling </a:t>
            </a:r>
            <a:r>
              <a:rPr lang="en-US" baseline="0" dirty="0" err="1" smtClean="0"/>
              <a:t>itu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dihitung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berdasarkan</a:t>
            </a:r>
            <a:r>
              <a:rPr lang="en-US" baseline="0" dirty="0" smtClean="0"/>
              <a:t> belief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terhadap</a:t>
            </a:r>
            <a:r>
              <a:rPr lang="en-US" baseline="0" dirty="0" smtClean="0"/>
              <a:t> merger. </a:t>
            </a:r>
            <a:r>
              <a:rPr lang="en-US" baseline="0" dirty="0" err="1" smtClean="0"/>
              <a:t>Kalo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menurut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 merger </a:t>
            </a:r>
            <a:r>
              <a:rPr lang="en-US" baseline="0" dirty="0" err="1" smtClean="0"/>
              <a:t>itu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punya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konsekuensi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negatif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punya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perasaan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negatif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juga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terhadap</a:t>
            </a:r>
            <a:r>
              <a:rPr lang="en-US" baseline="0" dirty="0" smtClean="0"/>
              <a:t> merger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Behavioral intentions: </a:t>
            </a:r>
            <a:r>
              <a:rPr lang="en-US" baseline="0" dirty="0" err="1" smtClean="0"/>
              <a:t>Intensi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mewakili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motivasi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untuk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terlibat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dalam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suatu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perilaku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terkait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objek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sikap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Misalkan</a:t>
            </a:r>
            <a:r>
              <a:rPr lang="en-US" baseline="0" dirty="0" smtClean="0"/>
              <a:t>: </a:t>
            </a:r>
            <a:r>
              <a:rPr lang="en-US" baseline="0" dirty="0" err="1" smtClean="0"/>
              <a:t>Kalo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 tau </a:t>
            </a:r>
            <a:r>
              <a:rPr lang="en-US" baseline="0" dirty="0" err="1" smtClean="0"/>
              <a:t>ni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kayaknya</a:t>
            </a:r>
            <a:r>
              <a:rPr lang="en-US" baseline="0" dirty="0" smtClean="0"/>
              <a:t> merger </a:t>
            </a:r>
            <a:r>
              <a:rPr lang="en-US" baseline="0" dirty="0" err="1" smtClean="0"/>
              <a:t>ga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bagus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jadi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punya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termotivasi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untuk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nyari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kerjaan</a:t>
            </a:r>
            <a:r>
              <a:rPr lang="en-US" baseline="0" dirty="0" smtClean="0"/>
              <a:t> lain, </a:t>
            </a:r>
            <a:r>
              <a:rPr lang="en-US" baseline="0" dirty="0" err="1" smtClean="0"/>
              <a:t>atau</a:t>
            </a:r>
            <a:r>
              <a:rPr lang="en-US" baseline="0" dirty="0" smtClean="0"/>
              <a:t> complain. </a:t>
            </a:r>
            <a:r>
              <a:rPr lang="en-US" baseline="0" dirty="0" err="1" smtClean="0"/>
              <a:t>Perasaan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memotivasi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intensi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perilaku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tindakan</a:t>
            </a:r>
            <a:r>
              <a:rPr lang="en-US" baseline="0" dirty="0" smtClean="0"/>
              <a:t> yang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pilih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bergangung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pengalaman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sblmnya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konsep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diri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norma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sosial</a:t>
            </a:r>
            <a:r>
              <a:rPr lang="en-US" baseline="0" dirty="0" smtClean="0"/>
              <a:t>.</a:t>
            </a:r>
          </a:p>
          <a:p>
            <a:pPr marL="228600" indent="-228600">
              <a:buAutoNum type="arabicPeriod"/>
            </a:pPr>
            <a:endParaRPr lang="en-US" baseline="0" dirty="0" smtClean="0"/>
          </a:p>
          <a:p>
            <a:pPr marL="0" indent="0">
              <a:buNone/>
            </a:pPr>
            <a:r>
              <a:rPr lang="en-US" baseline="0" dirty="0" err="1" smtClean="0"/>
              <a:t>Dalam</a:t>
            </a:r>
            <a:r>
              <a:rPr lang="en-US" baseline="0" dirty="0" smtClean="0"/>
              <a:t> model </a:t>
            </a:r>
            <a:r>
              <a:rPr lang="en-US" baseline="0" dirty="0" err="1" smtClean="0"/>
              <a:t>ini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emosi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dilihat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sebagai</a:t>
            </a:r>
            <a:r>
              <a:rPr lang="en-US" baseline="0" dirty="0" smtClean="0"/>
              <a:t> proses yang </a:t>
            </a:r>
            <a:r>
              <a:rPr lang="en-US" baseline="0" dirty="0" err="1" smtClean="0"/>
              <a:t>berjalan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paralel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dengan</a:t>
            </a:r>
            <a:r>
              <a:rPr lang="en-US" baseline="0" dirty="0" smtClean="0"/>
              <a:t> proses </a:t>
            </a:r>
            <a:r>
              <a:rPr lang="en-US" baseline="0" dirty="0" err="1" smtClean="0"/>
              <a:t>kognitif</a:t>
            </a:r>
            <a:endParaRPr lang="en-US" baseline="0" dirty="0" smtClean="0"/>
          </a:p>
          <a:p>
            <a:pPr marL="0" indent="0">
              <a:buNone/>
            </a:pPr>
            <a:endParaRPr lang="en-US" baseline="0" dirty="0" smtClean="0"/>
          </a:p>
          <a:p>
            <a:pPr marL="0" indent="0">
              <a:buNone/>
            </a:pPr>
            <a:r>
              <a:rPr lang="en-US" b="1" baseline="0" dirty="0" err="1" smtClean="0"/>
              <a:t>Bagan</a:t>
            </a:r>
            <a:r>
              <a:rPr lang="en-US" b="1" baseline="0" dirty="0" smtClean="0"/>
              <a:t> </a:t>
            </a:r>
            <a:r>
              <a:rPr lang="en-US" b="1" baseline="0" dirty="0" err="1" smtClean="0"/>
              <a:t>Emosi</a:t>
            </a:r>
            <a:endParaRPr lang="en-US" b="1" baseline="0" dirty="0" smtClean="0"/>
          </a:p>
          <a:p>
            <a:pPr marL="0" indent="0">
              <a:buNone/>
            </a:pPr>
            <a:r>
              <a:rPr lang="en-US" b="1" baseline="0" dirty="0" err="1" smtClean="0"/>
              <a:t>Emosi</a:t>
            </a:r>
            <a:r>
              <a:rPr lang="en-US" b="1" baseline="0" dirty="0" smtClean="0"/>
              <a:t> </a:t>
            </a:r>
            <a:r>
              <a:rPr lang="en-US" b="1" baseline="0" dirty="0" err="1" smtClean="0"/>
              <a:t>memainkan</a:t>
            </a:r>
            <a:r>
              <a:rPr lang="en-US" b="1" baseline="0" dirty="0" smtClean="0"/>
              <a:t> </a:t>
            </a:r>
            <a:r>
              <a:rPr lang="en-US" b="1" baseline="0" dirty="0" err="1" smtClean="0"/>
              <a:t>peran</a:t>
            </a:r>
            <a:r>
              <a:rPr lang="en-US" b="1" baseline="0" dirty="0" smtClean="0"/>
              <a:t> </a:t>
            </a:r>
            <a:r>
              <a:rPr lang="en-US" b="1" baseline="0" dirty="0" err="1" smtClean="0"/>
              <a:t>penting</a:t>
            </a:r>
            <a:r>
              <a:rPr lang="en-US" b="1" baseline="0" dirty="0" smtClean="0"/>
              <a:t> </a:t>
            </a:r>
            <a:r>
              <a:rPr lang="en-US" b="1" baseline="0" dirty="0" err="1" smtClean="0"/>
              <a:t>dalam</a:t>
            </a:r>
            <a:r>
              <a:rPr lang="en-US" b="1" baseline="0" dirty="0" smtClean="0"/>
              <a:t> </a:t>
            </a:r>
            <a:r>
              <a:rPr lang="en-US" b="1" baseline="0" dirty="0" err="1" smtClean="0"/>
              <a:t>membentuk</a:t>
            </a:r>
            <a:r>
              <a:rPr lang="en-US" b="1" baseline="0" dirty="0" smtClean="0"/>
              <a:t> </a:t>
            </a:r>
            <a:r>
              <a:rPr lang="en-US" b="1" baseline="0" dirty="0" err="1" smtClean="0"/>
              <a:t>dan</a:t>
            </a:r>
            <a:r>
              <a:rPr lang="en-US" b="1" baseline="0" dirty="0" smtClean="0"/>
              <a:t> </a:t>
            </a:r>
            <a:r>
              <a:rPr lang="en-US" b="1" baseline="0" dirty="0" err="1" smtClean="0"/>
              <a:t>mengubah</a:t>
            </a:r>
            <a:r>
              <a:rPr lang="en-US" b="1" baseline="0" dirty="0" smtClean="0"/>
              <a:t> </a:t>
            </a:r>
            <a:r>
              <a:rPr lang="en-US" b="1" baseline="0" dirty="0" err="1" smtClean="0"/>
              <a:t>sikap</a:t>
            </a:r>
            <a:r>
              <a:rPr lang="en-US" b="1" baseline="0" dirty="0" smtClean="0"/>
              <a:t> </a:t>
            </a:r>
            <a:r>
              <a:rPr lang="en-US" b="1" baseline="0" dirty="0" err="1" smtClean="0"/>
              <a:t>karyawan</a:t>
            </a:r>
            <a:r>
              <a:rPr lang="en-US" b="1" baseline="0" dirty="0" smtClean="0"/>
              <a:t>. </a:t>
            </a:r>
            <a:endParaRPr lang="en-US" b="0" baseline="0" dirty="0" smtClean="0"/>
          </a:p>
          <a:p>
            <a:pPr marL="0" indent="0">
              <a:buNone/>
            </a:pPr>
            <a:r>
              <a:rPr lang="en-US" b="0" baseline="0" dirty="0" err="1" smtClean="0"/>
              <a:t>Bagaimana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emosi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mempengaruhi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sikap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dan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perilaku</a:t>
            </a:r>
            <a:r>
              <a:rPr lang="en-US" b="0" baseline="0" dirty="0" smtClean="0"/>
              <a:t>?</a:t>
            </a:r>
          </a:p>
          <a:p>
            <a:pPr marL="0" indent="0">
              <a:buNone/>
            </a:pPr>
            <a:endParaRPr lang="en-US" b="0" baseline="0" dirty="0" smtClean="0"/>
          </a:p>
          <a:p>
            <a:pPr marL="0" indent="0">
              <a:buNone/>
            </a:pPr>
            <a:r>
              <a:rPr lang="en-US" b="0" baseline="0" dirty="0" err="1" smtClean="0"/>
              <a:t>Persepsi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terhadap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lingkungan</a:t>
            </a:r>
            <a:r>
              <a:rPr lang="en-US" b="0" baseline="0" dirty="0" smtClean="0"/>
              <a:t> – </a:t>
            </a:r>
            <a:r>
              <a:rPr lang="en-US" b="0" baseline="0" dirty="0" err="1" smtClean="0"/>
              <a:t>Bagian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emosi</a:t>
            </a:r>
            <a:r>
              <a:rPr lang="en-US" b="0" baseline="0" dirty="0" smtClean="0"/>
              <a:t> di </a:t>
            </a:r>
            <a:r>
              <a:rPr lang="en-US" b="0" baseline="0" dirty="0" err="1" smtClean="0"/>
              <a:t>otak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kita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memberi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tanpa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pada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informasi</a:t>
            </a:r>
            <a:r>
              <a:rPr lang="en-US" b="0" baseline="0" dirty="0" smtClean="0"/>
              <a:t> yang </a:t>
            </a:r>
            <a:r>
              <a:rPr lang="en-US" b="0" baseline="0" dirty="0" err="1" smtClean="0"/>
              <a:t>masuk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ttg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apakah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informasi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yg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masuk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tersebut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mendukung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atau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mengancam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dorongan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kita</a:t>
            </a:r>
            <a:r>
              <a:rPr lang="en-US" b="0" baseline="0" dirty="0" smtClean="0"/>
              <a:t>. </a:t>
            </a:r>
            <a:r>
              <a:rPr lang="en-US" b="0" baseline="0" dirty="0" err="1" smtClean="0"/>
              <a:t>Penanda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ini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bukanlah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perasaan</a:t>
            </a:r>
            <a:r>
              <a:rPr lang="en-US" b="0" baseline="0" dirty="0" smtClean="0"/>
              <a:t>, </a:t>
            </a:r>
            <a:r>
              <a:rPr lang="en-US" b="0" baseline="0" dirty="0" err="1" smtClean="0"/>
              <a:t>melainkan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respon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emosional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otomatis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yg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tidak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disadari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berdasarkan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informasi</a:t>
            </a:r>
            <a:r>
              <a:rPr lang="en-US" b="0" baseline="0" dirty="0" smtClean="0"/>
              <a:t> yang </a:t>
            </a:r>
            <a:r>
              <a:rPr lang="en-US" b="0" baseline="0" dirty="0" err="1" smtClean="0"/>
              <a:t>masuk</a:t>
            </a:r>
            <a:r>
              <a:rPr lang="en-US" b="0" baseline="0" dirty="0" smtClean="0"/>
              <a:t>.</a:t>
            </a:r>
          </a:p>
          <a:p>
            <a:pPr marL="0" indent="0">
              <a:buNone/>
            </a:pPr>
            <a:endParaRPr lang="en-US" b="0" baseline="0" dirty="0" smtClean="0"/>
          </a:p>
          <a:p>
            <a:pPr marL="0" indent="0">
              <a:buNone/>
            </a:pPr>
            <a:r>
              <a:rPr lang="en-US" b="0" baseline="0" dirty="0" err="1" smtClean="0"/>
              <a:t>Contoh</a:t>
            </a:r>
            <a:r>
              <a:rPr lang="en-US" b="0" baseline="0" dirty="0" smtClean="0"/>
              <a:t>: </a:t>
            </a:r>
            <a:r>
              <a:rPr lang="en-US" b="0" baseline="0" dirty="0" err="1" smtClean="0"/>
              <a:t>terjadinya</a:t>
            </a:r>
            <a:r>
              <a:rPr lang="en-US" b="0" baseline="0" dirty="0" smtClean="0"/>
              <a:t> merger </a:t>
            </a:r>
            <a:r>
              <a:rPr lang="en-US" b="0" baseline="0" dirty="0" err="1" smtClean="0"/>
              <a:t>bikin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kita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merasa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seneng</a:t>
            </a:r>
            <a:r>
              <a:rPr lang="en-US" b="0" baseline="0" dirty="0" smtClean="0"/>
              <a:t>, </a:t>
            </a:r>
            <a:r>
              <a:rPr lang="en-US" b="0" baseline="0" dirty="0" err="1" smtClean="0"/>
              <a:t>atau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gugup</a:t>
            </a:r>
            <a:r>
              <a:rPr lang="en-US" b="0" baseline="0" dirty="0" smtClean="0"/>
              <a:t>. </a:t>
            </a:r>
            <a:r>
              <a:rPr lang="en-US" b="0" baseline="0" dirty="0" err="1" smtClean="0"/>
              <a:t>Abis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itu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banyak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emosi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yg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kita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rasain</a:t>
            </a:r>
            <a:r>
              <a:rPr lang="en-US" b="0" baseline="0" dirty="0" smtClean="0"/>
              <a:t>. </a:t>
            </a:r>
            <a:r>
              <a:rPr lang="en-US" b="0" baseline="0" dirty="0" err="1" smtClean="0"/>
              <a:t>Setelah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itu</a:t>
            </a:r>
            <a:r>
              <a:rPr lang="en-US" b="0" baseline="0" dirty="0" smtClean="0"/>
              <a:t>, </a:t>
            </a:r>
            <a:r>
              <a:rPr lang="en-US" b="0" baseline="0" dirty="0" err="1" smtClean="0"/>
              <a:t>emosi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yg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kita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rasain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ini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sampai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ke</a:t>
            </a:r>
            <a:r>
              <a:rPr lang="en-US" b="0" baseline="0" dirty="0" smtClean="0"/>
              <a:t> proses logical reasoning, </a:t>
            </a:r>
            <a:r>
              <a:rPr lang="en-US" b="0" baseline="0" dirty="0" err="1" smtClean="0"/>
              <a:t>dimana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emosi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ini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dianalisa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scr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logis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bersamaan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dengan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informasi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tentang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objek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sikap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tersebut</a:t>
            </a:r>
            <a:r>
              <a:rPr lang="en-US" b="0" baseline="0" dirty="0" smtClean="0"/>
              <a:t>. </a:t>
            </a:r>
            <a:r>
              <a:rPr lang="en-US" b="0" baseline="0" dirty="0" err="1" smtClean="0"/>
              <a:t>Ketika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kita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mengevaluasi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apakah</a:t>
            </a:r>
            <a:r>
              <a:rPr lang="en-US" b="0" baseline="0" dirty="0" smtClean="0"/>
              <a:t> merger </a:t>
            </a:r>
            <a:r>
              <a:rPr lang="en-US" b="0" baseline="0" dirty="0" err="1" smtClean="0"/>
              <a:t>itu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baik</a:t>
            </a:r>
            <a:r>
              <a:rPr lang="en-US" b="0" baseline="0" dirty="0" smtClean="0"/>
              <a:t>/</a:t>
            </a:r>
            <a:r>
              <a:rPr lang="en-US" b="0" baseline="0" dirty="0" err="1" smtClean="0"/>
              <a:t>buruk</a:t>
            </a:r>
            <a:r>
              <a:rPr lang="en-US" b="0" baseline="0" dirty="0" smtClean="0"/>
              <a:t>, </a:t>
            </a:r>
            <a:r>
              <a:rPr lang="en-US" b="0" baseline="0" dirty="0" err="1" smtClean="0"/>
              <a:t>emosi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kita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sudah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membentuk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opini</a:t>
            </a:r>
            <a:r>
              <a:rPr lang="en-US" b="0" baseline="0" dirty="0" smtClean="0"/>
              <a:t>, </a:t>
            </a:r>
            <a:r>
              <a:rPr lang="en-US" b="0" baseline="0" dirty="0" err="1" smtClean="0"/>
              <a:t>dimana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hal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ini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mempengaruhi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evaluasi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sadar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kita</a:t>
            </a:r>
            <a:r>
              <a:rPr lang="en-US" b="0" baseline="0" dirty="0" smtClean="0"/>
              <a:t>. </a:t>
            </a:r>
            <a:r>
              <a:rPr lang="en-US" b="0" baseline="0" dirty="0" err="1" smtClean="0"/>
              <a:t>Disini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kita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mendengar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emosi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kita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untuk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membantu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kita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memutuskan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bahwa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sesuatu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ini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baik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atau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buruk</a:t>
            </a:r>
            <a:r>
              <a:rPr lang="en-US" b="0" baseline="0" dirty="0" smtClean="0"/>
              <a:t>. </a:t>
            </a:r>
          </a:p>
          <a:p>
            <a:pPr marL="0" indent="0">
              <a:buNone/>
            </a:pPr>
            <a:endParaRPr lang="en-US" b="0" baseline="0" dirty="0" smtClean="0"/>
          </a:p>
          <a:p>
            <a:pPr marL="0" indent="0">
              <a:buNone/>
            </a:pPr>
            <a:r>
              <a:rPr lang="en-US" b="0" baseline="0" dirty="0" err="1" smtClean="0"/>
              <a:t>Kalo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emosinya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positif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saat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lg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mikirin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atau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ngebahas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ttg</a:t>
            </a:r>
            <a:r>
              <a:rPr lang="en-US" b="0" baseline="0" dirty="0" smtClean="0"/>
              <a:t> merger, episode </a:t>
            </a:r>
            <a:r>
              <a:rPr lang="en-US" b="0" baseline="0" dirty="0" err="1" smtClean="0"/>
              <a:t>positif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dari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emosi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ini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akan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mengantarkan</a:t>
            </a:r>
            <a:r>
              <a:rPr lang="en-US" b="0" baseline="0" dirty="0" smtClean="0"/>
              <a:t> logical reasoning </a:t>
            </a:r>
            <a:r>
              <a:rPr lang="en-US" b="0" baseline="0" dirty="0" err="1" smtClean="0"/>
              <a:t>kita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kepada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perasaan</a:t>
            </a:r>
            <a:r>
              <a:rPr lang="en-US" b="0" baseline="0" dirty="0" smtClean="0"/>
              <a:t> yang </a:t>
            </a:r>
            <a:r>
              <a:rPr lang="en-US" b="0" baseline="0" dirty="0" err="1" smtClean="0"/>
              <a:t>positif</a:t>
            </a:r>
            <a:r>
              <a:rPr lang="en-US" b="0" baseline="0" dirty="0" smtClean="0"/>
              <a:t> -  </a:t>
            </a:r>
            <a:r>
              <a:rPr lang="en-US" b="0" baseline="0" dirty="0" err="1" smtClean="0"/>
              <a:t>emosi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mempengaruhi</a:t>
            </a:r>
            <a:r>
              <a:rPr lang="en-US" b="0" baseline="0" dirty="0" smtClean="0"/>
              <a:t> feeling</a:t>
            </a:r>
          </a:p>
          <a:p>
            <a:pPr marL="0" indent="0">
              <a:buNone/>
            </a:pPr>
            <a:endParaRPr lang="en-US" b="0" baseline="0" dirty="0" smtClean="0"/>
          </a:p>
          <a:p>
            <a:pPr marL="0" indent="0">
              <a:buNone/>
            </a:pPr>
            <a:r>
              <a:rPr lang="en-US" b="0" baseline="0" dirty="0" err="1" smtClean="0"/>
              <a:t>Ini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dia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kenapa</a:t>
            </a:r>
            <a:r>
              <a:rPr lang="en-US" b="0" baseline="0" dirty="0" smtClean="0"/>
              <a:t> perusahaan2 </a:t>
            </a:r>
            <a:r>
              <a:rPr lang="en-US" b="0" baseline="0" dirty="0" err="1" smtClean="0"/>
              <a:t>pengen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karyawannya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mengalami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emosi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positif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tiap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hari</a:t>
            </a:r>
            <a:r>
              <a:rPr lang="en-US" b="0" baseline="0" dirty="0" smtClean="0"/>
              <a:t>. </a:t>
            </a:r>
            <a:r>
              <a:rPr lang="en-US" b="0" baseline="0" dirty="0" err="1" smtClean="0"/>
              <a:t>Karena</a:t>
            </a:r>
            <a:r>
              <a:rPr lang="en-US" b="0" baseline="0" dirty="0" smtClean="0"/>
              <a:t> org2 </a:t>
            </a:r>
            <a:r>
              <a:rPr lang="en-US" b="0" baseline="0" dirty="0" err="1" smtClean="0"/>
              <a:t>yg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mengalami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emosi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positif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cenderung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lebih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mempunyai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sikap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positif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terhadap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pekerjaan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danorganisasi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mereka</a:t>
            </a:r>
            <a:r>
              <a:rPr lang="en-US" b="0" baseline="0" dirty="0" smtClean="0"/>
              <a:t>, </a:t>
            </a:r>
            <a:r>
              <a:rPr lang="en-US" b="0" baseline="0" dirty="0" err="1" smtClean="0"/>
              <a:t>walaupun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mereka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aja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gak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sadar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kalau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mereka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mengalami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emosi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positif</a:t>
            </a:r>
            <a:r>
              <a:rPr lang="en-US" b="0" baseline="0" dirty="0" smtClean="0"/>
              <a:t>. Dan </a:t>
            </a:r>
            <a:r>
              <a:rPr lang="en-US" b="0" baseline="0" dirty="0" err="1" smtClean="0"/>
              <a:t>saat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mereka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mikirin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ttg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gmn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perasaan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mereka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ttg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pekerjaan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mereka</a:t>
            </a:r>
            <a:r>
              <a:rPr lang="en-US" b="0" baseline="0" dirty="0" smtClean="0"/>
              <a:t>, </a:t>
            </a:r>
            <a:r>
              <a:rPr lang="en-US" b="0" baseline="0" dirty="0" err="1" smtClean="0"/>
              <a:t>mereka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mendengarkan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emosi</a:t>
            </a:r>
            <a:r>
              <a:rPr lang="en-US" b="0" baseline="0" dirty="0" smtClean="0"/>
              <a:t> yang </a:t>
            </a:r>
            <a:r>
              <a:rPr lang="en-US" b="0" baseline="0" dirty="0" err="1" smtClean="0"/>
              <a:t>terkait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kejadian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positif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atau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negatif</a:t>
            </a:r>
            <a:r>
              <a:rPr lang="en-US" b="0" baseline="0" dirty="0" smtClean="0"/>
              <a:t> di </a:t>
            </a:r>
            <a:r>
              <a:rPr lang="en-US" b="0" baseline="0" dirty="0" err="1" smtClean="0"/>
              <a:t>tempat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kerja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mereka</a:t>
            </a:r>
            <a:r>
              <a:rPr lang="en-US" b="0" baseline="0" dirty="0" smtClean="0"/>
              <a:t>. </a:t>
            </a:r>
          </a:p>
          <a:p>
            <a:pPr marL="0" indent="0">
              <a:buNone/>
            </a:pPr>
            <a:endParaRPr lang="en-US" b="0" baseline="0" dirty="0" smtClean="0"/>
          </a:p>
          <a:p>
            <a:pPr marL="0" indent="0">
              <a:buNone/>
            </a:pPr>
            <a:r>
              <a:rPr lang="en-US" b="0" baseline="0" dirty="0" err="1" smtClean="0"/>
              <a:t>Pengaruh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dari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pertimbangan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kognitif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dan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emosi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terhadap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sikap</a:t>
            </a:r>
            <a:r>
              <a:rPr lang="en-US" b="0" baseline="0" dirty="0" smtClean="0"/>
              <a:t> paling </a:t>
            </a:r>
            <a:r>
              <a:rPr lang="en-US" b="0" baseline="0" dirty="0" err="1" smtClean="0"/>
              <a:t>terlihat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ketika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mereka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tidak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setuju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dgn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satu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sama</a:t>
            </a:r>
            <a:r>
              <a:rPr lang="en-US" b="0" baseline="0" dirty="0" smtClean="0"/>
              <a:t> lain. </a:t>
            </a:r>
            <a:r>
              <a:rPr lang="en-US" b="0" baseline="0" dirty="0" err="1" smtClean="0"/>
              <a:t>Kadang</a:t>
            </a:r>
            <a:r>
              <a:rPr lang="en-US" b="0" baseline="0" dirty="0" smtClean="0"/>
              <a:t> org </a:t>
            </a:r>
            <a:r>
              <a:rPr lang="en-US" b="0" baseline="0" dirty="0" err="1" smtClean="0"/>
              <a:t>ga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setuju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dengan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satu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sm</a:t>
            </a:r>
            <a:r>
              <a:rPr lang="en-US" b="0" baseline="0" dirty="0" smtClean="0"/>
              <a:t> lain, </a:t>
            </a:r>
            <a:r>
              <a:rPr lang="en-US" b="0" baseline="0" dirty="0" err="1" smtClean="0"/>
              <a:t>merasa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ada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yg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salah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padahal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mereka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juga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gak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bisa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mikir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alasan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logis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yg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dikhawatirin</a:t>
            </a:r>
            <a:r>
              <a:rPr lang="en-US" b="0" baseline="0" dirty="0" smtClean="0"/>
              <a:t>. Hal </a:t>
            </a:r>
            <a:r>
              <a:rPr lang="en-US" b="0" baseline="0" dirty="0" err="1" smtClean="0"/>
              <a:t>ini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mengindikasikan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bahwa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analisis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logis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seseorang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dari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suatu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situasi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tidak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dapat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mengidentifikasi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alasan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untuk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mendukung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reaksi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otomatis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dari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emosi</a:t>
            </a:r>
            <a:r>
              <a:rPr lang="en-US" b="0" baseline="0" dirty="0" smtClean="0"/>
              <a:t>. </a:t>
            </a:r>
            <a:r>
              <a:rPr lang="en-US" b="0" baseline="0" dirty="0" err="1" smtClean="0"/>
              <a:t>Contoh</a:t>
            </a:r>
            <a:r>
              <a:rPr lang="en-US" b="0" baseline="0" dirty="0" smtClean="0"/>
              <a:t>: </a:t>
            </a:r>
            <a:r>
              <a:rPr lang="en-US" b="0" baseline="0" dirty="0" err="1" smtClean="0"/>
              <a:t>ada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sesuatu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mau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diputuskan</a:t>
            </a:r>
            <a:r>
              <a:rPr lang="en-US" b="0" baseline="0" dirty="0" smtClean="0"/>
              <a:t>, ah feeling </a:t>
            </a:r>
            <a:r>
              <a:rPr lang="en-US" b="0" baseline="0" dirty="0" err="1" smtClean="0"/>
              <a:t>gue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gaenak</a:t>
            </a:r>
            <a:r>
              <a:rPr lang="en-US" b="0" baseline="0" dirty="0" smtClean="0"/>
              <a:t>. </a:t>
            </a:r>
            <a:r>
              <a:rPr lang="en-US" b="0" baseline="0" dirty="0" err="1" smtClean="0"/>
              <a:t>Jangan</a:t>
            </a:r>
            <a:r>
              <a:rPr lang="en-US" b="0" baseline="0" dirty="0" smtClean="0"/>
              <a:t>, </a:t>
            </a:r>
            <a:r>
              <a:rPr lang="en-US" b="0" baseline="0" dirty="0" err="1" smtClean="0"/>
              <a:t>pokonya</a:t>
            </a:r>
            <a:r>
              <a:rPr lang="en-US" b="0" baseline="0" dirty="0" smtClean="0"/>
              <a:t> feeling </a:t>
            </a:r>
            <a:r>
              <a:rPr lang="en-US" b="0" baseline="0" dirty="0" err="1" smtClean="0"/>
              <a:t>gue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gaenak</a:t>
            </a:r>
            <a:r>
              <a:rPr lang="en-US" b="0" baseline="0" dirty="0" smtClean="0"/>
              <a:t>. </a:t>
            </a:r>
            <a:r>
              <a:rPr lang="en-US" b="0" baseline="0" dirty="0" err="1" smtClean="0"/>
              <a:t>Tapi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menurut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penelitian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sih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keputusan</a:t>
            </a:r>
            <a:r>
              <a:rPr lang="en-US" b="0" baseline="0" dirty="0" smtClean="0"/>
              <a:t> paling </a:t>
            </a:r>
            <a:r>
              <a:rPr lang="en-US" b="0" baseline="0" dirty="0" err="1" smtClean="0"/>
              <a:t>baik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diambil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kalo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pake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pemikiran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logis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krn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butuh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mengevaluasi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situasinya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dulu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juga</a:t>
            </a:r>
            <a:r>
              <a:rPr lang="en-US" b="0" baseline="0" dirty="0" smtClean="0"/>
              <a:t>. </a:t>
            </a:r>
          </a:p>
          <a:p>
            <a:pPr marL="0" indent="0">
              <a:buNone/>
            </a:pPr>
            <a:endParaRPr lang="en-US" b="0" baseline="0" dirty="0" smtClean="0"/>
          </a:p>
          <a:p>
            <a:pPr marL="0" indent="0">
              <a:buNone/>
            </a:pPr>
            <a:r>
              <a:rPr lang="en-US" b="0" baseline="0" dirty="0" err="1" smtClean="0"/>
              <a:t>Emosi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jg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bisa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langsung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mempengaruhi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perilaku</a:t>
            </a:r>
            <a:r>
              <a:rPr lang="en-US" b="0" baseline="0" dirty="0" smtClean="0"/>
              <a:t>: facial expression, </a:t>
            </a:r>
            <a:r>
              <a:rPr lang="en-US" b="0" baseline="0" dirty="0" err="1" smtClean="0"/>
              <a:t>takut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jadi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grogi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dll</a:t>
            </a:r>
            <a:endParaRPr lang="en-US" baseline="0" dirty="0" smtClean="0"/>
          </a:p>
        </p:txBody>
      </p:sp>
    </p:spTree>
    <p:extLst>
      <p:ext uri="{BB962C8B-B14F-4D97-AF65-F5344CB8AC3E}">
        <p14:creationId xmlns:p14="http://schemas.microsoft.com/office/powerpoint/2010/main" val="24860048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inkonsistensi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melanggar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konsep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diri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dia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menimbulkan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emosi</a:t>
            </a:r>
            <a:r>
              <a:rPr lang="en-US" baseline="0" dirty="0" smtClean="0"/>
              <a:t> yang </a:t>
            </a:r>
            <a:r>
              <a:rPr lang="en-US" baseline="0" dirty="0" err="1" smtClean="0"/>
              <a:t>memotivasi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untuk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mengubah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satu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atau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lebih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dari</a:t>
            </a:r>
            <a:r>
              <a:rPr lang="en-US" baseline="0" dirty="0" smtClean="0"/>
              <a:t> elemen2 </a:t>
            </a:r>
            <a:r>
              <a:rPr lang="en-US" baseline="0" dirty="0" err="1" smtClean="0"/>
              <a:t>ini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Contoh</a:t>
            </a:r>
            <a:r>
              <a:rPr lang="en-US" baseline="0" dirty="0" smtClean="0"/>
              <a:t>: </a:t>
            </a:r>
            <a:r>
              <a:rPr lang="en-US" baseline="0" dirty="0" err="1" smtClean="0"/>
              <a:t>awalnya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setuju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untuk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mengerjakan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transkrip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wawancara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walaupun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ga</a:t>
            </a:r>
            <a:r>
              <a:rPr lang="en-US" baseline="0" dirty="0" smtClean="0"/>
              <a:t> suka2 </a:t>
            </a:r>
            <a:r>
              <a:rPr lang="en-US" baseline="0" dirty="0" err="1" smtClean="0"/>
              <a:t>amat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karena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butuh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jsdp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Udahannya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 tau </a:t>
            </a:r>
            <a:r>
              <a:rPr lang="en-US" baseline="0" dirty="0" err="1" smtClean="0"/>
              <a:t>jsdp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yg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didapet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dari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transkrip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Cuma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dikit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banget</a:t>
            </a:r>
            <a:r>
              <a:rPr lang="en-US" baseline="0" dirty="0" smtClean="0"/>
              <a:t> 10.. </a:t>
            </a:r>
            <a:r>
              <a:rPr lang="en-US" baseline="0" dirty="0" err="1" smtClean="0"/>
              <a:t>Disini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bisa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mengalami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disonansi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kognitif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karena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adanya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inkonsistensi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antara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kepercayaan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dengan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perasaan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juga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dengan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perilaku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.</a:t>
            </a:r>
          </a:p>
          <a:p>
            <a:endParaRPr lang="en-US" baseline="0" dirty="0" smtClean="0"/>
          </a:p>
          <a:p>
            <a:r>
              <a:rPr lang="en-US" baseline="0" dirty="0" err="1" smtClean="0"/>
              <a:t>Contoh</a:t>
            </a:r>
            <a:r>
              <a:rPr lang="en-US" baseline="0" dirty="0" smtClean="0"/>
              <a:t>: </a:t>
            </a:r>
            <a:r>
              <a:rPr lang="en-US" baseline="0" dirty="0" err="1" smtClean="0"/>
              <a:t>Percayanya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transkrip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dapet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jsdp</a:t>
            </a:r>
            <a:r>
              <a:rPr lang="en-US" baseline="0" dirty="0" smtClean="0"/>
              <a:t> – </a:t>
            </a:r>
            <a:r>
              <a:rPr lang="en-US" baseline="0" dirty="0" err="1" smtClean="0"/>
              <a:t>gasuka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transkrip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trus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dapet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jsdp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Cuma</a:t>
            </a:r>
            <a:r>
              <a:rPr lang="en-US" baseline="0" dirty="0" smtClean="0"/>
              <a:t> 10 – </a:t>
            </a:r>
            <a:r>
              <a:rPr lang="en-US" baseline="0" dirty="0" err="1" smtClean="0"/>
              <a:t>tetep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nerima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kerjaan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transkrip</a:t>
            </a:r>
            <a:endParaRPr lang="en-US" baseline="0" dirty="0" smtClean="0"/>
          </a:p>
          <a:p>
            <a:r>
              <a:rPr lang="en-US" baseline="0" dirty="0" err="1" smtClean="0"/>
              <a:t>Jadi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ngerjainnya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sambil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bete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err="1" smtClean="0"/>
              <a:t>Perilaku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biasanya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lebih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susah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buat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diubah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dibandingin</a:t>
            </a:r>
            <a:r>
              <a:rPr lang="en-US" baseline="0" dirty="0" smtClean="0"/>
              <a:t> beliefs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perasaan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Terutama</a:t>
            </a:r>
            <a:r>
              <a:rPr lang="en-US" baseline="0" dirty="0" smtClean="0"/>
              <a:t> pas </a:t>
            </a:r>
            <a:r>
              <a:rPr lang="en-US" baseline="0" dirty="0" err="1" smtClean="0"/>
              <a:t>perilaku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disonansi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diliat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sm</a:t>
            </a:r>
            <a:r>
              <a:rPr lang="en-US" baseline="0" dirty="0" smtClean="0"/>
              <a:t> orang lain, </a:t>
            </a:r>
            <a:r>
              <a:rPr lang="en-US" baseline="0" dirty="0" err="1" smtClean="0"/>
              <a:t>udah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dikerjain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scr</a:t>
            </a:r>
            <a:r>
              <a:rPr lang="en-US" baseline="0" dirty="0" smtClean="0"/>
              <a:t> voluntary, </a:t>
            </a:r>
            <a:r>
              <a:rPr lang="en-US" baseline="0" dirty="0" err="1" smtClean="0"/>
              <a:t>trus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bisa</a:t>
            </a:r>
            <a:r>
              <a:rPr lang="en-US" baseline="0" dirty="0" smtClean="0"/>
              <a:t> cancel dong. </a:t>
            </a:r>
          </a:p>
          <a:p>
            <a:endParaRPr lang="en-US" baseline="0" dirty="0" smtClean="0"/>
          </a:p>
          <a:p>
            <a:r>
              <a:rPr lang="en-US" baseline="0" dirty="0" err="1" smtClean="0"/>
              <a:t>Contoh</a:t>
            </a:r>
            <a:r>
              <a:rPr lang="en-US" baseline="0" dirty="0" smtClean="0"/>
              <a:t>: org lain tau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nerima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ngerjain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transkrip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dimana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kerjaan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transkrip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itu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nerimanya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sukarela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gabakal</a:t>
            </a:r>
            <a:r>
              <a:rPr lang="en-US" baseline="0" dirty="0" smtClean="0"/>
              <a:t> di DO </a:t>
            </a:r>
            <a:r>
              <a:rPr lang="en-US" baseline="0" dirty="0" err="1" smtClean="0"/>
              <a:t>kalo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ngerjain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transkrip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itu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Tp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kalo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kerjaan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udh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diterima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gabisa</a:t>
            </a:r>
            <a:r>
              <a:rPr lang="en-US" baseline="0" dirty="0" smtClean="0"/>
              <a:t> undone. </a:t>
            </a:r>
            <a:r>
              <a:rPr lang="en-US" baseline="0" dirty="0" err="1" smtClean="0"/>
              <a:t>Biasanya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ngubah</a:t>
            </a:r>
            <a:r>
              <a:rPr lang="en-US" baseline="0" dirty="0" smtClean="0"/>
              <a:t> belief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feeling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utk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ngurangin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inkonsistensi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yg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bikin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itu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Contoh</a:t>
            </a:r>
            <a:r>
              <a:rPr lang="en-US" baseline="0" dirty="0" smtClean="0"/>
              <a:t>: </a:t>
            </a:r>
            <a:r>
              <a:rPr lang="en-US" baseline="0" dirty="0" err="1" smtClean="0"/>
              <a:t>yakinin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diri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kalo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ngerjain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transkrip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gampang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jsdp</a:t>
            </a:r>
            <a:r>
              <a:rPr lang="en-US" baseline="0" dirty="0" smtClean="0"/>
              <a:t> 10 </a:t>
            </a:r>
            <a:r>
              <a:rPr lang="en-US" baseline="0" dirty="0" err="1" smtClean="0"/>
              <a:t>itu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gede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Dengan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ini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ngerjain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transkrip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akan</a:t>
            </a:r>
            <a:r>
              <a:rPr lang="en-US" baseline="0" dirty="0" smtClean="0"/>
              <a:t> buruk2 </a:t>
            </a:r>
            <a:r>
              <a:rPr lang="en-US" baseline="0" dirty="0" err="1" smtClean="0"/>
              <a:t>amat</a:t>
            </a:r>
            <a:endParaRPr lang="en-US" baseline="0" dirty="0" smtClean="0"/>
          </a:p>
          <a:p>
            <a:pPr marL="1397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4500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err="1" smtClean="0"/>
              <a:t>Contoh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dari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pengaruh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kepribadian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terhadap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emosi</a:t>
            </a:r>
            <a:r>
              <a:rPr lang="en-US" baseline="0" dirty="0" smtClean="0"/>
              <a:t>: org </a:t>
            </a:r>
            <a:r>
              <a:rPr lang="en-US" baseline="0" dirty="0" err="1" smtClean="0"/>
              <a:t>dengan</a:t>
            </a:r>
            <a:r>
              <a:rPr lang="en-US" baseline="0" dirty="0" smtClean="0"/>
              <a:t> trait </a:t>
            </a:r>
            <a:r>
              <a:rPr lang="en-US" baseline="0" dirty="0" err="1" smtClean="0"/>
              <a:t>emosi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negatif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mempunyai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kepuasan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kerja</a:t>
            </a:r>
            <a:r>
              <a:rPr lang="en-US" baseline="0" dirty="0" smtClean="0"/>
              <a:t> yang </a:t>
            </a:r>
            <a:r>
              <a:rPr lang="en-US" baseline="0" dirty="0" err="1" smtClean="0"/>
              <a:t>lebih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rendah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tingkat</a:t>
            </a:r>
            <a:r>
              <a:rPr lang="en-US" baseline="0" dirty="0" smtClean="0"/>
              <a:t> burnout yang </a:t>
            </a:r>
            <a:r>
              <a:rPr lang="en-US" baseline="0" dirty="0" err="1" smtClean="0"/>
              <a:t>lebih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tinggi</a:t>
            </a:r>
            <a:r>
              <a:rPr lang="en-US" baseline="0" dirty="0" smtClean="0"/>
              <a:t>. </a:t>
            </a:r>
          </a:p>
          <a:p>
            <a:endParaRPr lang="en-US" baseline="0" dirty="0" smtClean="0"/>
          </a:p>
          <a:p>
            <a:r>
              <a:rPr lang="en-US" baseline="0" dirty="0" err="1" smtClean="0"/>
              <a:t>Hasil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penelitian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lainnya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juga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menyimpulkan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bahwa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situasi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sebenarnya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pekerjaan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seseorang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secara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mempengaruhi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sikap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perilaku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mereka</a:t>
            </a:r>
            <a:r>
              <a:rPr lang="en-US" baseline="0" dirty="0" smtClean="0"/>
              <a:t> – </a:t>
            </a:r>
            <a:r>
              <a:rPr lang="en-US" baseline="0" dirty="0" err="1" smtClean="0"/>
              <a:t>dimana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kepribadian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adalah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ttg</a:t>
            </a:r>
            <a:r>
              <a:rPr lang="en-US" baseline="0" dirty="0" smtClean="0"/>
              <a:t> “</a:t>
            </a:r>
            <a:r>
              <a:rPr lang="en-US" baseline="0" dirty="0" err="1" smtClean="0"/>
              <a:t>bagaimana</a:t>
            </a:r>
            <a:r>
              <a:rPr lang="en-US" baseline="0" dirty="0" smtClean="0"/>
              <a:t> org </a:t>
            </a:r>
            <a:r>
              <a:rPr lang="en-US" baseline="0" dirty="0" err="1" smtClean="0"/>
              <a:t>bersikap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berperilaku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tergantung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situasi</a:t>
            </a:r>
            <a:r>
              <a:rPr lang="en-US" baseline="0" dirty="0" smtClean="0"/>
              <a:t> yang </a:t>
            </a:r>
            <a:r>
              <a:rPr lang="en-US" baseline="0" dirty="0" err="1" smtClean="0"/>
              <a:t>dia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alami</a:t>
            </a:r>
            <a:r>
              <a:rPr lang="en-US" baseline="0" dirty="0" smtClean="0"/>
              <a:t>”</a:t>
            </a:r>
          </a:p>
          <a:p>
            <a:pPr marL="1397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3969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7544483" y="657775"/>
            <a:ext cx="1299300" cy="432900"/>
          </a:xfrm>
          <a:prstGeom prst="triangle">
            <a:avLst>
              <a:gd name="adj" fmla="val 32425"/>
            </a:avLst>
          </a:prstGeom>
          <a:solidFill>
            <a:srgbClr val="26324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vo"/>
              <a:ea typeface="Arvo"/>
              <a:cs typeface="Arvo"/>
              <a:sym typeface="Arvo"/>
            </a:endParaRPr>
          </a:p>
        </p:txBody>
      </p:sp>
      <p:grpSp>
        <p:nvGrpSpPr>
          <p:cNvPr id="11" name="Shape 11"/>
          <p:cNvGrpSpPr/>
          <p:nvPr/>
        </p:nvGrpSpPr>
        <p:grpSpPr>
          <a:xfrm>
            <a:off x="0" y="-7088"/>
            <a:ext cx="8661398" cy="5150588"/>
            <a:chOff x="0" y="-7088"/>
            <a:chExt cx="8661398" cy="5150588"/>
          </a:xfrm>
        </p:grpSpPr>
        <p:sp>
          <p:nvSpPr>
            <p:cNvPr id="12" name="Shape 12"/>
            <p:cNvSpPr/>
            <p:nvPr/>
          </p:nvSpPr>
          <p:spPr>
            <a:xfrm>
              <a:off x="0" y="0"/>
              <a:ext cx="3525000" cy="5143500"/>
            </a:xfrm>
            <a:prstGeom prst="rect">
              <a:avLst/>
            </a:prstGeom>
            <a:solidFill>
              <a:srgbClr val="C7D3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Shape 13"/>
            <p:cNvSpPr/>
            <p:nvPr/>
          </p:nvSpPr>
          <p:spPr>
            <a:xfrm rot="10800000" flipH="1">
              <a:off x="3517898" y="-7088"/>
              <a:ext cx="5143500" cy="5143500"/>
            </a:xfrm>
            <a:prstGeom prst="rtTriangle">
              <a:avLst/>
            </a:prstGeom>
            <a:solidFill>
              <a:srgbClr val="C7D3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14" name="Shape 14"/>
          <p:cNvGrpSpPr/>
          <p:nvPr/>
        </p:nvGrpSpPr>
        <p:grpSpPr>
          <a:xfrm rot="10800000" flipH="1">
            <a:off x="1" y="1090763"/>
            <a:ext cx="8847502" cy="2961975"/>
            <a:chOff x="-8178042" y="-4493254"/>
            <a:chExt cx="19483598" cy="6522736"/>
          </a:xfrm>
        </p:grpSpPr>
        <p:sp>
          <p:nvSpPr>
            <p:cNvPr id="15" name="Shape 15"/>
            <p:cNvSpPr/>
            <p:nvPr/>
          </p:nvSpPr>
          <p:spPr>
            <a:xfrm>
              <a:off x="-8178042" y="-4493118"/>
              <a:ext cx="12968400" cy="6522600"/>
            </a:xfrm>
            <a:prstGeom prst="rect">
              <a:avLst/>
            </a:prstGeom>
            <a:solidFill>
              <a:srgbClr val="3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sp>
          <p:nvSpPr>
            <p:cNvPr id="16" name="Shape 16"/>
            <p:cNvSpPr/>
            <p:nvPr/>
          </p:nvSpPr>
          <p:spPr>
            <a:xfrm>
              <a:off x="4782955" y="-4493254"/>
              <a:ext cx="6522600" cy="6522600"/>
            </a:xfrm>
            <a:prstGeom prst="rtTriangle">
              <a:avLst/>
            </a:prstGeom>
            <a:solidFill>
              <a:srgbClr val="3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17" name="Shape 17"/>
          <p:cNvGrpSpPr/>
          <p:nvPr/>
        </p:nvGrpSpPr>
        <p:grpSpPr>
          <a:xfrm>
            <a:off x="3677236" y="4278349"/>
            <a:ext cx="5480829" cy="432996"/>
            <a:chOff x="5582265" y="4646738"/>
            <a:chExt cx="5480829" cy="432996"/>
          </a:xfrm>
        </p:grpSpPr>
        <p:sp>
          <p:nvSpPr>
            <p:cNvPr id="18" name="Shape 18"/>
            <p:cNvSpPr/>
            <p:nvPr/>
          </p:nvSpPr>
          <p:spPr>
            <a:xfrm rot="10800000">
              <a:off x="5582265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D26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9" name="Shape 19"/>
            <p:cNvGrpSpPr/>
            <p:nvPr/>
          </p:nvGrpSpPr>
          <p:grpSpPr>
            <a:xfrm flipH="1">
              <a:off x="5585232" y="4646738"/>
              <a:ext cx="5477861" cy="304551"/>
              <a:chOff x="-24158748" y="330075"/>
              <a:chExt cx="30568423" cy="1699506"/>
            </a:xfrm>
          </p:grpSpPr>
          <p:sp>
            <p:nvSpPr>
              <p:cNvPr id="20" name="Shape 20"/>
              <p:cNvSpPr/>
              <p:nvPr/>
            </p:nvSpPr>
            <p:spPr>
              <a:xfrm>
                <a:off x="-24158748" y="330081"/>
                <a:ext cx="28908000" cy="1699500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Shape 21"/>
              <p:cNvSpPr/>
              <p:nvPr/>
            </p:nvSpPr>
            <p:spPr>
              <a:xfrm>
                <a:off x="4710175" y="330075"/>
                <a:ext cx="1699500" cy="1699500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2" name="Shape 22"/>
          <p:cNvSpPr txBox="1">
            <a:spLocks noGrp="1"/>
          </p:cNvSpPr>
          <p:nvPr>
            <p:ph type="ctrTitle"/>
          </p:nvPr>
        </p:nvSpPr>
        <p:spPr>
          <a:xfrm>
            <a:off x="685800" y="1090750"/>
            <a:ext cx="5367900" cy="29619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/>
        </p:nvSpPr>
        <p:spPr>
          <a:xfrm>
            <a:off x="5697214" y="2635519"/>
            <a:ext cx="889200" cy="296400"/>
          </a:xfrm>
          <a:prstGeom prst="triangle">
            <a:avLst>
              <a:gd name="adj" fmla="val 32425"/>
            </a:avLst>
          </a:prstGeom>
          <a:solidFill>
            <a:srgbClr val="26324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vo"/>
              <a:ea typeface="Arvo"/>
              <a:cs typeface="Arvo"/>
              <a:sym typeface="Arvo"/>
            </a:endParaRPr>
          </a:p>
        </p:txBody>
      </p:sp>
      <p:grpSp>
        <p:nvGrpSpPr>
          <p:cNvPr id="25" name="Shape 25"/>
          <p:cNvGrpSpPr/>
          <p:nvPr/>
        </p:nvGrpSpPr>
        <p:grpSpPr>
          <a:xfrm>
            <a:off x="0" y="-7088"/>
            <a:ext cx="8661398" cy="5150588"/>
            <a:chOff x="0" y="-7088"/>
            <a:chExt cx="8661398" cy="5150588"/>
          </a:xfrm>
        </p:grpSpPr>
        <p:sp>
          <p:nvSpPr>
            <p:cNvPr id="26" name="Shape 26"/>
            <p:cNvSpPr/>
            <p:nvPr/>
          </p:nvSpPr>
          <p:spPr>
            <a:xfrm>
              <a:off x="0" y="0"/>
              <a:ext cx="3525000" cy="5143500"/>
            </a:xfrm>
            <a:prstGeom prst="rect">
              <a:avLst/>
            </a:prstGeom>
            <a:solidFill>
              <a:srgbClr val="C7D3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Shape 27"/>
            <p:cNvSpPr/>
            <p:nvPr/>
          </p:nvSpPr>
          <p:spPr>
            <a:xfrm rot="10800000" flipH="1">
              <a:off x="3517898" y="-7088"/>
              <a:ext cx="5143500" cy="5143500"/>
            </a:xfrm>
            <a:prstGeom prst="rtTriangle">
              <a:avLst/>
            </a:prstGeom>
            <a:solidFill>
              <a:srgbClr val="C7D3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28" name="Shape 28"/>
          <p:cNvGrpSpPr/>
          <p:nvPr/>
        </p:nvGrpSpPr>
        <p:grpSpPr>
          <a:xfrm rot="10800000" flipH="1">
            <a:off x="-2" y="2924826"/>
            <a:ext cx="6589087" cy="2027268"/>
            <a:chOff x="-9894852" y="-4493254"/>
            <a:chExt cx="21200407" cy="6522740"/>
          </a:xfrm>
        </p:grpSpPr>
        <p:sp>
          <p:nvSpPr>
            <p:cNvPr id="29" name="Shape 29"/>
            <p:cNvSpPr/>
            <p:nvPr/>
          </p:nvSpPr>
          <p:spPr>
            <a:xfrm>
              <a:off x="-9894852" y="-4493114"/>
              <a:ext cx="14685300" cy="6522600"/>
            </a:xfrm>
            <a:prstGeom prst="rect">
              <a:avLst/>
            </a:prstGeom>
            <a:solidFill>
              <a:srgbClr val="3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sp>
          <p:nvSpPr>
            <p:cNvPr id="30" name="Shape 30"/>
            <p:cNvSpPr/>
            <p:nvPr/>
          </p:nvSpPr>
          <p:spPr>
            <a:xfrm>
              <a:off x="4782955" y="-4493254"/>
              <a:ext cx="6522600" cy="6522600"/>
            </a:xfrm>
            <a:prstGeom prst="rtTriangle">
              <a:avLst/>
            </a:prstGeom>
            <a:solidFill>
              <a:srgbClr val="3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31" name="Shape 31"/>
          <p:cNvGrpSpPr/>
          <p:nvPr/>
        </p:nvGrpSpPr>
        <p:grpSpPr>
          <a:xfrm>
            <a:off x="6946842" y="4472723"/>
            <a:ext cx="2202830" cy="670795"/>
            <a:chOff x="5575242" y="4472723"/>
            <a:chExt cx="2202830" cy="670795"/>
          </a:xfrm>
        </p:grpSpPr>
        <p:sp>
          <p:nvSpPr>
            <p:cNvPr id="32" name="Shape 32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D26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3" name="Shape 33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34" name="Shape 34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" name="Shape 35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6" name="Shape 36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37" name="Shape 37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" name="Shape 38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39" name="Shape 39"/>
          <p:cNvSpPr txBox="1">
            <a:spLocks noGrp="1"/>
          </p:cNvSpPr>
          <p:nvPr>
            <p:ph type="ctrTitle"/>
          </p:nvPr>
        </p:nvSpPr>
        <p:spPr>
          <a:xfrm>
            <a:off x="463525" y="2871148"/>
            <a:ext cx="40944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ubTitle" idx="1"/>
          </p:nvPr>
        </p:nvSpPr>
        <p:spPr>
          <a:xfrm>
            <a:off x="463525" y="3975449"/>
            <a:ext cx="40944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9800"/>
              </a:buClr>
              <a:buSzPts val="2000"/>
              <a:buNone/>
              <a:defRPr sz="2000">
                <a:solidFill>
                  <a:srgbClr val="FF9800"/>
                </a:solidFill>
              </a:defRPr>
            </a:lvl1pPr>
            <a:lvl2pPr lvl="1" rtl="0">
              <a:spcBef>
                <a:spcPts val="1000"/>
              </a:spcBef>
              <a:spcAft>
                <a:spcPts val="0"/>
              </a:spcAft>
              <a:buClr>
                <a:srgbClr val="FF9800"/>
              </a:buClr>
              <a:buSzPts val="2000"/>
              <a:buNone/>
              <a:defRPr sz="2000">
                <a:solidFill>
                  <a:srgbClr val="FF9800"/>
                </a:solidFill>
              </a:defRPr>
            </a:lvl2pPr>
            <a:lvl3pPr lvl="2" rtl="0">
              <a:spcBef>
                <a:spcPts val="1000"/>
              </a:spcBef>
              <a:spcAft>
                <a:spcPts val="0"/>
              </a:spcAft>
              <a:buClr>
                <a:srgbClr val="FF9800"/>
              </a:buClr>
              <a:buSzPts val="2000"/>
              <a:buNone/>
              <a:defRPr sz="2000">
                <a:solidFill>
                  <a:srgbClr val="FF9800"/>
                </a:solidFill>
              </a:defRPr>
            </a:lvl3pPr>
            <a:lvl4pPr lvl="3" rtl="0">
              <a:spcBef>
                <a:spcPts val="1000"/>
              </a:spcBef>
              <a:spcAft>
                <a:spcPts val="0"/>
              </a:spcAft>
              <a:buClr>
                <a:srgbClr val="FF9800"/>
              </a:buClr>
              <a:buSzPts val="2000"/>
              <a:buNone/>
              <a:defRPr sz="2000">
                <a:solidFill>
                  <a:srgbClr val="FF9800"/>
                </a:solidFill>
              </a:defRPr>
            </a:lvl4pPr>
            <a:lvl5pPr lvl="4" rtl="0">
              <a:spcBef>
                <a:spcPts val="1000"/>
              </a:spcBef>
              <a:spcAft>
                <a:spcPts val="0"/>
              </a:spcAft>
              <a:buClr>
                <a:srgbClr val="FF9800"/>
              </a:buClr>
              <a:buSzPts val="2000"/>
              <a:buNone/>
              <a:defRPr sz="2000">
                <a:solidFill>
                  <a:srgbClr val="FF9800"/>
                </a:solidFill>
              </a:defRPr>
            </a:lvl5pPr>
            <a:lvl6pPr lvl="5" rtl="0">
              <a:spcBef>
                <a:spcPts val="1000"/>
              </a:spcBef>
              <a:spcAft>
                <a:spcPts val="0"/>
              </a:spcAft>
              <a:buClr>
                <a:srgbClr val="FF9800"/>
              </a:buClr>
              <a:buSzPts val="2000"/>
              <a:buNone/>
              <a:defRPr sz="2000">
                <a:solidFill>
                  <a:srgbClr val="FF9800"/>
                </a:solidFill>
              </a:defRPr>
            </a:lvl6pPr>
            <a:lvl7pPr lvl="6" rtl="0">
              <a:spcBef>
                <a:spcPts val="1000"/>
              </a:spcBef>
              <a:spcAft>
                <a:spcPts val="0"/>
              </a:spcAft>
              <a:buClr>
                <a:srgbClr val="FF9800"/>
              </a:buClr>
              <a:buSzPts val="2000"/>
              <a:buNone/>
              <a:defRPr sz="2000">
                <a:solidFill>
                  <a:srgbClr val="FF9800"/>
                </a:solidFill>
              </a:defRPr>
            </a:lvl7pPr>
            <a:lvl8pPr lvl="7" rtl="0">
              <a:spcBef>
                <a:spcPts val="1000"/>
              </a:spcBef>
              <a:spcAft>
                <a:spcPts val="0"/>
              </a:spcAft>
              <a:buClr>
                <a:srgbClr val="FF9800"/>
              </a:buClr>
              <a:buSzPts val="2000"/>
              <a:buNone/>
              <a:defRPr sz="2000">
                <a:solidFill>
                  <a:srgbClr val="FF9800"/>
                </a:solidFill>
              </a:defRPr>
            </a:lvl8pPr>
            <a:lvl9pPr lvl="8" rtl="0">
              <a:spcBef>
                <a:spcPts val="1000"/>
              </a:spcBef>
              <a:spcAft>
                <a:spcPts val="1000"/>
              </a:spcAft>
              <a:buClr>
                <a:srgbClr val="FF9800"/>
              </a:buClr>
              <a:buSzPts val="2000"/>
              <a:buNone/>
              <a:defRPr sz="2000">
                <a:solidFill>
                  <a:srgbClr val="FF9800"/>
                </a:solidFill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TITLE_1_1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/>
        </p:nvSpPr>
        <p:spPr>
          <a:xfrm>
            <a:off x="7544483" y="657775"/>
            <a:ext cx="1299300" cy="432900"/>
          </a:xfrm>
          <a:prstGeom prst="triangle">
            <a:avLst>
              <a:gd name="adj" fmla="val 32425"/>
            </a:avLst>
          </a:prstGeom>
          <a:solidFill>
            <a:srgbClr val="26324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vo"/>
              <a:ea typeface="Arvo"/>
              <a:cs typeface="Arvo"/>
              <a:sym typeface="Arvo"/>
            </a:endParaRPr>
          </a:p>
        </p:txBody>
      </p:sp>
      <p:grpSp>
        <p:nvGrpSpPr>
          <p:cNvPr id="44" name="Shape 44"/>
          <p:cNvGrpSpPr/>
          <p:nvPr/>
        </p:nvGrpSpPr>
        <p:grpSpPr>
          <a:xfrm>
            <a:off x="0" y="-7088"/>
            <a:ext cx="8661398" cy="5150588"/>
            <a:chOff x="0" y="-7088"/>
            <a:chExt cx="8661398" cy="5150588"/>
          </a:xfrm>
        </p:grpSpPr>
        <p:sp>
          <p:nvSpPr>
            <p:cNvPr id="45" name="Shape 45"/>
            <p:cNvSpPr/>
            <p:nvPr/>
          </p:nvSpPr>
          <p:spPr>
            <a:xfrm>
              <a:off x="0" y="0"/>
              <a:ext cx="3525000" cy="5143500"/>
            </a:xfrm>
            <a:prstGeom prst="rect">
              <a:avLst/>
            </a:prstGeom>
            <a:solidFill>
              <a:srgbClr val="C7D3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Shape 46"/>
            <p:cNvSpPr/>
            <p:nvPr/>
          </p:nvSpPr>
          <p:spPr>
            <a:xfrm rot="10800000" flipH="1">
              <a:off x="3517898" y="-7088"/>
              <a:ext cx="5143500" cy="5143500"/>
            </a:xfrm>
            <a:prstGeom prst="rtTriangle">
              <a:avLst/>
            </a:prstGeom>
            <a:solidFill>
              <a:srgbClr val="C7D3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47" name="Shape 47"/>
          <p:cNvGrpSpPr/>
          <p:nvPr/>
        </p:nvGrpSpPr>
        <p:grpSpPr>
          <a:xfrm rot="10800000" flipH="1">
            <a:off x="1" y="1090763"/>
            <a:ext cx="8847502" cy="2961975"/>
            <a:chOff x="-8178042" y="-4493254"/>
            <a:chExt cx="19483598" cy="6522736"/>
          </a:xfrm>
        </p:grpSpPr>
        <p:sp>
          <p:nvSpPr>
            <p:cNvPr id="48" name="Shape 48"/>
            <p:cNvSpPr/>
            <p:nvPr/>
          </p:nvSpPr>
          <p:spPr>
            <a:xfrm>
              <a:off x="-8178042" y="-4493118"/>
              <a:ext cx="12968400" cy="6522600"/>
            </a:xfrm>
            <a:prstGeom prst="rect">
              <a:avLst/>
            </a:prstGeom>
            <a:solidFill>
              <a:srgbClr val="3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sp>
          <p:nvSpPr>
            <p:cNvPr id="49" name="Shape 49"/>
            <p:cNvSpPr/>
            <p:nvPr/>
          </p:nvSpPr>
          <p:spPr>
            <a:xfrm>
              <a:off x="4782955" y="-4493254"/>
              <a:ext cx="6522600" cy="6522600"/>
            </a:xfrm>
            <a:prstGeom prst="rtTriangle">
              <a:avLst/>
            </a:prstGeom>
            <a:solidFill>
              <a:srgbClr val="3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829775" y="1202000"/>
            <a:ext cx="5090700" cy="2745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419100" rtl="0"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Char char="▰"/>
              <a:defRPr sz="3000" i="1">
                <a:solidFill>
                  <a:srgbClr val="FFFFFF"/>
                </a:solidFill>
              </a:defRPr>
            </a:lvl1pPr>
            <a:lvl2pPr marL="914400" lvl="1" indent="-419100" rtl="0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3000"/>
              <a:buChar char="▻"/>
              <a:defRPr sz="3000" i="1">
                <a:solidFill>
                  <a:srgbClr val="FFFFFF"/>
                </a:solidFill>
              </a:defRPr>
            </a:lvl2pPr>
            <a:lvl3pPr marL="1371600" lvl="2" indent="-419100" rtl="0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3000"/>
              <a:buChar char="▻"/>
              <a:defRPr sz="3000" i="1">
                <a:solidFill>
                  <a:srgbClr val="FFFFFF"/>
                </a:solidFill>
              </a:defRPr>
            </a:lvl3pPr>
            <a:lvl4pPr marL="1828800" lvl="3" indent="-419100" rtl="0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3000"/>
              <a:buChar char="▻"/>
              <a:defRPr sz="3000" i="1">
                <a:solidFill>
                  <a:srgbClr val="FFFFFF"/>
                </a:solidFill>
              </a:defRPr>
            </a:lvl4pPr>
            <a:lvl5pPr marL="2286000" lvl="4" indent="-419100" rtl="0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3000"/>
              <a:buChar char="▻"/>
              <a:defRPr sz="3000" i="1">
                <a:solidFill>
                  <a:srgbClr val="FFFFFF"/>
                </a:solidFill>
              </a:defRPr>
            </a:lvl5pPr>
            <a:lvl6pPr marL="2743200" lvl="5" indent="-419100" rtl="0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3000"/>
              <a:buChar char="▻"/>
              <a:defRPr sz="3000" i="1">
                <a:solidFill>
                  <a:srgbClr val="FFFFFF"/>
                </a:solidFill>
              </a:defRPr>
            </a:lvl6pPr>
            <a:lvl7pPr marL="3200400" lvl="6" indent="-419100" rtl="0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3000"/>
              <a:buChar char="▻"/>
              <a:defRPr sz="3000" i="1">
                <a:solidFill>
                  <a:srgbClr val="FFFFFF"/>
                </a:solidFill>
              </a:defRPr>
            </a:lvl7pPr>
            <a:lvl8pPr marL="3657600" lvl="7" indent="-419100" rtl="0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3000"/>
              <a:buChar char="▻"/>
              <a:defRPr sz="3000" i="1">
                <a:solidFill>
                  <a:srgbClr val="FFFFFF"/>
                </a:solidFill>
              </a:defRPr>
            </a:lvl8pPr>
            <a:lvl9pPr marL="4114800" lvl="8" indent="-419100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3000"/>
              <a:buChar char="▻"/>
              <a:defRPr sz="3000" i="1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51" name="Shape 51"/>
          <p:cNvSpPr txBox="1"/>
          <p:nvPr/>
        </p:nvSpPr>
        <p:spPr>
          <a:xfrm>
            <a:off x="286600" y="1014575"/>
            <a:ext cx="676500" cy="65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 b="1">
                <a:solidFill>
                  <a:srgbClr val="FF9800"/>
                </a:solidFill>
              </a:rPr>
              <a:t>“</a:t>
            </a:r>
            <a:endParaRPr sz="7200" b="1">
              <a:solidFill>
                <a:srgbClr val="FF9800"/>
              </a:solidFill>
            </a:endParaRPr>
          </a:p>
        </p:txBody>
      </p:sp>
      <p:grpSp>
        <p:nvGrpSpPr>
          <p:cNvPr id="52" name="Shape 52"/>
          <p:cNvGrpSpPr/>
          <p:nvPr/>
        </p:nvGrpSpPr>
        <p:grpSpPr>
          <a:xfrm>
            <a:off x="6946842" y="4472723"/>
            <a:ext cx="2202830" cy="670795"/>
            <a:chOff x="5575242" y="4472723"/>
            <a:chExt cx="2202830" cy="670795"/>
          </a:xfrm>
        </p:grpSpPr>
        <p:sp>
          <p:nvSpPr>
            <p:cNvPr id="53" name="Shape 53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D26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54" name="Shape 54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55" name="Shape 55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" name="Shape 56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7" name="Shape 57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58" name="Shape 58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" name="Shape 59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buNone/>
              <a:defRPr/>
            </a:lvl1pPr>
            <a:lvl2pPr lvl="1" rtl="0">
              <a:spcBef>
                <a:spcPts val="0"/>
              </a:spcBef>
              <a:buNone/>
              <a:defRPr/>
            </a:lvl2pPr>
            <a:lvl3pPr lvl="2" rtl="0">
              <a:spcBef>
                <a:spcPts val="0"/>
              </a:spcBef>
              <a:buNone/>
              <a:defRPr/>
            </a:lvl3pPr>
            <a:lvl4pPr lvl="3" rtl="0">
              <a:spcBef>
                <a:spcPts val="0"/>
              </a:spcBef>
              <a:buNone/>
              <a:defRPr/>
            </a:lvl4pPr>
            <a:lvl5pPr lvl="4" rtl="0">
              <a:spcBef>
                <a:spcPts val="0"/>
              </a:spcBef>
              <a:buNone/>
              <a:defRPr/>
            </a:lvl5pPr>
            <a:lvl6pPr lvl="5" rtl="0">
              <a:spcBef>
                <a:spcPts val="0"/>
              </a:spcBef>
              <a:buNone/>
              <a:defRPr/>
            </a:lvl6pPr>
            <a:lvl7pPr lvl="6" rtl="0">
              <a:spcBef>
                <a:spcPts val="0"/>
              </a:spcBef>
              <a:buNone/>
              <a:defRPr/>
            </a:lvl7pPr>
            <a:lvl8pPr lvl="7" rtl="0">
              <a:spcBef>
                <a:spcPts val="0"/>
              </a:spcBef>
              <a:buNone/>
              <a:defRPr/>
            </a:lvl8pPr>
            <a:lvl9pPr lvl="8" rtl="0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Shape 62"/>
          <p:cNvGrpSpPr/>
          <p:nvPr/>
        </p:nvGrpSpPr>
        <p:grpSpPr>
          <a:xfrm>
            <a:off x="-4" y="40"/>
            <a:ext cx="7072430" cy="1327315"/>
            <a:chOff x="-4" y="40"/>
            <a:chExt cx="7072430" cy="1327315"/>
          </a:xfrm>
        </p:grpSpPr>
        <p:sp>
          <p:nvSpPr>
            <p:cNvPr id="63" name="Shape 63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rgbClr val="2632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64" name="Shape 64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65" name="Shape 65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66" name="Shape 66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67" name="Shape 67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68" name="Shape 68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69" name="Shape 69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70" name="Shape 70"/>
          <p:cNvGrpSpPr/>
          <p:nvPr/>
        </p:nvGrpSpPr>
        <p:grpSpPr>
          <a:xfrm>
            <a:off x="6946842" y="4472723"/>
            <a:ext cx="2202830" cy="670795"/>
            <a:chOff x="5575242" y="4472723"/>
            <a:chExt cx="2202830" cy="670795"/>
          </a:xfrm>
        </p:grpSpPr>
        <p:sp>
          <p:nvSpPr>
            <p:cNvPr id="71" name="Shape 71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D26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72" name="Shape 72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73" name="Shape 73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" name="Shape 74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5" name="Shape 75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76" name="Shape 76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" name="Shape 77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492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814275" y="1327350"/>
            <a:ext cx="6132600" cy="314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▰"/>
              <a:defRPr/>
            </a:lvl1pPr>
            <a:lvl2pPr marL="914400" lvl="1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2pPr>
            <a:lvl3pPr marL="1371600" lvl="2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3pPr>
            <a:lvl4pPr marL="1828800" lvl="3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4pPr>
            <a:lvl5pPr marL="2286000" lvl="4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5pPr>
            <a:lvl6pPr marL="2743200" lvl="5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6pPr>
            <a:lvl7pPr marL="3200400" lvl="6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7pPr>
            <a:lvl8pPr marL="3657600" lvl="7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8pPr>
            <a:lvl9pPr marL="4114800" lvl="8" indent="-381000">
              <a:spcBef>
                <a:spcPts val="1000"/>
              </a:spcBef>
              <a:spcAft>
                <a:spcPts val="1000"/>
              </a:spcAft>
              <a:buSzPts val="2400"/>
              <a:buChar char="▻"/>
              <a:defRPr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_AND_TWO_COLUMNS_1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" name="Shape 103"/>
          <p:cNvGrpSpPr/>
          <p:nvPr/>
        </p:nvGrpSpPr>
        <p:grpSpPr>
          <a:xfrm>
            <a:off x="-4" y="40"/>
            <a:ext cx="7072430" cy="1327315"/>
            <a:chOff x="-4" y="40"/>
            <a:chExt cx="7072430" cy="1327315"/>
          </a:xfrm>
        </p:grpSpPr>
        <p:sp>
          <p:nvSpPr>
            <p:cNvPr id="104" name="Shape 104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rgbClr val="2632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105" name="Shape 105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106" name="Shape 106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107" name="Shape 107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108" name="Shape 108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109" name="Shape 109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110" name="Shape 110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111" name="Shape 111"/>
          <p:cNvGrpSpPr/>
          <p:nvPr/>
        </p:nvGrpSpPr>
        <p:grpSpPr>
          <a:xfrm>
            <a:off x="6946842" y="4472723"/>
            <a:ext cx="2202830" cy="670795"/>
            <a:chOff x="5575242" y="4472723"/>
            <a:chExt cx="2202830" cy="670795"/>
          </a:xfrm>
        </p:grpSpPr>
        <p:sp>
          <p:nvSpPr>
            <p:cNvPr id="112" name="Shape 112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D26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3" name="Shape 113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114" name="Shape 114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" name="Shape 115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16" name="Shape 116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117" name="Shape 117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" name="Shape 118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19" name="Shape 119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870450" y="1545076"/>
            <a:ext cx="2247900" cy="2709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▰"/>
              <a:defRPr sz="1800"/>
            </a:lvl1pPr>
            <a:lvl2pPr marL="914400" lvl="1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2pPr>
            <a:lvl3pPr marL="1371600" lvl="2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3pPr>
            <a:lvl4pPr marL="1828800" lvl="3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4pPr>
            <a:lvl5pPr marL="2286000" lvl="4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5pPr>
            <a:lvl6pPr marL="2743200" lvl="5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6pPr>
            <a:lvl7pPr marL="3200400" lvl="6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7pPr>
            <a:lvl8pPr marL="3657600" lvl="7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8pPr>
            <a:lvl9pPr marL="4114800" lvl="8" indent="-342900" rtl="0">
              <a:spcBef>
                <a:spcPts val="1000"/>
              </a:spcBef>
              <a:spcAft>
                <a:spcPts val="1000"/>
              </a:spcAft>
              <a:buSzPts val="1800"/>
              <a:buChar char="▻"/>
              <a:defRPr sz="1800"/>
            </a:lvl9pPr>
          </a:lstStyle>
          <a:p>
            <a:endParaRPr/>
          </a:p>
        </p:txBody>
      </p:sp>
      <p:sp>
        <p:nvSpPr>
          <p:cNvPr id="121" name="Shape 121"/>
          <p:cNvSpPr txBox="1">
            <a:spLocks noGrp="1"/>
          </p:cNvSpPr>
          <p:nvPr>
            <p:ph type="body" idx="2"/>
          </p:nvPr>
        </p:nvSpPr>
        <p:spPr>
          <a:xfrm>
            <a:off x="3233637" y="1545076"/>
            <a:ext cx="2247900" cy="2709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▰"/>
              <a:defRPr sz="1800"/>
            </a:lvl1pPr>
            <a:lvl2pPr marL="914400" lvl="1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2pPr>
            <a:lvl3pPr marL="1371600" lvl="2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3pPr>
            <a:lvl4pPr marL="1828800" lvl="3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4pPr>
            <a:lvl5pPr marL="2286000" lvl="4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5pPr>
            <a:lvl6pPr marL="2743200" lvl="5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6pPr>
            <a:lvl7pPr marL="3200400" lvl="6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7pPr>
            <a:lvl8pPr marL="3657600" lvl="7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8pPr>
            <a:lvl9pPr marL="4114800" lvl="8" indent="-342900" rtl="0">
              <a:spcBef>
                <a:spcPts val="1000"/>
              </a:spcBef>
              <a:spcAft>
                <a:spcPts val="1000"/>
              </a:spcAft>
              <a:buSzPts val="1800"/>
              <a:buChar char="▻"/>
              <a:defRPr sz="1800"/>
            </a:lvl9pPr>
          </a:lstStyle>
          <a:p>
            <a:endParaRPr/>
          </a:p>
        </p:txBody>
      </p:sp>
      <p:sp>
        <p:nvSpPr>
          <p:cNvPr id="122" name="Shape 122"/>
          <p:cNvSpPr txBox="1">
            <a:spLocks noGrp="1"/>
          </p:cNvSpPr>
          <p:nvPr>
            <p:ph type="body" idx="3"/>
          </p:nvPr>
        </p:nvSpPr>
        <p:spPr>
          <a:xfrm>
            <a:off x="5540650" y="1545076"/>
            <a:ext cx="2247900" cy="2709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▰"/>
              <a:defRPr sz="1800"/>
            </a:lvl1pPr>
            <a:lvl2pPr marL="914400" lvl="1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2pPr>
            <a:lvl3pPr marL="1371600" lvl="2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3pPr>
            <a:lvl4pPr marL="1828800" lvl="3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4pPr>
            <a:lvl5pPr marL="2286000" lvl="4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5pPr>
            <a:lvl6pPr marL="2743200" lvl="5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6pPr>
            <a:lvl7pPr marL="3200400" lvl="6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7pPr>
            <a:lvl8pPr marL="3657600" lvl="7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8pPr>
            <a:lvl9pPr marL="4114800" lvl="8" indent="-342900" rtl="0">
              <a:spcBef>
                <a:spcPts val="1000"/>
              </a:spcBef>
              <a:spcAft>
                <a:spcPts val="1000"/>
              </a:spcAft>
              <a:buSzPts val="1800"/>
              <a:buChar char="▻"/>
              <a:defRPr sz="1800"/>
            </a:lvl9pPr>
          </a:lstStyle>
          <a:p>
            <a:endParaRPr/>
          </a:p>
        </p:txBody>
      </p:sp>
      <p:sp>
        <p:nvSpPr>
          <p:cNvPr id="123" name="Shape 123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814275" y="1327350"/>
            <a:ext cx="6132600" cy="31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Char char="▰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1pPr>
            <a:lvl2pPr marL="914400" lvl="1" indent="-381000">
              <a:spcBef>
                <a:spcPts val="10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2pPr>
            <a:lvl3pPr marL="1371600" lvl="2" indent="-381000">
              <a:spcBef>
                <a:spcPts val="10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3pPr>
            <a:lvl4pPr marL="1828800" lvl="3" indent="-381000">
              <a:spcBef>
                <a:spcPts val="10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4pPr>
            <a:lvl5pPr marL="2286000" lvl="4" indent="-381000">
              <a:spcBef>
                <a:spcPts val="10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5pPr>
            <a:lvl6pPr marL="2743200" lvl="5" indent="-381000">
              <a:spcBef>
                <a:spcPts val="10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6pPr>
            <a:lvl7pPr marL="3200400" lvl="6" indent="-381000">
              <a:spcBef>
                <a:spcPts val="10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7pPr>
            <a:lvl8pPr marL="3657600" lvl="7" indent="-381000">
              <a:spcBef>
                <a:spcPts val="10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8pPr>
            <a:lvl9pPr marL="4114800" lvl="8" indent="-381000">
              <a:spcBef>
                <a:spcPts val="1000"/>
              </a:spcBef>
              <a:spcAft>
                <a:spcPts val="1000"/>
              </a:spcAft>
              <a:buClr>
                <a:srgbClr val="C7D3E6"/>
              </a:buClr>
              <a:buSzPts val="24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spcBef>
                <a:spcPts val="0"/>
              </a:spcBef>
              <a:buNone/>
              <a:defRPr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 algn="r">
              <a:spcBef>
                <a:spcPts val="0"/>
              </a:spcBef>
              <a:buNone/>
              <a:defRPr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 algn="r">
              <a:spcBef>
                <a:spcPts val="0"/>
              </a:spcBef>
              <a:buNone/>
              <a:defRPr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 algn="r">
              <a:spcBef>
                <a:spcPts val="0"/>
              </a:spcBef>
              <a:buNone/>
              <a:defRPr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 algn="r">
              <a:spcBef>
                <a:spcPts val="0"/>
              </a:spcBef>
              <a:buNone/>
              <a:defRPr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 algn="r">
              <a:spcBef>
                <a:spcPts val="0"/>
              </a:spcBef>
              <a:buNone/>
              <a:defRPr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 algn="r">
              <a:spcBef>
                <a:spcPts val="0"/>
              </a:spcBef>
              <a:buNone/>
              <a:defRPr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 algn="r">
              <a:spcBef>
                <a:spcPts val="0"/>
              </a:spcBef>
              <a:buNone/>
              <a:defRPr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 algn="r">
              <a:spcBef>
                <a:spcPts val="0"/>
              </a:spcBef>
              <a:buNone/>
              <a:defRPr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3" r:id="rId5"/>
  </p:sldLayoutIdLst>
  <p:transition xmlns:p14="http://schemas.microsoft.com/office/powerpoint/2010/main"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 txBox="1">
            <a:spLocks noGrp="1"/>
          </p:cNvSpPr>
          <p:nvPr>
            <p:ph type="ctrTitle"/>
          </p:nvPr>
        </p:nvSpPr>
        <p:spPr>
          <a:xfrm>
            <a:off x="137938" y="1090750"/>
            <a:ext cx="6498660" cy="2961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dirty="0"/>
              <a:t>Workplace Emotions, Attitudes, and Stress</a:t>
            </a:r>
            <a:endParaRPr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Emosi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 smtClean="0"/>
              <a:t>Kepribadian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n-US" sz="2000" dirty="0" err="1"/>
              <a:t>Emosi</a:t>
            </a:r>
            <a:r>
              <a:rPr lang="en-US" sz="2000" dirty="0"/>
              <a:t> </a:t>
            </a:r>
            <a:r>
              <a:rPr lang="en-US" sz="2000" dirty="0" err="1"/>
              <a:t>juga</a:t>
            </a:r>
            <a:r>
              <a:rPr lang="en-US" sz="2000" dirty="0"/>
              <a:t> </a:t>
            </a:r>
            <a:r>
              <a:rPr lang="en-US" sz="2000" dirty="0" err="1"/>
              <a:t>ditentukan</a:t>
            </a:r>
            <a:r>
              <a:rPr lang="en-US" sz="2000" dirty="0"/>
              <a:t> </a:t>
            </a:r>
            <a:r>
              <a:rPr lang="en-US" sz="2000" dirty="0" err="1"/>
              <a:t>oleh</a:t>
            </a:r>
            <a:r>
              <a:rPr lang="en-US" sz="2000" dirty="0"/>
              <a:t> </a:t>
            </a:r>
            <a:r>
              <a:rPr lang="en-US" sz="2000" dirty="0" err="1"/>
              <a:t>kepribadian</a:t>
            </a:r>
            <a:r>
              <a:rPr lang="en-US" sz="2000" dirty="0"/>
              <a:t> </a:t>
            </a:r>
            <a:r>
              <a:rPr lang="en-US" sz="2000" dirty="0" err="1" smtClean="0"/>
              <a:t>seseorang</a:t>
            </a:r>
            <a:endParaRPr lang="en-US" sz="2000" dirty="0"/>
          </a:p>
          <a:p>
            <a:pPr algn="just">
              <a:buFont typeface="Wingdings" charset="2"/>
              <a:buChar char="ü"/>
            </a:pPr>
            <a:r>
              <a:rPr lang="en-US" sz="2000" dirty="0" err="1"/>
              <a:t>Contoh</a:t>
            </a:r>
            <a:r>
              <a:rPr lang="en-US" sz="2000" dirty="0"/>
              <a:t>: </a:t>
            </a:r>
            <a:r>
              <a:rPr lang="en-US" sz="2000" dirty="0" err="1"/>
              <a:t>Sebagian</a:t>
            </a:r>
            <a:r>
              <a:rPr lang="en-US" sz="2000" dirty="0"/>
              <a:t> orang </a:t>
            </a:r>
            <a:r>
              <a:rPr lang="en-US" sz="2000" dirty="0" err="1"/>
              <a:t>mengalami</a:t>
            </a:r>
            <a:r>
              <a:rPr lang="en-US" sz="2000" dirty="0"/>
              <a:t> </a:t>
            </a:r>
            <a:r>
              <a:rPr lang="en-US" sz="2000" dirty="0" err="1"/>
              <a:t>emosi</a:t>
            </a:r>
            <a:r>
              <a:rPr lang="en-US" sz="2000" dirty="0"/>
              <a:t> </a:t>
            </a:r>
            <a:r>
              <a:rPr lang="en-US" sz="2000" dirty="0" err="1"/>
              <a:t>positif</a:t>
            </a:r>
            <a:r>
              <a:rPr lang="en-US" sz="2000" dirty="0"/>
              <a:t> </a:t>
            </a:r>
            <a:r>
              <a:rPr lang="en-US" sz="2000" dirty="0" err="1"/>
              <a:t>sebagai</a:t>
            </a:r>
            <a:r>
              <a:rPr lang="en-US" sz="2000" dirty="0"/>
              <a:t> </a:t>
            </a:r>
            <a:r>
              <a:rPr lang="en-US" sz="2000" dirty="0" err="1"/>
              <a:t>sifat</a:t>
            </a:r>
            <a:r>
              <a:rPr lang="en-US" sz="2000" dirty="0"/>
              <a:t> </a:t>
            </a:r>
            <a:r>
              <a:rPr lang="en-US" sz="2000" dirty="0" err="1"/>
              <a:t>alami</a:t>
            </a:r>
            <a:r>
              <a:rPr lang="en-US" sz="2000" dirty="0"/>
              <a:t> = Orang extrovert-outgoing, talkative, sociable, </a:t>
            </a:r>
            <a:r>
              <a:rPr lang="en-US" sz="2000" dirty="0" err="1"/>
              <a:t>dan</a:t>
            </a:r>
            <a:r>
              <a:rPr lang="en-US" sz="2000" dirty="0"/>
              <a:t> assertive </a:t>
            </a:r>
            <a:r>
              <a:rPr lang="en-US" sz="2000" dirty="0" err="1"/>
              <a:t>biasanya</a:t>
            </a:r>
            <a:r>
              <a:rPr lang="en-US" sz="2000" dirty="0"/>
              <a:t> </a:t>
            </a:r>
            <a:r>
              <a:rPr lang="en-US" sz="2000" dirty="0" err="1"/>
              <a:t>lebih</a:t>
            </a:r>
            <a:r>
              <a:rPr lang="en-US" sz="2000" dirty="0"/>
              <a:t> </a:t>
            </a:r>
            <a:r>
              <a:rPr lang="en-US" sz="2000" dirty="0" err="1"/>
              <a:t>senang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pekerjaannya</a:t>
            </a:r>
            <a:r>
              <a:rPr lang="en-US" sz="2000" dirty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10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7339278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Mengelola</a:t>
            </a:r>
            <a:r>
              <a:rPr lang="en-US" dirty="0"/>
              <a:t> </a:t>
            </a:r>
            <a:r>
              <a:rPr lang="en-US" dirty="0" err="1"/>
              <a:t>Emosi</a:t>
            </a:r>
            <a:r>
              <a:rPr lang="en-US" dirty="0"/>
              <a:t> di </a:t>
            </a:r>
            <a:r>
              <a:rPr lang="en-US" dirty="0" err="1"/>
              <a:t>Tempat</a:t>
            </a:r>
            <a:r>
              <a:rPr lang="en-US" dirty="0"/>
              <a:t> </a:t>
            </a:r>
            <a:r>
              <a:rPr lang="en-US" dirty="0" err="1"/>
              <a:t>Kerja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n-US" sz="2000" dirty="0"/>
              <a:t>Emotional labor: Usaha, </a:t>
            </a:r>
            <a:r>
              <a:rPr lang="en-US" sz="2000" dirty="0" err="1"/>
              <a:t>perencanaan</a:t>
            </a:r>
            <a:r>
              <a:rPr lang="en-US" sz="2000" dirty="0"/>
              <a:t>,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kontrol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mengekspresikan</a:t>
            </a:r>
            <a:r>
              <a:rPr lang="en-US" sz="2000" dirty="0"/>
              <a:t> </a:t>
            </a:r>
            <a:r>
              <a:rPr lang="en-US" sz="2000" dirty="0" err="1"/>
              <a:t>emosi</a:t>
            </a:r>
            <a:r>
              <a:rPr lang="en-US" sz="2000" dirty="0"/>
              <a:t> yang </a:t>
            </a:r>
            <a:r>
              <a:rPr lang="en-US" sz="2000" dirty="0" err="1"/>
              <a:t>diinginkan</a:t>
            </a:r>
            <a:r>
              <a:rPr lang="en-US" sz="2000" dirty="0"/>
              <a:t> </a:t>
            </a:r>
            <a:r>
              <a:rPr lang="en-US" sz="2000" dirty="0" err="1"/>
              <a:t>oleh</a:t>
            </a:r>
            <a:r>
              <a:rPr lang="en-US" sz="2000" dirty="0"/>
              <a:t> </a:t>
            </a:r>
            <a:r>
              <a:rPr lang="en-US" sz="2000" dirty="0" err="1"/>
              <a:t>organisasi</a:t>
            </a:r>
            <a:r>
              <a:rPr lang="en-US" sz="2000" dirty="0"/>
              <a:t> </a:t>
            </a:r>
            <a:r>
              <a:rPr lang="en-US" sz="2000" dirty="0" err="1"/>
              <a:t>selama</a:t>
            </a:r>
            <a:r>
              <a:rPr lang="en-US" sz="2000" dirty="0"/>
              <a:t> </a:t>
            </a:r>
            <a:r>
              <a:rPr lang="en-US" sz="2000" dirty="0" err="1"/>
              <a:t>melakukan</a:t>
            </a:r>
            <a:r>
              <a:rPr lang="en-US" sz="2000" dirty="0"/>
              <a:t> </a:t>
            </a:r>
            <a:r>
              <a:rPr lang="en-US" sz="2000" dirty="0" err="1"/>
              <a:t>transaksi</a:t>
            </a:r>
            <a:r>
              <a:rPr lang="en-US" sz="2000" dirty="0"/>
              <a:t> interpersonal</a:t>
            </a:r>
          </a:p>
          <a:p>
            <a:pPr marL="0" indent="0" algn="just">
              <a:buNone/>
            </a:pPr>
            <a:r>
              <a:rPr lang="en-US" sz="2000" dirty="0"/>
              <a:t> </a:t>
            </a:r>
          </a:p>
          <a:p>
            <a:pPr algn="just"/>
            <a:r>
              <a:rPr lang="en-US" sz="2000" dirty="0" err="1"/>
              <a:t>Terdapat</a:t>
            </a:r>
            <a:r>
              <a:rPr lang="en-US" sz="2000" dirty="0"/>
              <a:t> display rule yang </a:t>
            </a:r>
            <a:r>
              <a:rPr lang="en-US" sz="2000" dirty="0" err="1"/>
              <a:t>harus</a:t>
            </a:r>
            <a:r>
              <a:rPr lang="en-US" sz="2000" dirty="0"/>
              <a:t> </a:t>
            </a:r>
            <a:r>
              <a:rPr lang="en-US" sz="2000" dirty="0" err="1"/>
              <a:t>dipatuhi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pekerjaan</a:t>
            </a:r>
            <a:r>
              <a:rPr lang="en-US" sz="2000" dirty="0"/>
              <a:t> </a:t>
            </a:r>
            <a:r>
              <a:rPr lang="en-US" sz="2000" dirty="0" err="1"/>
              <a:t>tertentu</a:t>
            </a:r>
            <a:endParaRPr lang="en-US" sz="2000" dirty="0"/>
          </a:p>
          <a:p>
            <a:pPr algn="just">
              <a:buFont typeface="Wingdings" charset="2"/>
              <a:buChar char="ü"/>
            </a:pPr>
            <a:r>
              <a:rPr lang="en-US" sz="2000" dirty="0" err="1"/>
              <a:t>Contoh</a:t>
            </a:r>
            <a:r>
              <a:rPr lang="en-US" sz="2000" dirty="0"/>
              <a:t>: Customer service, </a:t>
            </a:r>
            <a:r>
              <a:rPr lang="en-US" sz="2000" dirty="0" err="1"/>
              <a:t>Senyum</a:t>
            </a:r>
            <a:r>
              <a:rPr lang="en-US" sz="2000" dirty="0"/>
              <a:t> Salam </a:t>
            </a:r>
            <a:r>
              <a:rPr lang="en-US" sz="2000" dirty="0" err="1"/>
              <a:t>Sapa</a:t>
            </a:r>
            <a:r>
              <a:rPr lang="en-US" sz="2000" dirty="0"/>
              <a:t> (3S), </a:t>
            </a:r>
            <a:r>
              <a:rPr lang="en-US" sz="2000" dirty="0" err="1"/>
              <a:t>waitres</a:t>
            </a:r>
            <a:r>
              <a:rPr lang="en-US" sz="2000" dirty="0"/>
              <a:t> sushi </a:t>
            </a:r>
            <a:r>
              <a:rPr lang="en-US" sz="2000" dirty="0" err="1"/>
              <a:t>tei</a:t>
            </a:r>
            <a:r>
              <a:rPr lang="en-US" sz="2000" dirty="0"/>
              <a:t> “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senang</a:t>
            </a:r>
            <a:r>
              <a:rPr lang="en-US" sz="2000" dirty="0"/>
              <a:t> </a:t>
            </a:r>
            <a:r>
              <a:rPr lang="en-US" sz="2000" dirty="0" err="1"/>
              <a:t>hati</a:t>
            </a:r>
            <a:r>
              <a:rPr lang="en-US" sz="2000" dirty="0" smtClean="0"/>
              <a:t>”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11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7768440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Disonansi</a:t>
            </a:r>
            <a:r>
              <a:rPr lang="en-US" dirty="0"/>
              <a:t> </a:t>
            </a:r>
            <a:r>
              <a:rPr lang="en-US" dirty="0" err="1"/>
              <a:t>Emosional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275" y="1613706"/>
            <a:ext cx="6132600" cy="3145500"/>
          </a:xfrm>
        </p:spPr>
        <p:txBody>
          <a:bodyPr/>
          <a:lstStyle/>
          <a:p>
            <a:pPr algn="just"/>
            <a:r>
              <a:rPr lang="en-US" sz="1800" dirty="0" err="1"/>
              <a:t>Disonansi</a:t>
            </a:r>
            <a:r>
              <a:rPr lang="en-US" sz="1800" dirty="0"/>
              <a:t> </a:t>
            </a:r>
            <a:r>
              <a:rPr lang="en-US" sz="1800" dirty="0" err="1"/>
              <a:t>emosional</a:t>
            </a:r>
            <a:r>
              <a:rPr lang="en-US" sz="1800" dirty="0"/>
              <a:t>: </a:t>
            </a:r>
            <a:r>
              <a:rPr lang="en-US" sz="1800" dirty="0" err="1"/>
              <a:t>konflik</a:t>
            </a:r>
            <a:r>
              <a:rPr lang="en-US" sz="1800" dirty="0"/>
              <a:t> </a:t>
            </a:r>
            <a:r>
              <a:rPr lang="en-US" sz="1800" dirty="0" err="1"/>
              <a:t>antara</a:t>
            </a:r>
            <a:r>
              <a:rPr lang="en-US" sz="1800" dirty="0"/>
              <a:t> </a:t>
            </a:r>
            <a:r>
              <a:rPr lang="en-US" sz="1800" dirty="0" err="1"/>
              <a:t>emosi</a:t>
            </a:r>
            <a:r>
              <a:rPr lang="en-US" sz="1800" dirty="0"/>
              <a:t> yang </a:t>
            </a:r>
            <a:r>
              <a:rPr lang="en-US" sz="1800" dirty="0" err="1"/>
              <a:t>diperlukan</a:t>
            </a:r>
            <a:r>
              <a:rPr lang="en-US" sz="1800" dirty="0"/>
              <a:t> </a:t>
            </a:r>
            <a:r>
              <a:rPr lang="en-US" sz="1800" dirty="0" err="1"/>
              <a:t>pekerjaan</a:t>
            </a:r>
            <a:r>
              <a:rPr lang="en-US" sz="1800" dirty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emosi</a:t>
            </a:r>
            <a:r>
              <a:rPr lang="en-US" sz="1800" dirty="0"/>
              <a:t> </a:t>
            </a:r>
            <a:r>
              <a:rPr lang="en-US" sz="1800" dirty="0" err="1"/>
              <a:t>sebenarnya</a:t>
            </a:r>
            <a:endParaRPr lang="en-US" sz="1800" dirty="0"/>
          </a:p>
          <a:p>
            <a:pPr algn="just">
              <a:buFont typeface="Wingdings" charset="2"/>
              <a:buChar char="ü"/>
            </a:pPr>
            <a:r>
              <a:rPr lang="en-US" sz="1800" dirty="0" err="1"/>
              <a:t>Semakin</a:t>
            </a:r>
            <a:r>
              <a:rPr lang="en-US" sz="1800" dirty="0"/>
              <a:t> </a:t>
            </a:r>
            <a:r>
              <a:rPr lang="en-US" sz="1800" dirty="0" err="1"/>
              <a:t>besar</a:t>
            </a:r>
            <a:r>
              <a:rPr lang="en-US" sz="1800" dirty="0"/>
              <a:t> gap </a:t>
            </a:r>
            <a:r>
              <a:rPr lang="en-US" sz="1800" dirty="0" err="1"/>
              <a:t>antara</a:t>
            </a:r>
            <a:r>
              <a:rPr lang="en-US" sz="1800" dirty="0"/>
              <a:t> </a:t>
            </a:r>
            <a:r>
              <a:rPr lang="en-US" sz="1800" dirty="0" err="1"/>
              <a:t>emosi</a:t>
            </a:r>
            <a:r>
              <a:rPr lang="en-US" sz="1800" dirty="0"/>
              <a:t> yang </a:t>
            </a:r>
            <a:r>
              <a:rPr lang="en-US" sz="1800" dirty="0" err="1"/>
              <a:t>diwajibkan</a:t>
            </a:r>
            <a:r>
              <a:rPr lang="en-US" sz="1800" dirty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emosi</a:t>
            </a:r>
            <a:r>
              <a:rPr lang="en-US" sz="1800" dirty="0"/>
              <a:t> </a:t>
            </a:r>
            <a:r>
              <a:rPr lang="en-US" sz="1800" dirty="0" err="1"/>
              <a:t>sebenarnya</a:t>
            </a:r>
            <a:r>
              <a:rPr lang="en-US" sz="1800" dirty="0"/>
              <a:t>, </a:t>
            </a:r>
            <a:r>
              <a:rPr lang="en-US" sz="1800" dirty="0" err="1"/>
              <a:t>karyawan</a:t>
            </a:r>
            <a:r>
              <a:rPr lang="en-US" sz="1800" dirty="0"/>
              <a:t> </a:t>
            </a:r>
            <a:r>
              <a:rPr lang="en-US" sz="1800" dirty="0" err="1"/>
              <a:t>cenderung</a:t>
            </a:r>
            <a:r>
              <a:rPr lang="en-US" sz="1800" dirty="0"/>
              <a:t> </a:t>
            </a:r>
            <a:r>
              <a:rPr lang="en-US" sz="1800" dirty="0" err="1"/>
              <a:t>mengalami</a:t>
            </a:r>
            <a:r>
              <a:rPr lang="en-US" sz="1800" dirty="0"/>
              <a:t> </a:t>
            </a:r>
            <a:r>
              <a:rPr lang="en-US" sz="1800" dirty="0" err="1"/>
              <a:t>stres</a:t>
            </a:r>
            <a:r>
              <a:rPr lang="en-US" sz="1800" dirty="0"/>
              <a:t>, job burnout,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pemisahan</a:t>
            </a:r>
            <a:r>
              <a:rPr lang="en-US" sz="1800" dirty="0"/>
              <a:t> </a:t>
            </a:r>
            <a:r>
              <a:rPr lang="en-US" sz="1800" dirty="0" err="1"/>
              <a:t>psikologis</a:t>
            </a:r>
            <a:r>
              <a:rPr lang="en-US" sz="1800" dirty="0"/>
              <a:t> </a:t>
            </a:r>
            <a:r>
              <a:rPr lang="en-US" sz="1800" dirty="0" err="1"/>
              <a:t>dari</a:t>
            </a:r>
            <a:r>
              <a:rPr lang="en-US" sz="1800" dirty="0"/>
              <a:t> </a:t>
            </a:r>
            <a:r>
              <a:rPr lang="en-US" sz="1800" dirty="0" err="1"/>
              <a:t>diri</a:t>
            </a:r>
            <a:r>
              <a:rPr lang="en-US" sz="1800" dirty="0"/>
              <a:t>. </a:t>
            </a:r>
          </a:p>
          <a:p>
            <a:pPr marL="0" indent="0" algn="just">
              <a:buNone/>
            </a:pPr>
            <a:endParaRPr lang="en-US" sz="1800" dirty="0"/>
          </a:p>
          <a:p>
            <a:pPr algn="just"/>
            <a:r>
              <a:rPr lang="en-US" sz="1800" dirty="0"/>
              <a:t>Cara </a:t>
            </a:r>
            <a:r>
              <a:rPr lang="en-US" sz="1800" dirty="0" err="1"/>
              <a:t>mengatasi</a:t>
            </a:r>
            <a:r>
              <a:rPr lang="en-US" sz="1800" dirty="0"/>
              <a:t> </a:t>
            </a:r>
            <a:r>
              <a:rPr lang="en-US" sz="1800" dirty="0" err="1"/>
              <a:t>disonansi</a:t>
            </a:r>
            <a:r>
              <a:rPr lang="en-US" sz="1800" dirty="0"/>
              <a:t> </a:t>
            </a:r>
            <a:r>
              <a:rPr lang="en-US" sz="1800" dirty="0" err="1"/>
              <a:t>emosional</a:t>
            </a:r>
            <a:endParaRPr lang="en-US" sz="1800" dirty="0"/>
          </a:p>
          <a:p>
            <a:pPr algn="just">
              <a:buFont typeface="Wingdings" charset="2"/>
              <a:buChar char="Ø"/>
            </a:pPr>
            <a:r>
              <a:rPr lang="en-US" sz="1800" dirty="0" err="1"/>
              <a:t>Merekrut</a:t>
            </a:r>
            <a:r>
              <a:rPr lang="en-US" sz="1800" dirty="0"/>
              <a:t> orang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kecenderungan</a:t>
            </a:r>
            <a:r>
              <a:rPr lang="en-US" sz="1800" dirty="0"/>
              <a:t> </a:t>
            </a:r>
            <a:r>
              <a:rPr lang="en-US" sz="1800" dirty="0" err="1"/>
              <a:t>alami</a:t>
            </a:r>
            <a:r>
              <a:rPr lang="en-US" sz="1800" dirty="0"/>
              <a:t>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menunjukan</a:t>
            </a:r>
            <a:r>
              <a:rPr lang="en-US" sz="1800" dirty="0"/>
              <a:t> </a:t>
            </a:r>
            <a:r>
              <a:rPr lang="en-US" sz="1800" dirty="0" err="1"/>
              <a:t>emosi</a:t>
            </a:r>
            <a:r>
              <a:rPr lang="en-US" sz="1800" dirty="0"/>
              <a:t> yang </a:t>
            </a:r>
            <a:r>
              <a:rPr lang="en-US" sz="1800" dirty="0" err="1"/>
              <a:t>diperlukan</a:t>
            </a:r>
            <a:r>
              <a:rPr lang="en-US" sz="1800" dirty="0"/>
              <a:t> </a:t>
            </a:r>
            <a:r>
              <a:rPr lang="en-US" sz="1800" dirty="0" err="1"/>
              <a:t>pekerjaannya</a:t>
            </a:r>
            <a:endParaRPr lang="en-US" sz="1800" dirty="0"/>
          </a:p>
          <a:p>
            <a:pPr algn="just">
              <a:buFont typeface="Wingdings" charset="2"/>
              <a:buChar char="Ø"/>
            </a:pPr>
            <a:r>
              <a:rPr lang="en-US" sz="1800" i="1" dirty="0"/>
              <a:t>Deep </a:t>
            </a:r>
            <a:r>
              <a:rPr lang="en-US" sz="1800" i="1" dirty="0" smtClean="0"/>
              <a:t>acting</a:t>
            </a:r>
            <a:endParaRPr lang="en-US" sz="18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12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4553461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Inteligensi</a:t>
            </a:r>
            <a:r>
              <a:rPr lang="en-US" dirty="0"/>
              <a:t> </a:t>
            </a:r>
            <a:r>
              <a:rPr lang="en-US" dirty="0" err="1"/>
              <a:t>Emosi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Inteligensi</a:t>
            </a:r>
            <a:r>
              <a:rPr lang="en-US" dirty="0"/>
              <a:t> </a:t>
            </a:r>
            <a:r>
              <a:rPr lang="en-US" dirty="0" err="1" smtClean="0"/>
              <a:t>Emosi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serangkaian</a:t>
            </a:r>
            <a:r>
              <a:rPr lang="en-US" dirty="0" smtClean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melihat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mengekspresikan</a:t>
            </a:r>
            <a:r>
              <a:rPr lang="en-US" dirty="0"/>
              <a:t> </a:t>
            </a:r>
            <a:r>
              <a:rPr lang="en-US" dirty="0" err="1"/>
              <a:t>emosi</a:t>
            </a:r>
            <a:r>
              <a:rPr lang="en-US" dirty="0"/>
              <a:t>, </a:t>
            </a:r>
            <a:r>
              <a:rPr lang="en-US" dirty="0" err="1"/>
              <a:t>menyelaraskan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pikiran</a:t>
            </a:r>
            <a:r>
              <a:rPr lang="en-US" dirty="0"/>
              <a:t>, </a:t>
            </a:r>
            <a:r>
              <a:rPr lang="en-US" dirty="0" err="1"/>
              <a:t>pengertian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alasan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emosi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mengatur</a:t>
            </a:r>
            <a:r>
              <a:rPr lang="en-US" dirty="0"/>
              <a:t> </a:t>
            </a:r>
            <a:r>
              <a:rPr lang="en-US" dirty="0" err="1"/>
              <a:t>emosi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13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21016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 </a:t>
            </a:r>
            <a:r>
              <a:rPr lang="en-US" dirty="0" err="1"/>
              <a:t>Dimensi</a:t>
            </a:r>
            <a:r>
              <a:rPr lang="en-US" dirty="0"/>
              <a:t> </a:t>
            </a:r>
            <a:r>
              <a:rPr lang="en-US" dirty="0" err="1"/>
              <a:t>Inteligensi</a:t>
            </a:r>
            <a:r>
              <a:rPr lang="en-US" dirty="0"/>
              <a:t> </a:t>
            </a:r>
            <a:r>
              <a:rPr lang="en-US" dirty="0" err="1"/>
              <a:t>Emosi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275" y="1491000"/>
            <a:ext cx="6132600" cy="3145500"/>
          </a:xfrm>
        </p:spPr>
        <p:txBody>
          <a:bodyPr/>
          <a:lstStyle/>
          <a:p>
            <a:pPr algn="just"/>
            <a:r>
              <a:rPr lang="en-US" sz="2000" i="1" dirty="0"/>
              <a:t>Self-awareness</a:t>
            </a:r>
            <a:r>
              <a:rPr lang="en-US" sz="2000" dirty="0"/>
              <a:t> : </a:t>
            </a:r>
            <a:r>
              <a:rPr lang="en-US" sz="2000" dirty="0" err="1"/>
              <a:t>Kemampuan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melihat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mengerti</a:t>
            </a:r>
            <a:r>
              <a:rPr lang="en-US" sz="2000" dirty="0"/>
              <a:t> </a:t>
            </a:r>
            <a:r>
              <a:rPr lang="en-US" sz="2000" dirty="0" err="1"/>
              <a:t>arti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emosi</a:t>
            </a:r>
            <a:r>
              <a:rPr lang="en-US" sz="2000" dirty="0"/>
              <a:t> </a:t>
            </a:r>
            <a:r>
              <a:rPr lang="en-US" sz="2000" dirty="0" err="1"/>
              <a:t>diri</a:t>
            </a:r>
            <a:r>
              <a:rPr lang="en-US" sz="2000" dirty="0"/>
              <a:t> </a:t>
            </a:r>
            <a:r>
              <a:rPr lang="en-US" sz="2000" dirty="0" err="1"/>
              <a:t>sendiri</a:t>
            </a:r>
            <a:r>
              <a:rPr lang="en-US" sz="2000" dirty="0"/>
              <a:t>.</a:t>
            </a:r>
          </a:p>
          <a:p>
            <a:pPr algn="just"/>
            <a:r>
              <a:rPr lang="en-US" sz="2000" i="1" dirty="0"/>
              <a:t>Self-management</a:t>
            </a:r>
            <a:r>
              <a:rPr lang="en-US" sz="2000" dirty="0"/>
              <a:t> : </a:t>
            </a:r>
            <a:r>
              <a:rPr lang="en-US" sz="2000" dirty="0" err="1"/>
              <a:t>Kemampuan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mengatur</a:t>
            </a:r>
            <a:r>
              <a:rPr lang="en-US" sz="2000" dirty="0"/>
              <a:t> </a:t>
            </a:r>
            <a:r>
              <a:rPr lang="en-US" sz="2000" dirty="0" err="1"/>
              <a:t>emosi</a:t>
            </a:r>
            <a:r>
              <a:rPr lang="en-US" sz="2000" dirty="0"/>
              <a:t> </a:t>
            </a:r>
            <a:r>
              <a:rPr lang="en-US" sz="2000" dirty="0" err="1"/>
              <a:t>diri</a:t>
            </a:r>
            <a:r>
              <a:rPr lang="en-US" sz="2000" dirty="0"/>
              <a:t> </a:t>
            </a:r>
            <a:r>
              <a:rPr lang="en-US" sz="2000" dirty="0" err="1"/>
              <a:t>sendiri</a:t>
            </a:r>
            <a:r>
              <a:rPr lang="en-US" sz="2000" dirty="0"/>
              <a:t>, </a:t>
            </a:r>
            <a:r>
              <a:rPr lang="en-US" sz="2000" dirty="0" err="1"/>
              <a:t>sesuatu</a:t>
            </a:r>
            <a:r>
              <a:rPr lang="en-US" sz="2000" dirty="0"/>
              <a:t> yang </a:t>
            </a:r>
            <a:r>
              <a:rPr lang="en-US" sz="2000" dirty="0" err="1"/>
              <a:t>harus</a:t>
            </a:r>
            <a:r>
              <a:rPr lang="en-US" sz="2000" dirty="0"/>
              <a:t> </a:t>
            </a:r>
            <a:r>
              <a:rPr lang="en-US" sz="2000" dirty="0" err="1"/>
              <a:t>kita</a:t>
            </a:r>
            <a:r>
              <a:rPr lang="en-US" sz="2000" dirty="0"/>
              <a:t> </a:t>
            </a:r>
            <a:r>
              <a:rPr lang="en-US" sz="2000" dirty="0" err="1"/>
              <a:t>lakukan</a:t>
            </a:r>
            <a:r>
              <a:rPr lang="en-US" sz="2000" dirty="0"/>
              <a:t> </a:t>
            </a:r>
            <a:r>
              <a:rPr lang="en-US" sz="2000" dirty="0" err="1"/>
              <a:t>sampai</a:t>
            </a:r>
            <a:r>
              <a:rPr lang="en-US" sz="2000" dirty="0"/>
              <a:t> </a:t>
            </a:r>
            <a:r>
              <a:rPr lang="en-US" sz="2000" dirty="0" err="1"/>
              <a:t>batas</a:t>
            </a:r>
            <a:r>
              <a:rPr lang="en-US" sz="2000" dirty="0"/>
              <a:t> </a:t>
            </a:r>
            <a:r>
              <a:rPr lang="en-US" sz="2000" dirty="0" err="1"/>
              <a:t>tertentu</a:t>
            </a:r>
            <a:r>
              <a:rPr lang="en-US" sz="2000" dirty="0"/>
              <a:t>.</a:t>
            </a:r>
          </a:p>
          <a:p>
            <a:pPr algn="just"/>
            <a:r>
              <a:rPr lang="en-US" sz="2000" i="1" dirty="0"/>
              <a:t>Social-awareness</a:t>
            </a:r>
            <a:r>
              <a:rPr lang="en-US" sz="2000" dirty="0"/>
              <a:t> : </a:t>
            </a:r>
            <a:r>
              <a:rPr lang="en-US" sz="2000" dirty="0" err="1"/>
              <a:t>Kemampuan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melihat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mengerti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emosi</a:t>
            </a:r>
            <a:r>
              <a:rPr lang="en-US" sz="2000" dirty="0"/>
              <a:t> orang lain.</a:t>
            </a:r>
          </a:p>
          <a:p>
            <a:pPr algn="just"/>
            <a:r>
              <a:rPr lang="en-US" sz="2000" i="1" dirty="0"/>
              <a:t>Relationship-management</a:t>
            </a:r>
            <a:r>
              <a:rPr lang="en-US" sz="2000" dirty="0"/>
              <a:t> :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dimensi</a:t>
            </a:r>
            <a:r>
              <a:rPr lang="en-US" sz="2000" dirty="0"/>
              <a:t> </a:t>
            </a:r>
            <a:r>
              <a:rPr lang="en-US" sz="2000" dirty="0" err="1"/>
              <a:t>ini</a:t>
            </a:r>
            <a:r>
              <a:rPr lang="en-US" sz="2000" dirty="0"/>
              <a:t>, </a:t>
            </a:r>
            <a:r>
              <a:rPr lang="en-US" sz="2000" dirty="0" err="1"/>
              <a:t>termasuk</a:t>
            </a:r>
            <a:r>
              <a:rPr lang="en-US" sz="2000" dirty="0"/>
              <a:t> </a:t>
            </a:r>
            <a:r>
              <a:rPr lang="en-US" sz="2000" dirty="0" err="1"/>
              <a:t>didalamnya</a:t>
            </a:r>
            <a:r>
              <a:rPr lang="en-US" sz="2000" dirty="0"/>
              <a:t> </a:t>
            </a:r>
            <a:r>
              <a:rPr lang="en-US" sz="2000" dirty="0" err="1"/>
              <a:t>mengatur</a:t>
            </a:r>
            <a:r>
              <a:rPr lang="en-US" sz="2000" dirty="0"/>
              <a:t> </a:t>
            </a:r>
            <a:r>
              <a:rPr lang="en-US" sz="2000" dirty="0" err="1"/>
              <a:t>emosi</a:t>
            </a:r>
            <a:r>
              <a:rPr lang="en-US" sz="2000" dirty="0"/>
              <a:t> orang lain.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14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2634091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Inteligensi</a:t>
            </a:r>
            <a:r>
              <a:rPr lang="en-US" dirty="0"/>
              <a:t> </a:t>
            </a:r>
            <a:r>
              <a:rPr lang="en-US" dirty="0" err="1"/>
              <a:t>Emosi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275" y="1444418"/>
            <a:ext cx="6132600" cy="3145500"/>
          </a:xfrm>
        </p:spPr>
        <p:txBody>
          <a:bodyPr/>
          <a:lstStyle/>
          <a:p>
            <a:r>
              <a:rPr lang="en-US" sz="2000" dirty="0" err="1"/>
              <a:t>Inteligensi</a:t>
            </a:r>
            <a:r>
              <a:rPr lang="en-US" sz="2000" dirty="0"/>
              <a:t> </a:t>
            </a:r>
            <a:r>
              <a:rPr lang="en-US" sz="2000" dirty="0" err="1"/>
              <a:t>emosi</a:t>
            </a:r>
            <a:r>
              <a:rPr lang="en-US" sz="2000" dirty="0"/>
              <a:t> </a:t>
            </a:r>
            <a:r>
              <a:rPr lang="en-US" sz="2000" dirty="0" err="1"/>
              <a:t>berkaitan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kepribadian</a:t>
            </a:r>
            <a:r>
              <a:rPr lang="en-US" sz="2000" dirty="0"/>
              <a:t>, </a:t>
            </a:r>
            <a:r>
              <a:rPr lang="en-US" sz="2000" dirty="0" err="1"/>
              <a:t>faktor</a:t>
            </a:r>
            <a:r>
              <a:rPr lang="en-US" sz="2000" dirty="0"/>
              <a:t> </a:t>
            </a:r>
            <a:r>
              <a:rPr lang="en-US" sz="2000" dirty="0" err="1"/>
              <a:t>genetik</a:t>
            </a:r>
            <a:r>
              <a:rPr lang="en-US" sz="2000" dirty="0"/>
              <a:t>,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pembelajaran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 err="1"/>
              <a:t>Terdapat</a:t>
            </a:r>
            <a:r>
              <a:rPr lang="en-US" sz="2000" dirty="0"/>
              <a:t> </a:t>
            </a:r>
            <a:r>
              <a:rPr lang="en-US" sz="2000" dirty="0" err="1"/>
              <a:t>beberapa</a:t>
            </a:r>
            <a:r>
              <a:rPr lang="en-US" sz="2000" dirty="0"/>
              <a:t> </a:t>
            </a:r>
            <a:r>
              <a:rPr lang="en-US" sz="2000" dirty="0" err="1"/>
              <a:t>cara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meningkatkan</a:t>
            </a:r>
            <a:r>
              <a:rPr lang="en-US" sz="2000" dirty="0"/>
              <a:t> </a:t>
            </a:r>
            <a:r>
              <a:rPr lang="en-US" sz="2000" dirty="0" err="1"/>
              <a:t>inteligensi</a:t>
            </a:r>
            <a:r>
              <a:rPr lang="en-US" sz="2000" dirty="0"/>
              <a:t> </a:t>
            </a:r>
            <a:r>
              <a:rPr lang="en-US" sz="2000" dirty="0" err="1"/>
              <a:t>emosi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Program training </a:t>
            </a:r>
            <a:r>
              <a:rPr lang="en-US" sz="2000" dirty="0" err="1"/>
              <a:t>inteligensi</a:t>
            </a:r>
            <a:r>
              <a:rPr lang="en-US" sz="2000" dirty="0"/>
              <a:t> </a:t>
            </a:r>
            <a:r>
              <a:rPr lang="en-US" sz="2000" dirty="0" err="1"/>
              <a:t>emosi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Interpersonal skills course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Personal coaching, </a:t>
            </a:r>
            <a:r>
              <a:rPr lang="en-US" sz="2000" dirty="0" err="1"/>
              <a:t>berlatih</a:t>
            </a:r>
            <a:r>
              <a:rPr lang="en-US" sz="2000" dirty="0"/>
              <a:t>, </a:t>
            </a:r>
            <a:r>
              <a:rPr lang="en-US" sz="2000" dirty="0" err="1"/>
              <a:t>dan</a:t>
            </a:r>
            <a:r>
              <a:rPr lang="en-US" sz="2000" dirty="0"/>
              <a:t> feedback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err="1" smtClean="0"/>
              <a:t>Pendewasaan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15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7719779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Shape 221"/>
          <p:cNvSpPr txBox="1">
            <a:spLocks noGrp="1"/>
          </p:cNvSpPr>
          <p:nvPr>
            <p:ph type="ctrTitle"/>
          </p:nvPr>
        </p:nvSpPr>
        <p:spPr>
          <a:xfrm>
            <a:off x="463524" y="2871148"/>
            <a:ext cx="4604197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/>
              <a:t>Kepuasan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endParaRPr dirty="0"/>
          </a:p>
        </p:txBody>
      </p:sp>
      <p:sp>
        <p:nvSpPr>
          <p:cNvPr id="223" name="Shape 223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16</a:t>
            </a:fld>
            <a:endParaRPr/>
          </a:p>
        </p:txBody>
      </p:sp>
      <p:sp>
        <p:nvSpPr>
          <p:cNvPr id="224" name="Shape 224"/>
          <p:cNvSpPr txBox="1"/>
          <p:nvPr/>
        </p:nvSpPr>
        <p:spPr>
          <a:xfrm>
            <a:off x="463525" y="0"/>
            <a:ext cx="4094400" cy="313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0" b="1" dirty="0" smtClean="0">
                <a:solidFill>
                  <a:srgbClr val="3F5378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Set </a:t>
            </a:r>
            <a:r>
              <a:rPr lang="en-US" sz="12000" b="1" dirty="0">
                <a:solidFill>
                  <a:srgbClr val="3F5378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2</a:t>
            </a:r>
            <a:endParaRPr sz="3000" b="1" dirty="0">
              <a:solidFill>
                <a:srgbClr val="3F5378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  <p:extLst>
      <p:ext uri="{BB962C8B-B14F-4D97-AF65-F5344CB8AC3E}">
        <p14:creationId xmlns:p14="http://schemas.microsoft.com/office/powerpoint/2010/main" val="10055938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Shape 229"/>
          <p:cNvSpPr txBox="1">
            <a:spLocks noGrp="1"/>
          </p:cNvSpPr>
          <p:nvPr>
            <p:ph type="body" idx="1"/>
          </p:nvPr>
        </p:nvSpPr>
        <p:spPr>
          <a:xfrm>
            <a:off x="829775" y="1202000"/>
            <a:ext cx="5090700" cy="274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US" sz="2000" i="0" dirty="0" err="1" smtClean="0"/>
              <a:t>Kepuasan</a:t>
            </a:r>
            <a:r>
              <a:rPr lang="en-US" sz="2000" i="0" dirty="0" smtClean="0"/>
              <a:t> </a:t>
            </a:r>
            <a:r>
              <a:rPr lang="en-US" sz="2000" i="0" dirty="0" err="1"/>
              <a:t>kerja</a:t>
            </a:r>
            <a:r>
              <a:rPr lang="en-US" sz="2000" i="0" dirty="0"/>
              <a:t> </a:t>
            </a:r>
            <a:r>
              <a:rPr lang="en-US" sz="2000" i="0" dirty="0" err="1"/>
              <a:t>adalah</a:t>
            </a:r>
            <a:r>
              <a:rPr lang="en-US" sz="2000" i="0" dirty="0"/>
              <a:t> </a:t>
            </a:r>
            <a:r>
              <a:rPr lang="en-US" sz="2000" i="0" dirty="0" err="1"/>
              <a:t>penilaian</a:t>
            </a:r>
            <a:r>
              <a:rPr lang="en-US" sz="2000" i="0" dirty="0"/>
              <a:t> </a:t>
            </a:r>
            <a:r>
              <a:rPr lang="en-US" sz="2000" i="0" dirty="0" err="1"/>
              <a:t>seseorang</a:t>
            </a:r>
            <a:r>
              <a:rPr lang="en-US" sz="2000" i="0" dirty="0"/>
              <a:t> </a:t>
            </a:r>
            <a:r>
              <a:rPr lang="en-US" sz="2000" i="0" dirty="0" err="1"/>
              <a:t>terhadap</a:t>
            </a:r>
            <a:r>
              <a:rPr lang="en-US" sz="2000" i="0" dirty="0"/>
              <a:t> </a:t>
            </a:r>
            <a:r>
              <a:rPr lang="en-US" sz="2000" i="0" dirty="0" err="1"/>
              <a:t>pekerjaannya</a:t>
            </a:r>
            <a:r>
              <a:rPr lang="en-US" sz="2000" i="0" dirty="0"/>
              <a:t> </a:t>
            </a:r>
            <a:r>
              <a:rPr lang="en-US" sz="2000" i="0" dirty="0" err="1"/>
              <a:t>dan</a:t>
            </a:r>
            <a:r>
              <a:rPr lang="en-US" sz="2000" i="0" dirty="0"/>
              <a:t> </a:t>
            </a:r>
            <a:r>
              <a:rPr lang="en-US" sz="2000" i="0" dirty="0" err="1"/>
              <a:t>apa</a:t>
            </a:r>
            <a:r>
              <a:rPr lang="en-US" sz="2000" i="0" dirty="0"/>
              <a:t> yang </a:t>
            </a:r>
            <a:r>
              <a:rPr lang="en-US" sz="2000" i="0" dirty="0" err="1"/>
              <a:t>dia</a:t>
            </a:r>
            <a:r>
              <a:rPr lang="en-US" sz="2000" i="0" dirty="0"/>
              <a:t> </a:t>
            </a:r>
            <a:r>
              <a:rPr lang="en-US" sz="2000" i="0" dirty="0" err="1"/>
              <a:t>kerjakan</a:t>
            </a:r>
            <a:r>
              <a:rPr lang="en-US" sz="2000" i="0" dirty="0"/>
              <a:t> </a:t>
            </a:r>
            <a:r>
              <a:rPr lang="en-US" sz="2000" i="0" dirty="0" err="1"/>
              <a:t>dalam</a:t>
            </a:r>
            <a:r>
              <a:rPr lang="en-US" sz="2000" i="0" dirty="0"/>
              <a:t> </a:t>
            </a:r>
            <a:r>
              <a:rPr lang="en-US" sz="2000" i="0" dirty="0" err="1"/>
              <a:t>konteks</a:t>
            </a:r>
            <a:r>
              <a:rPr lang="en-US" sz="2000" i="0" dirty="0"/>
              <a:t> </a:t>
            </a:r>
            <a:r>
              <a:rPr lang="en-US" sz="2000" i="0" dirty="0" err="1"/>
              <a:t>pekerjaan</a:t>
            </a:r>
            <a:r>
              <a:rPr lang="en-US" sz="2000" i="0" dirty="0"/>
              <a:t>.</a:t>
            </a:r>
          </a:p>
          <a:p>
            <a:pPr>
              <a:buFont typeface="Wingdings" charset="2"/>
              <a:buChar char="Ø"/>
            </a:pPr>
            <a:r>
              <a:rPr lang="en-US" sz="2000" dirty="0" err="1"/>
              <a:t>Penilaian</a:t>
            </a:r>
            <a:r>
              <a:rPr lang="en-US" sz="2000" dirty="0"/>
              <a:t> </a:t>
            </a:r>
            <a:r>
              <a:rPr lang="en-US" sz="2000" dirty="0" err="1"/>
              <a:t>terhadap</a:t>
            </a:r>
            <a:r>
              <a:rPr lang="en-US" sz="2000" dirty="0"/>
              <a:t> </a:t>
            </a:r>
            <a:r>
              <a:rPr lang="en-US" sz="2000" dirty="0" err="1"/>
              <a:t>persepsi</a:t>
            </a:r>
            <a:r>
              <a:rPr lang="en-US" sz="2000" dirty="0"/>
              <a:t> </a:t>
            </a:r>
            <a:r>
              <a:rPr lang="en-US" sz="2000" dirty="0" err="1"/>
              <a:t>mengenai</a:t>
            </a:r>
            <a:r>
              <a:rPr lang="en-US" sz="2000" dirty="0"/>
              <a:t> </a:t>
            </a:r>
            <a:r>
              <a:rPr lang="en-US" sz="2000" dirty="0" err="1"/>
              <a:t>karakteristik</a:t>
            </a:r>
            <a:r>
              <a:rPr lang="en-US" sz="2000" dirty="0"/>
              <a:t> </a:t>
            </a:r>
            <a:r>
              <a:rPr lang="en-US" sz="2000" dirty="0" err="1"/>
              <a:t>pekerjaan</a:t>
            </a:r>
            <a:r>
              <a:rPr lang="en-US" sz="2000" dirty="0"/>
              <a:t>, </a:t>
            </a:r>
            <a:r>
              <a:rPr lang="en-US" sz="2000" dirty="0" err="1"/>
              <a:t>lingkungan</a:t>
            </a:r>
            <a:r>
              <a:rPr lang="en-US" sz="2000" dirty="0"/>
              <a:t> </a:t>
            </a:r>
            <a:r>
              <a:rPr lang="en-US" sz="2000" dirty="0" err="1"/>
              <a:t>pekerjaan</a:t>
            </a:r>
            <a:r>
              <a:rPr lang="en-US" sz="2000" dirty="0"/>
              <a:t>,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pengalaman</a:t>
            </a:r>
            <a:r>
              <a:rPr lang="en-US" sz="2000" dirty="0"/>
              <a:t> </a:t>
            </a:r>
            <a:r>
              <a:rPr lang="en-US" sz="2000" dirty="0" err="1"/>
              <a:t>emosi</a:t>
            </a:r>
            <a:r>
              <a:rPr lang="en-US" sz="2000" dirty="0"/>
              <a:t> </a:t>
            </a:r>
            <a:r>
              <a:rPr lang="en-US" sz="2000" dirty="0" err="1"/>
              <a:t>saat</a:t>
            </a:r>
            <a:r>
              <a:rPr lang="en-US" sz="2000" dirty="0"/>
              <a:t> </a:t>
            </a:r>
            <a:r>
              <a:rPr lang="en-US" sz="2000" dirty="0" err="1"/>
              <a:t>bekerja</a:t>
            </a:r>
            <a:r>
              <a:rPr lang="en-US" sz="2000" dirty="0"/>
              <a:t>.</a:t>
            </a:r>
            <a:endParaRPr lang="en-US" sz="2000" dirty="0"/>
          </a:p>
        </p:txBody>
      </p:sp>
      <p:sp>
        <p:nvSpPr>
          <p:cNvPr id="230" name="Shape 230"/>
          <p:cNvSpPr txBox="1">
            <a:spLocks noGrp="1"/>
          </p:cNvSpPr>
          <p:nvPr>
            <p:ph type="sldNum" idx="4294967295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17</a:t>
            </a:fld>
            <a:endParaRPr/>
          </a:p>
        </p:txBody>
      </p:sp>
      <p:sp>
        <p:nvSpPr>
          <p:cNvPr id="231" name="Shape 231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508665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514" y="392575"/>
            <a:ext cx="6306675" cy="766200"/>
          </a:xfrm>
        </p:spPr>
        <p:txBody>
          <a:bodyPr/>
          <a:lstStyle/>
          <a:p>
            <a:r>
              <a:rPr lang="en-US" dirty="0" err="1"/>
              <a:t>Respon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Ketidakpuasan</a:t>
            </a:r>
            <a:r>
              <a:rPr lang="en-US" dirty="0"/>
              <a:t> </a:t>
            </a:r>
            <a:r>
              <a:rPr lang="en-US" dirty="0" err="1"/>
              <a:t>Kerja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0897" y="1593820"/>
            <a:ext cx="6649050" cy="3145500"/>
          </a:xfrm>
        </p:spPr>
        <p:txBody>
          <a:bodyPr/>
          <a:lstStyle/>
          <a:p>
            <a:pPr algn="just"/>
            <a:r>
              <a:rPr lang="en-US" sz="1800" i="1" dirty="0"/>
              <a:t>Exit </a:t>
            </a:r>
            <a:r>
              <a:rPr lang="en-US" sz="1800" dirty="0"/>
              <a:t>: </a:t>
            </a:r>
            <a:r>
              <a:rPr lang="en-US" sz="1800" dirty="0" err="1"/>
              <a:t>Termasuk</a:t>
            </a:r>
            <a:r>
              <a:rPr lang="en-US" sz="1800" dirty="0"/>
              <a:t> </a:t>
            </a:r>
            <a:r>
              <a:rPr lang="en-US" sz="1800" dirty="0" err="1"/>
              <a:t>didalamnya</a:t>
            </a:r>
            <a:r>
              <a:rPr lang="en-US" sz="1800" dirty="0"/>
              <a:t> </a:t>
            </a:r>
            <a:r>
              <a:rPr lang="en-US" sz="1800" dirty="0" err="1"/>
              <a:t>meninggalkan</a:t>
            </a:r>
            <a:r>
              <a:rPr lang="en-US" sz="1800" dirty="0"/>
              <a:t> </a:t>
            </a:r>
            <a:r>
              <a:rPr lang="en-US" sz="1800" dirty="0" err="1"/>
              <a:t>organisasi</a:t>
            </a:r>
            <a:r>
              <a:rPr lang="en-US" sz="1800" dirty="0"/>
              <a:t>, </a:t>
            </a:r>
            <a:r>
              <a:rPr lang="en-US" sz="1800" dirty="0" err="1"/>
              <a:t>pindah</a:t>
            </a:r>
            <a:r>
              <a:rPr lang="en-US" sz="1800" dirty="0"/>
              <a:t> </a:t>
            </a:r>
            <a:r>
              <a:rPr lang="en-US" sz="1800" dirty="0" err="1"/>
              <a:t>ke</a:t>
            </a:r>
            <a:r>
              <a:rPr lang="en-US" sz="1800" dirty="0"/>
              <a:t> unit </a:t>
            </a:r>
            <a:r>
              <a:rPr lang="en-US" sz="1800" dirty="0" err="1"/>
              <a:t>kerja</a:t>
            </a:r>
            <a:r>
              <a:rPr lang="en-US" sz="1800" dirty="0"/>
              <a:t> lain,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lari</a:t>
            </a:r>
            <a:r>
              <a:rPr lang="en-US" sz="1800" dirty="0"/>
              <a:t> </a:t>
            </a:r>
            <a:r>
              <a:rPr lang="en-US" sz="1800" dirty="0" err="1"/>
              <a:t>dari</a:t>
            </a:r>
            <a:r>
              <a:rPr lang="en-US" sz="1800" dirty="0"/>
              <a:t> </a:t>
            </a:r>
            <a:r>
              <a:rPr lang="en-US" sz="1800" dirty="0" err="1"/>
              <a:t>situasi</a:t>
            </a:r>
            <a:r>
              <a:rPr lang="en-US" sz="1800" dirty="0"/>
              <a:t> yang </a:t>
            </a:r>
            <a:r>
              <a:rPr lang="en-US" sz="1800" dirty="0" err="1"/>
              <a:t>tidak</a:t>
            </a:r>
            <a:r>
              <a:rPr lang="en-US" sz="1800" dirty="0"/>
              <a:t> </a:t>
            </a:r>
            <a:r>
              <a:rPr lang="en-US" sz="1800" dirty="0" err="1"/>
              <a:t>menyenangkan</a:t>
            </a:r>
            <a:r>
              <a:rPr lang="en-US" sz="1800" dirty="0"/>
              <a:t>.</a:t>
            </a:r>
          </a:p>
          <a:p>
            <a:pPr marL="0" indent="0" algn="just">
              <a:buNone/>
            </a:pPr>
            <a:endParaRPr lang="en-US" sz="1800" dirty="0"/>
          </a:p>
          <a:p>
            <a:pPr algn="just"/>
            <a:r>
              <a:rPr lang="en-US" sz="1800" i="1" dirty="0"/>
              <a:t>Voice </a:t>
            </a:r>
            <a:r>
              <a:rPr lang="en-US" sz="1800" dirty="0"/>
              <a:t>: </a:t>
            </a:r>
            <a:r>
              <a:rPr lang="en-US" sz="1800" dirty="0" err="1"/>
              <a:t>mencoba</a:t>
            </a:r>
            <a:r>
              <a:rPr lang="en-US" sz="1800" dirty="0"/>
              <a:t>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merubah</a:t>
            </a:r>
            <a:r>
              <a:rPr lang="en-US" sz="1800" dirty="0"/>
              <a:t> </a:t>
            </a:r>
            <a:r>
              <a:rPr lang="en-US" sz="1800" dirty="0" err="1"/>
              <a:t>dibandingkan</a:t>
            </a:r>
            <a:r>
              <a:rPr lang="en-US" sz="1800" dirty="0"/>
              <a:t> </a:t>
            </a:r>
            <a:r>
              <a:rPr lang="en-US" sz="1800" dirty="0" err="1"/>
              <a:t>lari</a:t>
            </a:r>
            <a:r>
              <a:rPr lang="en-US" sz="1800" dirty="0"/>
              <a:t> </a:t>
            </a:r>
            <a:r>
              <a:rPr lang="en-US" sz="1800" dirty="0" err="1"/>
              <a:t>dari</a:t>
            </a:r>
            <a:r>
              <a:rPr lang="en-US" sz="1800" dirty="0"/>
              <a:t> </a:t>
            </a:r>
            <a:r>
              <a:rPr lang="en-US" sz="1800" dirty="0" err="1"/>
              <a:t>keadaan</a:t>
            </a:r>
            <a:r>
              <a:rPr lang="en-US" sz="1800" dirty="0"/>
              <a:t> yang </a:t>
            </a:r>
            <a:r>
              <a:rPr lang="en-US" sz="1800" dirty="0" err="1"/>
              <a:t>tidak</a:t>
            </a:r>
            <a:r>
              <a:rPr lang="en-US" sz="1800" dirty="0"/>
              <a:t> </a:t>
            </a:r>
            <a:r>
              <a:rPr lang="en-US" sz="1800" dirty="0" err="1"/>
              <a:t>memuaskan</a:t>
            </a:r>
            <a:r>
              <a:rPr lang="en-US" sz="1800" dirty="0"/>
              <a:t>.</a:t>
            </a:r>
          </a:p>
          <a:p>
            <a:pPr marL="0" indent="0" algn="just">
              <a:buNone/>
            </a:pPr>
            <a:endParaRPr lang="en-US" sz="1800" dirty="0"/>
          </a:p>
          <a:p>
            <a:pPr algn="just"/>
            <a:r>
              <a:rPr lang="en-US" sz="1800" i="1" dirty="0"/>
              <a:t>Loyalty </a:t>
            </a:r>
            <a:r>
              <a:rPr lang="en-US" sz="1800" dirty="0"/>
              <a:t>: </a:t>
            </a:r>
            <a:r>
              <a:rPr lang="en-US" sz="1800" dirty="0" err="1"/>
              <a:t>keadaan</a:t>
            </a:r>
            <a:r>
              <a:rPr lang="en-US" sz="1800" dirty="0"/>
              <a:t> yang </a:t>
            </a:r>
            <a:r>
              <a:rPr lang="en-US" sz="1800" dirty="0" err="1"/>
              <a:t>berada</a:t>
            </a:r>
            <a:r>
              <a:rPr lang="en-US" sz="1800" dirty="0"/>
              <a:t> </a:t>
            </a:r>
            <a:r>
              <a:rPr lang="en-US" sz="1800" dirty="0" err="1"/>
              <a:t>diantara</a:t>
            </a:r>
            <a:r>
              <a:rPr lang="en-US" sz="1800" dirty="0"/>
              <a:t> </a:t>
            </a:r>
            <a:r>
              <a:rPr lang="en-US" sz="1800" i="1" dirty="0"/>
              <a:t>Exit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i="1" dirty="0"/>
              <a:t>Voice</a:t>
            </a:r>
            <a:r>
              <a:rPr lang="en-US" sz="1800" dirty="0"/>
              <a:t>.</a:t>
            </a:r>
          </a:p>
          <a:p>
            <a:pPr marL="0" indent="0" algn="just">
              <a:buNone/>
            </a:pPr>
            <a:endParaRPr lang="en-US" sz="1800" i="1" dirty="0"/>
          </a:p>
          <a:p>
            <a:pPr algn="just"/>
            <a:r>
              <a:rPr lang="en-US" sz="1800" i="1" dirty="0"/>
              <a:t>Neglect </a:t>
            </a:r>
            <a:r>
              <a:rPr lang="en-US" sz="1800" dirty="0"/>
              <a:t>: </a:t>
            </a:r>
            <a:r>
              <a:rPr lang="en-US" sz="1800" dirty="0" err="1"/>
              <a:t>Perbuatan</a:t>
            </a:r>
            <a:r>
              <a:rPr lang="en-US" sz="1800" dirty="0"/>
              <a:t> yang </a:t>
            </a:r>
            <a:r>
              <a:rPr lang="en-US" sz="1800" dirty="0" err="1"/>
              <a:t>dilakukan</a:t>
            </a:r>
            <a:r>
              <a:rPr lang="en-US" sz="1800" dirty="0"/>
              <a:t> </a:t>
            </a:r>
            <a:r>
              <a:rPr lang="en-US" sz="1800" dirty="0" err="1"/>
              <a:t>biasanya</a:t>
            </a:r>
            <a:r>
              <a:rPr lang="en-US" sz="1800" dirty="0"/>
              <a:t> </a:t>
            </a:r>
            <a:r>
              <a:rPr lang="en-US" sz="1800" dirty="0" err="1"/>
              <a:t>bertentangan</a:t>
            </a:r>
            <a:r>
              <a:rPr lang="en-US" sz="1800" dirty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segala</a:t>
            </a:r>
            <a:r>
              <a:rPr lang="en-US" sz="1800" dirty="0"/>
              <a:t> </a:t>
            </a:r>
            <a:r>
              <a:rPr lang="en-US" sz="1800" dirty="0" err="1"/>
              <a:t>peraturan</a:t>
            </a:r>
            <a:r>
              <a:rPr lang="en-US" sz="1800" dirty="0"/>
              <a:t> yang </a:t>
            </a:r>
            <a:r>
              <a:rPr lang="en-US" sz="1800" dirty="0" err="1"/>
              <a:t>sudah</a:t>
            </a:r>
            <a:r>
              <a:rPr lang="en-US" sz="1800" dirty="0"/>
              <a:t> </a:t>
            </a:r>
            <a:r>
              <a:rPr lang="en-US" sz="1800" dirty="0" err="1"/>
              <a:t>ditetapkan</a:t>
            </a:r>
            <a:r>
              <a:rPr lang="en-US" sz="1800" dirty="0"/>
              <a:t>.</a:t>
            </a:r>
            <a:endParaRPr lang="en-US" sz="18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18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1917741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Kepuasan Kerja dan Kinerja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275" y="1491000"/>
            <a:ext cx="6132600" cy="3145500"/>
          </a:xfrm>
        </p:spPr>
        <p:txBody>
          <a:bodyPr/>
          <a:lstStyle/>
          <a:p>
            <a:pPr marL="0" indent="0" algn="just">
              <a:buNone/>
            </a:pPr>
            <a:r>
              <a:rPr lang="id-ID" sz="2000" b="1" i="1" dirty="0"/>
              <a:t>“Happy Worker is a Productive Worker”</a:t>
            </a:r>
            <a:r>
              <a:rPr lang="id-ID" sz="2000" i="1" dirty="0"/>
              <a:t>, </a:t>
            </a:r>
            <a:r>
              <a:rPr lang="id-ID" sz="2000" dirty="0"/>
              <a:t>but:</a:t>
            </a:r>
          </a:p>
          <a:p>
            <a:pPr algn="just"/>
            <a:r>
              <a:rPr lang="id-ID" sz="2000" dirty="0"/>
              <a:t>Sikap umum tidak bisa memprediksi perilaku yang spesifik</a:t>
            </a:r>
          </a:p>
          <a:p>
            <a:pPr algn="just"/>
            <a:r>
              <a:rPr lang="id-ID" sz="2000" i="1" dirty="0"/>
              <a:t>Job performance </a:t>
            </a:r>
            <a:r>
              <a:rPr lang="id-ID" sz="2000" dirty="0"/>
              <a:t>mempengaruhi </a:t>
            </a:r>
            <a:r>
              <a:rPr lang="id-ID" sz="2000" i="1" dirty="0"/>
              <a:t>job satisfaction</a:t>
            </a:r>
            <a:r>
              <a:rPr lang="id-ID" sz="2000" dirty="0"/>
              <a:t>, tapi hanya ketika ada </a:t>
            </a:r>
            <a:r>
              <a:rPr lang="id-ID" sz="2000" i="1" dirty="0"/>
              <a:t>reward</a:t>
            </a:r>
          </a:p>
          <a:p>
            <a:pPr algn="just"/>
            <a:r>
              <a:rPr lang="id-ID" sz="2000" dirty="0"/>
              <a:t>Pengaruh </a:t>
            </a:r>
            <a:r>
              <a:rPr lang="id-ID" sz="2000" i="1" dirty="0"/>
              <a:t>job satisfaction </a:t>
            </a:r>
            <a:r>
              <a:rPr lang="id-ID" sz="2000" dirty="0"/>
              <a:t>terhadap </a:t>
            </a:r>
            <a:r>
              <a:rPr lang="id-ID" sz="2000" i="1" dirty="0"/>
              <a:t>job performance </a:t>
            </a:r>
            <a:r>
              <a:rPr lang="id-ID" sz="2000" dirty="0"/>
              <a:t>rendah bila kontrol terhadap </a:t>
            </a:r>
            <a:r>
              <a:rPr lang="id-ID" sz="2000" i="1" dirty="0"/>
              <a:t>output</a:t>
            </a:r>
            <a:r>
              <a:rPr lang="id-ID" sz="2000" dirty="0"/>
              <a:t> pekerjaan kecil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19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9044951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Shape 283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Learning Objectives</a:t>
            </a:r>
            <a:endParaRPr dirty="0"/>
          </a:p>
        </p:txBody>
      </p:sp>
      <p:sp>
        <p:nvSpPr>
          <p:cNvPr id="284" name="Shape 284"/>
          <p:cNvSpPr txBox="1">
            <a:spLocks noGrp="1"/>
          </p:cNvSpPr>
          <p:nvPr>
            <p:ph type="body" idx="1"/>
          </p:nvPr>
        </p:nvSpPr>
        <p:spPr>
          <a:xfrm>
            <a:off x="814275" y="1883728"/>
            <a:ext cx="2751760" cy="257594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1400" dirty="0" err="1"/>
              <a:t>Bagaimana</a:t>
            </a:r>
            <a:r>
              <a:rPr lang="en-US" sz="1400" dirty="0"/>
              <a:t> </a:t>
            </a:r>
            <a:r>
              <a:rPr lang="en-US" sz="1400" dirty="0" err="1"/>
              <a:t>emosi</a:t>
            </a:r>
            <a:r>
              <a:rPr lang="en-US" sz="1400" dirty="0"/>
              <a:t> </a:t>
            </a:r>
            <a:r>
              <a:rPr lang="en-US" sz="1400" dirty="0" err="1"/>
              <a:t>dan</a:t>
            </a:r>
            <a:r>
              <a:rPr lang="en-US" sz="1400" dirty="0"/>
              <a:t> </a:t>
            </a:r>
            <a:r>
              <a:rPr lang="en-US" sz="1400" dirty="0" err="1"/>
              <a:t>kognisi</a:t>
            </a:r>
            <a:r>
              <a:rPr lang="en-US" sz="1400" dirty="0"/>
              <a:t> </a:t>
            </a:r>
            <a:r>
              <a:rPr lang="en-US" sz="1400" dirty="0" err="1"/>
              <a:t>mempengaruhi</a:t>
            </a:r>
            <a:r>
              <a:rPr lang="en-US" sz="1400" dirty="0"/>
              <a:t> </a:t>
            </a:r>
            <a:r>
              <a:rPr lang="en-US" sz="1400" dirty="0" err="1"/>
              <a:t>sikap</a:t>
            </a:r>
            <a:r>
              <a:rPr lang="en-US" sz="1400" dirty="0"/>
              <a:t> </a:t>
            </a:r>
            <a:r>
              <a:rPr lang="en-US" sz="1400" dirty="0" err="1"/>
              <a:t>dan</a:t>
            </a:r>
            <a:r>
              <a:rPr lang="en-US" sz="1400" dirty="0"/>
              <a:t> </a:t>
            </a:r>
            <a:r>
              <a:rPr lang="en-US" sz="1400" dirty="0" err="1" smtClean="0"/>
              <a:t>perilaku</a:t>
            </a:r>
            <a:endParaRPr lang="en-US" sz="1400" dirty="0" smtClean="0"/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endParaRPr lang="en-US" sz="1400" dirty="0"/>
          </a:p>
          <a:p>
            <a:pPr marL="514350" indent="-514350">
              <a:buFont typeface="+mj-lt"/>
              <a:buAutoNum type="arabicPeriod"/>
            </a:pPr>
            <a:r>
              <a:rPr lang="en-US" sz="1400" dirty="0" err="1"/>
              <a:t>Kenali</a:t>
            </a:r>
            <a:r>
              <a:rPr lang="en-US" sz="1400" dirty="0"/>
              <a:t> </a:t>
            </a:r>
            <a:r>
              <a:rPr lang="en-US" sz="1400" dirty="0" err="1"/>
              <a:t>kondisi</a:t>
            </a:r>
            <a:r>
              <a:rPr lang="en-US" sz="1400" dirty="0"/>
              <a:t> </a:t>
            </a:r>
            <a:r>
              <a:rPr lang="en-US" sz="1400" dirty="0" err="1"/>
              <a:t>dan</a:t>
            </a:r>
            <a:r>
              <a:rPr lang="en-US" sz="1400" dirty="0"/>
              <a:t> </a:t>
            </a:r>
            <a:r>
              <a:rPr lang="en-US" sz="1400" dirty="0" err="1"/>
              <a:t>masalah-masalah</a:t>
            </a:r>
            <a:r>
              <a:rPr lang="en-US" sz="1400" dirty="0"/>
              <a:t> </a:t>
            </a:r>
            <a:r>
              <a:rPr lang="en-US" sz="1400" dirty="0" err="1"/>
              <a:t>terkait</a:t>
            </a:r>
            <a:r>
              <a:rPr lang="en-US" sz="1400" dirty="0"/>
              <a:t> </a:t>
            </a:r>
            <a:r>
              <a:rPr lang="en-US" sz="1400" dirty="0" err="1"/>
              <a:t>dengan</a:t>
            </a:r>
            <a:r>
              <a:rPr lang="en-US" sz="1400" dirty="0"/>
              <a:t> </a:t>
            </a:r>
            <a:r>
              <a:rPr lang="en-US" sz="1400" dirty="0" err="1"/>
              <a:t>kondisi</a:t>
            </a:r>
            <a:r>
              <a:rPr lang="en-US" sz="1400" dirty="0"/>
              <a:t> </a:t>
            </a:r>
            <a:r>
              <a:rPr lang="en-US" sz="1400" dirty="0" err="1"/>
              <a:t>emosion</a:t>
            </a:r>
            <a:r>
              <a:rPr lang="en-US" sz="1400" dirty="0"/>
              <a:t> </a:t>
            </a:r>
            <a:r>
              <a:rPr lang="en-US" sz="1400" dirty="0" err="1" smtClean="0"/>
              <a:t>karyawan</a:t>
            </a:r>
            <a:endParaRPr lang="en-US" sz="1400" dirty="0" smtClean="0"/>
          </a:p>
          <a:p>
            <a:pPr marL="0" indent="0">
              <a:buNone/>
            </a:pPr>
            <a:endParaRPr lang="en-US" sz="1400" dirty="0"/>
          </a:p>
          <a:p>
            <a:pPr marL="514350" indent="-514350">
              <a:buFont typeface="+mj-lt"/>
              <a:buAutoNum type="arabicPeriod"/>
            </a:pPr>
            <a:r>
              <a:rPr lang="en-US" sz="1400" dirty="0"/>
              <a:t>4 </a:t>
            </a:r>
            <a:r>
              <a:rPr lang="en-US" sz="1400" dirty="0" err="1"/>
              <a:t>dimensi</a:t>
            </a:r>
            <a:r>
              <a:rPr lang="en-US" sz="1400" dirty="0"/>
              <a:t> </a:t>
            </a:r>
            <a:r>
              <a:rPr lang="en-US" sz="1400" dirty="0" err="1"/>
              <a:t>dari</a:t>
            </a:r>
            <a:r>
              <a:rPr lang="en-US" sz="1400" dirty="0"/>
              <a:t> </a:t>
            </a:r>
            <a:r>
              <a:rPr lang="en-US" sz="1400" dirty="0" err="1"/>
              <a:t>inteligensi</a:t>
            </a:r>
            <a:r>
              <a:rPr lang="en-US" sz="1400" dirty="0"/>
              <a:t> </a:t>
            </a:r>
            <a:r>
              <a:rPr lang="en-US" sz="1400" dirty="0" err="1"/>
              <a:t>emosi</a:t>
            </a:r>
            <a:endParaRPr lang="en-US" sz="1400" dirty="0"/>
          </a:p>
        </p:txBody>
      </p:sp>
      <p:sp>
        <p:nvSpPr>
          <p:cNvPr id="285" name="Shape 285"/>
          <p:cNvSpPr txBox="1">
            <a:spLocks noGrp="1"/>
          </p:cNvSpPr>
          <p:nvPr>
            <p:ph type="body" idx="2"/>
          </p:nvPr>
        </p:nvSpPr>
        <p:spPr>
          <a:xfrm>
            <a:off x="4466444" y="1916116"/>
            <a:ext cx="2459879" cy="245144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>
              <a:buFont typeface="+mj-lt"/>
              <a:buAutoNum type="arabicPeriod" startAt="4"/>
            </a:pPr>
            <a:r>
              <a:rPr lang="en-US" sz="1400" dirty="0" err="1" smtClean="0"/>
              <a:t>Konsekuensi</a:t>
            </a:r>
            <a:r>
              <a:rPr lang="en-US" sz="1400" dirty="0" smtClean="0"/>
              <a:t> </a:t>
            </a:r>
            <a:r>
              <a:rPr lang="en-US" sz="1400" dirty="0" err="1"/>
              <a:t>dari</a:t>
            </a:r>
            <a:r>
              <a:rPr lang="en-US" sz="1400" dirty="0"/>
              <a:t> </a:t>
            </a:r>
            <a:r>
              <a:rPr lang="en-US" sz="1400" dirty="0" err="1"/>
              <a:t>ketidakpuasan</a:t>
            </a:r>
            <a:r>
              <a:rPr lang="en-US" sz="1400" dirty="0"/>
              <a:t> </a:t>
            </a:r>
            <a:r>
              <a:rPr lang="en-US" sz="1400" dirty="0" err="1"/>
              <a:t>kerja</a:t>
            </a:r>
            <a:r>
              <a:rPr lang="en-US" sz="1400" dirty="0"/>
              <a:t> </a:t>
            </a:r>
            <a:r>
              <a:rPr lang="en-US" sz="1400" dirty="0" err="1"/>
              <a:t>berdasarkan</a:t>
            </a:r>
            <a:r>
              <a:rPr lang="en-US" sz="1400" dirty="0"/>
              <a:t> model </a:t>
            </a:r>
            <a:r>
              <a:rPr lang="en-US" sz="1400" i="1" dirty="0"/>
              <a:t>exit-voice-loyalty-</a:t>
            </a:r>
            <a:r>
              <a:rPr lang="en-US" sz="1400" i="1" dirty="0" smtClean="0"/>
              <a:t>neglect</a:t>
            </a:r>
          </a:p>
          <a:p>
            <a:pPr marL="342900">
              <a:buFont typeface="+mj-lt"/>
              <a:buAutoNum type="arabicPeriod" startAt="4"/>
            </a:pPr>
            <a:endParaRPr lang="en-US" sz="1400" i="1" dirty="0"/>
          </a:p>
          <a:p>
            <a:pPr marL="342900">
              <a:buFont typeface="+mj-lt"/>
              <a:buAutoNum type="arabicPeriod" startAt="4"/>
            </a:pPr>
            <a:r>
              <a:rPr lang="en-US" sz="1400" dirty="0" err="1" smtClean="0"/>
              <a:t>Efek</a:t>
            </a:r>
            <a:r>
              <a:rPr lang="en-US" sz="1400" dirty="0" smtClean="0"/>
              <a:t> </a:t>
            </a:r>
            <a:r>
              <a:rPr lang="en-US" sz="1400" dirty="0" err="1"/>
              <a:t>dari</a:t>
            </a:r>
            <a:r>
              <a:rPr lang="en-US" sz="1400" dirty="0"/>
              <a:t> </a:t>
            </a:r>
            <a:r>
              <a:rPr lang="en-US" sz="1400" dirty="0" err="1"/>
              <a:t>ketidakpuasan</a:t>
            </a:r>
            <a:r>
              <a:rPr lang="en-US" sz="1400" dirty="0"/>
              <a:t> </a:t>
            </a:r>
            <a:r>
              <a:rPr lang="en-US" sz="1400" dirty="0" err="1"/>
              <a:t>kerja</a:t>
            </a:r>
            <a:r>
              <a:rPr lang="en-US" sz="1400" dirty="0"/>
              <a:t> </a:t>
            </a:r>
            <a:r>
              <a:rPr lang="en-US" sz="1400" dirty="0" err="1"/>
              <a:t>terhadap</a:t>
            </a:r>
            <a:r>
              <a:rPr lang="en-US" sz="1400" dirty="0"/>
              <a:t> </a:t>
            </a:r>
            <a:r>
              <a:rPr lang="en-US" sz="1400" dirty="0" err="1"/>
              <a:t>kinerja</a:t>
            </a:r>
            <a:r>
              <a:rPr lang="en-US" sz="1400" dirty="0"/>
              <a:t> </a:t>
            </a:r>
            <a:r>
              <a:rPr lang="en-US" sz="1400" dirty="0" err="1"/>
              <a:t>serta</a:t>
            </a:r>
            <a:r>
              <a:rPr lang="en-US" sz="1400" dirty="0"/>
              <a:t> </a:t>
            </a:r>
            <a:r>
              <a:rPr lang="en-US" sz="1400" dirty="0" err="1"/>
              <a:t>pelayanan</a:t>
            </a:r>
            <a:r>
              <a:rPr lang="en-US" sz="1400" dirty="0"/>
              <a:t> </a:t>
            </a:r>
            <a:r>
              <a:rPr lang="en-US" sz="1400" dirty="0" err="1"/>
              <a:t>terhadap</a:t>
            </a:r>
            <a:r>
              <a:rPr lang="en-US" sz="1400" dirty="0"/>
              <a:t> </a:t>
            </a:r>
            <a:r>
              <a:rPr lang="en-US" sz="1400" dirty="0" err="1"/>
              <a:t>pelanggan</a:t>
            </a:r>
            <a:endParaRPr lang="en-US" sz="1400" dirty="0"/>
          </a:p>
        </p:txBody>
      </p:sp>
      <p:sp>
        <p:nvSpPr>
          <p:cNvPr id="287" name="Shape 287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  <p:grpSp>
        <p:nvGrpSpPr>
          <p:cNvPr id="288" name="Shape 288"/>
          <p:cNvGrpSpPr/>
          <p:nvPr/>
        </p:nvGrpSpPr>
        <p:grpSpPr>
          <a:xfrm>
            <a:off x="312466" y="587260"/>
            <a:ext cx="309022" cy="376837"/>
            <a:chOff x="596350" y="929175"/>
            <a:chExt cx="407950" cy="497475"/>
          </a:xfrm>
        </p:grpSpPr>
        <p:sp>
          <p:nvSpPr>
            <p:cNvPr id="289" name="Shape 289"/>
            <p:cNvSpPr/>
            <p:nvPr/>
          </p:nvSpPr>
          <p:spPr>
            <a:xfrm>
              <a:off x="596350" y="953550"/>
              <a:ext cx="387250" cy="473100"/>
            </a:xfrm>
            <a:custGeom>
              <a:avLst/>
              <a:gdLst/>
              <a:ahLst/>
              <a:cxnLst/>
              <a:rect l="0" t="0" r="0" b="0"/>
              <a:pathLst>
                <a:path w="15490" h="18924" fill="none" extrusionOk="0">
                  <a:moveTo>
                    <a:pt x="15490" y="17828"/>
                  </a:moveTo>
                  <a:lnTo>
                    <a:pt x="15490" y="17828"/>
                  </a:lnTo>
                  <a:lnTo>
                    <a:pt x="15466" y="17998"/>
                  </a:lnTo>
                  <a:lnTo>
                    <a:pt x="15417" y="18169"/>
                  </a:lnTo>
                  <a:lnTo>
                    <a:pt x="15319" y="18364"/>
                  </a:lnTo>
                  <a:lnTo>
                    <a:pt x="15198" y="18534"/>
                  </a:lnTo>
                  <a:lnTo>
                    <a:pt x="15052" y="18680"/>
                  </a:lnTo>
                  <a:lnTo>
                    <a:pt x="14881" y="18802"/>
                  </a:lnTo>
                  <a:lnTo>
                    <a:pt x="14735" y="18900"/>
                  </a:lnTo>
                  <a:lnTo>
                    <a:pt x="14564" y="18924"/>
                  </a:lnTo>
                  <a:lnTo>
                    <a:pt x="1023" y="18924"/>
                  </a:lnTo>
                  <a:lnTo>
                    <a:pt x="1023" y="18924"/>
                  </a:lnTo>
                  <a:lnTo>
                    <a:pt x="853" y="18900"/>
                  </a:lnTo>
                  <a:lnTo>
                    <a:pt x="682" y="18802"/>
                  </a:lnTo>
                  <a:lnTo>
                    <a:pt x="512" y="18680"/>
                  </a:lnTo>
                  <a:lnTo>
                    <a:pt x="341" y="18534"/>
                  </a:lnTo>
                  <a:lnTo>
                    <a:pt x="219" y="18364"/>
                  </a:lnTo>
                  <a:lnTo>
                    <a:pt x="98" y="18169"/>
                  </a:lnTo>
                  <a:lnTo>
                    <a:pt x="25" y="17998"/>
                  </a:lnTo>
                  <a:lnTo>
                    <a:pt x="0" y="17828"/>
                  </a:lnTo>
                  <a:lnTo>
                    <a:pt x="0" y="877"/>
                  </a:lnTo>
                  <a:lnTo>
                    <a:pt x="0" y="877"/>
                  </a:lnTo>
                  <a:lnTo>
                    <a:pt x="25" y="706"/>
                  </a:lnTo>
                  <a:lnTo>
                    <a:pt x="98" y="560"/>
                  </a:lnTo>
                  <a:lnTo>
                    <a:pt x="195" y="414"/>
                  </a:lnTo>
                  <a:lnTo>
                    <a:pt x="341" y="268"/>
                  </a:lnTo>
                  <a:lnTo>
                    <a:pt x="487" y="171"/>
                  </a:lnTo>
                  <a:lnTo>
                    <a:pt x="658" y="73"/>
                  </a:lnTo>
                  <a:lnTo>
                    <a:pt x="828" y="24"/>
                  </a:lnTo>
                  <a:lnTo>
                    <a:pt x="974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Shape 290"/>
            <p:cNvSpPr/>
            <p:nvPr/>
          </p:nvSpPr>
          <p:spPr>
            <a:xfrm>
              <a:off x="626775" y="929175"/>
              <a:ext cx="377525" cy="462775"/>
            </a:xfrm>
            <a:custGeom>
              <a:avLst/>
              <a:gdLst/>
              <a:ahLst/>
              <a:cxnLst/>
              <a:rect l="0" t="0" r="0" b="0"/>
              <a:pathLst>
                <a:path w="15101" h="18511" fill="none" extrusionOk="0">
                  <a:moveTo>
                    <a:pt x="15101" y="3362"/>
                  </a:moveTo>
                  <a:lnTo>
                    <a:pt x="15101" y="17731"/>
                  </a:lnTo>
                  <a:lnTo>
                    <a:pt x="15101" y="17731"/>
                  </a:lnTo>
                  <a:lnTo>
                    <a:pt x="15077" y="17877"/>
                  </a:lnTo>
                  <a:lnTo>
                    <a:pt x="15028" y="18024"/>
                  </a:lnTo>
                  <a:lnTo>
                    <a:pt x="14979" y="18145"/>
                  </a:lnTo>
                  <a:lnTo>
                    <a:pt x="14882" y="18267"/>
                  </a:lnTo>
                  <a:lnTo>
                    <a:pt x="14760" y="18365"/>
                  </a:lnTo>
                  <a:lnTo>
                    <a:pt x="14614" y="18438"/>
                  </a:lnTo>
                  <a:lnTo>
                    <a:pt x="14468" y="18486"/>
                  </a:lnTo>
                  <a:lnTo>
                    <a:pt x="14322" y="18511"/>
                  </a:lnTo>
                  <a:lnTo>
                    <a:pt x="780" y="18511"/>
                  </a:lnTo>
                  <a:lnTo>
                    <a:pt x="780" y="18511"/>
                  </a:lnTo>
                  <a:lnTo>
                    <a:pt x="634" y="18486"/>
                  </a:lnTo>
                  <a:lnTo>
                    <a:pt x="488" y="18438"/>
                  </a:lnTo>
                  <a:lnTo>
                    <a:pt x="342" y="18365"/>
                  </a:lnTo>
                  <a:lnTo>
                    <a:pt x="220" y="18267"/>
                  </a:lnTo>
                  <a:lnTo>
                    <a:pt x="123" y="18145"/>
                  </a:lnTo>
                  <a:lnTo>
                    <a:pt x="74" y="18024"/>
                  </a:lnTo>
                  <a:lnTo>
                    <a:pt x="25" y="17877"/>
                  </a:lnTo>
                  <a:lnTo>
                    <a:pt x="1" y="17731"/>
                  </a:lnTo>
                  <a:lnTo>
                    <a:pt x="1" y="780"/>
                  </a:lnTo>
                  <a:lnTo>
                    <a:pt x="1" y="780"/>
                  </a:lnTo>
                  <a:lnTo>
                    <a:pt x="25" y="610"/>
                  </a:lnTo>
                  <a:lnTo>
                    <a:pt x="74" y="464"/>
                  </a:lnTo>
                  <a:lnTo>
                    <a:pt x="123" y="342"/>
                  </a:lnTo>
                  <a:lnTo>
                    <a:pt x="220" y="220"/>
                  </a:lnTo>
                  <a:lnTo>
                    <a:pt x="342" y="123"/>
                  </a:lnTo>
                  <a:lnTo>
                    <a:pt x="488" y="50"/>
                  </a:lnTo>
                  <a:lnTo>
                    <a:pt x="634" y="1"/>
                  </a:lnTo>
                  <a:lnTo>
                    <a:pt x="780" y="1"/>
                  </a:lnTo>
                  <a:lnTo>
                    <a:pt x="1174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Shape 291"/>
            <p:cNvSpPr/>
            <p:nvPr/>
          </p:nvSpPr>
          <p:spPr>
            <a:xfrm>
              <a:off x="688900" y="1256150"/>
              <a:ext cx="133975" cy="25"/>
            </a:xfrm>
            <a:custGeom>
              <a:avLst/>
              <a:gdLst/>
              <a:ahLst/>
              <a:cxnLst/>
              <a:rect l="0" t="0" r="0" b="0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Shape 292"/>
            <p:cNvSpPr/>
            <p:nvPr/>
          </p:nvSpPr>
          <p:spPr>
            <a:xfrm>
              <a:off x="688900" y="1201350"/>
              <a:ext cx="255750" cy="25"/>
            </a:xfrm>
            <a:custGeom>
              <a:avLst/>
              <a:gdLst/>
              <a:ahLst/>
              <a:cxnLst/>
              <a:rect l="0" t="0" r="0" b="0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Shape 293"/>
            <p:cNvSpPr/>
            <p:nvPr/>
          </p:nvSpPr>
          <p:spPr>
            <a:xfrm>
              <a:off x="688900" y="1145950"/>
              <a:ext cx="255750" cy="25"/>
            </a:xfrm>
            <a:custGeom>
              <a:avLst/>
              <a:gdLst/>
              <a:ahLst/>
              <a:cxnLst/>
              <a:rect l="0" t="0" r="0" b="0"/>
              <a:pathLst>
                <a:path w="10230" h="1" fill="none" extrusionOk="0">
                  <a:moveTo>
                    <a:pt x="10229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Shape 294"/>
            <p:cNvSpPr/>
            <p:nvPr/>
          </p:nvSpPr>
          <p:spPr>
            <a:xfrm>
              <a:off x="688900" y="1090525"/>
              <a:ext cx="255750" cy="25"/>
            </a:xfrm>
            <a:custGeom>
              <a:avLst/>
              <a:gdLst/>
              <a:ahLst/>
              <a:cxnLst/>
              <a:rect l="0" t="0" r="0" b="0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Shape 295"/>
            <p:cNvSpPr/>
            <p:nvPr/>
          </p:nvSpPr>
          <p:spPr>
            <a:xfrm>
              <a:off x="920250" y="929175"/>
              <a:ext cx="84050" cy="84050"/>
            </a:xfrm>
            <a:custGeom>
              <a:avLst/>
              <a:gdLst/>
              <a:ahLst/>
              <a:cxnLst/>
              <a:rect l="0" t="0" r="0" b="0"/>
              <a:pathLst>
                <a:path w="3362" h="3362" fill="none" extrusionOk="0">
                  <a:moveTo>
                    <a:pt x="1" y="2582"/>
                  </a:moveTo>
                  <a:lnTo>
                    <a:pt x="1" y="1"/>
                  </a:lnTo>
                  <a:lnTo>
                    <a:pt x="3362" y="3362"/>
                  </a:lnTo>
                  <a:lnTo>
                    <a:pt x="780" y="3362"/>
                  </a:lnTo>
                  <a:lnTo>
                    <a:pt x="780" y="3362"/>
                  </a:lnTo>
                  <a:lnTo>
                    <a:pt x="610" y="3337"/>
                  </a:lnTo>
                  <a:lnTo>
                    <a:pt x="464" y="3289"/>
                  </a:lnTo>
                  <a:lnTo>
                    <a:pt x="342" y="3216"/>
                  </a:lnTo>
                  <a:lnTo>
                    <a:pt x="220" y="3118"/>
                  </a:lnTo>
                  <a:lnTo>
                    <a:pt x="123" y="3021"/>
                  </a:lnTo>
                  <a:lnTo>
                    <a:pt x="50" y="2875"/>
                  </a:lnTo>
                  <a:lnTo>
                    <a:pt x="1" y="2729"/>
                  </a:lnTo>
                  <a:lnTo>
                    <a:pt x="1" y="2582"/>
                  </a:lnTo>
                  <a:lnTo>
                    <a:pt x="1" y="2582"/>
                  </a:lnTo>
                  <a:close/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1691845" y="1483618"/>
            <a:ext cx="7859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Set 1</a:t>
            </a:r>
            <a:endParaRPr lang="en-US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5118965" y="1483618"/>
            <a:ext cx="7859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Set 2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965" y="392575"/>
            <a:ext cx="6169710" cy="766200"/>
          </a:xfrm>
        </p:spPr>
        <p:txBody>
          <a:bodyPr/>
          <a:lstStyle/>
          <a:p>
            <a:r>
              <a:rPr lang="id-ID" dirty="0" smtClean="0"/>
              <a:t>Kepuasan Kerja dan Perilaku Klien/Pelanggan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sz="2000" i="1" dirty="0"/>
              <a:t>Job satisfaction </a:t>
            </a:r>
            <a:r>
              <a:rPr lang="id-ID" sz="2000" dirty="0"/>
              <a:t>meningkatkan </a:t>
            </a:r>
            <a:r>
              <a:rPr lang="id-ID" sz="2000" i="1" dirty="0"/>
              <a:t>customer behavior</a:t>
            </a:r>
            <a:r>
              <a:rPr lang="id-ID" sz="2000" dirty="0"/>
              <a:t> dan profitabilitas perusahaan, karena:</a:t>
            </a:r>
          </a:p>
          <a:p>
            <a:pPr marL="514350" indent="-514350">
              <a:buFont typeface="+mj-lt"/>
              <a:buAutoNum type="arabicPeriod"/>
            </a:pPr>
            <a:r>
              <a:rPr lang="id-ID" sz="2000" i="1" dirty="0"/>
              <a:t>Job satisfaction </a:t>
            </a:r>
            <a:r>
              <a:rPr lang="id-ID" sz="2000" dirty="0"/>
              <a:t>mempengaruhi mood, yang menyebabkan perilaku positif kepada pelanggan</a:t>
            </a:r>
          </a:p>
          <a:p>
            <a:pPr marL="514350" indent="-514350">
              <a:buFont typeface="+mj-lt"/>
              <a:buAutoNum type="arabicPeriod"/>
            </a:pPr>
            <a:r>
              <a:rPr lang="id-ID" sz="2000" i="1" dirty="0"/>
              <a:t>Job satisfaction </a:t>
            </a:r>
            <a:r>
              <a:rPr lang="id-ID" sz="2000" dirty="0"/>
              <a:t>mengurangi </a:t>
            </a:r>
            <a:r>
              <a:rPr lang="id-ID" sz="2000" i="1" dirty="0"/>
              <a:t>turnover</a:t>
            </a:r>
            <a:r>
              <a:rPr lang="id-ID" sz="2000" dirty="0"/>
              <a:t> karyawan, sehingga pelayanan menjadi lebih konsisten dan </a:t>
            </a:r>
            <a:r>
              <a:rPr lang="id-ID" sz="2000" dirty="0" smtClean="0"/>
              <a:t>akrab</a:t>
            </a:r>
            <a:endParaRPr lang="id-ID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20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6804615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Shape 221"/>
          <p:cNvSpPr txBox="1">
            <a:spLocks noGrp="1"/>
          </p:cNvSpPr>
          <p:nvPr>
            <p:ph type="ctrTitle"/>
          </p:nvPr>
        </p:nvSpPr>
        <p:spPr>
          <a:xfrm>
            <a:off x="276753" y="2871148"/>
            <a:ext cx="4604197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/>
              <a:t>Komitmen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endParaRPr dirty="0"/>
          </a:p>
        </p:txBody>
      </p:sp>
      <p:sp>
        <p:nvSpPr>
          <p:cNvPr id="223" name="Shape 223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21</a:t>
            </a:fld>
            <a:endParaRPr/>
          </a:p>
        </p:txBody>
      </p:sp>
      <p:sp>
        <p:nvSpPr>
          <p:cNvPr id="224" name="Shape 224"/>
          <p:cNvSpPr txBox="1"/>
          <p:nvPr/>
        </p:nvSpPr>
        <p:spPr>
          <a:xfrm>
            <a:off x="463525" y="0"/>
            <a:ext cx="4094400" cy="313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0" b="1" dirty="0" smtClean="0">
                <a:solidFill>
                  <a:srgbClr val="3F5378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Set 3</a:t>
            </a:r>
            <a:endParaRPr sz="3000" b="1" dirty="0">
              <a:solidFill>
                <a:srgbClr val="3F5378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  <p:extLst>
      <p:ext uri="{BB962C8B-B14F-4D97-AF65-F5344CB8AC3E}">
        <p14:creationId xmlns:p14="http://schemas.microsoft.com/office/powerpoint/2010/main" val="42594906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Komitmen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d-ID" sz="2000" b="1" dirty="0"/>
              <a:t>Affective Commitment</a:t>
            </a:r>
          </a:p>
          <a:p>
            <a:pPr marL="0" indent="0">
              <a:buNone/>
            </a:pPr>
            <a:r>
              <a:rPr lang="id-ID" sz="1800" dirty="0">
                <a:sym typeface="Wingdings" panose="05000000000000000000" pitchFamily="2" charset="2"/>
              </a:rPr>
              <a:t>       </a:t>
            </a:r>
            <a:r>
              <a:rPr lang="id-ID" sz="1800" i="1" dirty="0">
                <a:sym typeface="Wingdings" panose="05000000000000000000" pitchFamily="2" charset="2"/>
              </a:rPr>
              <a:t>Emotional attachment</a:t>
            </a:r>
            <a:r>
              <a:rPr lang="id-ID" sz="1800" dirty="0">
                <a:sym typeface="Wingdings" panose="05000000000000000000" pitchFamily="2" charset="2"/>
              </a:rPr>
              <a:t>, identifikasi, dan keterlibatan karyawan dalam  </a:t>
            </a:r>
          </a:p>
          <a:p>
            <a:pPr marL="0" indent="0">
              <a:buNone/>
            </a:pPr>
            <a:r>
              <a:rPr lang="id-ID" sz="1800" dirty="0">
                <a:sym typeface="Wingdings" panose="05000000000000000000" pitchFamily="2" charset="2"/>
              </a:rPr>
              <a:t>           organisasi tertentu</a:t>
            </a:r>
            <a:endParaRPr lang="id-ID" sz="1800" dirty="0"/>
          </a:p>
          <a:p>
            <a:r>
              <a:rPr lang="id-ID" sz="2000" b="1" dirty="0"/>
              <a:t>Continuance Commitment</a:t>
            </a:r>
          </a:p>
          <a:p>
            <a:pPr marL="0" indent="0">
              <a:buNone/>
            </a:pPr>
            <a:r>
              <a:rPr lang="id-ID" sz="1800" dirty="0">
                <a:sym typeface="Wingdings" panose="05000000000000000000" pitchFamily="2" charset="2"/>
              </a:rPr>
              <a:t>      </a:t>
            </a:r>
            <a:r>
              <a:rPr lang="id-ID" sz="1800" i="1" dirty="0">
                <a:sym typeface="Wingdings" panose="05000000000000000000" pitchFamily="2" charset="2"/>
              </a:rPr>
              <a:t>Calculative attachment </a:t>
            </a:r>
            <a:r>
              <a:rPr lang="id-ID" sz="1800" dirty="0">
                <a:sym typeface="Wingdings" panose="05000000000000000000" pitchFamily="2" charset="2"/>
              </a:rPr>
              <a:t>karyawan − stay di organisasi karena valuenya lebih </a:t>
            </a:r>
          </a:p>
          <a:p>
            <a:pPr marL="0" indent="0">
              <a:buNone/>
            </a:pPr>
            <a:r>
              <a:rPr lang="id-ID" sz="1800" dirty="0">
                <a:sym typeface="Wingdings" panose="05000000000000000000" pitchFamily="2" charset="2"/>
              </a:rPr>
              <a:t>           tinggi dibandingkan dengan yang </a:t>
            </a:r>
            <a:r>
              <a:rPr lang="id-ID" sz="1800" dirty="0" smtClean="0">
                <a:sym typeface="Wingdings" panose="05000000000000000000" pitchFamily="2" charset="2"/>
              </a:rPr>
              <a:t>lain</a:t>
            </a:r>
            <a:endParaRPr lang="id-ID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22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3994179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Membangun</a:t>
            </a:r>
            <a:r>
              <a:rPr lang="en-US" dirty="0" smtClean="0"/>
              <a:t> </a:t>
            </a:r>
            <a:r>
              <a:rPr lang="en-US" dirty="0" err="1" smtClean="0"/>
              <a:t>Komitmen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23</a:t>
            </a:fld>
            <a:endParaRPr lang="en"/>
          </a:p>
        </p:txBody>
      </p:sp>
      <p:sp>
        <p:nvSpPr>
          <p:cNvPr id="5" name="Cloud 4"/>
          <p:cNvSpPr/>
          <p:nvPr/>
        </p:nvSpPr>
        <p:spPr>
          <a:xfrm>
            <a:off x="1163643" y="1375468"/>
            <a:ext cx="1526147" cy="1197735"/>
          </a:xfrm>
          <a:prstGeom prst="cloud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/>
              <a:t>Justice and Support</a:t>
            </a:r>
            <a:endParaRPr lang="id-ID" b="1" dirty="0"/>
          </a:p>
        </p:txBody>
      </p:sp>
      <p:sp>
        <p:nvSpPr>
          <p:cNvPr id="6" name="Cloud 5"/>
          <p:cNvSpPr/>
          <p:nvPr/>
        </p:nvSpPr>
        <p:spPr>
          <a:xfrm>
            <a:off x="3562967" y="1463877"/>
            <a:ext cx="1526147" cy="1197735"/>
          </a:xfrm>
          <a:prstGeom prst="cloud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/>
              <a:t>Trust</a:t>
            </a:r>
            <a:endParaRPr lang="id-ID" b="1" dirty="0"/>
          </a:p>
        </p:txBody>
      </p:sp>
      <p:sp>
        <p:nvSpPr>
          <p:cNvPr id="7" name="Cloud 6"/>
          <p:cNvSpPr/>
          <p:nvPr/>
        </p:nvSpPr>
        <p:spPr>
          <a:xfrm>
            <a:off x="6091853" y="1463877"/>
            <a:ext cx="1526147" cy="1197735"/>
          </a:xfrm>
          <a:prstGeom prst="cloud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/>
              <a:t>Shared Values</a:t>
            </a:r>
            <a:endParaRPr lang="id-ID" b="1" dirty="0"/>
          </a:p>
        </p:txBody>
      </p:sp>
      <p:sp>
        <p:nvSpPr>
          <p:cNvPr id="8" name="Cloud 7"/>
          <p:cNvSpPr/>
          <p:nvPr/>
        </p:nvSpPr>
        <p:spPr>
          <a:xfrm>
            <a:off x="1631134" y="3147762"/>
            <a:ext cx="2403121" cy="1197735"/>
          </a:xfrm>
          <a:prstGeom prst="cloud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/>
              <a:t>Organizational Comprehension</a:t>
            </a:r>
            <a:endParaRPr lang="id-ID" b="1" dirty="0"/>
          </a:p>
        </p:txBody>
      </p:sp>
      <p:sp>
        <p:nvSpPr>
          <p:cNvPr id="9" name="Cloud 8"/>
          <p:cNvSpPr/>
          <p:nvPr/>
        </p:nvSpPr>
        <p:spPr>
          <a:xfrm>
            <a:off x="4798638" y="3147762"/>
            <a:ext cx="2109458" cy="1155410"/>
          </a:xfrm>
          <a:prstGeom prst="cloud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/>
              <a:t>Employee Involvement</a:t>
            </a:r>
            <a:endParaRPr lang="id-ID" b="1" dirty="0"/>
          </a:p>
        </p:txBody>
      </p:sp>
    </p:spTree>
    <p:extLst>
      <p:ext uri="{BB962C8B-B14F-4D97-AF65-F5344CB8AC3E}">
        <p14:creationId xmlns:p14="http://schemas.microsoft.com/office/powerpoint/2010/main" val="20460409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Shape 221"/>
          <p:cNvSpPr txBox="1">
            <a:spLocks noGrp="1"/>
          </p:cNvSpPr>
          <p:nvPr>
            <p:ph type="ctrTitle"/>
          </p:nvPr>
        </p:nvSpPr>
        <p:spPr>
          <a:xfrm>
            <a:off x="276753" y="2871148"/>
            <a:ext cx="4604197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/>
              <a:t>Stres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endParaRPr dirty="0"/>
          </a:p>
        </p:txBody>
      </p:sp>
      <p:sp>
        <p:nvSpPr>
          <p:cNvPr id="223" name="Shape 223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24</a:t>
            </a:fld>
            <a:endParaRPr/>
          </a:p>
        </p:txBody>
      </p:sp>
      <p:sp>
        <p:nvSpPr>
          <p:cNvPr id="224" name="Shape 224"/>
          <p:cNvSpPr txBox="1"/>
          <p:nvPr/>
        </p:nvSpPr>
        <p:spPr>
          <a:xfrm>
            <a:off x="463525" y="0"/>
            <a:ext cx="4094400" cy="313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0" b="1" dirty="0" smtClean="0">
                <a:solidFill>
                  <a:srgbClr val="3F5378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Set 4</a:t>
            </a:r>
            <a:endParaRPr sz="3000" b="1" dirty="0">
              <a:solidFill>
                <a:srgbClr val="3F5378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  <p:extLst>
      <p:ext uri="{BB962C8B-B14F-4D97-AF65-F5344CB8AC3E}">
        <p14:creationId xmlns:p14="http://schemas.microsoft.com/office/powerpoint/2010/main" val="18961676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Shape 229"/>
          <p:cNvSpPr txBox="1">
            <a:spLocks noGrp="1"/>
          </p:cNvSpPr>
          <p:nvPr>
            <p:ph type="body" idx="1"/>
          </p:nvPr>
        </p:nvSpPr>
        <p:spPr>
          <a:xfrm>
            <a:off x="829775" y="1202000"/>
            <a:ext cx="5090700" cy="274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8100" indent="0" algn="just">
              <a:buNone/>
            </a:pPr>
            <a:r>
              <a:rPr lang="id-ID" sz="2000" i="0" dirty="0" smtClean="0"/>
              <a:t>Stres adalah respon </a:t>
            </a:r>
            <a:r>
              <a:rPr lang="id-ID" sz="2000" i="0" dirty="0"/>
              <a:t>adaptif terhadap sesuatu yg dianggap menantang atau mengancam kesejahteraan </a:t>
            </a:r>
            <a:r>
              <a:rPr lang="id-ID" sz="2000" i="0" dirty="0" smtClean="0"/>
              <a:t>seseorang</a:t>
            </a:r>
          </a:p>
          <a:p>
            <a:pPr marL="38100" indent="0" algn="just">
              <a:buNone/>
            </a:pPr>
            <a:endParaRPr lang="id-ID" sz="20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id-ID" sz="2000" i="0" dirty="0"/>
              <a:t>Stres </a:t>
            </a:r>
            <a:r>
              <a:rPr lang="id-ID" sz="2000" i="0" dirty="0">
                <a:sym typeface="Wingdings" panose="05000000000000000000" pitchFamily="2" charset="2"/>
              </a:rPr>
              <a:t> Pengalaman negatif − </a:t>
            </a:r>
            <a:r>
              <a:rPr lang="id-ID" sz="2000" dirty="0">
                <a:sym typeface="Wingdings" panose="05000000000000000000" pitchFamily="2" charset="2"/>
              </a:rPr>
              <a:t>Distress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id-ID" sz="2000" dirty="0">
                <a:sym typeface="Wingdings" panose="05000000000000000000" pitchFamily="2" charset="2"/>
              </a:rPr>
              <a:t>Distress vs Eustress</a:t>
            </a:r>
            <a:endParaRPr lang="id-ID" sz="2000" dirty="0"/>
          </a:p>
        </p:txBody>
      </p:sp>
      <p:sp>
        <p:nvSpPr>
          <p:cNvPr id="230" name="Shape 230"/>
          <p:cNvSpPr txBox="1">
            <a:spLocks noGrp="1"/>
          </p:cNvSpPr>
          <p:nvPr>
            <p:ph type="sldNum" idx="4294967295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25</a:t>
            </a:fld>
            <a:endParaRPr/>
          </a:p>
        </p:txBody>
      </p:sp>
      <p:sp>
        <p:nvSpPr>
          <p:cNvPr id="231" name="Shape 231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844851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General Adaptation Syndrome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26</a:t>
            </a:fld>
            <a:endParaRPr lang="en"/>
          </a:p>
        </p:txBody>
      </p:sp>
      <p:pic>
        <p:nvPicPr>
          <p:cNvPr id="6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140" y="1608629"/>
            <a:ext cx="5061535" cy="2989240"/>
          </a:xfrm>
        </p:spPr>
      </p:pic>
      <p:pic>
        <p:nvPicPr>
          <p:cNvPr id="8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0939" y="1425802"/>
            <a:ext cx="5371108" cy="31720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644433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Konsekuensi dari Penyebab Stres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27</a:t>
            </a:fld>
            <a:endParaRPr lang="en"/>
          </a:p>
        </p:txBody>
      </p:sp>
      <p:sp>
        <p:nvSpPr>
          <p:cNvPr id="5" name="Snip Diagonal Corner Rectangle 4"/>
          <p:cNvSpPr/>
          <p:nvPr/>
        </p:nvSpPr>
        <p:spPr>
          <a:xfrm>
            <a:off x="1093172" y="1734577"/>
            <a:ext cx="1915816" cy="1275009"/>
          </a:xfrm>
          <a:prstGeom prst="snip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Physiological</a:t>
            </a:r>
            <a:endParaRPr lang="id-ID" dirty="0"/>
          </a:p>
        </p:txBody>
      </p:sp>
      <p:sp>
        <p:nvSpPr>
          <p:cNvPr id="6" name="Snip Diagonal Corner Rectangle 5"/>
          <p:cNvSpPr/>
          <p:nvPr/>
        </p:nvSpPr>
        <p:spPr>
          <a:xfrm>
            <a:off x="3564025" y="1735241"/>
            <a:ext cx="1794788" cy="1275009"/>
          </a:xfrm>
          <a:prstGeom prst="snip2Diag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Psychological</a:t>
            </a:r>
            <a:endParaRPr lang="id-ID" dirty="0"/>
          </a:p>
        </p:txBody>
      </p:sp>
      <p:sp>
        <p:nvSpPr>
          <p:cNvPr id="7" name="Snip Diagonal Corner Rectangle 6"/>
          <p:cNvSpPr/>
          <p:nvPr/>
        </p:nvSpPr>
        <p:spPr>
          <a:xfrm>
            <a:off x="6149808" y="1735241"/>
            <a:ext cx="1468192" cy="1275009"/>
          </a:xfrm>
          <a:prstGeom prst="snip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Behavioral</a:t>
            </a:r>
            <a:endParaRPr lang="id-ID" dirty="0"/>
          </a:p>
        </p:txBody>
      </p:sp>
      <p:sp>
        <p:nvSpPr>
          <p:cNvPr id="8" name="Snip Diagonal Corner Rectangle 7"/>
          <p:cNvSpPr/>
          <p:nvPr/>
        </p:nvSpPr>
        <p:spPr>
          <a:xfrm>
            <a:off x="3890621" y="3677091"/>
            <a:ext cx="1468192" cy="1275009"/>
          </a:xfrm>
          <a:prstGeom prst="snip2Diag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Job Burnout</a:t>
            </a:r>
            <a:endParaRPr lang="id-ID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968237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 </a:t>
            </a:r>
            <a:r>
              <a:rPr lang="en-US" dirty="0" err="1"/>
              <a:t>Penyebab</a:t>
            </a:r>
            <a:r>
              <a:rPr lang="en-US" dirty="0"/>
              <a:t> Stress </a:t>
            </a:r>
            <a:r>
              <a:rPr lang="en-US" dirty="0" err="1"/>
              <a:t>Terbanyak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28</a:t>
            </a:fld>
            <a:endParaRPr lang="en"/>
          </a:p>
        </p:txBody>
      </p:sp>
      <p:sp>
        <p:nvSpPr>
          <p:cNvPr id="5" name="Rounded Rectangle 4"/>
          <p:cNvSpPr/>
          <p:nvPr/>
        </p:nvSpPr>
        <p:spPr>
          <a:xfrm>
            <a:off x="814275" y="1602549"/>
            <a:ext cx="3096934" cy="15971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/>
              <a:t>Pelecehan</a:t>
            </a:r>
            <a:r>
              <a:rPr lang="en-US" sz="2400" b="1" dirty="0" smtClean="0"/>
              <a:t> &amp; </a:t>
            </a:r>
            <a:r>
              <a:rPr lang="en-US" sz="2400" b="1" dirty="0" err="1" smtClean="0"/>
              <a:t>Ketidakmampuan</a:t>
            </a:r>
            <a:endParaRPr lang="id-ID" sz="2400" b="1" dirty="0"/>
          </a:p>
        </p:txBody>
      </p:sp>
      <p:sp>
        <p:nvSpPr>
          <p:cNvPr id="6" name="Rounded Rectangle 5"/>
          <p:cNvSpPr/>
          <p:nvPr/>
        </p:nvSpPr>
        <p:spPr>
          <a:xfrm>
            <a:off x="5035597" y="1575255"/>
            <a:ext cx="2661314" cy="162445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/>
              <a:t>Berkerja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Berlebihan</a:t>
            </a:r>
            <a:endParaRPr lang="id-ID" sz="2400" b="1" dirty="0"/>
          </a:p>
        </p:txBody>
      </p:sp>
      <p:sp>
        <p:nvSpPr>
          <p:cNvPr id="7" name="Rounded Rectangle 6"/>
          <p:cNvSpPr/>
          <p:nvPr/>
        </p:nvSpPr>
        <p:spPr>
          <a:xfrm>
            <a:off x="3200400" y="3414545"/>
            <a:ext cx="2743200" cy="15539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/>
              <a:t>Kurangnya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Kontrol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Tugas</a:t>
            </a:r>
            <a:endParaRPr lang="id-ID" sz="2400" b="1" dirty="0"/>
          </a:p>
        </p:txBody>
      </p:sp>
    </p:spTree>
    <p:extLst>
      <p:ext uri="{BB962C8B-B14F-4D97-AF65-F5344CB8AC3E}">
        <p14:creationId xmlns:p14="http://schemas.microsoft.com/office/powerpoint/2010/main" val="24997933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Pelecehan</a:t>
            </a:r>
            <a:r>
              <a:rPr lang="en-US" dirty="0"/>
              <a:t> &amp; </a:t>
            </a:r>
            <a:r>
              <a:rPr lang="en-US" dirty="0" err="1"/>
              <a:t>Ketidakmampuan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 err="1"/>
              <a:t>Bermusuhan</a:t>
            </a:r>
            <a:r>
              <a:rPr lang="en-US" sz="2000" dirty="0"/>
              <a:t>, rasa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diinginkan</a:t>
            </a:r>
            <a:r>
              <a:rPr lang="en-US" sz="2000" dirty="0"/>
              <a:t> </a:t>
            </a:r>
            <a:r>
              <a:rPr lang="en-US" sz="2000" dirty="0" err="1"/>
              <a:t>komentar</a:t>
            </a:r>
            <a:r>
              <a:rPr lang="en-US" sz="2000" dirty="0"/>
              <a:t> </a:t>
            </a:r>
            <a:r>
              <a:rPr lang="en-US" sz="2000" dirty="0" err="1"/>
              <a:t>seseorang</a:t>
            </a:r>
            <a:r>
              <a:rPr lang="en-US" sz="2000" dirty="0"/>
              <a:t>, </a:t>
            </a:r>
            <a:r>
              <a:rPr lang="en-US" sz="2000" dirty="0" err="1"/>
              <a:t>tindakan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isyarat</a:t>
            </a:r>
            <a:r>
              <a:rPr lang="en-US" sz="2000" dirty="0"/>
              <a:t> yang </a:t>
            </a:r>
            <a:r>
              <a:rPr lang="en-US" sz="2000" dirty="0" err="1"/>
              <a:t>mempengaruhi</a:t>
            </a:r>
            <a:r>
              <a:rPr lang="en-US" sz="2000" dirty="0"/>
              <a:t> </a:t>
            </a:r>
            <a:r>
              <a:rPr lang="en-US" sz="2000" dirty="0" err="1"/>
              <a:t>psikologis</a:t>
            </a:r>
            <a:endParaRPr lang="en-US" sz="2000" dirty="0"/>
          </a:p>
          <a:p>
            <a:r>
              <a:rPr lang="en-US" sz="2000" dirty="0" err="1"/>
              <a:t>Intimidasi</a:t>
            </a:r>
            <a:endParaRPr lang="en-US" sz="2000" dirty="0"/>
          </a:p>
          <a:p>
            <a:r>
              <a:rPr lang="en-US" sz="2000" dirty="0" err="1"/>
              <a:t>Pelecehan</a:t>
            </a:r>
            <a:r>
              <a:rPr lang="en-US" sz="2000" dirty="0"/>
              <a:t> </a:t>
            </a:r>
            <a:r>
              <a:rPr lang="en-US" sz="2000" dirty="0" err="1" smtClean="0"/>
              <a:t>seksual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29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148577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Objectives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2706" y="1927848"/>
            <a:ext cx="2247900" cy="2709900"/>
          </a:xfrm>
        </p:spPr>
        <p:txBody>
          <a:bodyPr/>
          <a:lstStyle/>
          <a:p>
            <a:pPr marL="514350" indent="-514350">
              <a:buFont typeface="+mj-lt"/>
              <a:buAutoNum type="arabicPeriod" startAt="6"/>
            </a:pPr>
            <a:r>
              <a:rPr lang="en-US" sz="1400" dirty="0" err="1"/>
              <a:t>Komitmen</a:t>
            </a:r>
            <a:r>
              <a:rPr lang="en-US" sz="1400" dirty="0"/>
              <a:t> </a:t>
            </a:r>
            <a:r>
              <a:rPr lang="en-US" sz="1400" dirty="0" err="1"/>
              <a:t>afektif</a:t>
            </a:r>
            <a:r>
              <a:rPr lang="en-US" sz="1400" dirty="0"/>
              <a:t> </a:t>
            </a:r>
            <a:r>
              <a:rPr lang="en-US" sz="1400" dirty="0" err="1"/>
              <a:t>serta</a:t>
            </a:r>
            <a:r>
              <a:rPr lang="en-US" sz="1400" dirty="0"/>
              <a:t> </a:t>
            </a:r>
            <a:r>
              <a:rPr lang="en-US" sz="1400" dirty="0" err="1"/>
              <a:t>pengaruhnya</a:t>
            </a:r>
            <a:r>
              <a:rPr lang="en-US" sz="1400" dirty="0"/>
              <a:t> </a:t>
            </a:r>
            <a:r>
              <a:rPr lang="en-US" sz="1400" dirty="0" err="1"/>
              <a:t>terhadap</a:t>
            </a:r>
            <a:r>
              <a:rPr lang="en-US" sz="1400" dirty="0"/>
              <a:t> </a:t>
            </a:r>
            <a:r>
              <a:rPr lang="en-US" sz="1400" dirty="0" err="1"/>
              <a:t>perilaku</a:t>
            </a:r>
            <a:r>
              <a:rPr lang="en-US" sz="1400" dirty="0"/>
              <a:t> </a:t>
            </a:r>
            <a:r>
              <a:rPr lang="en-US" sz="1400" dirty="0" err="1" smtClean="0"/>
              <a:t>karyawan</a:t>
            </a:r>
            <a:endParaRPr lang="en-US" sz="1400" dirty="0" smtClean="0"/>
          </a:p>
          <a:p>
            <a:pPr marL="0" indent="0">
              <a:buNone/>
            </a:pPr>
            <a:endParaRPr lang="en-US" sz="1400" dirty="0"/>
          </a:p>
          <a:p>
            <a:pPr marL="514350" indent="-514350">
              <a:buFont typeface="+mj-lt"/>
              <a:buAutoNum type="arabicPeriod" startAt="6"/>
            </a:pPr>
            <a:r>
              <a:rPr lang="en-US" sz="1400" dirty="0"/>
              <a:t>5 </a:t>
            </a:r>
            <a:r>
              <a:rPr lang="en-US" sz="1400" dirty="0" err="1"/>
              <a:t>strategi</a:t>
            </a:r>
            <a:r>
              <a:rPr lang="en-US" sz="1400" dirty="0"/>
              <a:t> </a:t>
            </a:r>
            <a:r>
              <a:rPr lang="en-US" sz="1400" dirty="0" err="1"/>
              <a:t>untuk</a:t>
            </a:r>
            <a:r>
              <a:rPr lang="en-US" sz="1400" dirty="0"/>
              <a:t> </a:t>
            </a:r>
            <a:r>
              <a:rPr lang="en-US" sz="1400" dirty="0" err="1"/>
              <a:t>meningkatkan</a:t>
            </a:r>
            <a:r>
              <a:rPr lang="en-US" sz="1400" dirty="0"/>
              <a:t> </a:t>
            </a:r>
            <a:r>
              <a:rPr lang="en-US" sz="1400" dirty="0" err="1"/>
              <a:t>komitmen</a:t>
            </a:r>
            <a:r>
              <a:rPr lang="en-US" sz="1400" dirty="0"/>
              <a:t> </a:t>
            </a:r>
            <a:r>
              <a:rPr lang="en-US" sz="1400" dirty="0" err="1"/>
              <a:t>organisasi</a:t>
            </a:r>
            <a:r>
              <a:rPr lang="en-US" sz="1400" dirty="0"/>
              <a:t> </a:t>
            </a:r>
            <a:r>
              <a:rPr lang="en-US" sz="1400" dirty="0" err="1"/>
              <a:t>secara</a:t>
            </a:r>
            <a:r>
              <a:rPr lang="en-US" sz="1400" dirty="0"/>
              <a:t> </a:t>
            </a:r>
            <a:r>
              <a:rPr lang="en-US" sz="1400" dirty="0" err="1"/>
              <a:t>afektif</a:t>
            </a:r>
            <a:endParaRPr lang="en-US" sz="1400" dirty="0"/>
          </a:p>
          <a:p>
            <a:pPr>
              <a:buFont typeface="+mj-lt"/>
              <a:buAutoNum type="arabicPeriod" startAt="6"/>
            </a:pPr>
            <a:endParaRPr lang="en-US" sz="14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>
          <a:xfrm>
            <a:off x="4590841" y="1750686"/>
            <a:ext cx="2247900" cy="2709900"/>
          </a:xfrm>
        </p:spPr>
        <p:txBody>
          <a:bodyPr/>
          <a:lstStyle/>
          <a:p>
            <a:pPr marL="514350" indent="-514350">
              <a:spcBef>
                <a:spcPts val="300"/>
              </a:spcBef>
              <a:buFont typeface="+mj-lt"/>
              <a:buAutoNum type="arabicPeriod" startAt="8"/>
            </a:pPr>
            <a:r>
              <a:rPr lang="en-US" sz="1400" dirty="0" err="1"/>
              <a:t>Definisi</a:t>
            </a:r>
            <a:r>
              <a:rPr lang="en-US" sz="1400" dirty="0"/>
              <a:t> </a:t>
            </a:r>
            <a:r>
              <a:rPr lang="en-US" sz="1400" dirty="0" err="1"/>
              <a:t>stres</a:t>
            </a:r>
            <a:r>
              <a:rPr lang="en-US" sz="1400" dirty="0"/>
              <a:t> </a:t>
            </a:r>
            <a:r>
              <a:rPr lang="en-US" sz="1400" dirty="0" err="1"/>
              <a:t>dan</a:t>
            </a:r>
            <a:r>
              <a:rPr lang="en-US" sz="1400" dirty="0"/>
              <a:t> </a:t>
            </a:r>
            <a:r>
              <a:rPr lang="en-US" sz="1400" dirty="0" err="1"/>
              <a:t>pengalaman</a:t>
            </a:r>
            <a:r>
              <a:rPr lang="en-US" sz="1400" dirty="0"/>
              <a:t> </a:t>
            </a:r>
            <a:r>
              <a:rPr lang="en-US" sz="1400" dirty="0" err="1" smtClean="0"/>
              <a:t>stres</a:t>
            </a:r>
            <a:endParaRPr lang="en-US" sz="1400" dirty="0" smtClean="0"/>
          </a:p>
          <a:p>
            <a:pPr marL="0" indent="0">
              <a:spcBef>
                <a:spcPts val="300"/>
              </a:spcBef>
              <a:buNone/>
            </a:pPr>
            <a:endParaRPr lang="en-US" sz="1400" dirty="0"/>
          </a:p>
          <a:p>
            <a:pPr marL="514350" indent="-514350">
              <a:spcBef>
                <a:spcPts val="300"/>
              </a:spcBef>
              <a:buFont typeface="+mj-lt"/>
              <a:buAutoNum type="arabicPeriod" startAt="8"/>
            </a:pPr>
            <a:r>
              <a:rPr lang="en-US" sz="1400" dirty="0" err="1"/>
              <a:t>Mengapa</a:t>
            </a:r>
            <a:r>
              <a:rPr lang="en-US" sz="1400" dirty="0"/>
              <a:t> </a:t>
            </a:r>
            <a:r>
              <a:rPr lang="en-US" sz="1400" dirty="0" err="1"/>
              <a:t>sumber</a:t>
            </a:r>
            <a:r>
              <a:rPr lang="en-US" sz="1400" dirty="0"/>
              <a:t> </a:t>
            </a:r>
            <a:r>
              <a:rPr lang="en-US" sz="1400" dirty="0" err="1"/>
              <a:t>stres</a:t>
            </a:r>
            <a:r>
              <a:rPr lang="en-US" sz="1400" dirty="0"/>
              <a:t> </a:t>
            </a:r>
            <a:r>
              <a:rPr lang="en-US" sz="1400" dirty="0" err="1"/>
              <a:t>dapat</a:t>
            </a:r>
            <a:r>
              <a:rPr lang="en-US" sz="1400" dirty="0"/>
              <a:t> </a:t>
            </a:r>
            <a:r>
              <a:rPr lang="en-US" sz="1400" dirty="0" err="1"/>
              <a:t>menyebabkan</a:t>
            </a:r>
            <a:r>
              <a:rPr lang="en-US" sz="1400" dirty="0"/>
              <a:t> </a:t>
            </a:r>
            <a:r>
              <a:rPr lang="en-US" sz="1400" dirty="0" err="1"/>
              <a:t>tingkat</a:t>
            </a:r>
            <a:r>
              <a:rPr lang="en-US" sz="1400" dirty="0"/>
              <a:t> </a:t>
            </a:r>
            <a:r>
              <a:rPr lang="en-US" sz="1400" dirty="0" err="1"/>
              <a:t>stres</a:t>
            </a:r>
            <a:r>
              <a:rPr lang="en-US" sz="1400" dirty="0"/>
              <a:t> yang </a:t>
            </a:r>
            <a:r>
              <a:rPr lang="en-US" sz="1400" dirty="0" err="1"/>
              <a:t>berbeda</a:t>
            </a:r>
            <a:r>
              <a:rPr lang="en-US" sz="1400" dirty="0"/>
              <a:t> </a:t>
            </a:r>
            <a:r>
              <a:rPr lang="en-US" sz="1400" dirty="0" err="1"/>
              <a:t>pada</a:t>
            </a:r>
            <a:r>
              <a:rPr lang="en-US" sz="1400" dirty="0"/>
              <a:t> orang yang </a:t>
            </a:r>
            <a:r>
              <a:rPr lang="en-US" sz="1400" dirty="0" err="1" smtClean="0"/>
              <a:t>berbeda</a:t>
            </a:r>
            <a:endParaRPr lang="en-US" sz="1400" dirty="0" smtClean="0"/>
          </a:p>
          <a:p>
            <a:pPr marL="0" indent="0">
              <a:spcBef>
                <a:spcPts val="300"/>
              </a:spcBef>
              <a:buNone/>
            </a:pPr>
            <a:endParaRPr lang="en-US" sz="1400" dirty="0"/>
          </a:p>
          <a:p>
            <a:pPr marL="514350" indent="-514350">
              <a:spcBef>
                <a:spcPts val="300"/>
              </a:spcBef>
              <a:buFont typeface="+mj-lt"/>
              <a:buAutoNum type="arabicPeriod" startAt="8"/>
            </a:pPr>
            <a:r>
              <a:rPr lang="en-US" sz="1400" dirty="0"/>
              <a:t>5 </a:t>
            </a:r>
            <a:r>
              <a:rPr lang="en-US" sz="1400" dirty="0" err="1"/>
              <a:t>cara</a:t>
            </a:r>
            <a:r>
              <a:rPr lang="en-US" sz="1400" dirty="0"/>
              <a:t> </a:t>
            </a:r>
            <a:r>
              <a:rPr lang="en-US" sz="1400" dirty="0" err="1"/>
              <a:t>untuk</a:t>
            </a:r>
            <a:r>
              <a:rPr lang="en-US" sz="1400" dirty="0"/>
              <a:t> </a:t>
            </a:r>
            <a:r>
              <a:rPr lang="en-US" sz="1400" dirty="0" err="1"/>
              <a:t>mengelola</a:t>
            </a:r>
            <a:r>
              <a:rPr lang="en-US" sz="1400" dirty="0"/>
              <a:t> </a:t>
            </a:r>
            <a:r>
              <a:rPr lang="en-US" sz="1400" dirty="0" err="1"/>
              <a:t>stres</a:t>
            </a:r>
            <a:r>
              <a:rPr lang="en-US" sz="1400" dirty="0"/>
              <a:t> di </a:t>
            </a:r>
            <a:r>
              <a:rPr lang="en-US" sz="1400" dirty="0" err="1"/>
              <a:t>tempat</a:t>
            </a:r>
            <a:r>
              <a:rPr lang="en-US" sz="1400" dirty="0"/>
              <a:t> </a:t>
            </a:r>
            <a:r>
              <a:rPr lang="en-US" sz="1400" dirty="0" err="1"/>
              <a:t>kerja</a:t>
            </a:r>
            <a:endParaRPr lang="en-US" sz="1400" dirty="0"/>
          </a:p>
          <a:p>
            <a:pPr>
              <a:buFont typeface="+mj-lt"/>
              <a:buAutoNum type="arabicPeriod" startAt="8"/>
            </a:pPr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3</a:t>
            </a:fld>
            <a:endParaRPr lang="en"/>
          </a:p>
        </p:txBody>
      </p:sp>
      <p:sp>
        <p:nvSpPr>
          <p:cNvPr id="7" name="TextBox 6"/>
          <p:cNvSpPr txBox="1"/>
          <p:nvPr/>
        </p:nvSpPr>
        <p:spPr>
          <a:xfrm>
            <a:off x="1629588" y="1350576"/>
            <a:ext cx="7859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Set 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423540" y="1350576"/>
            <a:ext cx="7859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Set 4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813078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Berkerja</a:t>
            </a:r>
            <a:r>
              <a:rPr lang="en-US" dirty="0"/>
              <a:t> </a:t>
            </a:r>
            <a:r>
              <a:rPr lang="en-US" dirty="0" err="1"/>
              <a:t>Berlebihan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 err="1"/>
              <a:t>Menurut</a:t>
            </a:r>
            <a:r>
              <a:rPr lang="en-US" sz="2000" dirty="0"/>
              <a:t> </a:t>
            </a:r>
            <a:r>
              <a:rPr lang="en-US" sz="2000" dirty="0" err="1"/>
              <a:t>Christoper</a:t>
            </a:r>
            <a:r>
              <a:rPr lang="en-US" sz="2000" dirty="0"/>
              <a:t> </a:t>
            </a:r>
            <a:r>
              <a:rPr lang="en-US" sz="2000" dirty="0" err="1"/>
              <a:t>Lochhead</a:t>
            </a:r>
            <a:r>
              <a:rPr lang="en-US" sz="2000" dirty="0"/>
              <a:t> (chief of marketing officer of mercury interactive) </a:t>
            </a:r>
            <a:r>
              <a:rPr lang="en-US" sz="2000" dirty="0" err="1"/>
              <a:t>bahwa</a:t>
            </a:r>
            <a:r>
              <a:rPr lang="en-US" sz="2000" dirty="0"/>
              <a:t> </a:t>
            </a:r>
            <a:r>
              <a:rPr lang="en-US" sz="2000" dirty="0" err="1"/>
              <a:t>semua</a:t>
            </a:r>
            <a:r>
              <a:rPr lang="en-US" sz="2000" dirty="0"/>
              <a:t> orang </a:t>
            </a:r>
            <a:r>
              <a:rPr lang="en-US" sz="2000" dirty="0" err="1"/>
              <a:t>berkerja</a:t>
            </a:r>
            <a:r>
              <a:rPr lang="en-US" sz="2000" dirty="0"/>
              <a:t> </a:t>
            </a:r>
            <a:r>
              <a:rPr lang="en-US" sz="2000" dirty="0" err="1"/>
              <a:t>keras</a:t>
            </a:r>
            <a:r>
              <a:rPr lang="en-US" sz="2000" dirty="0"/>
              <a:t> </a:t>
            </a:r>
            <a:r>
              <a:rPr lang="en-US" sz="2000" dirty="0" err="1"/>
              <a:t>sekarang</a:t>
            </a:r>
            <a:r>
              <a:rPr lang="en-US" sz="2000" dirty="0"/>
              <a:t> </a:t>
            </a:r>
            <a:r>
              <a:rPr lang="en-US" sz="2000" dirty="0" err="1"/>
              <a:t>karena</a:t>
            </a:r>
            <a:r>
              <a:rPr lang="en-US" sz="2000" dirty="0"/>
              <a:t> e-mail, </a:t>
            </a:r>
            <a:r>
              <a:rPr lang="en-US" sz="2000" i="1" dirty="0"/>
              <a:t>wireless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 smtClean="0"/>
              <a:t>globalisasi</a:t>
            </a:r>
            <a:endParaRPr lang="id-ID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30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8427177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Kurangnya</a:t>
            </a:r>
            <a:r>
              <a:rPr lang="en-US" dirty="0"/>
              <a:t> </a:t>
            </a:r>
            <a:r>
              <a:rPr lang="en-US" dirty="0" err="1"/>
              <a:t>Kontrol</a:t>
            </a:r>
            <a:r>
              <a:rPr lang="en-US" dirty="0"/>
              <a:t> </a:t>
            </a:r>
            <a:r>
              <a:rPr lang="en-US" dirty="0" err="1"/>
              <a:t>Tugas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mempunyai</a:t>
            </a:r>
            <a:r>
              <a:rPr lang="en-US" sz="2000" dirty="0"/>
              <a:t> </a:t>
            </a:r>
            <a:r>
              <a:rPr lang="en-US" sz="2000" dirty="0" err="1"/>
              <a:t>kemampuan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menyesuaikan</a:t>
            </a:r>
            <a:r>
              <a:rPr lang="en-US" sz="2000" dirty="0"/>
              <a:t>:</a:t>
            </a:r>
          </a:p>
          <a:p>
            <a:pPr lvl="1"/>
            <a:r>
              <a:rPr lang="en-US" sz="2000" dirty="0" err="1"/>
              <a:t>Kecepatan</a:t>
            </a:r>
            <a:r>
              <a:rPr lang="en-US" sz="2000" dirty="0"/>
              <a:t> </a:t>
            </a:r>
            <a:r>
              <a:rPr lang="en-US" sz="2000" dirty="0" err="1"/>
              <a:t>beban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energi</a:t>
            </a:r>
            <a:endParaRPr lang="en-US" sz="2000" dirty="0"/>
          </a:p>
          <a:p>
            <a:pPr lvl="1"/>
            <a:r>
              <a:rPr lang="en-US" sz="2000" dirty="0" err="1"/>
              <a:t>Rentang</a:t>
            </a:r>
            <a:r>
              <a:rPr lang="en-US" sz="2000" dirty="0"/>
              <a:t> </a:t>
            </a:r>
            <a:r>
              <a:rPr lang="en-US" sz="2000" dirty="0" err="1"/>
              <a:t>perhatian</a:t>
            </a:r>
            <a:endParaRPr lang="en-US" sz="2000" dirty="0"/>
          </a:p>
          <a:p>
            <a:pPr lvl="1"/>
            <a:r>
              <a:rPr lang="en-US" sz="2000" dirty="0" err="1"/>
              <a:t>Sumber</a:t>
            </a:r>
            <a:r>
              <a:rPr lang="en-US" sz="2000" dirty="0"/>
              <a:t> </a:t>
            </a:r>
            <a:r>
              <a:rPr lang="en-US" sz="2000" dirty="0" err="1"/>
              <a:t>daya</a:t>
            </a:r>
            <a:r>
              <a:rPr lang="en-US" sz="2000" dirty="0"/>
              <a:t> </a:t>
            </a:r>
            <a:r>
              <a:rPr lang="en-US" sz="2000" dirty="0" err="1"/>
              <a:t>lainnya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31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8369539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Perbedaan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Stress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Orang yang </a:t>
            </a:r>
            <a:r>
              <a:rPr lang="en-US" sz="2000" dirty="0" err="1"/>
              <a:t>lebih</a:t>
            </a:r>
            <a:r>
              <a:rPr lang="en-US" sz="2000" dirty="0"/>
              <a:t> </a:t>
            </a:r>
            <a:r>
              <a:rPr lang="en-US" sz="2000" dirty="0" err="1"/>
              <a:t>sedikit</a:t>
            </a:r>
            <a:r>
              <a:rPr lang="en-US" sz="2000" dirty="0"/>
              <a:t> </a:t>
            </a:r>
            <a:r>
              <a:rPr lang="en-US" sz="2000" dirty="0" err="1"/>
              <a:t>memiliki</a:t>
            </a:r>
            <a:r>
              <a:rPr lang="en-US" sz="2000" dirty="0"/>
              <a:t> stress:</a:t>
            </a:r>
          </a:p>
          <a:p>
            <a:pPr lvl="1"/>
            <a:r>
              <a:rPr lang="en-US" sz="2000" dirty="0" err="1"/>
              <a:t>Berolahraga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gaya</a:t>
            </a:r>
            <a:r>
              <a:rPr lang="en-US" sz="2000" dirty="0"/>
              <a:t> </a:t>
            </a:r>
            <a:r>
              <a:rPr lang="en-US" sz="2000" dirty="0" err="1"/>
              <a:t>hidup</a:t>
            </a:r>
            <a:r>
              <a:rPr lang="en-US" sz="2000" dirty="0"/>
              <a:t> yang </a:t>
            </a:r>
            <a:r>
              <a:rPr lang="en-US" sz="2000" dirty="0" err="1"/>
              <a:t>sehat</a:t>
            </a:r>
            <a:endParaRPr lang="en-US" sz="2000" dirty="0"/>
          </a:p>
          <a:p>
            <a:pPr lvl="1"/>
            <a:r>
              <a:rPr lang="en-US" sz="2000" dirty="0" err="1"/>
              <a:t>Menggunakan</a:t>
            </a:r>
            <a:r>
              <a:rPr lang="en-US" sz="2000" dirty="0"/>
              <a:t> </a:t>
            </a:r>
            <a:r>
              <a:rPr lang="en-US" sz="2000" dirty="0" err="1"/>
              <a:t>strategi</a:t>
            </a:r>
            <a:r>
              <a:rPr lang="en-US" sz="2000" dirty="0"/>
              <a:t> yang </a:t>
            </a:r>
            <a:r>
              <a:rPr lang="en-US" sz="2000" dirty="0" err="1"/>
              <a:t>berbeda</a:t>
            </a:r>
            <a:endParaRPr lang="en-US" sz="2000" dirty="0"/>
          </a:p>
          <a:p>
            <a:pPr lvl="1"/>
            <a:r>
              <a:rPr lang="en-US" sz="2000" dirty="0" err="1"/>
              <a:t>Memiliki</a:t>
            </a:r>
            <a:r>
              <a:rPr lang="en-US" sz="2000" dirty="0"/>
              <a:t> </a:t>
            </a:r>
            <a:r>
              <a:rPr lang="en-US" sz="2000" dirty="0" err="1"/>
              <a:t>ketahanan</a:t>
            </a:r>
            <a:r>
              <a:rPr lang="en-US" sz="2000" dirty="0"/>
              <a:t> yang </a:t>
            </a:r>
            <a:r>
              <a:rPr lang="en-US" sz="2000" dirty="0" err="1"/>
              <a:t>tinggi</a:t>
            </a:r>
            <a:r>
              <a:rPr lang="en-US" sz="2000" dirty="0"/>
              <a:t> (Resilience)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sz="2000" dirty="0"/>
              <a:t>Workaholic (</a:t>
            </a:r>
            <a:r>
              <a:rPr lang="en-US" sz="2000" dirty="0" err="1"/>
              <a:t>suka</a:t>
            </a:r>
            <a:r>
              <a:rPr lang="en-US" sz="2000" dirty="0"/>
              <a:t> </a:t>
            </a:r>
            <a:r>
              <a:rPr lang="en-US" sz="2000" dirty="0" err="1"/>
              <a:t>sekali</a:t>
            </a:r>
            <a:r>
              <a:rPr lang="en-US" sz="2000" dirty="0"/>
              <a:t> </a:t>
            </a:r>
            <a:r>
              <a:rPr lang="en-US" sz="2000" dirty="0" err="1"/>
              <a:t>berkerja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32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4557412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Mengelola</a:t>
            </a:r>
            <a:r>
              <a:rPr lang="en-US" dirty="0"/>
              <a:t> Stress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Pekerjaan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275" y="1498626"/>
            <a:ext cx="6132600" cy="31455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err="1"/>
              <a:t>Strategi</a:t>
            </a:r>
            <a:r>
              <a:rPr lang="en-US" sz="2000" dirty="0"/>
              <a:t> </a:t>
            </a:r>
            <a:r>
              <a:rPr lang="en-US" sz="2000" dirty="0" err="1"/>
              <a:t>manajemen</a:t>
            </a:r>
            <a:r>
              <a:rPr lang="en-US" sz="2000" dirty="0"/>
              <a:t> stress:</a:t>
            </a:r>
          </a:p>
          <a:p>
            <a:r>
              <a:rPr lang="en-US" sz="2000" dirty="0" err="1"/>
              <a:t>Lepaskan</a:t>
            </a:r>
            <a:r>
              <a:rPr lang="en-US" sz="2000" dirty="0"/>
              <a:t> stressors</a:t>
            </a:r>
          </a:p>
          <a:p>
            <a:pPr marL="0" indent="0">
              <a:buNone/>
            </a:pPr>
            <a:r>
              <a:rPr lang="en-US" sz="2000" dirty="0"/>
              <a:t>5 </a:t>
            </a:r>
            <a:r>
              <a:rPr lang="en-US" sz="2000" dirty="0" err="1"/>
              <a:t>cara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keseimbangan</a:t>
            </a:r>
            <a:r>
              <a:rPr lang="en-US" sz="2000" dirty="0"/>
              <a:t> </a:t>
            </a:r>
            <a:r>
              <a:rPr lang="en-US" sz="2000" dirty="0" err="1"/>
              <a:t>kehidupan</a:t>
            </a:r>
            <a:r>
              <a:rPr lang="en-US" sz="2000" dirty="0"/>
              <a:t> </a:t>
            </a:r>
            <a:r>
              <a:rPr lang="en-US" sz="2000" dirty="0" err="1"/>
              <a:t>kerja</a:t>
            </a:r>
            <a:r>
              <a:rPr lang="en-US" sz="2000" dirty="0"/>
              <a:t>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000" dirty="0" err="1"/>
              <a:t>Waktu</a:t>
            </a:r>
            <a:r>
              <a:rPr lang="en-US" sz="2000" dirty="0"/>
              <a:t> </a:t>
            </a:r>
            <a:r>
              <a:rPr lang="en-US" sz="2000" dirty="0" err="1"/>
              <a:t>kerja</a:t>
            </a:r>
            <a:r>
              <a:rPr lang="en-US" sz="2000" dirty="0"/>
              <a:t> yang </a:t>
            </a:r>
            <a:r>
              <a:rPr lang="en-US" sz="2000" dirty="0" err="1"/>
              <a:t>fleksibel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terbatas</a:t>
            </a:r>
            <a:endParaRPr lang="en-US" sz="2000" dirty="0"/>
          </a:p>
          <a:p>
            <a:pPr marL="971550" lvl="1" indent="-514350">
              <a:buFont typeface="+mj-lt"/>
              <a:buAutoNum type="arabicPeriod"/>
            </a:pPr>
            <a:r>
              <a:rPr lang="en-US" sz="2000" dirty="0" err="1"/>
              <a:t>Pembagian</a:t>
            </a:r>
            <a:r>
              <a:rPr lang="en-US" sz="2000" dirty="0"/>
              <a:t> </a:t>
            </a:r>
            <a:r>
              <a:rPr lang="en-US" sz="2000" dirty="0" err="1"/>
              <a:t>kerja</a:t>
            </a:r>
            <a:endParaRPr lang="en-US" sz="2000" dirty="0"/>
          </a:p>
          <a:p>
            <a:pPr marL="971550" lvl="1" indent="-514350">
              <a:buFont typeface="+mj-lt"/>
              <a:buAutoNum type="arabicPeriod"/>
            </a:pPr>
            <a:r>
              <a:rPr lang="en-US" sz="2000" dirty="0"/>
              <a:t>Telecommuting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000" dirty="0" err="1"/>
              <a:t>Cuti</a:t>
            </a:r>
            <a:r>
              <a:rPr lang="en-US" sz="2000" dirty="0"/>
              <a:t> </a:t>
            </a:r>
            <a:r>
              <a:rPr lang="en-US" sz="2000" dirty="0" err="1"/>
              <a:t>pribadi</a:t>
            </a:r>
            <a:endParaRPr lang="en-US" sz="2000" dirty="0"/>
          </a:p>
          <a:p>
            <a:pPr marL="971550" lvl="1" indent="-514350">
              <a:buFont typeface="+mj-lt"/>
              <a:buAutoNum type="arabicPeriod"/>
            </a:pPr>
            <a:r>
              <a:rPr lang="en-US" sz="2000" dirty="0" err="1"/>
              <a:t>Penitipan</a:t>
            </a:r>
            <a:r>
              <a:rPr lang="en-US" sz="2000" dirty="0"/>
              <a:t> </a:t>
            </a:r>
            <a:r>
              <a:rPr lang="en-US" sz="2000" dirty="0" err="1" smtClean="0"/>
              <a:t>anak</a:t>
            </a:r>
            <a:endParaRPr lang="id-ID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33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7406024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Mengelola</a:t>
            </a:r>
            <a:r>
              <a:rPr lang="en-US" dirty="0"/>
              <a:t> Stress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Pekerjaan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275" y="1638605"/>
            <a:ext cx="6132600" cy="3145500"/>
          </a:xfrm>
        </p:spPr>
        <p:txBody>
          <a:bodyPr/>
          <a:lstStyle/>
          <a:p>
            <a:r>
              <a:rPr lang="en-US" sz="2000" dirty="0" err="1"/>
              <a:t>Menarik</a:t>
            </a:r>
            <a:r>
              <a:rPr lang="en-US" sz="2000" dirty="0"/>
              <a:t> </a:t>
            </a:r>
            <a:r>
              <a:rPr lang="en-US" sz="2000" dirty="0" err="1"/>
              <a:t>diri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stressors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000" dirty="0" err="1"/>
              <a:t>Pemindahan</a:t>
            </a:r>
            <a:r>
              <a:rPr lang="en-US" sz="2000" dirty="0"/>
              <a:t> </a:t>
            </a:r>
            <a:r>
              <a:rPr lang="en-US" sz="2000" dirty="0" err="1"/>
              <a:t>perkerjaan</a:t>
            </a:r>
            <a:endParaRPr lang="en-US" sz="2000" dirty="0"/>
          </a:p>
          <a:p>
            <a:pPr marL="971550" lvl="1" indent="-514350">
              <a:buFont typeface="+mj-lt"/>
              <a:buAutoNum type="arabicPeriod"/>
            </a:pPr>
            <a:r>
              <a:rPr lang="en-US" sz="2000" dirty="0" err="1"/>
              <a:t>Liburan</a:t>
            </a:r>
            <a:endParaRPr lang="en-US" sz="2000" dirty="0"/>
          </a:p>
          <a:p>
            <a:r>
              <a:rPr lang="en-US" sz="2000" dirty="0" err="1"/>
              <a:t>Ubah</a:t>
            </a:r>
            <a:r>
              <a:rPr lang="en-US" sz="2000" dirty="0"/>
              <a:t> </a:t>
            </a:r>
            <a:r>
              <a:rPr lang="en-US" sz="2000" dirty="0" err="1"/>
              <a:t>persepsi</a:t>
            </a:r>
            <a:r>
              <a:rPr lang="en-US" sz="2000" dirty="0"/>
              <a:t> stress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000" dirty="0" err="1"/>
              <a:t>Memperbaiki</a:t>
            </a:r>
            <a:r>
              <a:rPr lang="en-US" sz="2000" dirty="0"/>
              <a:t> </a:t>
            </a:r>
            <a:r>
              <a:rPr lang="en-US" sz="2000" dirty="0" err="1"/>
              <a:t>konsep</a:t>
            </a:r>
            <a:r>
              <a:rPr lang="en-US" sz="2000" dirty="0"/>
              <a:t> </a:t>
            </a:r>
            <a:r>
              <a:rPr lang="en-US" sz="2000" dirty="0" err="1"/>
              <a:t>diri</a:t>
            </a:r>
            <a:endParaRPr lang="en-US" sz="2000" dirty="0"/>
          </a:p>
          <a:p>
            <a:pPr marL="971550" lvl="1" indent="-514350">
              <a:buFont typeface="+mj-lt"/>
              <a:buAutoNum type="arabicPeriod"/>
            </a:pPr>
            <a:r>
              <a:rPr lang="en-US" sz="2000" dirty="0" err="1"/>
              <a:t>Meningkatkan</a:t>
            </a:r>
            <a:r>
              <a:rPr lang="en-US" sz="2000" dirty="0"/>
              <a:t> optimism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mengurangi</a:t>
            </a:r>
            <a:r>
              <a:rPr lang="en-US" sz="2000" dirty="0"/>
              <a:t> </a:t>
            </a:r>
            <a:r>
              <a:rPr lang="en-US" sz="2000" dirty="0" err="1"/>
              <a:t>beban</a:t>
            </a:r>
            <a:r>
              <a:rPr lang="en-US" sz="2000" dirty="0"/>
              <a:t> </a:t>
            </a:r>
            <a:r>
              <a:rPr lang="en-US" sz="2000" dirty="0" err="1"/>
              <a:t>psikologis</a:t>
            </a:r>
            <a:endParaRPr lang="en-US" sz="2000" dirty="0"/>
          </a:p>
          <a:p>
            <a:r>
              <a:rPr lang="en-US" sz="2000" dirty="0" err="1"/>
              <a:t>Mengontrol</a:t>
            </a:r>
            <a:r>
              <a:rPr lang="en-US" sz="2000" dirty="0"/>
              <a:t> </a:t>
            </a:r>
            <a:r>
              <a:rPr lang="en-US" sz="2000" dirty="0" err="1"/>
              <a:t>konsekuensi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stress</a:t>
            </a:r>
          </a:p>
          <a:p>
            <a:r>
              <a:rPr lang="en-US" sz="2000" dirty="0" err="1"/>
              <a:t>Dukungan</a:t>
            </a:r>
            <a:r>
              <a:rPr lang="en-US" sz="2000" dirty="0"/>
              <a:t> </a:t>
            </a:r>
            <a:r>
              <a:rPr lang="en-US" sz="2000" dirty="0" err="1" smtClean="0"/>
              <a:t>sosial</a:t>
            </a:r>
            <a:endParaRPr lang="id-ID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34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8182722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Shape 221"/>
          <p:cNvSpPr txBox="1">
            <a:spLocks noGrp="1"/>
          </p:cNvSpPr>
          <p:nvPr>
            <p:ph type="ctrTitle"/>
          </p:nvPr>
        </p:nvSpPr>
        <p:spPr>
          <a:xfrm>
            <a:off x="463524" y="2871148"/>
            <a:ext cx="4604197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/>
              <a:t>Emosi</a:t>
            </a:r>
            <a:r>
              <a:rPr lang="en-US" dirty="0" smtClean="0"/>
              <a:t> di </a:t>
            </a:r>
            <a:r>
              <a:rPr lang="en-US" dirty="0" err="1" smtClean="0"/>
              <a:t>Tempat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endParaRPr dirty="0"/>
          </a:p>
        </p:txBody>
      </p:sp>
      <p:sp>
        <p:nvSpPr>
          <p:cNvPr id="223" name="Shape 223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  <p:sp>
        <p:nvSpPr>
          <p:cNvPr id="224" name="Shape 224"/>
          <p:cNvSpPr txBox="1"/>
          <p:nvPr/>
        </p:nvSpPr>
        <p:spPr>
          <a:xfrm>
            <a:off x="463525" y="0"/>
            <a:ext cx="4094400" cy="313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0" b="1" dirty="0" smtClean="0">
                <a:solidFill>
                  <a:srgbClr val="3F5378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Set </a:t>
            </a:r>
            <a:r>
              <a:rPr lang="en" sz="12000" b="1" dirty="0" smtClean="0">
                <a:solidFill>
                  <a:srgbClr val="3F5378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1</a:t>
            </a:r>
            <a:endParaRPr sz="3000" b="1" dirty="0">
              <a:solidFill>
                <a:srgbClr val="3F5378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Shape 229"/>
          <p:cNvSpPr txBox="1">
            <a:spLocks noGrp="1"/>
          </p:cNvSpPr>
          <p:nvPr>
            <p:ph type="body" idx="1"/>
          </p:nvPr>
        </p:nvSpPr>
        <p:spPr>
          <a:xfrm>
            <a:off x="829775" y="1202000"/>
            <a:ext cx="5090700" cy="274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8100" indent="0" algn="just">
              <a:spcBef>
                <a:spcPts val="300"/>
              </a:spcBef>
              <a:buNone/>
            </a:pPr>
            <a:r>
              <a:rPr lang="en-US" sz="2400" i="0" dirty="0" err="1"/>
              <a:t>Emosi</a:t>
            </a:r>
            <a:r>
              <a:rPr lang="en-US" sz="2400" i="0" dirty="0"/>
              <a:t> </a:t>
            </a:r>
            <a:r>
              <a:rPr lang="en-US" sz="2400" i="0" dirty="0" err="1"/>
              <a:t>adalah</a:t>
            </a:r>
            <a:r>
              <a:rPr lang="en-US" sz="2400" i="0" dirty="0"/>
              <a:t> episode </a:t>
            </a:r>
            <a:r>
              <a:rPr lang="en-US" sz="2400" i="0" dirty="0" err="1"/>
              <a:t>fisiologis</a:t>
            </a:r>
            <a:r>
              <a:rPr lang="en-US" sz="2400" i="0" dirty="0"/>
              <a:t>, behavioral, </a:t>
            </a:r>
            <a:r>
              <a:rPr lang="en-US" sz="2400" i="0" dirty="0" err="1"/>
              <a:t>dan</a:t>
            </a:r>
            <a:r>
              <a:rPr lang="en-US" sz="2400" i="0" dirty="0"/>
              <a:t> </a:t>
            </a:r>
            <a:r>
              <a:rPr lang="en-US" sz="2400" i="0" dirty="0" err="1"/>
              <a:t>psikologis</a:t>
            </a:r>
            <a:r>
              <a:rPr lang="en-US" sz="2400" i="0" dirty="0"/>
              <a:t> yang </a:t>
            </a:r>
            <a:r>
              <a:rPr lang="en-US" sz="2400" i="0" dirty="0" err="1"/>
              <a:t>dialami</a:t>
            </a:r>
            <a:r>
              <a:rPr lang="en-US" sz="2400" i="0" dirty="0"/>
              <a:t> </a:t>
            </a:r>
            <a:r>
              <a:rPr lang="en-US" sz="2400" i="0" dirty="0" err="1"/>
              <a:t>seseorang</a:t>
            </a:r>
            <a:r>
              <a:rPr lang="en-US" sz="2400" i="0" dirty="0"/>
              <a:t> </a:t>
            </a:r>
            <a:r>
              <a:rPr lang="en-US" sz="2400" i="0" dirty="0" err="1"/>
              <a:t>terhadap</a:t>
            </a:r>
            <a:r>
              <a:rPr lang="en-US" sz="2400" i="0" dirty="0"/>
              <a:t> </a:t>
            </a:r>
            <a:r>
              <a:rPr lang="en-US" sz="2400" i="0" dirty="0" err="1"/>
              <a:t>suatu</a:t>
            </a:r>
            <a:r>
              <a:rPr lang="en-US" sz="2400" i="0" dirty="0"/>
              <a:t> </a:t>
            </a:r>
            <a:r>
              <a:rPr lang="en-US" sz="2400" i="0" dirty="0" err="1"/>
              <a:t>objek</a:t>
            </a:r>
            <a:r>
              <a:rPr lang="en-US" sz="2400" i="0" dirty="0"/>
              <a:t>, </a:t>
            </a:r>
            <a:r>
              <a:rPr lang="en-US" sz="2400" i="0" dirty="0" err="1"/>
              <a:t>seseorang</a:t>
            </a:r>
            <a:r>
              <a:rPr lang="en-US" sz="2400" i="0" dirty="0"/>
              <a:t>, </a:t>
            </a:r>
            <a:r>
              <a:rPr lang="en-US" sz="2400" i="0" dirty="0" err="1"/>
              <a:t>atau</a:t>
            </a:r>
            <a:r>
              <a:rPr lang="en-US" sz="2400" i="0" dirty="0"/>
              <a:t> </a:t>
            </a:r>
            <a:r>
              <a:rPr lang="en-US" sz="2400" i="0" dirty="0" err="1"/>
              <a:t>kejadian</a:t>
            </a:r>
            <a:r>
              <a:rPr lang="en-US" sz="2400" i="0" dirty="0"/>
              <a:t> yang </a:t>
            </a:r>
            <a:r>
              <a:rPr lang="en-US" sz="2400" i="0" dirty="0" err="1"/>
              <a:t>menciptakan</a:t>
            </a:r>
            <a:r>
              <a:rPr lang="en-US" sz="2400" i="0" dirty="0"/>
              <a:t> </a:t>
            </a:r>
            <a:r>
              <a:rPr lang="en-US" sz="2400" i="0" dirty="0" err="1"/>
              <a:t>suatu</a:t>
            </a:r>
            <a:r>
              <a:rPr lang="en-US" sz="2400" i="0" dirty="0"/>
              <a:t> </a:t>
            </a:r>
            <a:r>
              <a:rPr lang="en-US" sz="2400" i="0" dirty="0" err="1"/>
              <a:t>kondisi</a:t>
            </a:r>
            <a:r>
              <a:rPr lang="en-US" sz="2400" i="0" dirty="0"/>
              <a:t> </a:t>
            </a:r>
            <a:r>
              <a:rPr lang="en-US" sz="2400" i="0" dirty="0" err="1"/>
              <a:t>dari</a:t>
            </a:r>
            <a:r>
              <a:rPr lang="en-US" sz="2400" i="0" dirty="0"/>
              <a:t> </a:t>
            </a:r>
            <a:r>
              <a:rPr lang="en-US" sz="2400" i="0" dirty="0" err="1" smtClean="0"/>
              <a:t>kesiapan</a:t>
            </a:r>
            <a:endParaRPr lang="en-US" sz="2400" i="0" dirty="0"/>
          </a:p>
        </p:txBody>
      </p:sp>
      <p:sp>
        <p:nvSpPr>
          <p:cNvPr id="230" name="Shape 230"/>
          <p:cNvSpPr txBox="1">
            <a:spLocks noGrp="1"/>
          </p:cNvSpPr>
          <p:nvPr>
            <p:ph type="sldNum" idx="4294967295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  <p:sp>
        <p:nvSpPr>
          <p:cNvPr id="231" name="Shape 231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492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dirty="0" err="1"/>
              <a:t>Tipe-Tipe</a:t>
            </a:r>
            <a:r>
              <a:rPr lang="en-US" dirty="0"/>
              <a:t> </a:t>
            </a:r>
            <a:r>
              <a:rPr lang="en-US" dirty="0" err="1"/>
              <a:t>Emosi</a:t>
            </a:r>
            <a:endParaRPr dirty="0"/>
          </a:p>
        </p:txBody>
      </p:sp>
      <p:sp>
        <p:nvSpPr>
          <p:cNvPr id="237" name="Shape 237"/>
          <p:cNvSpPr txBox="1">
            <a:spLocks noGrp="1"/>
          </p:cNvSpPr>
          <p:nvPr>
            <p:ph type="body" idx="1"/>
          </p:nvPr>
        </p:nvSpPr>
        <p:spPr>
          <a:xfrm>
            <a:off x="594924" y="1357076"/>
            <a:ext cx="3750616" cy="293825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indent="0">
              <a:buNone/>
            </a:pPr>
            <a:r>
              <a:rPr lang="en-US" sz="1800" dirty="0"/>
              <a:t>2 </a:t>
            </a:r>
            <a:r>
              <a:rPr lang="en-US" sz="1800" dirty="0" err="1"/>
              <a:t>dimensi</a:t>
            </a:r>
            <a:r>
              <a:rPr lang="en-US" sz="1800" dirty="0"/>
              <a:t> </a:t>
            </a:r>
            <a:r>
              <a:rPr lang="en-US" sz="1800" dirty="0" err="1"/>
              <a:t>dari</a:t>
            </a:r>
            <a:r>
              <a:rPr lang="en-US" sz="1800" dirty="0"/>
              <a:t> </a:t>
            </a:r>
            <a:r>
              <a:rPr lang="en-US" sz="1800" dirty="0" err="1"/>
              <a:t>emosi</a:t>
            </a:r>
            <a:endParaRPr lang="en-US" sz="1800" dirty="0"/>
          </a:p>
          <a:p>
            <a:pPr marL="514350" indent="-514350">
              <a:buFont typeface="+mj-lt"/>
              <a:buAutoNum type="arabicPeriod"/>
            </a:pPr>
            <a:r>
              <a:rPr lang="en-US" sz="1800" dirty="0" err="1"/>
              <a:t>Emosi</a:t>
            </a:r>
            <a:r>
              <a:rPr lang="en-US" sz="1800" dirty="0"/>
              <a:t> </a:t>
            </a:r>
            <a:r>
              <a:rPr lang="en-US" sz="1800" dirty="0" err="1"/>
              <a:t>menghasilkan</a:t>
            </a:r>
            <a:r>
              <a:rPr lang="en-US" sz="1800" dirty="0"/>
              <a:t> </a:t>
            </a:r>
            <a:r>
              <a:rPr lang="en-US" sz="1800" dirty="0" err="1"/>
              <a:t>evaluasi</a:t>
            </a:r>
            <a:r>
              <a:rPr lang="en-US" sz="1800" dirty="0"/>
              <a:t> </a:t>
            </a:r>
            <a:r>
              <a:rPr lang="en-US" sz="1800" dirty="0" err="1"/>
              <a:t>terhadap</a:t>
            </a:r>
            <a:r>
              <a:rPr lang="en-US" sz="1800" dirty="0"/>
              <a:t> </a:t>
            </a:r>
            <a:r>
              <a:rPr lang="en-US" sz="1800" dirty="0" err="1"/>
              <a:t>sesuatu</a:t>
            </a:r>
            <a:r>
              <a:rPr lang="en-US" sz="1800" dirty="0"/>
              <a:t> yang </a:t>
            </a:r>
            <a:r>
              <a:rPr lang="en-US" sz="1800" dirty="0" err="1"/>
              <a:t>kita</a:t>
            </a:r>
            <a:r>
              <a:rPr lang="en-US" sz="1800" dirty="0"/>
              <a:t> </a:t>
            </a:r>
            <a:r>
              <a:rPr lang="en-US" sz="1800" dirty="0" err="1" smtClean="0"/>
              <a:t>hadapi</a:t>
            </a:r>
            <a:endParaRPr lang="en-US" sz="1800" dirty="0"/>
          </a:p>
          <a:p>
            <a:pPr marL="514350" indent="-514350">
              <a:buFont typeface="+mj-lt"/>
              <a:buAutoNum type="arabicPeriod"/>
            </a:pPr>
            <a:r>
              <a:rPr lang="en-US" sz="1800" dirty="0" err="1"/>
              <a:t>Berbagai</a:t>
            </a:r>
            <a:r>
              <a:rPr lang="en-US" sz="1800" dirty="0"/>
              <a:t> </a:t>
            </a:r>
            <a:r>
              <a:rPr lang="en-US" sz="1800" dirty="0" err="1"/>
              <a:t>emosi</a:t>
            </a:r>
            <a:r>
              <a:rPr lang="en-US" sz="1800" dirty="0"/>
              <a:t> </a:t>
            </a:r>
            <a:r>
              <a:rPr lang="en-US" sz="1800" dirty="0" err="1"/>
              <a:t>mempunyai</a:t>
            </a:r>
            <a:r>
              <a:rPr lang="en-US" sz="1800" dirty="0"/>
              <a:t> </a:t>
            </a:r>
            <a:r>
              <a:rPr lang="en-US" sz="1800" dirty="0" err="1"/>
              <a:t>tingkat</a:t>
            </a:r>
            <a:r>
              <a:rPr lang="en-US" sz="1800" dirty="0"/>
              <a:t> </a:t>
            </a:r>
            <a:r>
              <a:rPr lang="en-US" sz="1800" dirty="0" err="1"/>
              <a:t>aktivasi</a:t>
            </a:r>
            <a:r>
              <a:rPr lang="en-US" sz="1800" dirty="0"/>
              <a:t> yang </a:t>
            </a:r>
            <a:r>
              <a:rPr lang="en-US" sz="1800" dirty="0" err="1"/>
              <a:t>berbeda-beda</a:t>
            </a:r>
            <a:endParaRPr lang="en-US" sz="1800" dirty="0"/>
          </a:p>
        </p:txBody>
      </p:sp>
      <p:sp>
        <p:nvSpPr>
          <p:cNvPr id="238" name="Shape 238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  <p:grpSp>
        <p:nvGrpSpPr>
          <p:cNvPr id="239" name="Shape 239"/>
          <p:cNvGrpSpPr/>
          <p:nvPr/>
        </p:nvGrpSpPr>
        <p:grpSpPr>
          <a:xfrm>
            <a:off x="282216" y="590918"/>
            <a:ext cx="369505" cy="369505"/>
            <a:chOff x="2594050" y="1631825"/>
            <a:chExt cx="439625" cy="439625"/>
          </a:xfrm>
        </p:grpSpPr>
        <p:sp>
          <p:nvSpPr>
            <p:cNvPr id="240" name="Shape 240"/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0" t="0" r="0" b="0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Shape 241"/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0" t="0" r="0" b="0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Shape 242"/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0" t="0" r="0" b="0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Shape 243"/>
            <p:cNvSpPr/>
            <p:nvPr/>
          </p:nvSpPr>
          <p:spPr>
            <a:xfrm>
              <a:off x="2801675" y="1740825"/>
              <a:ext cx="49950" cy="49950"/>
            </a:xfrm>
            <a:custGeom>
              <a:avLst/>
              <a:gdLst/>
              <a:ahLst/>
              <a:cxnLst/>
              <a:rect l="0" t="0" r="0" b="0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10" name="Picture 9" descr="Screen Shot 2018-02-07 at 10.20.00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8879" y="1310642"/>
            <a:ext cx="3686276" cy="36414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Emosi</a:t>
            </a:r>
            <a:r>
              <a:rPr lang="en-US" dirty="0"/>
              <a:t>, </a:t>
            </a:r>
            <a:r>
              <a:rPr lang="en-US" dirty="0" err="1"/>
              <a:t>Sikap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Perilaku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275" y="1688406"/>
            <a:ext cx="6132600" cy="3145500"/>
          </a:xfrm>
        </p:spPr>
        <p:txBody>
          <a:bodyPr/>
          <a:lstStyle/>
          <a:p>
            <a:r>
              <a:rPr lang="en-US" sz="1800" dirty="0" err="1"/>
              <a:t>Sikap</a:t>
            </a:r>
            <a:r>
              <a:rPr lang="en-US" sz="1800" dirty="0"/>
              <a:t>: </a:t>
            </a:r>
            <a:r>
              <a:rPr lang="en-US" sz="1800" dirty="0" err="1"/>
              <a:t>Sikap</a:t>
            </a:r>
            <a:r>
              <a:rPr lang="en-US" sz="1800" dirty="0"/>
              <a:t> </a:t>
            </a:r>
            <a:r>
              <a:rPr lang="en-US" sz="1800" dirty="0" err="1"/>
              <a:t>adalah</a:t>
            </a:r>
            <a:r>
              <a:rPr lang="en-US" sz="1800" dirty="0"/>
              <a:t> </a:t>
            </a:r>
            <a:r>
              <a:rPr lang="en-US" sz="1800" dirty="0" err="1"/>
              <a:t>kepercayaan</a:t>
            </a:r>
            <a:r>
              <a:rPr lang="en-US" sz="1800" dirty="0"/>
              <a:t>, </a:t>
            </a:r>
            <a:r>
              <a:rPr lang="en-US" sz="1800" dirty="0" err="1"/>
              <a:t>perasaan</a:t>
            </a:r>
            <a:r>
              <a:rPr lang="en-US" sz="1800" dirty="0"/>
              <a:t> yang </a:t>
            </a:r>
            <a:r>
              <a:rPr lang="en-US" sz="1800" dirty="0" err="1"/>
              <a:t>telah</a:t>
            </a:r>
            <a:r>
              <a:rPr lang="en-US" sz="1800" dirty="0"/>
              <a:t> </a:t>
            </a:r>
            <a:r>
              <a:rPr lang="en-US" sz="1800" dirty="0" err="1"/>
              <a:t>dinilai</a:t>
            </a:r>
            <a:r>
              <a:rPr lang="en-US" sz="1800" dirty="0"/>
              <a:t>,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intensi</a:t>
            </a:r>
            <a:r>
              <a:rPr lang="en-US" sz="1800" dirty="0"/>
              <a:t> behavioral </a:t>
            </a:r>
            <a:r>
              <a:rPr lang="en-US" sz="1800" dirty="0" err="1"/>
              <a:t>terhadap</a:t>
            </a:r>
            <a:r>
              <a:rPr lang="en-US" sz="1800" dirty="0"/>
              <a:t> </a:t>
            </a:r>
            <a:r>
              <a:rPr lang="en-US" sz="1800" dirty="0" err="1"/>
              <a:t>seseorang</a:t>
            </a:r>
            <a:r>
              <a:rPr lang="en-US" sz="1800" dirty="0"/>
              <a:t>, </a:t>
            </a:r>
            <a:r>
              <a:rPr lang="en-US" sz="1800" dirty="0" err="1"/>
              <a:t>objek</a:t>
            </a:r>
            <a:r>
              <a:rPr lang="en-US" sz="1800" dirty="0"/>
              <a:t>, </a:t>
            </a:r>
            <a:r>
              <a:rPr lang="en-US" sz="1800" dirty="0" err="1"/>
              <a:t>atau</a:t>
            </a:r>
            <a:r>
              <a:rPr lang="en-US" sz="1800" dirty="0"/>
              <a:t> </a:t>
            </a:r>
            <a:r>
              <a:rPr lang="en-US" sz="1800" dirty="0" err="1"/>
              <a:t>kejadian</a:t>
            </a:r>
            <a:r>
              <a:rPr lang="en-US" sz="1800" dirty="0" smtClean="0"/>
              <a:t>.</a:t>
            </a:r>
          </a:p>
          <a:p>
            <a:endParaRPr lang="en-US" sz="1800" dirty="0"/>
          </a:p>
          <a:p>
            <a:pPr marL="0" indent="0">
              <a:buNone/>
            </a:pPr>
            <a:r>
              <a:rPr lang="en-US" sz="1800" i="1" dirty="0"/>
              <a:t>“Attitude is the cluster of beliefs, assessed feelings, and behavioral intentions toward a person, object, or event”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 err="1"/>
              <a:t>Sikap</a:t>
            </a:r>
            <a:r>
              <a:rPr lang="en-US" sz="1800" dirty="0"/>
              <a:t> = </a:t>
            </a:r>
            <a:r>
              <a:rPr lang="en-US" sz="1800" dirty="0" err="1"/>
              <a:t>Penilaian</a:t>
            </a:r>
            <a:r>
              <a:rPr lang="en-US" sz="1800" dirty="0"/>
              <a:t> </a:t>
            </a:r>
            <a:r>
              <a:rPr lang="en-US" sz="1800" dirty="0" err="1"/>
              <a:t>kita</a:t>
            </a:r>
            <a:r>
              <a:rPr lang="en-US" sz="1800" dirty="0"/>
              <a:t> </a:t>
            </a:r>
            <a:r>
              <a:rPr lang="en-US" sz="1800" dirty="0" err="1"/>
              <a:t>terhadap</a:t>
            </a:r>
            <a:r>
              <a:rPr lang="en-US" sz="1800" dirty="0"/>
              <a:t> </a:t>
            </a:r>
            <a:r>
              <a:rPr lang="en-US" sz="1800" dirty="0" err="1"/>
              <a:t>sesuatu</a:t>
            </a:r>
            <a:endParaRPr lang="en-US" sz="1800" dirty="0"/>
          </a:p>
          <a:p>
            <a:pPr marL="0" indent="0">
              <a:buNone/>
            </a:pPr>
            <a:r>
              <a:rPr lang="en-US" sz="1800" dirty="0" err="1"/>
              <a:t>Emosi</a:t>
            </a:r>
            <a:r>
              <a:rPr lang="en-US" sz="1800" dirty="0"/>
              <a:t> = </a:t>
            </a:r>
            <a:r>
              <a:rPr lang="en-US" sz="1800" dirty="0" err="1"/>
              <a:t>Pengalaman</a:t>
            </a:r>
            <a:r>
              <a:rPr lang="en-US" sz="1800" dirty="0"/>
              <a:t> </a:t>
            </a:r>
            <a:r>
              <a:rPr lang="en-US" sz="1800" dirty="0" err="1"/>
              <a:t>kita</a:t>
            </a:r>
            <a:r>
              <a:rPr lang="en-US" sz="1800" dirty="0"/>
              <a:t> </a:t>
            </a:r>
            <a:r>
              <a:rPr lang="en-US" sz="1800" dirty="0" err="1"/>
              <a:t>terhadap</a:t>
            </a:r>
            <a:r>
              <a:rPr lang="en-US" sz="1800" dirty="0"/>
              <a:t> </a:t>
            </a:r>
            <a:r>
              <a:rPr lang="en-US" sz="1800" dirty="0" err="1"/>
              <a:t>sesuatu</a:t>
            </a:r>
            <a:endParaRPr lang="en-US" sz="1800" dirty="0"/>
          </a:p>
          <a:p>
            <a:pPr marL="76200" indent="0">
              <a:buNone/>
            </a:pPr>
            <a:endParaRPr lang="en-US" sz="1800" dirty="0" smtClean="0"/>
          </a:p>
          <a:p>
            <a:pPr marL="76200" indent="0"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7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1822601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Sikap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3 </a:t>
            </a:r>
            <a:r>
              <a:rPr lang="en-US" dirty="0" err="1"/>
              <a:t>Komponen</a:t>
            </a:r>
            <a:r>
              <a:rPr lang="en-US" dirty="0"/>
              <a:t> </a:t>
            </a:r>
            <a:r>
              <a:rPr lang="en-US" dirty="0" err="1"/>
              <a:t>Kognitif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8</a:t>
            </a:fld>
            <a:endParaRPr lang="en"/>
          </a:p>
        </p:txBody>
      </p:sp>
      <p:pic>
        <p:nvPicPr>
          <p:cNvPr id="5" name="Picture 4" descr="Screen Shot 2018-02-07 at 10.59.37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8996" y="1536979"/>
            <a:ext cx="4009352" cy="3415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22761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Disonansi</a:t>
            </a:r>
            <a:r>
              <a:rPr lang="en-US" dirty="0"/>
              <a:t> </a:t>
            </a:r>
            <a:r>
              <a:rPr lang="en-US" dirty="0" err="1"/>
              <a:t>Kognitif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Disonansi</a:t>
            </a:r>
            <a:r>
              <a:rPr lang="en-US" dirty="0"/>
              <a:t> </a:t>
            </a:r>
            <a:r>
              <a:rPr lang="en-US" dirty="0" err="1" smtClean="0"/>
              <a:t>kognitif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yang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mempersepsikan</a:t>
            </a:r>
            <a:r>
              <a:rPr lang="en-US" dirty="0"/>
              <a:t> </a:t>
            </a:r>
            <a:r>
              <a:rPr lang="en-US" dirty="0" err="1"/>
              <a:t>sesuatu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konsisten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kepercayaan</a:t>
            </a:r>
            <a:r>
              <a:rPr lang="en-US" dirty="0"/>
              <a:t>, </a:t>
            </a:r>
            <a:r>
              <a:rPr lang="en-US" dirty="0" err="1"/>
              <a:t>perasaan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9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6098113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Salerio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2863</Words>
  <Application>Microsoft Macintosh PowerPoint</Application>
  <PresentationFormat>On-screen Show (16:9)</PresentationFormat>
  <Paragraphs>269</Paragraphs>
  <Slides>34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8" baseType="lpstr">
      <vt:lpstr>Arvo</vt:lpstr>
      <vt:lpstr>Roboto Condensed</vt:lpstr>
      <vt:lpstr>Roboto Condensed Light</vt:lpstr>
      <vt:lpstr>Salerio template</vt:lpstr>
      <vt:lpstr>Workplace Emotions, Attitudes, and Stress</vt:lpstr>
      <vt:lpstr>Learning Objectives</vt:lpstr>
      <vt:lpstr>Learning Objectives</vt:lpstr>
      <vt:lpstr>Emosi di Tempat Kerja</vt:lpstr>
      <vt:lpstr>PowerPoint Presentation</vt:lpstr>
      <vt:lpstr>Tipe-Tipe Emosi</vt:lpstr>
      <vt:lpstr>Emosi, Sikap, dan Perilaku</vt:lpstr>
      <vt:lpstr>Sikap Sebagai 3 Komponen Kognitif</vt:lpstr>
      <vt:lpstr>Disonansi Kognitif</vt:lpstr>
      <vt:lpstr>Emosi dan Kepribadian</vt:lpstr>
      <vt:lpstr>Mengelola Emosi di Tempat Kerja</vt:lpstr>
      <vt:lpstr>Disonansi Emosional</vt:lpstr>
      <vt:lpstr>Inteligensi Emosi</vt:lpstr>
      <vt:lpstr>4 Dimensi Inteligensi Emosi</vt:lpstr>
      <vt:lpstr>Meningkatkan Inteligensi Emosi</vt:lpstr>
      <vt:lpstr>Kepuasan Kerja</vt:lpstr>
      <vt:lpstr>PowerPoint Presentation</vt:lpstr>
      <vt:lpstr>Respon Karyawan Terhadap Ketidakpuasan Kerja</vt:lpstr>
      <vt:lpstr>Kepuasan Kerja dan Kinerja</vt:lpstr>
      <vt:lpstr>Kepuasan Kerja dan Perilaku Klien/Pelanggan</vt:lpstr>
      <vt:lpstr>Komitmen Organisasi</vt:lpstr>
      <vt:lpstr>Komitmen Organisasi</vt:lpstr>
      <vt:lpstr>Membangun Komitmen Organisasi</vt:lpstr>
      <vt:lpstr>Stres Kerja</vt:lpstr>
      <vt:lpstr>PowerPoint Presentation</vt:lpstr>
      <vt:lpstr>General Adaptation Syndrome</vt:lpstr>
      <vt:lpstr>Konsekuensi dari Penyebab Stres</vt:lpstr>
      <vt:lpstr>3 Penyebab Stress Terbanyak</vt:lpstr>
      <vt:lpstr>Pelecehan &amp; Ketidakmampuan</vt:lpstr>
      <vt:lpstr>Berkerja Berlebihan</vt:lpstr>
      <vt:lpstr>Kurangnya Kontrol Tugas</vt:lpstr>
      <vt:lpstr>Perbedaan Individu dalam Stress</vt:lpstr>
      <vt:lpstr>Mengelola Stress Karena Pekerjaan</vt:lpstr>
      <vt:lpstr>Mengelola Stress Karena Pekerjaan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Workplace Emotions, Attitudes, and Stress</dc:title>
  <cp:lastModifiedBy>Eriska Yunisha</cp:lastModifiedBy>
  <cp:revision>9</cp:revision>
  <dcterms:modified xsi:type="dcterms:W3CDTF">2018-02-09T12:00:33Z</dcterms:modified>
</cp:coreProperties>
</file>