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80" r:id="rId3"/>
    <p:sldId id="257" r:id="rId4"/>
    <p:sldId id="259" r:id="rId5"/>
    <p:sldId id="260" r:id="rId6"/>
    <p:sldId id="261" r:id="rId7"/>
    <p:sldId id="263" r:id="rId8"/>
    <p:sldId id="281" r:id="rId9"/>
    <p:sldId id="264" r:id="rId10"/>
    <p:sldId id="262" r:id="rId11"/>
    <p:sldId id="278" r:id="rId12"/>
    <p:sldId id="288" r:id="rId13"/>
    <p:sldId id="291" r:id="rId14"/>
    <p:sldId id="324" r:id="rId15"/>
    <p:sldId id="286" r:id="rId16"/>
    <p:sldId id="318" r:id="rId17"/>
    <p:sldId id="319" r:id="rId18"/>
    <p:sldId id="320" r:id="rId19"/>
    <p:sldId id="312" r:id="rId20"/>
    <p:sldId id="313" r:id="rId21"/>
    <p:sldId id="314" r:id="rId22"/>
    <p:sldId id="287" r:id="rId23"/>
    <p:sldId id="321" r:id="rId24"/>
    <p:sldId id="306" r:id="rId25"/>
    <p:sldId id="282" r:id="rId26"/>
    <p:sldId id="307" r:id="rId27"/>
    <p:sldId id="316" r:id="rId28"/>
    <p:sldId id="283" r:id="rId29"/>
    <p:sldId id="266" r:id="rId30"/>
    <p:sldId id="267" r:id="rId31"/>
    <p:sldId id="268" r:id="rId32"/>
    <p:sldId id="269" r:id="rId33"/>
    <p:sldId id="270" r:id="rId34"/>
    <p:sldId id="271" r:id="rId35"/>
    <p:sldId id="284" r:id="rId36"/>
    <p:sldId id="272" r:id="rId37"/>
    <p:sldId id="273" r:id="rId38"/>
    <p:sldId id="274" r:id="rId39"/>
    <p:sldId id="275" r:id="rId40"/>
    <p:sldId id="276" r:id="rId41"/>
    <p:sldId id="277" r:id="rId42"/>
    <p:sldId id="27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77" autoAdjust="0"/>
  </p:normalViewPr>
  <p:slideViewPr>
    <p:cSldViewPr>
      <p:cViewPr>
        <p:scale>
          <a:sx n="76" d="100"/>
          <a:sy n="76" d="100"/>
        </p:scale>
        <p:origin x="-1206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74C19-1134-4C08-A46C-51F8D9A0E8CE}" type="datetimeFigureOut">
              <a:rPr lang="en-US" smtClean="0"/>
              <a:t>09-Feb-18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BC453-84C0-4E2F-A561-EE02DBF38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6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C9D98-3C70-466B-B3E5-45E722E56B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32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C9D98-3C70-466B-B3E5-45E722E56B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C9D98-3C70-466B-B3E5-45E722E56B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4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6EF1-AA50-4616-9B6C-46F52E65B5F4}" type="datetimeFigureOut">
              <a:rPr lang="en-US" smtClean="0"/>
              <a:t>09-Feb-18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0023-12A6-4900-B2D8-629D8284E1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6EF1-AA50-4616-9B6C-46F52E65B5F4}" type="datetimeFigureOut">
              <a:rPr lang="en-US" smtClean="0"/>
              <a:t>09-Feb-18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0023-12A6-4900-B2D8-629D8284E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6EF1-AA50-4616-9B6C-46F52E65B5F4}" type="datetimeFigureOut">
              <a:rPr lang="en-US" smtClean="0"/>
              <a:t>09-Feb-18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0023-12A6-4900-B2D8-629D8284E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6EF1-AA50-4616-9B6C-46F52E65B5F4}" type="datetimeFigureOut">
              <a:rPr lang="en-US" smtClean="0"/>
              <a:t>09-Feb-18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0023-12A6-4900-B2D8-629D8284E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6EF1-AA50-4616-9B6C-46F52E65B5F4}" type="datetimeFigureOut">
              <a:rPr lang="en-US" smtClean="0"/>
              <a:t>09-Feb-18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0023-12A6-4900-B2D8-629D8284E1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6EF1-AA50-4616-9B6C-46F52E65B5F4}" type="datetimeFigureOut">
              <a:rPr lang="en-US" smtClean="0"/>
              <a:t>09-Feb-18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0023-12A6-4900-B2D8-629D8284E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6EF1-AA50-4616-9B6C-46F52E65B5F4}" type="datetimeFigureOut">
              <a:rPr lang="en-US" smtClean="0"/>
              <a:t>09-Feb-18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0023-12A6-4900-B2D8-629D8284E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6EF1-AA50-4616-9B6C-46F52E65B5F4}" type="datetimeFigureOut">
              <a:rPr lang="en-US" smtClean="0"/>
              <a:t>09-Feb-18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0023-12A6-4900-B2D8-629D8284E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6EF1-AA50-4616-9B6C-46F52E65B5F4}" type="datetimeFigureOut">
              <a:rPr lang="en-US" smtClean="0"/>
              <a:t>09-Feb-18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0023-12A6-4900-B2D8-629D8284E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6EF1-AA50-4616-9B6C-46F52E65B5F4}" type="datetimeFigureOut">
              <a:rPr lang="en-US" smtClean="0"/>
              <a:t>09-Feb-18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0023-12A6-4900-B2D8-629D8284E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6EF1-AA50-4616-9B6C-46F52E65B5F4}" type="datetimeFigureOut">
              <a:rPr lang="en-US" smtClean="0"/>
              <a:t>09-Feb-18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170023-12A6-4900-B2D8-629D8284E1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1B6EF1-AA50-4616-9B6C-46F52E65B5F4}" type="datetimeFigureOut">
              <a:rPr lang="en-US" smtClean="0"/>
              <a:t>09-Feb-18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170023-12A6-4900-B2D8-629D8284E18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Individual Behavior, </a:t>
            </a:r>
            <a:br>
              <a:rPr lang="en-US" dirty="0" smtClean="0"/>
            </a:br>
            <a:r>
              <a:rPr lang="en-US" dirty="0" smtClean="0"/>
              <a:t>Personality, and Values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Athaya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winda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akiah (2014031020</a:t>
            </a:r>
            <a:r>
              <a:rPr lang="id-ID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id-ID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Laila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id-ID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idori 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(2017031012</a:t>
            </a:r>
            <a:r>
              <a:rPr lang="id-ID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id-ID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Steven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id-ID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anong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r>
              <a:rPr lang="id-ID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ocom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(2017091004)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Thomas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anji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icaksono (2014031006)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d-ID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Personality </a:t>
            </a:r>
            <a:r>
              <a:rPr lang="en-US" dirty="0" smtClean="0"/>
              <a:t>Determinants:</a:t>
            </a:r>
            <a:br>
              <a:rPr lang="en-US" dirty="0" smtClean="0"/>
            </a:br>
            <a:r>
              <a:rPr lang="en-US" dirty="0" smtClean="0"/>
              <a:t>Nature </a:t>
            </a:r>
            <a:r>
              <a:rPr lang="en-US" dirty="0"/>
              <a:t>versus Nurture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20480"/>
          </a:xfrm>
        </p:spPr>
        <p:txBody>
          <a:bodyPr/>
          <a:lstStyle/>
          <a:p>
            <a:r>
              <a:rPr lang="id-ID" dirty="0" smtClean="0"/>
              <a:t>Nature : Faktor keturunan atau genetik.</a:t>
            </a:r>
          </a:p>
          <a:p>
            <a:r>
              <a:rPr lang="en-US" dirty="0" smtClean="0"/>
              <a:t>Nurture</a:t>
            </a:r>
            <a:r>
              <a:rPr lang="id-ID" dirty="0" smtClean="0"/>
              <a:t>: </a:t>
            </a:r>
            <a:r>
              <a:rPr lang="id-ID" dirty="0"/>
              <a:t>F</a:t>
            </a:r>
            <a:r>
              <a:rPr lang="id-ID" dirty="0" smtClean="0"/>
              <a:t>aktor pengasuhan, pengalaman hidup dan interaksi dengan lingkungan.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97546"/>
            <a:ext cx="4320480" cy="292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8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936"/>
            <a:ext cx="8229600" cy="1143000"/>
          </a:xfrm>
        </p:spPr>
        <p:txBody>
          <a:bodyPr/>
          <a:lstStyle/>
          <a:p>
            <a:r>
              <a:rPr lang="en-US" dirty="0" smtClean="0"/>
              <a:t>Learning Objective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7493"/>
            <a:ext cx="8229600" cy="4525963"/>
          </a:xfrm>
        </p:spPr>
        <p:txBody>
          <a:bodyPr/>
          <a:lstStyle/>
          <a:p>
            <a:r>
              <a:rPr lang="en-US" dirty="0" err="1" smtClean="0"/>
              <a:t>Rangkum</a:t>
            </a:r>
            <a:r>
              <a:rPr lang="en-US" dirty="0" smtClean="0"/>
              <a:t> personality trait “Big Five” </a:t>
            </a:r>
            <a:r>
              <a:rPr lang="en-US" dirty="0" err="1" smtClean="0"/>
              <a:t>dalam</a:t>
            </a:r>
            <a:r>
              <a:rPr lang="en-US" dirty="0" smtClean="0"/>
              <a:t> model lima-</a:t>
            </a:r>
            <a:r>
              <a:rPr lang="en-US" dirty="0" err="1" smtClean="0"/>
              <a:t>faktor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diskusikan</a:t>
            </a:r>
            <a:r>
              <a:rPr lang="en-US" dirty="0" smtClean="0"/>
              <a:t> </a:t>
            </a:r>
            <a:r>
              <a:rPr lang="en-US" dirty="0" err="1" smtClean="0"/>
              <a:t>pengaruhnya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OB.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Five-Factor Model (FFM)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</a:t>
            </a:r>
            <a:r>
              <a:rPr lang="en-US" dirty="0" err="1"/>
              <a:t>dimensi</a:t>
            </a:r>
            <a:r>
              <a:rPr lang="en-US" dirty="0"/>
              <a:t> yang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i="1" dirty="0"/>
              <a:t>Conscientiousness</a:t>
            </a:r>
            <a:r>
              <a:rPr lang="en-US" dirty="0"/>
              <a:t> (</a:t>
            </a:r>
            <a:r>
              <a:rPr lang="en-US" dirty="0" err="1"/>
              <a:t>Kesadaran</a:t>
            </a:r>
            <a:r>
              <a:rPr lang="en-US" dirty="0"/>
              <a:t>)</a:t>
            </a:r>
            <a:endParaRPr lang="en-US" i="1" dirty="0"/>
          </a:p>
          <a:p>
            <a:pPr marL="914400" lvl="1" indent="-514350">
              <a:buFont typeface="+mj-lt"/>
              <a:buAutoNum type="arabicPeriod"/>
            </a:pPr>
            <a:r>
              <a:rPr lang="en-US" i="1" dirty="0"/>
              <a:t>Agreeableness</a:t>
            </a:r>
            <a:r>
              <a:rPr lang="en-US" dirty="0"/>
              <a:t> (</a:t>
            </a:r>
            <a:r>
              <a:rPr lang="en-US" dirty="0" err="1"/>
              <a:t>Keramahan</a:t>
            </a:r>
            <a:r>
              <a:rPr lang="en-US" dirty="0"/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i="1" dirty="0"/>
              <a:t>Neuroticism </a:t>
            </a:r>
            <a:r>
              <a:rPr lang="en-US" dirty="0"/>
              <a:t>(</a:t>
            </a:r>
            <a:r>
              <a:rPr lang="en-US" dirty="0" err="1"/>
              <a:t>Neurotisme</a:t>
            </a:r>
            <a:r>
              <a:rPr lang="en-US" dirty="0"/>
              <a:t>)</a:t>
            </a:r>
            <a:endParaRPr lang="en-US" i="1" dirty="0"/>
          </a:p>
          <a:p>
            <a:pPr marL="914400" lvl="1" indent="-514350">
              <a:buFont typeface="+mj-lt"/>
              <a:buAutoNum type="arabicPeriod"/>
            </a:pPr>
            <a:r>
              <a:rPr lang="en-US" i="1" dirty="0"/>
              <a:t>Openness to experience</a:t>
            </a:r>
            <a:r>
              <a:rPr lang="en-US" dirty="0"/>
              <a:t> (Terbuka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i="1" dirty="0"/>
              <a:t>Extroversion</a:t>
            </a:r>
            <a:r>
              <a:rPr lang="en-US" dirty="0"/>
              <a:t> (</a:t>
            </a:r>
            <a:r>
              <a:rPr lang="en-US" dirty="0" err="1"/>
              <a:t>Ekstraversi</a:t>
            </a:r>
            <a:r>
              <a:rPr lang="en-US" dirty="0"/>
              <a:t>)</a:t>
            </a:r>
            <a:endParaRPr lang="en-US" i="1" dirty="0"/>
          </a:p>
          <a:p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CANOE </a:t>
            </a:r>
          </a:p>
          <a:p>
            <a:pPr lvl="0"/>
            <a:r>
              <a:rPr lang="en-US" dirty="0" err="1"/>
              <a:t>Tokoh</a:t>
            </a:r>
            <a:r>
              <a:rPr lang="en-US" dirty="0"/>
              <a:t> FFM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Lewis R Goldberg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Five-Factor Model (FFM)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conscientiousness</a:t>
            </a:r>
            <a:r>
              <a:rPr lang="en-US" dirty="0"/>
              <a:t>, agreeableness, </a:t>
            </a:r>
            <a:r>
              <a:rPr lang="en-US" dirty="0" err="1"/>
              <a:t>dan</a:t>
            </a:r>
            <a:r>
              <a:rPr lang="en-US" dirty="0"/>
              <a:t> low neuroticism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sadar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norma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.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mewakili</a:t>
            </a:r>
            <a:r>
              <a:rPr lang="en-US" dirty="0" smtClean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/>
              <a:t>“</a:t>
            </a:r>
            <a:r>
              <a:rPr lang="en-US" dirty="0" err="1"/>
              <a:t>berdamai</a:t>
            </a:r>
            <a:r>
              <a:rPr lang="en-US" dirty="0"/>
              <a:t> / getting along</a:t>
            </a:r>
            <a:r>
              <a:rPr lang="en-US" dirty="0" smtClean="0"/>
              <a:t>”. 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ekstroversion</a:t>
            </a:r>
            <a:r>
              <a:rPr lang="en-US" dirty="0" smtClean="0"/>
              <a:t> &amp; openness to experience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terarah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,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lingkungannya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“</a:t>
            </a:r>
            <a:r>
              <a:rPr lang="en-US" dirty="0" err="1" smtClean="0"/>
              <a:t>semakin</a:t>
            </a:r>
            <a:r>
              <a:rPr lang="en-US" dirty="0" smtClean="0"/>
              <a:t> di </a:t>
            </a:r>
            <a:r>
              <a:rPr lang="en-US" dirty="0" err="1" smtClean="0"/>
              <a:t>depan</a:t>
            </a:r>
            <a:r>
              <a:rPr lang="en-US" dirty="0" smtClean="0"/>
              <a:t> / getting ahead”.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Myers-Briggs Type</a:t>
            </a:r>
            <a:r>
              <a:rPr lang="en-US" dirty="0"/>
              <a:t> </a:t>
            </a:r>
            <a:r>
              <a:rPr lang="en-US" b="1" dirty="0"/>
              <a:t>Indicator (MBTI)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MBTI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instrumen</a:t>
            </a:r>
            <a:r>
              <a:rPr lang="en-US" dirty="0" smtClean="0"/>
              <a:t> yang </a:t>
            </a:r>
            <a:r>
              <a:rPr lang="en-US" dirty="0" err="1" smtClean="0"/>
              <a:t>didesain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elemen-elemen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Jung,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preferensi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mempersepsikan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Sensing vs Intuition</a:t>
            </a:r>
          </a:p>
          <a:p>
            <a:pPr lvl="1"/>
            <a:r>
              <a:rPr lang="en-US" dirty="0" smtClean="0"/>
              <a:t>Thinking vs Feeling</a:t>
            </a:r>
            <a:endParaRPr lang="en-US" dirty="0"/>
          </a:p>
        </p:txBody>
      </p:sp>
      <p:pic>
        <p:nvPicPr>
          <p:cNvPr id="4" name="Picture 2" descr="Hasil gambar untuk MB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370589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5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143000"/>
          </a:xfrm>
        </p:spPr>
        <p:txBody>
          <a:bodyPr/>
          <a:lstStyle/>
          <a:p>
            <a:r>
              <a:rPr lang="en-US" dirty="0" smtClean="0"/>
              <a:t>Learning Objective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4525963"/>
          </a:xfrm>
        </p:spPr>
        <p:txBody>
          <a:bodyPr/>
          <a:lstStyle/>
          <a:p>
            <a:r>
              <a:rPr lang="en-US" dirty="0" err="1" smtClean="0"/>
              <a:t>Deskripsikan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, </a:t>
            </a:r>
            <a:r>
              <a:rPr lang="en-US" dirty="0" err="1" smtClean="0"/>
              <a:t>verifikasi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0728"/>
            <a:ext cx="7886700" cy="918926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Konsep</a:t>
            </a:r>
            <a:r>
              <a:rPr lang="en-US" sz="4000" dirty="0" smtClean="0"/>
              <a:t> </a:t>
            </a:r>
            <a:r>
              <a:rPr lang="en-US" sz="4000" dirty="0" err="1" smtClean="0"/>
              <a:t>Diri</a:t>
            </a:r>
            <a:r>
              <a:rPr lang="en-US" sz="4000" dirty="0" smtClean="0"/>
              <a:t>: “</a:t>
            </a:r>
            <a:r>
              <a:rPr lang="en-US" sz="4000" dirty="0" err="1" smtClean="0"/>
              <a:t>Saya</a:t>
            </a:r>
            <a:r>
              <a:rPr lang="en-US" sz="4000" dirty="0" smtClean="0"/>
              <a:t>” </a:t>
            </a:r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Perilaku</a:t>
            </a:r>
            <a:r>
              <a:rPr lang="en-US" sz="4000" dirty="0" smtClean="0"/>
              <a:t> </a:t>
            </a:r>
            <a:r>
              <a:rPr lang="en-US" sz="4000" dirty="0" err="1" smtClean="0"/>
              <a:t>Organisasional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“</a:t>
            </a:r>
            <a:r>
              <a:rPr lang="en-US" dirty="0" err="1"/>
              <a:t>Siapa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”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tuh</a:t>
            </a:r>
            <a:r>
              <a:rPr lang="en-US" dirty="0" smtClean="0"/>
              <a:t> </a:t>
            </a:r>
            <a:r>
              <a:rPr lang="en-US" dirty="0" err="1" smtClean="0"/>
              <a:t>gimana</a:t>
            </a:r>
            <a:r>
              <a:rPr lang="en-US" dirty="0" smtClean="0"/>
              <a:t> </a:t>
            </a:r>
            <a:r>
              <a:rPr lang="en-US" dirty="0" err="1" smtClean="0"/>
              <a:t>sih</a:t>
            </a:r>
            <a:r>
              <a:rPr lang="en-US" dirty="0" smtClean="0"/>
              <a:t>?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?”</a:t>
            </a:r>
            <a:endParaRPr lang="en-US" dirty="0"/>
          </a:p>
          <a:p>
            <a:r>
              <a:rPr lang="en-US" dirty="0" smtClean="0"/>
              <a:t>Para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 smtClean="0"/>
              <a:t>psikologis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/>
              <a:t>mengungkap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sangatlah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mengerti</a:t>
            </a:r>
            <a:r>
              <a:rPr lang="en-US" dirty="0"/>
              <a:t> </a:t>
            </a:r>
            <a:r>
              <a:rPr lang="en-US" dirty="0" err="1"/>
              <a:t>persepsi</a:t>
            </a:r>
            <a:r>
              <a:rPr lang="en-US" dirty="0"/>
              <a:t>, </a:t>
            </a:r>
            <a:r>
              <a:rPr lang="en-US" dirty="0" err="1"/>
              <a:t>sikap</a:t>
            </a:r>
            <a:r>
              <a:rPr lang="en-US" dirty="0"/>
              <a:t>, </a:t>
            </a:r>
            <a:r>
              <a:rPr lang="en-US" dirty="0" err="1"/>
              <a:t>keputusan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.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Orang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di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yang </a:t>
            </a:r>
            <a:r>
              <a:rPr lang="en-US" dirty="0" err="1"/>
              <a:t>beragam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3 </a:t>
            </a:r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Kompleksitas</a:t>
            </a:r>
            <a:endParaRPr lang="en-US" dirty="0" smtClean="0"/>
          </a:p>
          <a:p>
            <a:pPr lvl="1"/>
            <a:r>
              <a:rPr lang="en-US" dirty="0" err="1"/>
              <a:t>K</a:t>
            </a:r>
            <a:r>
              <a:rPr lang="en-US" dirty="0" err="1" smtClean="0"/>
              <a:t>onsistensi</a:t>
            </a:r>
            <a:endParaRPr lang="en-US" dirty="0" smtClean="0"/>
          </a:p>
          <a:p>
            <a:pPr lvl="1"/>
            <a:r>
              <a:rPr lang="en-US" dirty="0" err="1"/>
              <a:t>K</a:t>
            </a:r>
            <a:r>
              <a:rPr lang="en-US" dirty="0" err="1" smtClean="0"/>
              <a:t>ejelasan</a:t>
            </a:r>
            <a:endParaRPr lang="en-US" dirty="0"/>
          </a:p>
        </p:txBody>
      </p:sp>
      <p:pic>
        <p:nvPicPr>
          <p:cNvPr id="4" name="Picture 2" descr="Hasil gambar untuk who am 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97152"/>
            <a:ext cx="331914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4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/ Self Enhancement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 smtClean="0"/>
              <a:t>bernilai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smtClean="0"/>
              <a:t>rata-rata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/>
              <a:t>selektif</a:t>
            </a:r>
            <a:r>
              <a:rPr lang="en-US" dirty="0"/>
              <a:t>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komentar</a:t>
            </a:r>
            <a:r>
              <a:rPr lang="en-US" dirty="0"/>
              <a:t> yang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melupakan</a:t>
            </a:r>
            <a:r>
              <a:rPr lang="en-US" dirty="0"/>
              <a:t> </a:t>
            </a:r>
            <a:r>
              <a:rPr lang="en-US" dirty="0" err="1"/>
              <a:t>komentar</a:t>
            </a:r>
            <a:r>
              <a:rPr lang="en-US" dirty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konsekuensi</a:t>
            </a:r>
            <a:r>
              <a:rPr lang="en-US" dirty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912103"/>
            <a:ext cx="1283200" cy="110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8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Verifikasi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/ Self-Verification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Verifikasi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/>
              <a:t>orang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komentar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timbal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yang </a:t>
            </a:r>
            <a:r>
              <a:rPr lang="en-US" dirty="0" err="1"/>
              <a:t>konsisten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komentar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mengenakkan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B</a:t>
            </a:r>
            <a:r>
              <a:rPr lang="en-US" dirty="0" err="1" smtClean="0"/>
              <a:t>eberapa</a:t>
            </a:r>
            <a:r>
              <a:rPr lang="en-US" dirty="0" smtClean="0"/>
              <a:t> </a:t>
            </a:r>
            <a:r>
              <a:rPr lang="en-US" dirty="0" err="1"/>
              <a:t>implikasi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/>
              <a:t>proses </a:t>
            </a:r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konsisten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di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 smtClean="0"/>
              <a:t>komentar</a:t>
            </a:r>
            <a:r>
              <a:rPr lang="en-US" dirty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/</a:t>
            </a:r>
            <a:r>
              <a:rPr lang="en-US" dirty="0" err="1" smtClean="0"/>
              <a:t>negatif</a:t>
            </a:r>
            <a:r>
              <a:rPr lang="en-US" dirty="0" smtClean="0"/>
              <a:t>  </a:t>
            </a:r>
            <a:r>
              <a:rPr lang="en-US" dirty="0"/>
              <a:t>yang </a:t>
            </a:r>
            <a:r>
              <a:rPr lang="en-US" dirty="0" err="1"/>
              <a:t>bertentangan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 smtClean="0"/>
              <a:t>dirinya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/>
              <a:t>termotivasi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lain yang </a:t>
            </a:r>
            <a:r>
              <a:rPr lang="en-US" dirty="0" err="1"/>
              <a:t>menyetujui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 smtClean="0"/>
              <a:t>dirinya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9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Hampir</a:t>
            </a:r>
            <a:r>
              <a:rPr lang="en-ID" dirty="0" smtClean="0"/>
              <a:t> </a:t>
            </a:r>
            <a:r>
              <a:rPr lang="en-ID" dirty="0" err="1"/>
              <a:t>semua</a:t>
            </a:r>
            <a:r>
              <a:rPr lang="en-ID" dirty="0"/>
              <a:t> orang </a:t>
            </a:r>
            <a:r>
              <a:rPr lang="en-ID" dirty="0" err="1"/>
              <a:t>berusaha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yang </a:t>
            </a:r>
            <a:r>
              <a:rPr lang="en-ID" dirty="0" err="1"/>
              <a:t>positif</a:t>
            </a:r>
            <a:r>
              <a:rPr lang="en-ID" dirty="0"/>
              <a:t>,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orang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evaluasi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orang lain. </a:t>
            </a:r>
            <a:r>
              <a:rPr lang="en-ID" dirty="0" err="1"/>
              <a:t>Evaluasi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didefinisikan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tiga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: </a:t>
            </a:r>
            <a:r>
              <a:rPr lang="en-ID" dirty="0" err="1"/>
              <a:t>harga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, self-efficacy, </a:t>
            </a:r>
            <a:r>
              <a:rPr lang="en-ID" dirty="0" err="1"/>
              <a:t>dan</a:t>
            </a:r>
            <a:r>
              <a:rPr lang="en-ID" dirty="0"/>
              <a:t> locus of control.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7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1944"/>
            <a:ext cx="8229600" cy="1143000"/>
          </a:xfrm>
        </p:spPr>
        <p:txBody>
          <a:bodyPr/>
          <a:lstStyle/>
          <a:p>
            <a:r>
              <a:rPr lang="en-US" dirty="0" smtClean="0"/>
              <a:t>Learning Objective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4525963"/>
          </a:xfrm>
        </p:spPr>
        <p:txBody>
          <a:bodyPr/>
          <a:lstStyle/>
          <a:p>
            <a:r>
              <a:rPr lang="en-US" dirty="0" err="1" smtClean="0"/>
              <a:t>Mendeskripsikan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Efikasi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Keyakinan</a:t>
            </a:r>
            <a:r>
              <a:rPr lang="en-US" dirty="0" smtClean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, </a:t>
            </a:r>
            <a:r>
              <a:rPr lang="en-US" dirty="0" err="1"/>
              <a:t>motivasi</a:t>
            </a:r>
            <a:r>
              <a:rPr lang="en-US" dirty="0"/>
              <a:t>, </a:t>
            </a:r>
            <a:r>
              <a:rPr lang="en-US" dirty="0" err="1"/>
              <a:t>peran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situasi</a:t>
            </a:r>
            <a:r>
              <a:rPr lang="en-US" dirty="0"/>
              <a:t> yang </a:t>
            </a:r>
            <a:r>
              <a:rPr lang="en-US" dirty="0" err="1"/>
              <a:t>menguntungkan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 smtClean="0"/>
              <a:t>tugasnya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Locus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Locus Control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/>
              <a:t>sebagai</a:t>
            </a:r>
            <a:r>
              <a:rPr lang="en-US" dirty="0"/>
              <a:t> 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yakin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 smtClean="0"/>
              <a:t>dirinya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penentu</a:t>
            </a:r>
            <a:r>
              <a:rPr lang="en-US" dirty="0"/>
              <a:t> </a:t>
            </a:r>
            <a:r>
              <a:rPr lang="en-US" dirty="0" err="1" smtClean="0"/>
              <a:t>nasibnya</a:t>
            </a:r>
            <a:r>
              <a:rPr lang="en-US" dirty="0" smtClean="0"/>
              <a:t> </a:t>
            </a:r>
            <a:r>
              <a:rPr lang="en-US" dirty="0" err="1"/>
              <a:t>sendiri</a:t>
            </a:r>
            <a:r>
              <a:rPr lang="en-US" dirty="0"/>
              <a:t>. Locus control </a:t>
            </a:r>
            <a:r>
              <a:rPr lang="en-US" dirty="0" err="1"/>
              <a:t>terbagi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:</a:t>
            </a:r>
          </a:p>
          <a:p>
            <a:r>
              <a:rPr lang="en-US" dirty="0"/>
              <a:t>	1. Internal Locus </a:t>
            </a:r>
            <a:r>
              <a:rPr lang="en-US" dirty="0" smtClean="0"/>
              <a:t>of </a:t>
            </a:r>
            <a:r>
              <a:rPr lang="en-US" dirty="0"/>
              <a:t>Control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individu-individu</a:t>
            </a:r>
            <a:r>
              <a:rPr lang="en-US" dirty="0"/>
              <a:t> yang </a:t>
            </a:r>
            <a:r>
              <a:rPr lang="en-US" dirty="0" err="1"/>
              <a:t>yakin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pemegang</a:t>
            </a:r>
            <a:r>
              <a:rPr lang="en-US" dirty="0"/>
              <a:t> </a:t>
            </a:r>
            <a:r>
              <a:rPr lang="en-US" dirty="0" err="1"/>
              <a:t>kendali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2.External Locus </a:t>
            </a:r>
            <a:r>
              <a:rPr lang="en-US" dirty="0" smtClean="0"/>
              <a:t>of </a:t>
            </a:r>
            <a:r>
              <a:rPr lang="en-US" dirty="0"/>
              <a:t>Control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individu-individu</a:t>
            </a:r>
            <a:r>
              <a:rPr lang="en-US" dirty="0"/>
              <a:t> yang </a:t>
            </a:r>
            <a:r>
              <a:rPr lang="en-US" dirty="0" err="1"/>
              <a:t>yakin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dikendalikan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kekuatan-kekuatan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keberuntungan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/>
          <a:lstStyle/>
          <a:p>
            <a:r>
              <a:rPr lang="en-US" dirty="0" smtClean="0"/>
              <a:t>Learning Objective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39541"/>
            <a:ext cx="8229600" cy="4525963"/>
          </a:xfrm>
        </p:spPr>
        <p:txBody>
          <a:bodyPr/>
          <a:lstStyle/>
          <a:p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Identitas</a:t>
            </a:r>
            <a:r>
              <a:rPr lang="en-US" dirty="0"/>
              <a:t> personal 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/>
              <a:t> yang </a:t>
            </a:r>
            <a:r>
              <a:rPr lang="en-US" dirty="0" err="1"/>
              <a:t>membuat</a:t>
            </a:r>
            <a:r>
              <a:rPr lang="en-US" dirty="0"/>
              <a:t> </a:t>
            </a:r>
            <a:r>
              <a:rPr lang="en-US" dirty="0" err="1"/>
              <a:t>kita</a:t>
            </a:r>
            <a:r>
              <a:rPr lang="en-US" dirty="0"/>
              <a:t> </a:t>
            </a:r>
            <a:r>
              <a:rPr lang="en-US" dirty="0" err="1"/>
              <a:t>unik</a:t>
            </a:r>
            <a:r>
              <a:rPr lang="en-US" dirty="0"/>
              <a:t> 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dirty="0" err="1" smtClean="0"/>
              <a:t>berbeda</a:t>
            </a:r>
            <a:r>
              <a:rPr lang="en-US" dirty="0"/>
              <a:t> </a:t>
            </a:r>
            <a:r>
              <a:rPr lang="en-US" dirty="0" err="1"/>
              <a:t>dari</a:t>
            </a:r>
            <a:r>
              <a:rPr lang="en-US" dirty="0"/>
              <a:t> orang-orang </a:t>
            </a:r>
            <a:r>
              <a:rPr lang="en-US" dirty="0" err="1"/>
              <a:t>dalam</a:t>
            </a:r>
            <a:r>
              <a:rPr lang="en-US" dirty="0"/>
              <a:t> </a:t>
            </a:r>
            <a:r>
              <a:rPr lang="en-US" dirty="0" err="1"/>
              <a:t>kelompok-kelompok</a:t>
            </a:r>
            <a:r>
              <a:rPr lang="en-US" dirty="0"/>
              <a:t> </a:t>
            </a:r>
            <a:r>
              <a:rPr lang="en-US" dirty="0" err="1"/>
              <a:t>sosial</a:t>
            </a:r>
            <a:r>
              <a:rPr lang="en-US" dirty="0"/>
              <a:t> yang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keanggotan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yang </a:t>
            </a:r>
            <a:r>
              <a:rPr lang="en-US" dirty="0" err="1"/>
              <a:t>terikat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emosional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4" y="476672"/>
            <a:ext cx="899606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5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936"/>
            <a:ext cx="8229600" cy="1143000"/>
          </a:xfrm>
        </p:spPr>
        <p:txBody>
          <a:bodyPr/>
          <a:lstStyle/>
          <a:p>
            <a:r>
              <a:rPr lang="en-US" dirty="0"/>
              <a:t>Learning Objective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4525963"/>
          </a:xfrm>
        </p:spPr>
        <p:txBody>
          <a:bodyPr/>
          <a:lstStyle/>
          <a:p>
            <a:r>
              <a:rPr lang="en-US" dirty="0" err="1" smtClean="0"/>
              <a:t>Bedakan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(</a:t>
            </a:r>
            <a:r>
              <a:rPr lang="en-US" i="1" dirty="0" smtClean="0"/>
              <a:t>value</a:t>
            </a:r>
            <a:r>
              <a:rPr lang="en-US" dirty="0" smtClean="0"/>
              <a:t>) </a:t>
            </a:r>
            <a:r>
              <a:rPr lang="en-US" i="1" dirty="0" smtClean="0"/>
              <a:t>personal</a:t>
            </a:r>
            <a:r>
              <a:rPr lang="en-US" dirty="0" smtClean="0"/>
              <a:t>, </a:t>
            </a:r>
            <a:r>
              <a:rPr lang="en-US" i="1" dirty="0" smtClean="0"/>
              <a:t>shared</a:t>
            </a:r>
            <a:r>
              <a:rPr lang="en-US" dirty="0" smtClean="0"/>
              <a:t>, </a:t>
            </a:r>
            <a:r>
              <a:rPr lang="en-US" i="1" dirty="0" smtClean="0"/>
              <a:t>espoused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enacted</a:t>
            </a:r>
            <a:r>
              <a:rPr lang="en-US" dirty="0" smtClean="0"/>
              <a:t>.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kesesuaian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Nilai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Nilai</a:t>
            </a:r>
            <a:r>
              <a:rPr lang="en-US" dirty="0" smtClean="0"/>
              <a:t> (</a:t>
            </a:r>
            <a:r>
              <a:rPr lang="en-US" i="1" dirty="0" smtClean="0"/>
              <a:t>value</a:t>
            </a:r>
            <a:r>
              <a:rPr lang="en-US" dirty="0" smtClean="0"/>
              <a:t>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kepercayaan</a:t>
            </a:r>
            <a:r>
              <a:rPr lang="en-US" dirty="0" smtClean="0"/>
              <a:t>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stabil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evaluatif</a:t>
            </a:r>
            <a:r>
              <a:rPr lang="en-US" dirty="0" smtClean="0"/>
              <a:t>, yang </a:t>
            </a:r>
            <a:r>
              <a:rPr lang="en-US" dirty="0" err="1" smtClean="0"/>
              <a:t>memandu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marL="651510" indent="-514350">
              <a:buNone/>
            </a:pPr>
            <a:r>
              <a:rPr lang="en-US" dirty="0"/>
              <a:t>3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 smtClean="0"/>
              <a:t>kecocokan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endParaRPr lang="en-US" dirty="0"/>
          </a:p>
          <a:p>
            <a:pPr marL="651510" indent="-514350">
              <a:buNone/>
            </a:pPr>
            <a:r>
              <a:rPr lang="en-US" dirty="0"/>
              <a:t>1.</a:t>
            </a:r>
            <a:r>
              <a:rPr lang="id-ID" dirty="0"/>
              <a:t> Person – Organization Value Congruence </a:t>
            </a:r>
            <a:r>
              <a:rPr lang="en-US" dirty="0"/>
              <a:t>	 </a:t>
            </a:r>
            <a:endParaRPr lang="id-ID" dirty="0"/>
          </a:p>
          <a:p>
            <a:pPr marL="651510" indent="-514350">
              <a:buNone/>
            </a:pPr>
            <a:r>
              <a:rPr lang="id-ID" dirty="0"/>
              <a:t>	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dominan</a:t>
            </a:r>
            <a:r>
              <a:rPr lang="en-US" dirty="0" smtClean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. </a:t>
            </a:r>
          </a:p>
          <a:p>
            <a:pPr marL="651510" indent="-514350">
              <a:buNone/>
            </a:pPr>
            <a:r>
              <a:rPr lang="en-US" dirty="0"/>
              <a:t>2.</a:t>
            </a:r>
            <a:r>
              <a:rPr lang="id-ID" dirty="0"/>
              <a:t> Espoused – Enacted Value Congruence</a:t>
            </a:r>
          </a:p>
          <a:p>
            <a:pPr marL="651510" indent="-514350">
              <a:buNone/>
            </a:pPr>
            <a:r>
              <a:rPr lang="en-US" dirty="0"/>
              <a:t> 	</a:t>
            </a:r>
            <a:r>
              <a:rPr lang="en-US" dirty="0" err="1"/>
              <a:t>Menyangkut</a:t>
            </a:r>
            <a:r>
              <a:rPr lang="en-US" dirty="0"/>
              <a:t>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konsisten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kelihatan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(enacted values)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katakan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yakini</a:t>
            </a:r>
            <a:r>
              <a:rPr lang="en-US" dirty="0"/>
              <a:t> (espoused value)</a:t>
            </a:r>
          </a:p>
          <a:p>
            <a:pPr marL="651510" indent="-514350">
              <a:buNone/>
            </a:pPr>
            <a:r>
              <a:rPr lang="en-US" dirty="0"/>
              <a:t>3. 	Organization - </a:t>
            </a:r>
            <a:r>
              <a:rPr lang="en-US" dirty="0" err="1"/>
              <a:t>Comunity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Menyangkut</a:t>
            </a:r>
            <a:r>
              <a:rPr lang="en-US" dirty="0"/>
              <a:t> </a:t>
            </a:r>
            <a:r>
              <a:rPr lang="en-US" dirty="0" err="1" smtClean="0"/>
              <a:t>kompatibilitas</a:t>
            </a:r>
            <a:r>
              <a:rPr lang="en-US" dirty="0" smtClean="0"/>
              <a:t> </a:t>
            </a:r>
            <a:r>
              <a:rPr lang="en-US" dirty="0"/>
              <a:t>dominant value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di mana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  <a:p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7968"/>
            <a:ext cx="8229600" cy="1143000"/>
          </a:xfrm>
        </p:spPr>
        <p:txBody>
          <a:bodyPr/>
          <a:lstStyle/>
          <a:p>
            <a:r>
              <a:rPr lang="en-US" dirty="0"/>
              <a:t>Learning Objective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95525"/>
            <a:ext cx="8229600" cy="4525963"/>
          </a:xfrm>
        </p:spPr>
        <p:txBody>
          <a:bodyPr/>
          <a:lstStyle/>
          <a:p>
            <a:r>
              <a:rPr lang="en-US" dirty="0" err="1" smtClean="0"/>
              <a:t>Rangkumkan</a:t>
            </a:r>
            <a:r>
              <a:rPr lang="en-US" dirty="0" smtClean="0"/>
              <a:t> lima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diteliti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23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t="-12121" r="3496" b="17676"/>
          <a:stretch/>
        </p:blipFill>
        <p:spPr bwMode="auto">
          <a:xfrm>
            <a:off x="4267200" y="1447800"/>
            <a:ext cx="429694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 across 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i="1" dirty="0" smtClean="0"/>
              <a:t>Individualism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Collectivism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Power distance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Uncertainty avoidance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Achievement motivation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168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5" y="1196752"/>
            <a:ext cx="9044005" cy="476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8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Individualism &amp; Collectivism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Individualism</a:t>
            </a:r>
            <a:r>
              <a:rPr lang="en-US" dirty="0" smtClean="0"/>
              <a:t>: </a:t>
            </a:r>
            <a:r>
              <a:rPr lang="en-US" dirty="0" err="1" smtClean="0"/>
              <a:t>seberapa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menghargai</a:t>
            </a:r>
            <a:r>
              <a:rPr lang="en-US" dirty="0" smtClean="0"/>
              <a:t> </a:t>
            </a:r>
            <a:r>
              <a:rPr lang="en-US" dirty="0" err="1" smtClean="0"/>
              <a:t>kebebasan</a:t>
            </a:r>
            <a:r>
              <a:rPr lang="en-US" dirty="0" smtClean="0"/>
              <a:t>, </a:t>
            </a:r>
            <a:r>
              <a:rPr lang="en-US" dirty="0" err="1" smtClean="0"/>
              <a:t>kemandirian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keunikan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Collectivism</a:t>
            </a:r>
            <a:r>
              <a:rPr lang="en-US" dirty="0" smtClean="0"/>
              <a:t>: </a:t>
            </a:r>
            <a:r>
              <a:rPr lang="en-US" dirty="0" err="1" smtClean="0"/>
              <a:t>seberapa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menghargai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/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keharmonisan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Individualism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collectivism</a:t>
            </a:r>
            <a:r>
              <a:rPr lang="en-US" dirty="0" smtClean="0"/>
              <a:t> </a:t>
            </a:r>
            <a:r>
              <a:rPr lang="en-US" b="1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berlawanan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ower dist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2" y="2819400"/>
            <a:ext cx="6648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Power distance</a:t>
            </a:r>
            <a:r>
              <a:rPr lang="en-US" dirty="0" smtClean="0"/>
              <a:t>: </a:t>
            </a:r>
            <a:r>
              <a:rPr lang="en-US" dirty="0" err="1" smtClean="0"/>
              <a:t>seberapa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orang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setara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Avoidance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Uncertainty avoidance</a:t>
            </a:r>
            <a:r>
              <a:rPr lang="en-US" dirty="0" smtClean="0"/>
              <a:t>: </a:t>
            </a:r>
            <a:r>
              <a:rPr lang="en-US" dirty="0" err="1" smtClean="0"/>
              <a:t>seberapa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orang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mentoleransi</a:t>
            </a:r>
            <a:r>
              <a:rPr lang="en-US" dirty="0" smtClean="0"/>
              <a:t> </a:t>
            </a:r>
            <a:r>
              <a:rPr lang="en-US" dirty="0" err="1" smtClean="0"/>
              <a:t>ketidakpastian</a:t>
            </a:r>
            <a:r>
              <a:rPr lang="en-US" dirty="0" smtClean="0"/>
              <a:t> (</a:t>
            </a:r>
            <a:r>
              <a:rPr lang="en-US" dirty="0" err="1" smtClean="0"/>
              <a:t>rendah</a:t>
            </a:r>
            <a:r>
              <a:rPr lang="en-US" dirty="0" smtClean="0"/>
              <a:t>),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seberapa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terancam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ketidakpastian</a:t>
            </a:r>
            <a:r>
              <a:rPr lang="en-US" dirty="0" smtClean="0"/>
              <a:t> (</a:t>
            </a:r>
            <a:r>
              <a:rPr lang="en-US" dirty="0" err="1" smtClean="0"/>
              <a:t>tinggi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3078" name="Picture 6" descr="Image result for uncertainty avoid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45024"/>
            <a:ext cx="2935162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Achievement-nurturing</a:t>
            </a:r>
            <a:br>
              <a:rPr lang="en-US" dirty="0" smtClean="0"/>
            </a:br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Achievement-nurturing orientation</a:t>
            </a:r>
            <a:r>
              <a:rPr lang="en-US" dirty="0" smtClean="0"/>
              <a:t>: </a:t>
            </a:r>
            <a:r>
              <a:rPr lang="en-US" dirty="0" err="1" smtClean="0"/>
              <a:t>hubungan</a:t>
            </a:r>
            <a:r>
              <a:rPr lang="en-US" dirty="0" smtClean="0"/>
              <a:t> yang </a:t>
            </a:r>
            <a:r>
              <a:rPr lang="en-US" dirty="0" err="1" smtClean="0"/>
              <a:t>kompetitif</a:t>
            </a:r>
            <a:r>
              <a:rPr lang="en-US" dirty="0" smtClean="0"/>
              <a:t> vs </a:t>
            </a:r>
            <a:r>
              <a:rPr lang="en-US" dirty="0" err="1" smtClean="0"/>
              <a:t>kooperatif</a:t>
            </a:r>
            <a:r>
              <a:rPr lang="en-US" dirty="0" smtClean="0"/>
              <a:t>.</a:t>
            </a:r>
          </a:p>
        </p:txBody>
      </p:sp>
      <p:sp>
        <p:nvSpPr>
          <p:cNvPr id="4" name="AutoShape 2" descr="Image result for nurtur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nurture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nurture cli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nurture clipar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1885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51018"/>
            <a:ext cx="250698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9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Antarnegara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9143999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1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7968"/>
            <a:ext cx="8229600" cy="1143000"/>
          </a:xfrm>
        </p:spPr>
        <p:txBody>
          <a:bodyPr/>
          <a:lstStyle/>
          <a:p>
            <a:r>
              <a:rPr lang="en-US" dirty="0"/>
              <a:t>Learning Objective </a:t>
            </a: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23517"/>
            <a:ext cx="8229600" cy="4525963"/>
          </a:xfrm>
        </p:spPr>
        <p:txBody>
          <a:bodyPr/>
          <a:lstStyle/>
          <a:p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moral, </a:t>
            </a:r>
            <a:r>
              <a:rPr lang="en-US" dirty="0" err="1" smtClean="0"/>
              <a:t>sensitivitas</a:t>
            </a:r>
            <a:r>
              <a:rPr lang="en-US" dirty="0" smtClean="0"/>
              <a:t> </a:t>
            </a:r>
            <a:r>
              <a:rPr lang="en-US" dirty="0" err="1" smtClean="0"/>
              <a:t>etis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etis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55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Values and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Ethical principles</a:t>
            </a:r>
          </a:p>
          <a:p>
            <a:pPr lvl="1"/>
            <a:r>
              <a:rPr lang="en-US" dirty="0" smtClean="0"/>
              <a:t>Utilitarianism</a:t>
            </a:r>
          </a:p>
          <a:p>
            <a:pPr lvl="1"/>
            <a:r>
              <a:rPr lang="en-US" dirty="0" smtClean="0"/>
              <a:t>Individual rights</a:t>
            </a:r>
          </a:p>
          <a:p>
            <a:pPr lvl="1"/>
            <a:r>
              <a:rPr lang="en-US" dirty="0" smtClean="0"/>
              <a:t>Distributive justice</a:t>
            </a:r>
          </a:p>
          <a:p>
            <a:r>
              <a:rPr lang="en-US" dirty="0" err="1" smtClean="0"/>
              <a:t>Faktor</a:t>
            </a:r>
            <a:r>
              <a:rPr lang="en-US" dirty="0" smtClean="0"/>
              <a:t> lain:</a:t>
            </a:r>
          </a:p>
          <a:p>
            <a:pPr lvl="1"/>
            <a:r>
              <a:rPr lang="en-US" dirty="0" smtClean="0"/>
              <a:t>Moral intensity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thical sensitivity</a:t>
            </a:r>
          </a:p>
          <a:p>
            <a:pPr lvl="1"/>
            <a:r>
              <a:rPr lang="en-US" dirty="0" smtClean="0"/>
              <a:t>situational influences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3667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1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Ethical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Utilitarianism</a:t>
            </a:r>
          </a:p>
          <a:p>
            <a:pPr lvl="1"/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kebaikan</a:t>
            </a:r>
            <a:r>
              <a:rPr lang="en-US" dirty="0" smtClean="0"/>
              <a:t> yang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orang yang </a:t>
            </a:r>
            <a:r>
              <a:rPr lang="en-US" dirty="0" err="1" smtClean="0"/>
              <a:t>sebanyak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. </a:t>
            </a:r>
            <a:r>
              <a:rPr lang="en-US" dirty="0" err="1" smtClean="0"/>
              <a:t>Disebut</a:t>
            </a:r>
            <a:r>
              <a:rPr lang="en-US" dirty="0" smtClean="0"/>
              <a:t> juga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konsekuensi</a:t>
            </a:r>
            <a:r>
              <a:rPr lang="en-US" dirty="0" smtClean="0"/>
              <a:t>: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proses.</a:t>
            </a:r>
          </a:p>
          <a:p>
            <a:r>
              <a:rPr lang="en-US" dirty="0" smtClean="0"/>
              <a:t>Individual rights</a:t>
            </a:r>
          </a:p>
          <a:p>
            <a:pPr lvl="1"/>
            <a:r>
              <a:rPr lang="en-US" dirty="0" err="1" smtClean="0"/>
              <a:t>Semua</a:t>
            </a:r>
            <a:r>
              <a:rPr lang="en-US" dirty="0" smtClean="0"/>
              <a:t> orang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legal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human rights</a:t>
            </a:r>
          </a:p>
        </p:txBody>
      </p:sp>
    </p:spTree>
    <p:extLst>
      <p:ext uri="{BB962C8B-B14F-4D97-AF65-F5344CB8AC3E}">
        <p14:creationId xmlns:p14="http://schemas.microsoft.com/office/powerpoint/2010/main" val="5679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Distributive justice</a:t>
            </a:r>
          </a:p>
          <a:p>
            <a:pPr lvl="1"/>
            <a:r>
              <a:rPr lang="en-US" dirty="0" smtClean="0"/>
              <a:t>Orang yang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yang </a:t>
            </a:r>
            <a:r>
              <a:rPr lang="en-US" dirty="0" err="1" smtClean="0"/>
              <a:t>mirip</a:t>
            </a:r>
            <a:r>
              <a:rPr lang="en-US" dirty="0" smtClean="0"/>
              <a:t>,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/>
              <a:t>o</a:t>
            </a:r>
            <a:r>
              <a:rPr lang="en-US" dirty="0" smtClean="0"/>
              <a:t>rang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memperolehnya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, </a:t>
            </a:r>
            <a:r>
              <a:rPr lang="en-US" dirty="0" err="1" smtClean="0"/>
              <a:t>setara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perbedaannya</a:t>
            </a:r>
            <a:endParaRPr lang="en-US" dirty="0" smtClean="0"/>
          </a:p>
          <a:p>
            <a:pPr lvl="1"/>
            <a:r>
              <a:rPr lang="en-US" dirty="0" err="1" smtClean="0"/>
              <a:t>Ketidaksetaraan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,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kebaikan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yang paling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beruntung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et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927" y="3861048"/>
            <a:ext cx="3657600" cy="209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00200"/>
            <a:ext cx="8229600" cy="5029200"/>
          </a:xfrm>
        </p:spPr>
        <p:txBody>
          <a:bodyPr>
            <a:normAutofit/>
          </a:bodyPr>
          <a:lstStyle/>
          <a:p>
            <a:r>
              <a:rPr lang="en-US" i="1" dirty="0" smtClean="0"/>
              <a:t>Moral intensity</a:t>
            </a:r>
          </a:p>
          <a:p>
            <a:pPr lvl="1"/>
            <a:r>
              <a:rPr lang="en-US" dirty="0" err="1" smtClean="0"/>
              <a:t>Seberapa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pengaplikasian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etis</a:t>
            </a:r>
            <a:endParaRPr lang="en-US" dirty="0" smtClean="0"/>
          </a:p>
          <a:p>
            <a:pPr lvl="1"/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i="1" dirty="0" smtClean="0"/>
              <a:t>moral intensity</a:t>
            </a:r>
            <a:r>
              <a:rPr lang="en-US" dirty="0" smtClean="0"/>
              <a:t> di </a:t>
            </a:r>
            <a:r>
              <a:rPr lang="en-US" dirty="0" err="1" smtClean="0"/>
              <a:t>pikiran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konsekuensi</a:t>
            </a:r>
            <a:endParaRPr lang="en-US" dirty="0" smtClean="0"/>
          </a:p>
          <a:p>
            <a:pPr lvl="2"/>
            <a:r>
              <a:rPr lang="en-US" dirty="0" err="1" smtClean="0"/>
              <a:t>Konsensus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pPr lvl="2"/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efeknya</a:t>
            </a:r>
            <a:endParaRPr lang="en-US" dirty="0" smtClean="0"/>
          </a:p>
          <a:p>
            <a:pPr lvl="2"/>
            <a:r>
              <a:rPr lang="en-US" dirty="0" err="1" smtClean="0"/>
              <a:t>Kesegeraan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konsekuensi</a:t>
            </a:r>
            <a:endParaRPr lang="en-US" dirty="0" smtClean="0"/>
          </a:p>
          <a:p>
            <a:pPr lvl="2"/>
            <a:r>
              <a:rPr lang="en-US" dirty="0" err="1" smtClean="0"/>
              <a:t>Konsentrasi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endParaRPr lang="en-US" dirty="0" smtClean="0"/>
          </a:p>
          <a:p>
            <a:pPr lvl="2"/>
            <a:r>
              <a:rPr lang="en-US" dirty="0" err="1" smtClean="0"/>
              <a:t>Kedekatan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terpengaruh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9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id-ID" sz="3600" b="1" dirty="0" smtClean="0">
                <a:solidFill>
                  <a:schemeClr val="tx1"/>
                </a:solidFill>
              </a:rPr>
              <a:t>M</a:t>
            </a:r>
            <a:r>
              <a:rPr lang="id-ID" dirty="0" smtClean="0">
                <a:solidFill>
                  <a:schemeClr val="tx1"/>
                </a:solidFill>
              </a:rPr>
              <a:t>otivation: mewakili kekuatan dalam diri seseorang yang mempengaruhi arah, intensitas, dan ketekunannya dari per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id-ID" dirty="0" smtClean="0">
                <a:solidFill>
                  <a:schemeClr val="tx1"/>
                </a:solidFill>
              </a:rPr>
              <a:t>laku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kemauannya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sendiri</a:t>
            </a:r>
            <a:r>
              <a:rPr lang="id-ID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id-ID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9586"/>
            <a:ext cx="5148064" cy="269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4191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Ethical sensitivity</a:t>
            </a:r>
          </a:p>
          <a:p>
            <a:pPr lvl="1"/>
            <a:r>
              <a:rPr lang="en-US" dirty="0" err="1" smtClean="0"/>
              <a:t>Karakteristik</a:t>
            </a:r>
            <a:r>
              <a:rPr lang="en-US" dirty="0" smtClean="0"/>
              <a:t>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menyadari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etis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seberapa</a:t>
            </a:r>
            <a:r>
              <a:rPr lang="en-US" dirty="0" smtClean="0"/>
              <a:t> </a:t>
            </a:r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endParaRPr lang="en-US" dirty="0" smtClean="0"/>
          </a:p>
          <a:p>
            <a:r>
              <a:rPr lang="en-US" i="1" dirty="0" smtClean="0"/>
              <a:t>Situational influence</a:t>
            </a:r>
          </a:p>
          <a:p>
            <a:pPr lvl="1"/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atasan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berbohong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melanggar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yang </a:t>
            </a:r>
            <a:r>
              <a:rPr lang="en-US" dirty="0" err="1" smtClean="0"/>
              <a:t>Etis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terbesar</a:t>
            </a:r>
            <a:r>
              <a:rPr lang="en-US" dirty="0" smtClean="0"/>
              <a:t> di US </a:t>
            </a:r>
            <a:r>
              <a:rPr lang="en-US" dirty="0" err="1" smtClean="0"/>
              <a:t>dan</a:t>
            </a:r>
            <a:r>
              <a:rPr lang="en-US" dirty="0" smtClean="0"/>
              <a:t> UK </a:t>
            </a:r>
            <a:r>
              <a:rPr lang="en-US" dirty="0" err="1" smtClean="0"/>
              <a:t>punya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etik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etik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etis</a:t>
            </a:r>
            <a:endParaRPr lang="en-US" dirty="0" smtClean="0"/>
          </a:p>
          <a:p>
            <a:r>
              <a:rPr lang="en-US" dirty="0" err="1" smtClean="0"/>
              <a:t>Banyak</a:t>
            </a:r>
            <a:r>
              <a:rPr lang="en-US" dirty="0" smtClean="0"/>
              <a:t> firma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etis</a:t>
            </a:r>
            <a:endParaRPr lang="en-US" dirty="0" smtClean="0"/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 hotline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melaporkan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etis</a:t>
            </a:r>
            <a:r>
              <a:rPr lang="en-US" dirty="0" smtClean="0"/>
              <a:t> di </a:t>
            </a:r>
            <a:r>
              <a:rPr lang="en-US" dirty="0" err="1" smtClean="0"/>
              <a:t>perusahaannya</a:t>
            </a:r>
            <a:endParaRPr lang="en-US" dirty="0" smtClean="0"/>
          </a:p>
          <a:p>
            <a:r>
              <a:rPr lang="en-US" dirty="0" err="1" smtClean="0"/>
              <a:t>Pondasi</a:t>
            </a:r>
            <a:r>
              <a:rPr lang="en-US" dirty="0" smtClean="0"/>
              <a:t> yang paling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yang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etis</a:t>
            </a:r>
            <a:r>
              <a:rPr lang="en-US" dirty="0" smtClean="0"/>
              <a:t>, yang </a:t>
            </a:r>
            <a:r>
              <a:rPr lang="en-US" dirty="0" err="1" smtClean="0"/>
              <a:t>didukung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etis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pemimpinnya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MacShane</a:t>
            </a:r>
            <a:r>
              <a:rPr lang="en-US" dirty="0"/>
              <a:t>, S. L., &amp; Von </a:t>
            </a:r>
            <a:r>
              <a:rPr lang="en-US" dirty="0" err="1"/>
              <a:t>Glinow</a:t>
            </a:r>
            <a:r>
              <a:rPr lang="en-US" dirty="0"/>
              <a:t>, M. </a:t>
            </a:r>
            <a:r>
              <a:rPr lang="en-US"/>
              <a:t>A</a:t>
            </a:r>
            <a:r>
              <a:rPr lang="en-US" smtClean="0"/>
              <a:t>. </a:t>
            </a:r>
            <a:r>
              <a:rPr lang="en-US" dirty="0"/>
              <a:t>(</a:t>
            </a:r>
            <a:r>
              <a:rPr lang="en-US" dirty="0" smtClean="0"/>
              <a:t>2010).</a:t>
            </a:r>
            <a:r>
              <a:rPr lang="en-US" dirty="0"/>
              <a:t> </a:t>
            </a:r>
            <a:r>
              <a:rPr lang="en-US" i="1" dirty="0"/>
              <a:t>Organizational Behavior: Emerging </a:t>
            </a:r>
            <a:r>
              <a:rPr lang="en-US" i="1" dirty="0" smtClean="0"/>
              <a:t>Knowledge and Practice for the Real World</a:t>
            </a:r>
            <a:r>
              <a:rPr lang="en-US" dirty="0" smtClean="0"/>
              <a:t>. </a:t>
            </a:r>
            <a:r>
              <a:rPr lang="en-US" dirty="0"/>
              <a:t>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7512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92" y="1124744"/>
            <a:ext cx="8229600" cy="4093759"/>
          </a:xfrm>
        </p:spPr>
        <p:txBody>
          <a:bodyPr/>
          <a:lstStyle/>
          <a:p>
            <a:r>
              <a:rPr lang="id-ID" sz="3600" b="1" dirty="0" smtClean="0">
                <a:solidFill>
                  <a:schemeClr val="tx1"/>
                </a:solidFill>
              </a:rPr>
              <a:t>A</a:t>
            </a:r>
            <a:r>
              <a:rPr lang="id-ID" dirty="0" smtClean="0">
                <a:solidFill>
                  <a:schemeClr val="tx1"/>
                </a:solidFill>
              </a:rPr>
              <a:t>bility: bakat </a:t>
            </a:r>
            <a:r>
              <a:rPr lang="id-ID" dirty="0" smtClean="0"/>
              <a:t>alami </a:t>
            </a:r>
            <a:r>
              <a:rPr lang="id-ID" dirty="0"/>
              <a:t>dan kemampuan </a:t>
            </a:r>
            <a:r>
              <a:rPr lang="en-US" dirty="0" smtClean="0"/>
              <a:t>yang </a:t>
            </a:r>
            <a:r>
              <a:rPr lang="en-US" dirty="0" err="1" smtClean="0"/>
              <a:t>dipelajari</a:t>
            </a:r>
            <a:r>
              <a:rPr lang="id-ID" dirty="0" smtClean="0"/>
              <a:t> </a:t>
            </a:r>
            <a:r>
              <a:rPr lang="id-ID" dirty="0"/>
              <a:t>yang dibutuhkan untuk berhasil menyelesaikan sebuah tugas.</a:t>
            </a:r>
            <a:endParaRPr lang="id-ID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108448" y="2462385"/>
            <a:ext cx="504056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47664" y="3800854"/>
            <a:ext cx="3468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/>
              <a:t>Kompetens</a:t>
            </a:r>
            <a:r>
              <a:rPr lang="en-US" sz="4000" dirty="0" err="1" smtClean="0"/>
              <a:t>i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1"/>
          <a:stretch/>
        </p:blipFill>
        <p:spPr bwMode="auto">
          <a:xfrm>
            <a:off x="5292080" y="3933056"/>
            <a:ext cx="3312368" cy="257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1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9" y="764704"/>
            <a:ext cx="8229600" cy="2116832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tx1"/>
                </a:solidFill>
              </a:rPr>
              <a:t>R</a:t>
            </a:r>
            <a:r>
              <a:rPr lang="id-ID" dirty="0" smtClean="0">
                <a:solidFill>
                  <a:schemeClr val="tx1"/>
                </a:solidFill>
              </a:rPr>
              <a:t>ole perceptions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/>
              <a:t>Sejauh</a:t>
            </a:r>
            <a:r>
              <a:rPr lang="en-US" dirty="0"/>
              <a:t> mana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 smtClean="0"/>
              <a:t>memahami</a:t>
            </a:r>
            <a:r>
              <a:rPr lang="id-ID" dirty="0" smtClean="0"/>
              <a:t> tugas mereka atau apa yang diharapkan dari mereka.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381" y="3933056"/>
            <a:ext cx="5544616" cy="26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2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r>
              <a:rPr lang="id-ID" sz="3600" b="1" dirty="0" smtClean="0">
                <a:solidFill>
                  <a:schemeClr val="tx1"/>
                </a:solidFill>
              </a:rPr>
              <a:t>S</a:t>
            </a:r>
            <a:r>
              <a:rPr lang="id-ID" dirty="0" smtClean="0">
                <a:solidFill>
                  <a:schemeClr val="tx1"/>
                </a:solidFill>
              </a:rPr>
              <a:t>ituational factors: </a:t>
            </a:r>
            <a:r>
              <a:rPr lang="id-ID" dirty="0" smtClean="0"/>
              <a:t>mencakup </a:t>
            </a:r>
            <a:r>
              <a:rPr lang="id-ID" dirty="0"/>
              <a:t>kondisi di luar kendali langsung </a:t>
            </a:r>
            <a:r>
              <a:rPr lang="id-ID" dirty="0" smtClean="0"/>
              <a:t>seorang karyawan </a:t>
            </a:r>
            <a:r>
              <a:rPr lang="id-ID" dirty="0"/>
              <a:t>yang </a:t>
            </a:r>
            <a:r>
              <a:rPr lang="id-ID" dirty="0" smtClean="0"/>
              <a:t>dapat menghambat </a:t>
            </a:r>
            <a:r>
              <a:rPr lang="id-ID" dirty="0"/>
              <a:t>atau memfasilitasi perilaku dan kinerja. </a:t>
            </a:r>
            <a:endParaRPr lang="en-US" dirty="0"/>
          </a:p>
        </p:txBody>
      </p:sp>
      <p:pic>
        <p:nvPicPr>
          <p:cNvPr id="1028" name="Picture 4" descr="Hasil gambar untuk waktu kerj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0"/>
          <a:stretch/>
        </p:blipFill>
        <p:spPr bwMode="auto">
          <a:xfrm>
            <a:off x="4499992" y="2708920"/>
            <a:ext cx="3960440" cy="359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0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936"/>
            <a:ext cx="8229600" cy="1143000"/>
          </a:xfrm>
        </p:spPr>
        <p:txBody>
          <a:bodyPr/>
          <a:lstStyle/>
          <a:p>
            <a:r>
              <a:rPr lang="en-US" dirty="0" smtClean="0"/>
              <a:t>Learning Objective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4525963"/>
          </a:xfrm>
        </p:spPr>
        <p:txBody>
          <a:bodyPr/>
          <a:lstStyle/>
          <a:p>
            <a:r>
              <a:rPr lang="en-US" dirty="0" err="1" smtClean="0"/>
              <a:t>Definisikan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diskusikan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06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Personality in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 smtClean="0"/>
              <a:t>Personality: </a:t>
            </a:r>
            <a:r>
              <a:rPr lang="id-ID" dirty="0"/>
              <a:t>Pola pikir, emosi, dan perilaku yang relatif bertahan lama yang menjadi </a:t>
            </a:r>
            <a:r>
              <a:rPr lang="en-US" dirty="0" err="1" smtClean="0"/>
              <a:t>karakteristik</a:t>
            </a:r>
            <a:r>
              <a:rPr lang="en-US" dirty="0" smtClean="0"/>
              <a:t> d</a:t>
            </a:r>
            <a:r>
              <a:rPr lang="id-ID" dirty="0" smtClean="0"/>
              <a:t>iri </a:t>
            </a:r>
            <a:r>
              <a:rPr lang="id-ID" dirty="0"/>
              <a:t>seseorang,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id-ID" dirty="0" smtClean="0"/>
              <a:t> </a:t>
            </a:r>
            <a:r>
              <a:rPr lang="id-ID" dirty="0"/>
              <a:t>proses psikologis di balik karakteristik itu.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040"/>
            <a:ext cx="5112568" cy="267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9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529</TotalTime>
  <Words>1096</Words>
  <Application>Microsoft Office PowerPoint</Application>
  <PresentationFormat>On-screen Show (4:3)</PresentationFormat>
  <Paragraphs>154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Flow</vt:lpstr>
      <vt:lpstr>Individual Behavior,  Personality, and Values</vt:lpstr>
      <vt:lpstr>Learning Objective 1</vt:lpstr>
      <vt:lpstr> </vt:lpstr>
      <vt:lpstr> </vt:lpstr>
      <vt:lpstr> </vt:lpstr>
      <vt:lpstr> </vt:lpstr>
      <vt:lpstr> </vt:lpstr>
      <vt:lpstr>Learning Objective 2</vt:lpstr>
      <vt:lpstr>Personality in Organizations</vt:lpstr>
      <vt:lpstr>Personality Determinants: Nature versus Nurture</vt:lpstr>
      <vt:lpstr>Learning Objective 3</vt:lpstr>
      <vt:lpstr>Five-Factor Model (FFM)</vt:lpstr>
      <vt:lpstr>Five-Factor Model (FFM)</vt:lpstr>
      <vt:lpstr>Myers-Briggs Type Indicator (MBTI)</vt:lpstr>
      <vt:lpstr>Learning Objective 4</vt:lpstr>
      <vt:lpstr>Konsep Diri: “Saya” dalam Perilaku Organisasional</vt:lpstr>
      <vt:lpstr>Perbaikan Diri / Self Enhancement</vt:lpstr>
      <vt:lpstr>Verifikasi diri / Self-Verification</vt:lpstr>
      <vt:lpstr>Evaluasi diri</vt:lpstr>
      <vt:lpstr>Efikasi diri</vt:lpstr>
      <vt:lpstr>Locus of Control</vt:lpstr>
      <vt:lpstr>Learning Objective 5</vt:lpstr>
      <vt:lpstr> </vt:lpstr>
      <vt:lpstr>PowerPoint Presentation</vt:lpstr>
      <vt:lpstr>Learning Objective 6</vt:lpstr>
      <vt:lpstr>Nilai</vt:lpstr>
      <vt:lpstr> </vt:lpstr>
      <vt:lpstr>Learning Objective 7</vt:lpstr>
      <vt:lpstr>Values across Cultures</vt:lpstr>
      <vt:lpstr>Individualism &amp; Collectivism</vt:lpstr>
      <vt:lpstr>Power Distance</vt:lpstr>
      <vt:lpstr>Uncertainty Avoidance</vt:lpstr>
      <vt:lpstr>Achievement-nurturing Orientation</vt:lpstr>
      <vt:lpstr>Perbandingan Antarnegara</vt:lpstr>
      <vt:lpstr>Learning Objective 8</vt:lpstr>
      <vt:lpstr>Ethical Values and Behavior</vt:lpstr>
      <vt:lpstr>Ethical Principles</vt:lpstr>
      <vt:lpstr>Ethical Principles</vt:lpstr>
      <vt:lpstr>Faktor Lain</vt:lpstr>
      <vt:lpstr>Faktor Lain</vt:lpstr>
      <vt:lpstr>Mendukung Perilaku yang Etis</vt:lpstr>
      <vt:lpstr>Referensi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 behavior, personality, and values</dc:title>
  <dc:creator>Rahmi</dc:creator>
  <cp:lastModifiedBy>test</cp:lastModifiedBy>
  <cp:revision>84</cp:revision>
  <dcterms:created xsi:type="dcterms:W3CDTF">2018-01-31T12:06:29Z</dcterms:created>
  <dcterms:modified xsi:type="dcterms:W3CDTF">2018-02-09T13:24:47Z</dcterms:modified>
</cp:coreProperties>
</file>