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Arial Narrow"/>
      <p:regular r:id="rId30"/>
      <p:bold r:id="rId31"/>
      <p:italic r:id="rId32"/>
      <p:boldItalic r:id="rId3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bold.fntdata"/><Relationship Id="rId30" Type="http://schemas.openxmlformats.org/officeDocument/2006/relationships/font" Target="fonts/ArialNarrow-regular.fntdata"/><Relationship Id="rId11" Type="http://schemas.openxmlformats.org/officeDocument/2006/relationships/slide" Target="slides/slide6.xml"/><Relationship Id="rId33" Type="http://schemas.openxmlformats.org/officeDocument/2006/relationships/font" Target="fonts/ArialNarrow-boldItalic.fntdata"/><Relationship Id="rId10" Type="http://schemas.openxmlformats.org/officeDocument/2006/relationships/slide" Target="slides/slide5.xml"/><Relationship Id="rId32" Type="http://schemas.openxmlformats.org/officeDocument/2006/relationships/font" Target="fonts/ArialNarrow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2192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1pPr>
            <a:lvl2pPr indent="0" marL="4572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2pPr>
            <a:lvl3pPr indent="0" marL="9144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3pPr>
            <a:lvl4pPr indent="0" marL="13716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4pPr>
            <a:lvl5pPr indent="0" marL="18288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5pPr>
            <a:lvl6pPr indent="0" marL="22860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6pPr>
            <a:lvl7pPr indent="0" marL="27432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7pPr>
            <a:lvl8pPr indent="0" marL="32004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8pPr>
            <a:lvl9pPr indent="0" marL="36576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685800" y="200788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09018" y="-99218"/>
            <a:ext cx="4525963" cy="79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marL="3429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77800" marL="74295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2pPr>
            <a:lvl3pPr indent="-120650" marL="1143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20650" marL="1600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4pPr>
            <a:lvl5pPr indent="-120650" marL="20574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20650" marL="25146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20650" marL="29718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20650" marL="3429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20650" marL="3886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marL="3429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77800" marL="74295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2pPr>
            <a:lvl3pPr indent="-120650" marL="1143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20650" marL="1600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4pPr>
            <a:lvl5pPr indent="-120650" marL="20574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20650" marL="25146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20650" marL="29718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20650" marL="3429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20650" marL="3886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marL="3429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77800" marL="74295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2pPr>
            <a:lvl3pPr indent="-120650" marL="1143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20650" marL="1600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4pPr>
            <a:lvl5pPr indent="-120650" marL="20574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20650" marL="25146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20650" marL="29718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20650" marL="3429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20650" marL="3886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09600" y="3462337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Arial Narrow"/>
              <a:buNone/>
              <a:defRPr/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609600" y="1600199"/>
            <a:ext cx="3733800" cy="5746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Arial Narrow"/>
              <a:buNone/>
              <a:defRPr/>
            </a:lvl1pPr>
            <a:lvl2pPr indent="0" marL="457200" rtl="0">
              <a:spcBef>
                <a:spcPts val="0"/>
              </a:spcBef>
              <a:buFont typeface="Arial Narrow"/>
              <a:buNone/>
              <a:defRPr/>
            </a:lvl2pPr>
            <a:lvl3pPr indent="0" marL="914400" rtl="0">
              <a:spcBef>
                <a:spcPts val="0"/>
              </a:spcBef>
              <a:buFont typeface="Arial Narrow"/>
              <a:buNone/>
              <a:defRPr/>
            </a:lvl3pPr>
            <a:lvl4pPr indent="0" marL="1371600" rtl="0">
              <a:spcBef>
                <a:spcPts val="0"/>
              </a:spcBef>
              <a:buFont typeface="Arial Narrow"/>
              <a:buNone/>
              <a:defRPr/>
            </a:lvl4pPr>
            <a:lvl5pPr indent="0" marL="1828800" rtl="0">
              <a:spcBef>
                <a:spcPts val="0"/>
              </a:spcBef>
              <a:buFont typeface="Arial Narrow"/>
              <a:buNone/>
              <a:defRPr/>
            </a:lvl5pPr>
            <a:lvl6pPr indent="0" marL="2286000" rtl="0">
              <a:spcBef>
                <a:spcPts val="0"/>
              </a:spcBef>
              <a:buFont typeface="Arial Narrow"/>
              <a:buNone/>
              <a:defRPr/>
            </a:lvl6pPr>
            <a:lvl7pPr indent="0" marL="2743200" rtl="0">
              <a:spcBef>
                <a:spcPts val="0"/>
              </a:spcBef>
              <a:buFont typeface="Arial Narrow"/>
              <a:buNone/>
              <a:defRPr/>
            </a:lvl7pPr>
            <a:lvl8pPr indent="0" marL="3200400" rtl="0">
              <a:spcBef>
                <a:spcPts val="0"/>
              </a:spcBef>
              <a:buFont typeface="Arial Narrow"/>
              <a:buNone/>
              <a:defRPr/>
            </a:lvl8pPr>
            <a:lvl9pPr indent="0" marL="3657600" rtl="0">
              <a:spcBef>
                <a:spcPts val="0"/>
              </a:spcBef>
              <a:buFont typeface="Arial Narrow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800600" y="1600199"/>
            <a:ext cx="3733800" cy="5746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Arial Narrow"/>
              <a:buNone/>
              <a:defRPr/>
            </a:lvl1pPr>
            <a:lvl2pPr indent="0" marL="457200" rtl="0">
              <a:spcBef>
                <a:spcPts val="0"/>
              </a:spcBef>
              <a:buFont typeface="Arial Narrow"/>
              <a:buNone/>
              <a:defRPr/>
            </a:lvl2pPr>
            <a:lvl3pPr indent="0" marL="914400" rtl="0">
              <a:spcBef>
                <a:spcPts val="0"/>
              </a:spcBef>
              <a:buFont typeface="Arial Narrow"/>
              <a:buNone/>
              <a:defRPr/>
            </a:lvl3pPr>
            <a:lvl4pPr indent="0" marL="1371600" rtl="0">
              <a:spcBef>
                <a:spcPts val="0"/>
              </a:spcBef>
              <a:buFont typeface="Arial Narrow"/>
              <a:buNone/>
              <a:defRPr/>
            </a:lvl4pPr>
            <a:lvl5pPr indent="0" marL="1828800" rtl="0">
              <a:spcBef>
                <a:spcPts val="0"/>
              </a:spcBef>
              <a:buFont typeface="Arial Narrow"/>
              <a:buNone/>
              <a:defRPr/>
            </a:lvl5pPr>
            <a:lvl6pPr indent="0" marL="2286000" rtl="0">
              <a:spcBef>
                <a:spcPts val="0"/>
              </a:spcBef>
              <a:buFont typeface="Arial Narrow"/>
              <a:buNone/>
              <a:defRPr/>
            </a:lvl6pPr>
            <a:lvl7pPr indent="0" marL="2743200" rtl="0">
              <a:spcBef>
                <a:spcPts val="0"/>
              </a:spcBef>
              <a:buFont typeface="Arial Narrow"/>
              <a:buNone/>
              <a:defRPr/>
            </a:lvl7pPr>
            <a:lvl8pPr indent="0" marL="3200400" rtl="0">
              <a:spcBef>
                <a:spcPts val="0"/>
              </a:spcBef>
              <a:buFont typeface="Arial Narrow"/>
              <a:buNone/>
              <a:defRPr/>
            </a:lvl8pPr>
            <a:lvl9pPr indent="0" marL="3657600" rtl="0">
              <a:spcBef>
                <a:spcPts val="0"/>
              </a:spcBef>
              <a:buFont typeface="Arial Narrow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3962400" y="1447800"/>
            <a:ext cx="4648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marL="3429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77800" marL="74295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2pPr>
            <a:lvl3pPr indent="-120650" marL="1143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20650" marL="1600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4pPr>
            <a:lvl5pPr indent="-120650" marL="20574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20650" marL="25146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20650" marL="29718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20650" marL="34290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20650" marL="388620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612647" y="1447800"/>
            <a:ext cx="2971799" cy="10972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612647" y="2547891"/>
            <a:ext cx="2971799" cy="31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 Narrow"/>
              <a:buNone/>
              <a:defRPr/>
            </a:lvl1pPr>
            <a:lvl2pPr indent="0" marL="457200" rtl="0">
              <a:spcBef>
                <a:spcPts val="0"/>
              </a:spcBef>
              <a:buFont typeface="Arial Narrow"/>
              <a:buNone/>
              <a:defRPr/>
            </a:lvl2pPr>
            <a:lvl3pPr indent="0" marL="914400" rtl="0">
              <a:spcBef>
                <a:spcPts val="0"/>
              </a:spcBef>
              <a:buFont typeface="Arial Narrow"/>
              <a:buNone/>
              <a:defRPr/>
            </a:lvl3pPr>
            <a:lvl4pPr indent="0" marL="1371600" rtl="0">
              <a:spcBef>
                <a:spcPts val="0"/>
              </a:spcBef>
              <a:buFont typeface="Arial Narrow"/>
              <a:buNone/>
              <a:defRPr/>
            </a:lvl4pPr>
            <a:lvl5pPr indent="0" marL="1828800" rtl="0">
              <a:spcBef>
                <a:spcPts val="0"/>
              </a:spcBef>
              <a:buFont typeface="Arial Narrow"/>
              <a:buNone/>
              <a:defRPr/>
            </a:lvl5pPr>
            <a:lvl6pPr indent="0" marL="2286000" rtl="0">
              <a:spcBef>
                <a:spcPts val="0"/>
              </a:spcBef>
              <a:buFont typeface="Arial Narrow"/>
              <a:buNone/>
              <a:defRPr/>
            </a:lvl6pPr>
            <a:lvl7pPr indent="0" marL="2743200" rtl="0">
              <a:spcBef>
                <a:spcPts val="0"/>
              </a:spcBef>
              <a:buFont typeface="Arial Narrow"/>
              <a:buNone/>
              <a:defRPr/>
            </a:lvl7pPr>
            <a:lvl8pPr indent="0" marL="3200400" rtl="0">
              <a:spcBef>
                <a:spcPts val="0"/>
              </a:spcBef>
              <a:buFont typeface="Arial Narrow"/>
              <a:buNone/>
              <a:defRPr/>
            </a:lvl8pPr>
            <a:lvl9pPr indent="0" marL="3657600" rtl="0">
              <a:spcBef>
                <a:spcPts val="0"/>
              </a:spcBef>
              <a:buFont typeface="Arial Narrow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type="title"/>
          </p:nvPr>
        </p:nvSpPr>
        <p:spPr>
          <a:xfrm>
            <a:off x="609600" y="1447800"/>
            <a:ext cx="2971799" cy="10972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4657344" y="1447800"/>
            <a:ext cx="3419855" cy="347471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09600" y="2547890"/>
            <a:ext cx="2971799" cy="24051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 Narrow"/>
              <a:buNone/>
              <a:defRPr/>
            </a:lvl1pPr>
            <a:lvl2pPr indent="0" marL="457200" rtl="0">
              <a:spcBef>
                <a:spcPts val="0"/>
              </a:spcBef>
              <a:buFont typeface="Arial Narrow"/>
              <a:buNone/>
              <a:defRPr/>
            </a:lvl2pPr>
            <a:lvl3pPr indent="0" marL="914400" rtl="0">
              <a:spcBef>
                <a:spcPts val="0"/>
              </a:spcBef>
              <a:buFont typeface="Arial Narrow"/>
              <a:buNone/>
              <a:defRPr/>
            </a:lvl3pPr>
            <a:lvl4pPr indent="0" marL="1371600" rtl="0">
              <a:spcBef>
                <a:spcPts val="0"/>
              </a:spcBef>
              <a:buFont typeface="Arial Narrow"/>
              <a:buNone/>
              <a:defRPr/>
            </a:lvl4pPr>
            <a:lvl5pPr indent="0" marL="1828800" rtl="0">
              <a:spcBef>
                <a:spcPts val="0"/>
              </a:spcBef>
              <a:buFont typeface="Arial Narrow"/>
              <a:buNone/>
              <a:defRPr/>
            </a:lvl5pPr>
            <a:lvl6pPr indent="0" marL="2286000" rtl="0">
              <a:spcBef>
                <a:spcPts val="0"/>
              </a:spcBef>
              <a:buFont typeface="Arial Narrow"/>
              <a:buNone/>
              <a:defRPr/>
            </a:lvl6pPr>
            <a:lvl7pPr indent="0" marL="2743200" rtl="0">
              <a:spcBef>
                <a:spcPts val="0"/>
              </a:spcBef>
              <a:buFont typeface="Arial Narrow"/>
              <a:buNone/>
              <a:defRPr/>
            </a:lvl7pPr>
            <a:lvl8pPr indent="0" marL="3200400" rtl="0">
              <a:spcBef>
                <a:spcPts val="0"/>
              </a:spcBef>
              <a:buFont typeface="Arial Narrow"/>
              <a:buNone/>
              <a:defRPr/>
            </a:lvl8pPr>
            <a:lvl9pPr indent="0" marL="3657600" rtl="0">
              <a:spcBef>
                <a:spcPts val="0"/>
              </a:spcBef>
              <a:buFont typeface="Arial Narrow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15D50"/>
            </a:gs>
            <a:gs pos="31000">
              <a:srgbClr val="2D291E"/>
            </a:gs>
            <a:gs pos="100000">
              <a:srgbClr val="2A271D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77800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2pPr>
            <a:lvl3pPr indent="-120650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20650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4pPr>
            <a:lvl5pPr indent="-120650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20650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20650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20650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20650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subTitle"/>
          </p:nvPr>
        </p:nvSpPr>
        <p:spPr>
          <a:xfrm>
            <a:off x="0" y="4343400"/>
            <a:ext cx="9144000" cy="1371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Cut Aldira R.C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160"/>
              </a:spcBef>
              <a:spcAft>
                <a:spcPts val="60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Jusiera Zahra S</a:t>
            </a:r>
          </a:p>
        </p:txBody>
      </p:sp>
      <p:sp>
        <p:nvSpPr>
          <p:cNvPr id="84" name="Shape 84"/>
          <p:cNvSpPr txBox="1"/>
          <p:nvPr>
            <p:ph type="ctrTitle"/>
          </p:nvPr>
        </p:nvSpPr>
        <p:spPr>
          <a:xfrm>
            <a:off x="685800" y="381000"/>
            <a:ext cx="7772400" cy="3096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6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BIOLOGY OF LEARNING AND MEMORY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0" name="Shape 1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" y="228600"/>
            <a:ext cx="8890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Penyakit Alzheimer</a:t>
            </a:r>
          </a:p>
          <a:p>
            <a:pPr indent="-295275" lvl="0" marL="62547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Pada umumnya terjadi pada usia lanjut</a:t>
            </a:r>
          </a:p>
          <a:p>
            <a:pPr indent="-295275" lvl="0" marL="62547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Penderita memiliki memori prosedural yang lebih baik daripada memori deklaratif. Mereka dapat bermain menggunakan tangan dengan baik, tetapi kemudian terkejut karena tidak ingat pernah belajar permainan tersebut sebelumnya</a:t>
            </a:r>
          </a:p>
          <a:p>
            <a:pPr indent="-295275" lvl="0" marL="625475" marR="0" rtl="0" algn="l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Penyakit Alzheimer ditandai dengan adanya gangguan memori dan gangguan perhatian yang  parah yang disebabkan oleh protein amiloid-beta didalam otak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AMNESIA DAN JENIS KERUSAKAN OTAK LAINNYA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2" name="Shape 1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8" y="152400"/>
            <a:ext cx="8805333" cy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MODULE 13.2 STORING INFORMATION IN THE NERVOUS SYSTEM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Segala aktivitas yang melewati otak akan meninggalkan jejak perubahan fisik, tetapi tidak semua perubahan tersebut adalah memori.</a:t>
            </a:r>
          </a:p>
          <a:p>
            <a:pPr indent="-1905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Yang akan dibahas pada bagian modul ini adalah,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 Narrow"/>
              <a:buAutoNum type="arabicPeriod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Pembelajaran dan sinapsis Hebbian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 Narrow"/>
              <a:buAutoNum type="arabicPeriod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Mekanisme sel tungga pada perubahan perilaku hewan tidak bertulang belakang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0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 Narrow"/>
              <a:buAutoNum type="arabicPeriod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Long-Term Potentiation pada hewan bertulang belakang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AND THE HEBBIAN SYNAPSE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Teori kondisioning operan milik Ivan Pavlov merupakan konsep pertama mengenai pembelajaran.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Donald O. Hebb menyatakan bahwa ketika akson dari neuron A “berulang kali atau terus-menerus berperan pada proses </a:t>
            </a:r>
            <a:r>
              <a:rPr b="0" baseline="0" i="1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firing </a:t>
            </a: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terhadap neuron B</a:t>
            </a:r>
            <a:r>
              <a:rPr b="0" baseline="0" i="1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maka terjadi sejumlah pertumbuhan atau perubahan metabolisme pada salah satu atau kedua sel tersebut” sehingga meningkatkan kemampuan akson neuron A untuk mengeksitasi sel B.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Sebuah sinapsis yang mengalami peningkatan efektivitas karena adanya gabungan aktivitas pada neuron prasinaptik dan postsinaptik → Sinapsis Hebbian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SINGLE-CELL MECHANISMS OF INVERTEBRATE BEHAVIOR CHANGE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Banyak peneliti menggunakan hewan avertebrata sebagai hewan experimen.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Susunan sistem saraf vertebrata dan avertebrata berbeda, namun tetap memiliki kesamaan pada kimiawi dalam neuron, pronsip potensial aksi, dan bahkan neurotrasmitter.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Apabila kita mengenali dasar-dasar fisik pembelajaran dan memori pada hewan avertebrata, kita dapat mengambil hipotesis mengenai apa yang mungkin dilakukan pada hewan vertebrata.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4190999" cy="715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1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APYSIA </a:t>
            </a:r>
            <a:r>
              <a:rPr b="0" baseline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AN EXPERIMENTAL ANIMAL</a:t>
            </a:r>
          </a:p>
        </p:txBody>
      </p:sp>
      <p:pic>
        <p:nvPicPr>
          <p:cNvPr id="176" name="Shape 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514600"/>
            <a:ext cx="36576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idx="2" type="body"/>
          </p:nvPr>
        </p:nvSpPr>
        <p:spPr>
          <a:xfrm>
            <a:off x="4267200" y="11430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1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Aplysia </a:t>
            </a: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memiliki jumlah neuron yang lebih sedikit dan banyak neuronnya yang berukuran besar sehingga mudah untuk dipelajari.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Neuron-neuron pada </a:t>
            </a:r>
            <a:r>
              <a:rPr b="0" baseline="0" i="1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Aplysia </a:t>
            </a: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identik satu sama lain sehingga peneliti yang berbeda dapat mempelajari hal yang sama.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Salah satu perilaku yang dipelajari adalah respon menarik diri, apabila disentuh sifon, mantel, atau insang.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HABITUATION IN </a:t>
            </a:r>
            <a:r>
              <a:rPr b="0" baseline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APLYSIA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600200"/>
            <a:ext cx="4038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Habituasi adalah penurunan respon terhadap sebuah stimulus yang diberikan berulang-ulang tanpa disertai adanya stimulus lain yang berubah.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Penurunan respon disebabkan oleh kelelahan otot → stimulasi langsung terhadap neuron motor akan menghasilkan konstraksi otot secara penuh.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Kesimpulannya adalah habituasi bergantung terhadap perubahan pada sinapsis antara neuron sesoris dan neuron motor.</a:t>
            </a:r>
          </a:p>
          <a:p>
            <a:pPr indent="-23495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4" name="Shape 18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6398" y="533400"/>
            <a:ext cx="3080802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5029200" y="228600"/>
            <a:ext cx="35052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SENSITIZATION IN </a:t>
            </a:r>
            <a:r>
              <a:rPr b="0" baseline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APLYSIA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533400" y="990600"/>
            <a:ext cx="7924799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Sensitisasi adalah peningkatan respon terhadap stimulus menengah yang diakibatkan oleh paparan terhadap stimulus yang lebih besar sebelumnya.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Stimulasi kuat akan mengesksitasi interneuron pendamping (</a:t>
            </a:r>
            <a:r>
              <a:rPr b="0" baseline="0" i="1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facilitating interneuron) </a:t>
            </a: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tertentu yang akan melepaskan serotonin (5-HT) ke terminal prasinaptik neuron-neuron sensori.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indent="-23495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1" name="Shape 19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581400"/>
            <a:ext cx="5714999" cy="310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7"/>
            <a:ext cx="5791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LONG-TERM POTENTIATION IN VERTEBRATES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066800"/>
            <a:ext cx="7467600" cy="540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Potensiasi jangka pangjang (LTP) adalah satu atau lebih akson membombardir dendrit dengan rangkaian stimulus singkat yang cepat, misalnya 100 stimulus perdetik selama 1 hingga 4 detik.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Tiga karakteristik:</a:t>
            </a:r>
          </a:p>
          <a:p>
            <a:pPr indent="-457200" lvl="0" marL="9144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 Narrow"/>
              <a:buAutoNum type="arabicPeriod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Specificity: jika beberapa sinapsis sebuah sel mengalami peningkatan aktivitas yang tinggi sedangkan yang lainnya tidak, maka hanya yang aktif saya yang akan mengalami penguatan.</a:t>
            </a:r>
          </a:p>
          <a:p>
            <a:pPr indent="-457200" lvl="0" marL="9144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 Narrow"/>
              <a:buAutoNum type="arabicPeriod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Cooperativity: stimulasi dua atau lebih akson yang terjadi hampir bersamaan akan menghasilkan LTP lebih kuat daripada stimulus yang terjadi berulang-ulang dari sebuah akson.</a:t>
            </a:r>
          </a:p>
          <a:p>
            <a:pPr indent="-457200" lvl="0" marL="9144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 Narrow"/>
              <a:buAutoNum type="arabicPeriod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Associativity: memasangkan input lemah dan input kuat secara bersamaan akan menguatkan respon terhadap input lemah.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Long-term depression (LTD) adalah penurunan respon pada sinapsis yang terjadi ketika akson-akson menjadi kurang aktif dibandingkan akson lainnnya.</a:t>
            </a:r>
          </a:p>
          <a:p>
            <a:pPr indent="-349250" lvl="0" marL="9144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Font typeface="Arial Narrow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09600" y="274637"/>
            <a:ext cx="7924799" cy="574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PEMBELAJARAN, MEMORI, AMNESIA</a:t>
            </a:r>
            <a:b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KINERJA OTAK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BIOCHEMICAL MECHANISM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AMPA and NMPA Synapses</a:t>
            </a:r>
          </a:p>
          <a:p>
            <a:pPr indent="-236537" lvl="0" marL="515938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Pada kebanyakan kasus, LTP bergantung pada perubahan di sinapsis glutamat.</a:t>
            </a:r>
          </a:p>
          <a:p>
            <a:pPr indent="-236537" lvl="0" marL="515938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Otak memiliki berbagai tipe reseptor glutamat.</a:t>
            </a:r>
          </a:p>
          <a:p>
            <a:pPr indent="-236537" lvl="0" marL="515938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Penamaan reseptor ditentukan sesuai dengan jenis obat yang menstimulasi. Salah duanya adalah AMPA dan NMDA.</a:t>
            </a:r>
          </a:p>
          <a:p>
            <a:pPr indent="-236537" lvl="0" marL="515938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Reseptor AMPA → α-amino-3-hydroxy-5-methyl-4-isoxazolepropionic acid</a:t>
            </a:r>
          </a:p>
          <a:p>
            <a:pPr indent="-236537" lvl="0" marL="515938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Reseptor NMDA → N-methyl-D-aspartate</a:t>
            </a:r>
          </a:p>
          <a:p>
            <a:pPr indent="-236537" lvl="0" marL="515938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Kedua reseptor tersebut merupakan reseptor ionik.</a:t>
            </a:r>
          </a:p>
          <a:p>
            <a:pPr indent="-236537" lvl="0" marL="515938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Respon dari NMDA bergantung pada tingkat polarisasi membran.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685800"/>
            <a:ext cx="7467600" cy="5788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Presynaptic Change</a:t>
            </a:r>
          </a:p>
          <a:p>
            <a:pPr indent="-23495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Pada banyak kasus, LTP bergantung pada perubahan dalam neuron prasinaptik.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Stimulasi yang luas sebuah sel postsinaptik mengakibatkan pelepasan sebuah </a:t>
            </a:r>
            <a:r>
              <a:rPr b="0" baseline="0" i="1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retrograde transmitter </a:t>
            </a: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yang bergerak kembali ke sel prasinaptik untuk mengubahnya.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Neorotransmitter retrogad berupa nitrit oksida (NO).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Akhirnya, sebuah neuron prasinaptik menurunkan ambang batas untuk memproduksi potensial aksi, meningkatkan pelepasan neurotransmitter, memperluas akson, dan pelepasan transmitter dari area tertentu sepanjang akson.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4" name="Shape 2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883" y="1922461"/>
            <a:ext cx="6783915" cy="417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LTP AND BEHAVIOR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6875"/>
              <a:buFont typeface="Arial"/>
              <a:buChar char="•"/>
            </a:pPr>
            <a:r>
              <a:rPr b="0" baseline="0" i="0" lang="en-US" sz="155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LTP terjadi tidak hanya pada situasi pembelajaran tetapi juga ketika hewan mengeksplor lingkungan baru, mengembangkan kecanduan obat, atau menerima stimulus sensori secara berulang.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lt2"/>
              </a:buClr>
              <a:buSzPct val="96875"/>
              <a:buFont typeface="Arial"/>
              <a:buChar char="•"/>
            </a:pPr>
            <a:r>
              <a:rPr b="0" baseline="0" i="0" lang="en-US" sz="155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Bukti menyatakan bahwa LTP diperlukan pada pembelajaran dan memori jangka panjang.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lt2"/>
              </a:buClr>
              <a:buSzPct val="96875"/>
              <a:buFont typeface="Arial"/>
              <a:buChar char="•"/>
            </a:pPr>
            <a:r>
              <a:rPr b="0" baseline="0" i="0" lang="en-US" sz="155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Obat-obatan yang memblokir reseptor NMDA tidak menghalangi pembelajaran, tetapi merusak ingatan 24 jam kemudian.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lt2"/>
              </a:buClr>
              <a:buSzPct val="96875"/>
              <a:buFont typeface="Arial"/>
              <a:buChar char="•"/>
            </a:pPr>
            <a:r>
              <a:rPr b="0" baseline="0" i="0" lang="en-US" sz="155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LTP meningkatkan produksi beberapa protein sehingga dapat meningkatkan memori.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10"/>
              </a:spcBef>
              <a:spcAft>
                <a:spcPts val="600"/>
              </a:spcAft>
              <a:buClr>
                <a:schemeClr val="lt2"/>
              </a:buClr>
              <a:buSzPct val="96875"/>
              <a:buFont typeface="Arial"/>
              <a:buChar char="•"/>
            </a:pPr>
            <a:r>
              <a:rPr b="0" baseline="0" i="0" lang="en-US" sz="155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Obat-obatan yang menghalangi produksi protein dapat melemahkan memori.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DRUG AND MEMORY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Beberapa obat dapat meningkatkan pembelajaran dan memori. Contoh, kafein meningkatkan pembelajaran dan memori dengan meningkatkan gairah.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1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Ginkgo biloba </a:t>
            </a: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dipercaya dapat meningkatkan kemampuan memori. Benar kah?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Peneliti masih mengembangkan obat-obatan yang dapat membloking memori → untuk membloking memori yang menyakitkan  → Propanolol (melemahkan memori mengenai kejadian yang baru terjadi)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REPRESENTASI LOKAL MEMORI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Ivan Pavlov → classical conditioning &amp; operant conditioning</a:t>
            </a:r>
          </a:p>
          <a:p>
            <a:pPr indent="-2286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Classical conditioning: dua stimulus yang berpasangan akan mengubah respon terhadap salah satu stimulus. </a:t>
            </a:r>
          </a:p>
          <a:p>
            <a:pPr indent="-339725" lvl="0" marL="3397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Operant conditioning: sebuah respon individu diikuti dengan suatu penguat atau hukuman.</a:t>
            </a:r>
          </a:p>
          <a:p>
            <a:pPr indent="-339725" lvl="0" marL="3397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9143998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JENIS-JENIS MEMORI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09600" y="4876800"/>
            <a:ext cx="79247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7" name="Shape 107"/>
          <p:cNvCxnSpPr>
            <a:stCxn id="105" idx="2"/>
          </p:cNvCxnSpPr>
          <p:nvPr/>
        </p:nvCxnSpPr>
        <p:spPr>
          <a:xfrm flipH="1">
            <a:off x="2133599" y="1417638"/>
            <a:ext cx="2438400" cy="944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08" name="Shape 108"/>
          <p:cNvCxnSpPr/>
          <p:nvPr/>
        </p:nvCxnSpPr>
        <p:spPr>
          <a:xfrm>
            <a:off x="4572000" y="1417637"/>
            <a:ext cx="2286000" cy="94456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09" name="Shape 109"/>
          <p:cNvSpPr/>
          <p:nvPr/>
        </p:nvSpPr>
        <p:spPr>
          <a:xfrm>
            <a:off x="1066800" y="2514600"/>
            <a:ext cx="2362200" cy="1066799"/>
          </a:xfrm>
          <a:prstGeom prst="ellipse">
            <a:avLst/>
          </a:prstGeom>
          <a:solidFill>
            <a:schemeClr val="accent1"/>
          </a:solidFill>
          <a:ln cap="flat" cmpd="sng" w="10775">
            <a:solidFill>
              <a:srgbClr val="7C795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Memori jangka panjang dan jangka pendek</a:t>
            </a:r>
          </a:p>
        </p:txBody>
      </p:sp>
      <p:sp>
        <p:nvSpPr>
          <p:cNvPr id="110" name="Shape 110"/>
          <p:cNvSpPr/>
          <p:nvPr/>
        </p:nvSpPr>
        <p:spPr>
          <a:xfrm>
            <a:off x="5943600" y="2514600"/>
            <a:ext cx="2362200" cy="1066799"/>
          </a:xfrm>
          <a:prstGeom prst="ellipse">
            <a:avLst/>
          </a:prstGeom>
          <a:solidFill>
            <a:schemeClr val="accent1"/>
          </a:solidFill>
          <a:ln cap="flat" cmpd="sng" w="10775">
            <a:solidFill>
              <a:srgbClr val="7C795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Memori kerja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Memori Jangka Panjang dan Jangka Pendek</a:t>
            </a:r>
          </a:p>
          <a:p>
            <a:pPr indent="-760413" lvl="0" marL="1090613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Hebb→ tidak ada proses kimiawi yang dapat berlangsung secepat yang dibutuhkan untuk munculnya memori seketika itu juga, tetapi proses kimiawi juga cukup stabil untuk munculnya memori yang permanen.</a:t>
            </a:r>
          </a:p>
          <a:p>
            <a:pPr indent="-760413" lvl="0" marL="1090613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Perbedaan memori jangka panjang dan jangka pendek:</a:t>
            </a:r>
          </a:p>
          <a:p>
            <a:pPr indent="-466725" lvl="0" marL="7969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Berbeda dalam hal kapasitas</a:t>
            </a:r>
          </a:p>
          <a:p>
            <a:pPr indent="-466725" lvl="0" marL="7969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Memori jangka pendek akan cepat hilang, kecuali dilatih untuk diingat</a:t>
            </a:r>
          </a:p>
          <a:p>
            <a:pPr indent="-466725" lvl="0" marL="796925" marR="0" rtl="0" algn="l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Memori jangka pendek →ketika melupakan sesuatu, memori tsb akan hilang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JENIS-JENIS MEMORI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Memori Kerja</a:t>
            </a:r>
          </a:p>
          <a:p>
            <a:pPr indent="-2530475" lvl="0" marL="286067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A.D Baddeley &amp; G.J Hitch → memori kerja (alternatif dari konsep memori jangka pendek).</a:t>
            </a:r>
          </a:p>
          <a:p>
            <a:pPr indent="-1498600" lvl="0" marL="1828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Memori kerja → cara individu menyimpan informasi ketika sedang berkerja dengan sesuatu atau ketika sedang memperhatikan sesuatu.</a:t>
            </a:r>
          </a:p>
          <a:p>
            <a:pPr indent="-1498600" lvl="0" marL="1828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 komponen memori kerja:</a:t>
            </a:r>
          </a:p>
          <a:p>
            <a:pPr indent="-525463" lvl="0" marL="855663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Phonological loop</a:t>
            </a:r>
          </a:p>
          <a:p>
            <a:pPr indent="-525463" lvl="0" marL="855663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Visuospatial sketchpad</a:t>
            </a:r>
          </a:p>
          <a:p>
            <a:pPr indent="-525463" lvl="0" marL="855663" marR="0" rtl="0" algn="l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Central executive</a:t>
            </a: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JENIS-JENIS MEMORI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HIPOKAMPUS DAN AMNESIA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Amnesia →kehilangan memori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Amnesia anterograd → hilangnya memori terhadap peristiwa yang terjadi setelah kerusakan otak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Amnesia retrograd → hilangnya memori terhadap peristiwa yang terjadi sesaat sebelum kerusakan otak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AMNESIA DAN JENIS KERUSAKAN OTAK LAINNYA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Sindrom Korsakoff</a:t>
            </a:r>
          </a:p>
          <a:p>
            <a:pPr indent="-466725" lvl="0" marL="7969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Kerusakan otak akibat </a:t>
            </a:r>
            <a:r>
              <a:rPr b="0" baseline="0" i="0" lang="en-US" sz="18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defisiensi tiamina 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dalam waktu lama, dapat menyebabkan neuron diseluruh bagian otak menghilang atau menyusut.</a:t>
            </a:r>
          </a:p>
          <a:p>
            <a:pPr indent="-466725" lvl="0" marL="7969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Defisiensi tiamina parah terjadi pada pecandu alkohol akut.</a:t>
            </a:r>
          </a:p>
          <a:p>
            <a:pPr indent="-466725" lvl="0" marL="79692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Gejala → apatis, kebingungan, serta amnesia retrograd dan anterograd. </a:t>
            </a:r>
          </a:p>
          <a:p>
            <a:pPr indent="-466725" lvl="0" marL="796925" marR="0" rtl="0" algn="l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Gejala khas → perilaku pasien yang menebak-nebak suatu hal untuk mengisi memorinya yang hilang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Horizo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