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6" r:id="rId2"/>
    <p:sldId id="29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6" r:id="rId33"/>
    <p:sldId id="257" r:id="rId34"/>
    <p:sldId id="258" r:id="rId35"/>
    <p:sldId id="259" r:id="rId36"/>
    <p:sldId id="260" r:id="rId37"/>
    <p:sldId id="263" r:id="rId38"/>
    <p:sldId id="264" r:id="rId39"/>
    <p:sldId id="265" r:id="rId40"/>
    <p:sldId id="262" r:id="rId41"/>
    <p:sldId id="261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32537-4A4E-4B4D-9674-F30BA1BF581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E71E-25F8-B94E-AAF3-AB940BE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7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0797-1E5F-4EB4-9AA8-1EC6663E1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0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9E71E-25F8-B94E-AAF3-AB940BEE8E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AD57-0B25-49D1-8FFF-4E093B2BFFB7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899E-E3B4-4776-89CD-DD42433B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SHnGO9qGs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s7yemSG5g&amp;list=PLT_KAroTWMJMD1VLo7m7JJE8G-cbO2Wn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qdor5V0SD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pCCcFDoyBx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7 : SISTEM SENSORIK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ARNIANSYAH</a:t>
            </a:r>
          </a:p>
          <a:p>
            <a:r>
              <a:rPr lang="en-US" dirty="0" smtClean="0"/>
              <a:t>REZKY OKABE</a:t>
            </a:r>
          </a:p>
          <a:p>
            <a:r>
              <a:rPr lang="en-US" dirty="0" smtClean="0"/>
              <a:t>YUZI WIRAAYU PUTRI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Indra</a:t>
            </a:r>
            <a:r>
              <a:rPr lang="en-US" b="1" dirty="0" smtClean="0"/>
              <a:t> </a:t>
            </a:r>
            <a:r>
              <a:rPr lang="en-US" b="1" dirty="0" err="1" smtClean="0"/>
              <a:t>mekanik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Indra</a:t>
            </a:r>
            <a:r>
              <a:rPr lang="en-US" sz="2800" dirty="0" smtClean="0"/>
              <a:t> </a:t>
            </a:r>
            <a:r>
              <a:rPr lang="en-US" sz="2800" dirty="0" err="1" smtClean="0"/>
              <a:t>mekanik</a:t>
            </a:r>
            <a:r>
              <a:rPr lang="en-US" sz="2800" dirty="0" smtClean="0"/>
              <a:t> </a:t>
            </a:r>
            <a:r>
              <a:rPr lang="en-US" sz="2800" dirty="0" err="1" smtClean="0"/>
              <a:t>merespon</a:t>
            </a:r>
            <a:r>
              <a:rPr lang="en-US" sz="2800" dirty="0" smtClean="0"/>
              <a:t>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, </a:t>
            </a:r>
            <a:r>
              <a:rPr lang="en-US" sz="2800" dirty="0" err="1" smtClean="0"/>
              <a:t>tekukan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distorsi</a:t>
            </a:r>
            <a:r>
              <a:rPr lang="en-US" sz="2800" dirty="0" smtClean="0"/>
              <a:t> lain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reseptor</a:t>
            </a:r>
            <a:r>
              <a:rPr lang="en-US" sz="2800" dirty="0" smtClean="0"/>
              <a:t>.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</a:t>
            </a:r>
          </a:p>
          <a:p>
            <a:pPr lvl="1"/>
            <a:r>
              <a:rPr lang="en-US" sz="2800" dirty="0" err="1" smtClean="0"/>
              <a:t>Sensasi</a:t>
            </a:r>
            <a:r>
              <a:rPr lang="en-US" sz="2800" dirty="0" smtClean="0"/>
              <a:t> </a:t>
            </a:r>
            <a:r>
              <a:rPr lang="en-US" sz="2800" dirty="0" err="1" smtClean="0"/>
              <a:t>Vestibula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Sensasi</a:t>
            </a:r>
            <a:r>
              <a:rPr lang="en-US" sz="2800" dirty="0" smtClean="0"/>
              <a:t> </a:t>
            </a:r>
            <a:r>
              <a:rPr lang="en-US" sz="2800" dirty="0" err="1" smtClean="0"/>
              <a:t>Somatis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Sensasi</a:t>
            </a:r>
            <a:r>
              <a:rPr lang="en-US" sz="2800" dirty="0" smtClean="0"/>
              <a:t> </a:t>
            </a:r>
            <a:r>
              <a:rPr lang="en-US" sz="2800" dirty="0" err="1" smtClean="0"/>
              <a:t>Nyeri</a:t>
            </a:r>
            <a:endParaRPr lang="en-US" sz="2800" dirty="0" smtClean="0"/>
          </a:p>
          <a:p>
            <a:pPr lvl="1"/>
            <a:r>
              <a:rPr lang="en-US" sz="2800" dirty="0" err="1" smtClean="0"/>
              <a:t>Sensasi</a:t>
            </a:r>
            <a:r>
              <a:rPr lang="en-US" sz="2800" dirty="0" smtClean="0"/>
              <a:t> </a:t>
            </a:r>
            <a:r>
              <a:rPr lang="en-US" sz="2800" dirty="0" err="1" smtClean="0"/>
              <a:t>Gatal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vestibula</a:t>
            </a:r>
            <a:endParaRPr lang="en-US" dirty="0"/>
          </a:p>
        </p:txBody>
      </p:sp>
      <p:pic>
        <p:nvPicPr>
          <p:cNvPr id="4" name="Content Placeholder 3" descr="S__824116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122" r="-228122"/>
          <a:stretch>
            <a:fillRect/>
          </a:stretch>
        </p:blipFill>
        <p:spPr>
          <a:xfrm>
            <a:off x="-2731474" y="1678982"/>
            <a:ext cx="8229600" cy="4373563"/>
          </a:xfrm>
        </p:spPr>
      </p:pic>
      <p:sp>
        <p:nvSpPr>
          <p:cNvPr id="5" name="TextBox 4"/>
          <p:cNvSpPr txBox="1"/>
          <p:nvPr/>
        </p:nvSpPr>
        <p:spPr>
          <a:xfrm>
            <a:off x="2493642" y="2091764"/>
            <a:ext cx="639635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Definisi</a:t>
            </a:r>
            <a:r>
              <a:rPr lang="en-US" sz="2000" b="1" dirty="0" smtClean="0"/>
              <a:t> :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err="1" smtClean="0"/>
              <a:t>Sensasi</a:t>
            </a:r>
            <a:r>
              <a:rPr lang="en-US" sz="2000" dirty="0" smtClean="0"/>
              <a:t> </a:t>
            </a:r>
            <a:r>
              <a:rPr lang="en-US" sz="2000" dirty="0" err="1" smtClean="0"/>
              <a:t>vestibula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keseimbangan</a:t>
            </a:r>
            <a:r>
              <a:rPr lang="en-US" sz="2000" dirty="0"/>
              <a:t>, </a:t>
            </a:r>
            <a:r>
              <a:rPr lang="en-US" sz="2000" dirty="0" err="1"/>
              <a:t>postur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orientasi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ruangan</a:t>
            </a:r>
            <a:r>
              <a:rPr lang="en-US" sz="2000" dirty="0" smtClean="0"/>
              <a:t>.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benda-benda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visual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/>
          </a:p>
          <a:p>
            <a:pPr algn="ctr"/>
            <a:r>
              <a:rPr lang="en-US" dirty="0" smtClean="0"/>
              <a:t>“</a:t>
            </a:r>
            <a:r>
              <a:rPr lang="en-US" dirty="0" err="1" smtClean="0">
                <a:latin typeface="American Typewriter"/>
                <a:cs typeface="American Typewriter"/>
              </a:rPr>
              <a:t>Coba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gerakkan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kepala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anda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keatas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dan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kebawah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sambil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membaca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buku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vestibula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PING EAR TELINGA MEMBRAN THYMPANI SANGGUR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9" y="1610765"/>
            <a:ext cx="6167336" cy="334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vestibula</a:t>
            </a:r>
            <a:endParaRPr lang="en-US" dirty="0"/>
          </a:p>
        </p:txBody>
      </p:sp>
      <p:pic>
        <p:nvPicPr>
          <p:cNvPr id="4" name="Picture 3" descr="vestibular-syst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79" y="2979420"/>
            <a:ext cx="5189756" cy="370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0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061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Sensasi</a:t>
            </a:r>
            <a:r>
              <a:rPr lang="en-US" dirty="0" smtClean="0"/>
              <a:t> vestibular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organ </a:t>
            </a:r>
            <a:r>
              <a:rPr lang="en-US" dirty="0" err="1" smtClean="0"/>
              <a:t>vestibula</a:t>
            </a:r>
            <a:endParaRPr lang="en-US" dirty="0" smtClean="0"/>
          </a:p>
          <a:p>
            <a:pPr algn="just"/>
            <a:r>
              <a:rPr lang="en-US" dirty="0" smtClean="0"/>
              <a:t>Organ </a:t>
            </a:r>
            <a:r>
              <a:rPr lang="en-US" dirty="0" err="1" smtClean="0"/>
              <a:t>Vestibula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kemiringan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akselerasinya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>
                <a:sym typeface="Wingdings"/>
              </a:rPr>
              <a:t>Sakulus</a:t>
            </a:r>
            <a:endParaRPr lang="en-US" dirty="0" smtClean="0">
              <a:sym typeface="Wingdings"/>
            </a:endParaRPr>
          </a:p>
          <a:p>
            <a:pPr lvl="1" algn="just"/>
            <a:r>
              <a:rPr lang="en-US" dirty="0" err="1" smtClean="0">
                <a:sym typeface="Wingdings"/>
              </a:rPr>
              <a:t>Utrikulus</a:t>
            </a:r>
            <a:r>
              <a:rPr lang="en-US" dirty="0" smtClean="0">
                <a:sym typeface="Wingdings"/>
              </a:rPr>
              <a:t> </a:t>
            </a:r>
          </a:p>
          <a:p>
            <a:pPr lvl="1" algn="just"/>
            <a:r>
              <a:rPr lang="en-US" dirty="0" err="1" smtClean="0">
                <a:sym typeface="Wingdings"/>
              </a:rPr>
              <a:t>tiga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setengah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lingkaran</a:t>
            </a:r>
            <a:r>
              <a:rPr lang="en-US" dirty="0" smtClean="0">
                <a:sym typeface="Wingdings"/>
              </a:rPr>
              <a:t>.</a:t>
            </a:r>
          </a:p>
          <a:p>
            <a:pPr algn="just"/>
            <a:r>
              <a:rPr lang="en-US" dirty="0" err="1" smtClean="0">
                <a:sym typeface="Wingdings"/>
              </a:rPr>
              <a:t>Ketiga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substansi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mirip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jeli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dilapisi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oleh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sel-sel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rambut</a:t>
            </a:r>
            <a:r>
              <a:rPr lang="en-US" dirty="0" smtClean="0">
                <a:sym typeface="Wingdings"/>
              </a:rPr>
              <a:t>.</a:t>
            </a:r>
          </a:p>
          <a:p>
            <a:pPr algn="just"/>
            <a:r>
              <a:rPr lang="en-US" dirty="0" err="1">
                <a:sym typeface="Wingdings"/>
              </a:rPr>
              <a:t>Sensasi</a:t>
            </a:r>
            <a:r>
              <a:rPr lang="en-US" dirty="0">
                <a:sym typeface="Wingdings"/>
              </a:rPr>
              <a:t> yang </a:t>
            </a:r>
            <a:r>
              <a:rPr lang="en-US" dirty="0" err="1">
                <a:sym typeface="Wingdings"/>
              </a:rPr>
              <a:t>diawali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oleh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sel-sel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pada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sistem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vestibula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melintas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melalui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saraf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kranial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kedelapan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menuju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batang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otak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serebelum</a:t>
            </a:r>
            <a:r>
              <a:rPr lang="en-US" dirty="0">
                <a:sym typeface="Wingdings"/>
              </a:rPr>
              <a:t>.</a:t>
            </a:r>
            <a:endParaRPr lang="en-US" dirty="0"/>
          </a:p>
          <a:p>
            <a:pPr algn="just"/>
            <a:endParaRPr lang="en-US" dirty="0" smtClean="0">
              <a:sym typeface="Wingdings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vestibula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932" y="6284511"/>
            <a:ext cx="605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dSHnGO9qGsE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vestibula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9381"/>
            <a:ext cx="8229600" cy="4373563"/>
          </a:xfrm>
        </p:spPr>
        <p:txBody>
          <a:bodyPr/>
          <a:lstStyle/>
          <a:p>
            <a:pPr algn="just"/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Girus</a:t>
            </a:r>
            <a:r>
              <a:rPr lang="en-US" dirty="0" smtClean="0"/>
              <a:t> Angular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/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sensasi-sensasi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Girus</a:t>
            </a:r>
            <a:r>
              <a:rPr lang="en-US" dirty="0" smtClean="0"/>
              <a:t> Angular : </a:t>
            </a:r>
            <a:r>
              <a:rPr lang="en-US" dirty="0" err="1" smtClean="0"/>
              <a:t>sebuah</a:t>
            </a:r>
            <a:r>
              <a:rPr lang="en-US" dirty="0" smtClean="0"/>
              <a:t> area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perbatasan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parietal </a:t>
            </a:r>
            <a:r>
              <a:rPr lang="en-US" dirty="0" err="1" smtClean="0"/>
              <a:t>dan</a:t>
            </a:r>
            <a:r>
              <a:rPr lang="en-US" dirty="0" smtClean="0"/>
              <a:t> temporal.</a:t>
            </a:r>
            <a:endParaRPr lang="en-US" dirty="0"/>
          </a:p>
        </p:txBody>
      </p:sp>
      <p:pic>
        <p:nvPicPr>
          <p:cNvPr id="4" name="Picture 3" descr="ghost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82" y="1447799"/>
            <a:ext cx="5430256" cy="235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0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SENSASI SOMATIS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Definisi</a:t>
            </a:r>
            <a:r>
              <a:rPr lang="en-US" b="1" dirty="0" smtClean="0"/>
              <a:t> :</a:t>
            </a:r>
          </a:p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</a:t>
            </a:r>
            <a:r>
              <a:rPr lang="en-US" dirty="0" err="1" smtClean="0"/>
              <a:t>pergerakkanya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stimulus.</a:t>
            </a:r>
          </a:p>
          <a:p>
            <a:pPr algn="just"/>
            <a:r>
              <a:rPr lang="en-US" dirty="0" smtClean="0"/>
              <a:t>Stimulus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direspon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somato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</a:t>
            </a:r>
            <a:r>
              <a:rPr lang="en-US" dirty="0" err="1" smtClean="0"/>
              <a:t>sentuhan</a:t>
            </a:r>
            <a:r>
              <a:rPr lang="en-US" dirty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 yang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, </a:t>
            </a:r>
            <a:r>
              <a:rPr lang="en-US" dirty="0" err="1" smtClean="0"/>
              <a:t>dingin</a:t>
            </a:r>
            <a:r>
              <a:rPr lang="en-US" dirty="0" smtClean="0"/>
              <a:t>, </a:t>
            </a:r>
            <a:r>
              <a:rPr lang="en-US" dirty="0" err="1" smtClean="0"/>
              <a:t>hangat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, </a:t>
            </a:r>
            <a:r>
              <a:rPr lang="en-US" dirty="0" err="1" smtClean="0"/>
              <a:t>gatal</a:t>
            </a:r>
            <a:r>
              <a:rPr lang="en-US" dirty="0" smtClean="0"/>
              <a:t>, </a:t>
            </a:r>
            <a:r>
              <a:rPr lang="en-US" dirty="0" err="1" smtClean="0"/>
              <a:t>geli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SOMATIS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SENSASI SOMATIS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Somatosensorik</a:t>
            </a:r>
            <a:endParaRPr lang="en-US" dirty="0"/>
          </a:p>
        </p:txBody>
      </p:sp>
      <p:pic>
        <p:nvPicPr>
          <p:cNvPr id="4" name="Picture 3" descr="S__8241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2" y="2291229"/>
            <a:ext cx="6902823" cy="419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SOMATIS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SENSASI SOMATIS</a:t>
            </a:r>
          </a:p>
        </p:txBody>
      </p:sp>
      <p:pic>
        <p:nvPicPr>
          <p:cNvPr id="4" name="Content Placeholder 3" descr="S__82411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2" r="-7112"/>
          <a:stretch>
            <a:fillRect/>
          </a:stretch>
        </p:blipFill>
        <p:spPr>
          <a:xfrm>
            <a:off x="457200" y="1752601"/>
            <a:ext cx="3188447" cy="1694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95057" y="1927412"/>
            <a:ext cx="504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kuli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getaran</a:t>
            </a:r>
            <a:r>
              <a:rPr lang="en-US" dirty="0" smtClean="0"/>
              <a:t> </a:t>
            </a:r>
            <a:r>
              <a:rPr lang="en-US" dirty="0" err="1" smtClean="0"/>
              <a:t>berfrekuensi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1648" y="3705412"/>
            <a:ext cx="226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Korspuskula</a:t>
            </a:r>
            <a:r>
              <a:rPr lang="en-US" b="1" dirty="0" smtClean="0"/>
              <a:t> </a:t>
            </a:r>
            <a:r>
              <a:rPr lang="en-US" b="1" dirty="0" err="1" smtClean="0"/>
              <a:t>Pacini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118" y="4362824"/>
            <a:ext cx="79546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siung</a:t>
            </a:r>
            <a:r>
              <a:rPr lang="en-US" dirty="0" smtClean="0"/>
              <a:t> </a:t>
            </a:r>
            <a:r>
              <a:rPr lang="en-US" dirty="0" err="1" smtClean="0"/>
              <a:t>bawang</a:t>
            </a:r>
            <a:r>
              <a:rPr lang="en-US" dirty="0" smtClean="0"/>
              <a:t> yang </a:t>
            </a:r>
            <a:r>
              <a:rPr lang="en-US" dirty="0" err="1" smtClean="0"/>
              <a:t>berlapis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neuron.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r>
              <a:rPr lang="en-US" dirty="0" smtClean="0"/>
              <a:t> </a:t>
            </a:r>
            <a:r>
              <a:rPr lang="en-US" dirty="0" err="1" smtClean="0"/>
              <a:t>melekukkan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ion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sehinga</a:t>
            </a:r>
            <a:r>
              <a:rPr lang="en-US" dirty="0" smtClean="0"/>
              <a:t> ion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depolarisasi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(</a:t>
            </a:r>
            <a:r>
              <a:rPr lang="en-US" dirty="0" err="1" smtClean="0"/>
              <a:t>Loewenstein</a:t>
            </a:r>
            <a:r>
              <a:rPr lang="en-US" dirty="0" smtClean="0"/>
              <a:t>, 1960).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SENSASI SOMATIS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SENSASI SOMATIS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Proses :</a:t>
            </a:r>
          </a:p>
          <a:p>
            <a:pPr marL="114300" indent="0">
              <a:buNone/>
            </a:pPr>
            <a:r>
              <a:rPr lang="en-US" b="1" dirty="0" smtClean="0"/>
              <a:t>Input </a:t>
            </a:r>
            <a:r>
              <a:rPr lang="en-US" b="1" dirty="0" err="1" smtClean="0"/>
              <a:t>menuju</a:t>
            </a:r>
            <a:r>
              <a:rPr lang="en-US" b="1" dirty="0" smtClean="0"/>
              <a:t> </a:t>
            </a:r>
            <a:r>
              <a:rPr lang="en-US" b="1" dirty="0" err="1" smtClean="0"/>
              <a:t>sumsum</a:t>
            </a:r>
            <a:r>
              <a:rPr lang="en-US" b="1" dirty="0" smtClean="0"/>
              <a:t> </a:t>
            </a:r>
            <a:r>
              <a:rPr lang="en-US" b="1" dirty="0" err="1" smtClean="0"/>
              <a:t>tulang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otak</a:t>
            </a:r>
            <a:endParaRPr lang="en-US" b="1" dirty="0"/>
          </a:p>
        </p:txBody>
      </p:sp>
      <p:pic>
        <p:nvPicPr>
          <p:cNvPr id="4" name="Picture 3" descr="S__82411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1" y="2772639"/>
            <a:ext cx="1684621" cy="3353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0706" y="2510117"/>
            <a:ext cx="505609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(SSP)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saraf-saraf</a:t>
            </a:r>
            <a:r>
              <a:rPr lang="en-US" dirty="0" smtClean="0"/>
              <a:t> </a:t>
            </a:r>
            <a:r>
              <a:rPr lang="en-US" dirty="0" err="1" smtClean="0"/>
              <a:t>kranial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area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Area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dermatom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SENSASI SOMATIS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3321" y="6390162"/>
            <a:ext cx="10809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https://www.youtube.com/watch?v=oas7yemSG5g&amp;list=PLT_KAroTWMJMD1VLo7m7JJE8G-</a:t>
            </a:r>
            <a:r>
              <a:rPr lang="en-US" sz="1200" dirty="0" smtClean="0">
                <a:hlinkClick r:id="rId3"/>
              </a:rPr>
              <a:t>cbO2Wny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16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SENSASI </a:t>
            </a:r>
            <a:r>
              <a:rPr lang="en-US" smtClean="0"/>
              <a:t>SOMATIS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melalui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lintasan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khusus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sumsum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tulang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belakang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.</a:t>
            </a:r>
          </a:p>
          <a:p>
            <a:pPr algn="just"/>
            <a:r>
              <a:rPr lang="en-US" dirty="0" err="1" smtClean="0">
                <a:sym typeface="Wingdings"/>
              </a:rPr>
              <a:t>Cth</a:t>
            </a:r>
            <a:r>
              <a:rPr lang="en-US" dirty="0" smtClean="0">
                <a:sym typeface="Wingdings"/>
              </a:rPr>
              <a:t> : </a:t>
            </a:r>
            <a:r>
              <a:rPr lang="en-US" dirty="0" err="1" smtClean="0">
                <a:sym typeface="Wingdings"/>
              </a:rPr>
              <a:t>lintasan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memiliki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kelompok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akson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khusus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meneruskan</a:t>
            </a:r>
            <a:r>
              <a:rPr lang="en-US" dirty="0" smtClean="0">
                <a:sym typeface="Wingdings"/>
              </a:rPr>
              <a:t> rasa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panas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sensasi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dingin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menyakitkan</a:t>
            </a:r>
            <a:r>
              <a:rPr lang="en-US" dirty="0" smtClean="0">
                <a:sym typeface="Wingdings"/>
              </a:rPr>
              <a:t> (Craig, </a:t>
            </a:r>
            <a:r>
              <a:rPr lang="en-US" dirty="0" err="1" smtClean="0">
                <a:sym typeface="Wingdings"/>
              </a:rPr>
              <a:t>Krout</a:t>
            </a:r>
            <a:r>
              <a:rPr lang="en-US" dirty="0" smtClean="0">
                <a:sym typeface="Wingdings"/>
              </a:rPr>
              <a:t> &amp; Andrew, 2011).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SENSASI SOMATIS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SENSORI LAINNYA...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INDRA PENDENGARAN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INDRA MEKANIK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INDRA KIMIAWI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SENSASI SOMATIS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Talamus</a:t>
            </a:r>
            <a:r>
              <a:rPr lang="en-US" dirty="0" smtClean="0"/>
              <a:t> </a:t>
            </a:r>
            <a:r>
              <a:rPr lang="en-US" dirty="0" err="1" smtClean="0"/>
              <a:t>somatosensorik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somato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sensorik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didalam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lobus</a:t>
            </a:r>
            <a:r>
              <a:rPr lang="en-US" dirty="0" smtClean="0">
                <a:sym typeface="Wingdings"/>
              </a:rPr>
              <a:t> parietal.</a:t>
            </a:r>
          </a:p>
          <a:p>
            <a:r>
              <a:rPr lang="en-US" dirty="0" err="1" smtClean="0">
                <a:sym typeface="Wingdings"/>
              </a:rPr>
              <a:t>Segala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sensasi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tubuh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memiliki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lintasan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terpisah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hingga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menuju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somato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sensorik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err="1" smtClean="0">
                <a:sym typeface="Wingdings"/>
              </a:rPr>
              <a:t>Individu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mengalami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kerusakan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somatosensorik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mengalami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kesulitan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dalam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memakai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baju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dll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58" y="1545489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err="1" smtClean="0"/>
              <a:t>Definisi</a:t>
            </a:r>
            <a:r>
              <a:rPr lang="en-US" b="1" dirty="0" smtClean="0"/>
              <a:t> :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stimulus yang </a:t>
            </a:r>
            <a:r>
              <a:rPr lang="en-US" dirty="0" err="1" smtClean="0"/>
              <a:t>berbahaya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Downar</a:t>
            </a:r>
            <a:r>
              <a:rPr lang="en-US" dirty="0" smtClean="0"/>
              <a:t>, </a:t>
            </a:r>
            <a:r>
              <a:rPr lang="en-US" dirty="0" err="1" smtClean="0"/>
              <a:t>Mikulis</a:t>
            </a:r>
            <a:r>
              <a:rPr lang="en-US" dirty="0" smtClean="0"/>
              <a:t> &amp; Davis, 2003).</a:t>
            </a:r>
          </a:p>
          <a:p>
            <a:endParaRPr lang="en-US" dirty="0"/>
          </a:p>
        </p:txBody>
      </p:sp>
      <p:pic>
        <p:nvPicPr>
          <p:cNvPr id="5" name="Picture 4" descr="painpath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3552249"/>
            <a:ext cx="2790092" cy="258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93" y="3087077"/>
            <a:ext cx="2209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58" y="1545489"/>
            <a:ext cx="8854642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Stimulus &amp; </a:t>
            </a:r>
            <a:r>
              <a:rPr lang="en-US" b="1" dirty="0" err="1" smtClean="0"/>
              <a:t>Lintasan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endParaRPr lang="en-US" b="1" dirty="0" smtClean="0"/>
          </a:p>
          <a:p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bercabang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paling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spesialisasinya</a:t>
            </a:r>
            <a:endParaRPr lang="en-US" dirty="0" smtClean="0"/>
          </a:p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kapsaisn</a:t>
            </a:r>
            <a:r>
              <a:rPr lang="en-US" dirty="0" smtClean="0"/>
              <a:t> (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cabe</a:t>
            </a:r>
            <a:r>
              <a:rPr lang="en-US" dirty="0" smtClean="0"/>
              <a:t>)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Kapsaisn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menyengat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lvl="1"/>
            <a:r>
              <a:rPr lang="en-US" dirty="0" err="1" smtClean="0"/>
              <a:t>Cth</a:t>
            </a:r>
            <a:r>
              <a:rPr lang="en-US" dirty="0" smtClean="0"/>
              <a:t>: </a:t>
            </a:r>
            <a:r>
              <a:rPr lang="en-US" dirty="0" err="1" smtClean="0"/>
              <a:t>mata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58" y="1545489"/>
            <a:ext cx="8854642" cy="4373563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Stimulus &amp; </a:t>
            </a:r>
            <a:r>
              <a:rPr lang="en-US" b="1" dirty="0" err="1" smtClean="0"/>
              <a:t>Lintasan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endParaRPr lang="en-US" b="1" dirty="0" smtClean="0"/>
          </a:p>
          <a:p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myelin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(2 – 20 m/s)</a:t>
            </a:r>
          </a:p>
          <a:p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menghantarkan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, </a:t>
            </a:r>
            <a:r>
              <a:rPr lang="en-US" dirty="0" err="1" smtClean="0"/>
              <a:t>akson</a:t>
            </a:r>
            <a:r>
              <a:rPr lang="en-US" dirty="0" smtClean="0"/>
              <a:t> tipis </a:t>
            </a:r>
            <a:r>
              <a:rPr lang="en-US" dirty="0" err="1" smtClean="0"/>
              <a:t>sebaliknya</a:t>
            </a:r>
            <a:endParaRPr lang="en-US" dirty="0" smtClean="0"/>
          </a:p>
          <a:p>
            <a:pPr lvl="1"/>
            <a:r>
              <a:rPr lang="en-US" dirty="0" err="1" smtClean="0"/>
              <a:t>Cth</a:t>
            </a:r>
            <a:r>
              <a:rPr lang="en-US" dirty="0" smtClean="0"/>
              <a:t>: rasa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r>
              <a:rPr lang="en-US" dirty="0" smtClean="0"/>
              <a:t>Akson2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i="1" dirty="0" err="1">
                <a:sym typeface="Wingdings"/>
              </a:rPr>
              <a:t>neurotransmiter</a:t>
            </a:r>
            <a:r>
              <a:rPr lang="en-US" i="1" dirty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glutamat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ringan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sementara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>
                <a:sym typeface="Wingdings"/>
              </a:rPr>
              <a:t>neurotransmiter</a:t>
            </a:r>
            <a:r>
              <a:rPr lang="en-US" i="1" dirty="0">
                <a:sym typeface="Wingdings"/>
              </a:rPr>
              <a:t> </a:t>
            </a:r>
            <a:r>
              <a:rPr lang="en-US" i="1" dirty="0" err="1">
                <a:sym typeface="Wingdings"/>
              </a:rPr>
              <a:t>glutamat</a:t>
            </a:r>
            <a:r>
              <a:rPr lang="en-US" i="1" dirty="0">
                <a:sym typeface="Wingdings"/>
              </a:rPr>
              <a:t> &amp; </a:t>
            </a:r>
            <a:r>
              <a:rPr lang="en-US" dirty="0" err="1">
                <a:sym typeface="Wingdings"/>
              </a:rPr>
              <a:t>Substansi</a:t>
            </a:r>
            <a:r>
              <a:rPr lang="en-US" dirty="0">
                <a:sym typeface="Wingdings"/>
              </a:rPr>
              <a:t> P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kuat</a:t>
            </a:r>
            <a:r>
              <a:rPr lang="en-US" dirty="0" smtClean="0">
                <a:sym typeface="Wingdings"/>
              </a:rPr>
              <a:t>) (</a:t>
            </a:r>
            <a:r>
              <a:rPr lang="en-US" dirty="0">
                <a:sym typeface="Wingdings"/>
              </a:rPr>
              <a:t>Cao et al., 1998</a:t>
            </a:r>
            <a:r>
              <a:rPr lang="en-US" dirty="0" smtClean="0">
                <a:sym typeface="Wingdings"/>
              </a:rPr>
              <a:t>).</a:t>
            </a:r>
            <a:endParaRPr lang="en-US" i="1" dirty="0">
              <a:sym typeface="Wingdings"/>
            </a:endParaRP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58" y="1545489"/>
            <a:ext cx="8854642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Stimulus &amp; </a:t>
            </a:r>
            <a:r>
              <a:rPr lang="en-US" b="1" dirty="0" err="1" smtClean="0"/>
              <a:t>Lintasan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endParaRPr lang="en-US" b="1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di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area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ym typeface="Wingdings"/>
              </a:rPr>
              <a:t>salah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satu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nukleus</a:t>
            </a:r>
            <a:r>
              <a:rPr lang="en-US" dirty="0" smtClean="0">
                <a:sym typeface="Wingdings"/>
              </a:rPr>
              <a:t> ventral posterior  </a:t>
            </a:r>
            <a:r>
              <a:rPr lang="en-US" dirty="0" err="1" smtClean="0">
                <a:sym typeface="Wingdings"/>
              </a:rPr>
              <a:t>korteks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somatosensorik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lobus</a:t>
            </a:r>
            <a:r>
              <a:rPr lang="en-US" dirty="0" smtClean="0">
                <a:sym typeface="Wingdings"/>
              </a:rPr>
              <a:t> parietal</a:t>
            </a:r>
            <a:endParaRPr lang="en-US" i="1" dirty="0">
              <a:sym typeface="Wingdings"/>
            </a:endParaRP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SENSASI NYERI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b 1 Faal (1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92" r="-52692"/>
          <a:stretch>
            <a:fillRect/>
          </a:stretch>
        </p:blipFill>
        <p:spPr>
          <a:xfrm>
            <a:off x="-4117488" y="0"/>
            <a:ext cx="174122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SENSASI NYERI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Cara </a:t>
            </a:r>
            <a:r>
              <a:rPr lang="en-US" b="1" dirty="0" err="1" smtClean="0"/>
              <a:t>mengatasi</a:t>
            </a:r>
            <a:r>
              <a:rPr lang="en-US" b="1" dirty="0" smtClean="0"/>
              <a:t> </a:t>
            </a:r>
            <a:r>
              <a:rPr lang="en-US" b="1" dirty="0" err="1" smtClean="0"/>
              <a:t>nyeri</a:t>
            </a:r>
            <a:r>
              <a:rPr lang="en-US" b="1" dirty="0" smtClean="0"/>
              <a:t> :</a:t>
            </a:r>
          </a:p>
          <a:p>
            <a:r>
              <a:rPr lang="en-US" dirty="0" err="1" smtClean="0"/>
              <a:t>Opiat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menghalangi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pelepasan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substansi</a:t>
            </a:r>
            <a:r>
              <a:rPr lang="en-US" dirty="0" smtClean="0">
                <a:sym typeface="Wingdings"/>
              </a:rPr>
              <a:t> P</a:t>
            </a:r>
          </a:p>
          <a:p>
            <a:r>
              <a:rPr lang="en-US" dirty="0" err="1" smtClean="0">
                <a:sym typeface="Wingdings"/>
              </a:rPr>
              <a:t>Endorfin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err="1" smtClean="0">
                <a:sym typeface="Wingdings"/>
              </a:rPr>
              <a:t>Morfin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menghalangi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lebih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lambat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setelah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pembedahan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Mariyuana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menstimuli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reseptor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anandamida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2-AG di </a:t>
            </a:r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bagian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tengah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Kapsaisn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menyebabkan</a:t>
            </a:r>
            <a:r>
              <a:rPr lang="en-US" dirty="0" smtClean="0">
                <a:sym typeface="Wingdings"/>
              </a:rPr>
              <a:t> neuron </a:t>
            </a:r>
            <a:r>
              <a:rPr lang="en-US" dirty="0" err="1" smtClean="0">
                <a:sym typeface="Wingdings"/>
              </a:rPr>
              <a:t>melepaskan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substansi</a:t>
            </a:r>
            <a:r>
              <a:rPr lang="en-US" dirty="0" smtClean="0">
                <a:sym typeface="Wingdings"/>
              </a:rPr>
              <a:t> P </a:t>
            </a:r>
            <a:r>
              <a:rPr lang="en-US" dirty="0" err="1" smtClean="0">
                <a:sym typeface="Wingdings"/>
              </a:rPr>
              <a:t>lebih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banyak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sehingga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kemampuan</a:t>
            </a:r>
            <a:r>
              <a:rPr lang="en-US" dirty="0" smtClean="0">
                <a:sym typeface="Wingdings"/>
              </a:rPr>
              <a:t> neuron </a:t>
            </a:r>
            <a:r>
              <a:rPr lang="en-US" dirty="0" err="1" smtClean="0">
                <a:sym typeface="Wingdings"/>
              </a:rPr>
              <a:t>menghantarka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menurun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Placebo  </a:t>
            </a:r>
            <a:r>
              <a:rPr lang="en-US" dirty="0" err="1" smtClean="0">
                <a:sym typeface="Wingdings"/>
              </a:rPr>
              <a:t>karena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mengaharapkan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SENSASI NYERI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800" b="1" dirty="0" err="1" smtClean="0"/>
              <a:t>Sensitasi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Nyeri</a:t>
            </a:r>
            <a:r>
              <a:rPr lang="en-US" sz="2800" b="1" dirty="0" smtClean="0"/>
              <a:t> :</a:t>
            </a:r>
          </a:p>
          <a:p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Cth</a:t>
            </a:r>
            <a:r>
              <a:rPr lang="en-US" dirty="0" smtClean="0"/>
              <a:t> :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histamin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memperbaiki</a:t>
            </a:r>
            <a:r>
              <a:rPr lang="en-US" dirty="0" smtClean="0">
                <a:sym typeface="Wingdings"/>
              </a:rPr>
              <a:t> area yang </a:t>
            </a:r>
            <a:r>
              <a:rPr lang="en-US" dirty="0" err="1" smtClean="0">
                <a:sym typeface="Wingdings"/>
              </a:rPr>
              <a:t>rusak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menyebabkan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bertambahnya</a:t>
            </a:r>
            <a:r>
              <a:rPr lang="en-US" dirty="0" smtClean="0">
                <a:sym typeface="Wingdings"/>
              </a:rPr>
              <a:t> rasa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err="1" smtClean="0">
                <a:sym typeface="Wingdings"/>
              </a:rPr>
              <a:t>Otak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belajar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merasakan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sangat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terhadapnya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Perlu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dilakukan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pembatasan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sejak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dini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Cth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penggunaan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morfin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sebelum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operasi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8372"/>
            <a:ext cx="8260672" cy="10394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NYERI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endParaRPr lang="en-US" dirty="0"/>
          </a:p>
        </p:txBody>
      </p:sp>
      <p:pic>
        <p:nvPicPr>
          <p:cNvPr id="4" name="Content Placeholder 3" descr="obat-tradisional-menghilangkan-gatal-karena-jam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4" r="-13404"/>
          <a:stretch>
            <a:fillRect/>
          </a:stretch>
        </p:blipFill>
        <p:spPr>
          <a:xfrm>
            <a:off x="2148910" y="1956432"/>
            <a:ext cx="4787405" cy="254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5499" y="4691164"/>
            <a:ext cx="747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/>
                <a:cs typeface="American Typewriter"/>
              </a:rPr>
              <a:t>“</a:t>
            </a:r>
            <a:r>
              <a:rPr lang="en-US" sz="2400" dirty="0" err="1" smtClean="0">
                <a:latin typeface="American Typewriter"/>
                <a:cs typeface="American Typewriter"/>
              </a:rPr>
              <a:t>apakah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latin typeface="American Typewriter"/>
                <a:cs typeface="American Typewriter"/>
              </a:rPr>
              <a:t>gatal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latin typeface="American Typewriter"/>
                <a:cs typeface="American Typewriter"/>
              </a:rPr>
              <a:t>sama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latin typeface="American Typewriter"/>
                <a:cs typeface="American Typewriter"/>
              </a:rPr>
              <a:t>dengan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latin typeface="American Typewriter"/>
                <a:cs typeface="American Typewriter"/>
              </a:rPr>
              <a:t>nyeri</a:t>
            </a:r>
            <a:r>
              <a:rPr lang="en-US" sz="2400" dirty="0" smtClean="0">
                <a:latin typeface="American Typewriter"/>
                <a:cs typeface="American Typewriter"/>
              </a:rPr>
              <a:t>? </a:t>
            </a:r>
            <a:r>
              <a:rPr lang="en-US" sz="2400" dirty="0" err="1" smtClean="0">
                <a:latin typeface="American Typewriter"/>
                <a:cs typeface="American Typewriter"/>
              </a:rPr>
              <a:t>Atau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latin typeface="American Typewriter"/>
                <a:cs typeface="American Typewriter"/>
              </a:rPr>
              <a:t>berbeda</a:t>
            </a:r>
            <a:r>
              <a:rPr lang="en-US" sz="2400" dirty="0" smtClean="0">
                <a:latin typeface="American Typewriter"/>
                <a:cs typeface="American Typewriter"/>
              </a:rPr>
              <a:t>?”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92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Histamin</a:t>
            </a:r>
            <a:endParaRPr lang="en-US" dirty="0"/>
          </a:p>
          <a:p>
            <a:r>
              <a:rPr lang="en-US" dirty="0" err="1" smtClean="0"/>
              <a:t>Histamin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mengeksitasi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menggaruk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teritiasi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ym typeface="Wingdings"/>
              </a:rPr>
              <a:t>Opiat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meredakan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nyeri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menghasilkan</a:t>
            </a:r>
            <a:r>
              <a:rPr lang="en-US" dirty="0" smtClean="0">
                <a:sym typeface="Wingdings"/>
              </a:rPr>
              <a:t> rasa </a:t>
            </a:r>
            <a:r>
              <a:rPr lang="en-US" dirty="0" err="1" smtClean="0">
                <a:sym typeface="Wingdings"/>
              </a:rPr>
              <a:t>gatal</a:t>
            </a:r>
            <a:r>
              <a:rPr lang="en-US" dirty="0" smtClean="0">
                <a:sym typeface="Wingdings"/>
              </a:rPr>
              <a:t> (Andrew &amp; Craig, 2001).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8372"/>
            <a:ext cx="8260672" cy="1039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gatal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ya-Belajar-Auditori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A. </a:t>
            </a:r>
            <a:r>
              <a:rPr lang="en-US" b="1" dirty="0" err="1" smtClean="0"/>
              <a:t>Indra</a:t>
            </a:r>
            <a:r>
              <a:rPr lang="en-US" b="1" dirty="0" smtClean="0"/>
              <a:t> </a:t>
            </a:r>
            <a:r>
              <a:rPr lang="en-US" b="1" dirty="0" err="1" smtClean="0"/>
              <a:t>Pendengaran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 smtClean="0"/>
          </a:p>
          <a:p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amplitudo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endParaRPr lang="en-US" dirty="0" smtClean="0"/>
          </a:p>
          <a:p>
            <a:r>
              <a:rPr lang="en-US" dirty="0" err="1" smtClean="0"/>
              <a:t>Amplitudo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gelombang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Frekuensi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getaran</a:t>
            </a:r>
            <a:r>
              <a:rPr lang="en-US" dirty="0" smtClean="0">
                <a:sym typeface="Wingdings" pitchFamily="2" charset="2"/>
              </a:rPr>
              <a:t> per </a:t>
            </a:r>
            <a:r>
              <a:rPr lang="en-US" dirty="0" err="1" smtClean="0">
                <a:sym typeface="Wingdings" pitchFamily="2" charset="2"/>
              </a:rPr>
              <a:t>detik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Loudness/</a:t>
            </a:r>
            <a:r>
              <a:rPr lang="en-US" dirty="0" err="1" smtClean="0">
                <a:sym typeface="Wingdings" pitchFamily="2" charset="2"/>
              </a:rPr>
              <a:t>kenyaringan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sensasi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seperti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amplitudo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tetapi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amplitudo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Pitch/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nada : </a:t>
            </a:r>
            <a:r>
              <a:rPr lang="en-US" dirty="0" err="1" smtClean="0">
                <a:sym typeface="Wingdings" pitchFamily="2" charset="2"/>
              </a:rPr>
              <a:t>persepsi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berkaitan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frekuensi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en-US" dirty="0" err="1" smtClean="0"/>
              <a:t>Cth</a:t>
            </a:r>
            <a:r>
              <a:rPr lang="en-US" dirty="0" smtClean="0"/>
              <a:t> :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Novocain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mengebor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rasa. </a:t>
            </a:r>
            <a:r>
              <a:rPr lang="en-US" dirty="0" err="1" smtClean="0"/>
              <a:t>Satu</a:t>
            </a:r>
            <a:r>
              <a:rPr lang="en-US" dirty="0" smtClean="0"/>
              <a:t> jam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efeknya</a:t>
            </a:r>
            <a:r>
              <a:rPr lang="en-US" dirty="0" smtClean="0"/>
              <a:t> </a:t>
            </a:r>
            <a:r>
              <a:rPr lang="en-US" dirty="0" err="1" smtClean="0"/>
              <a:t>memudar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mati</a:t>
            </a:r>
            <a:r>
              <a:rPr lang="en-US" dirty="0" smtClean="0"/>
              <a:t> rasa.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digaruk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rasa </a:t>
            </a:r>
            <a:r>
              <a:rPr lang="en-US" dirty="0" err="1" smtClean="0"/>
              <a:t>apapun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novocain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memudar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/</a:t>
            </a:r>
            <a:r>
              <a:rPr lang="en-US" dirty="0" err="1" smtClean="0"/>
              <a:t>nyeri</a:t>
            </a:r>
            <a:r>
              <a:rPr lang="en-US" dirty="0" smtClean="0"/>
              <a:t>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8372"/>
            <a:ext cx="8260672" cy="1039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Sensasi gatal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b="1" dirty="0" smtClean="0"/>
              <a:t>C. INDRA KIMIAWI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Taste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Rasa)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64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rasa</a:t>
            </a:r>
          </a:p>
          <a:p>
            <a:pPr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Bintil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Pengecap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Sel-Sel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termodifikasi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bertahap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terkikis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tergantikan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tepian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lidah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www.bimbingan.org/wp-content/uploads/2014/03/Lidah-Ada-Bintil-Put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rasa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8"/>
            <a:ext cx="6008918" cy="35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Rasa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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merespon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natrium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melintasi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membran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Semakin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tinggi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konsentrasi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natrium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lidah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semakin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dihasilkan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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merespon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stimulus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menghalangi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kalium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Manis,pahit,umami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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merespon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melepaskan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penyampai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sel.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Pengodean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Rasa di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pertiga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anterior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diteruskan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korda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timpani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kranial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ketujuh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wajah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posterior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kerongkongan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diteruskan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kranial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kesembilan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kesepuluh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melintas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Nukleus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Traktus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Solitarius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(NTS),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berlanjut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pons,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hipotalamus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literal,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amigdala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talamus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posterior ventral,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serebrum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somatosensorik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merespon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sentuhan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stimulasi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Area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Insula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Olfaction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Penciuman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Penciuman</a:t>
            </a:r>
          </a:p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/>
              <a:buChar char="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olfaktori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</a:t>
            </a:r>
          </a:p>
          <a:p>
            <a:pPr>
              <a:buFont typeface="Wingdings 3"/>
              <a:buChar char="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teridentifikasi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adanya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resptor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olfaktori</a:t>
            </a:r>
          </a:p>
          <a:p>
            <a:pPr>
              <a:buFont typeface="Wingdings 3"/>
              <a:buChar char="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melintasi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membran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sebanyak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tujuh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kali.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Setiap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protein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memberikan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respons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molekul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bau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 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berada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diluar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memicu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aktifitas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 G di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sel.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Penemuan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beratus-ratus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olfaktori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mengejutkan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evolusi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bersusah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mendesain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olfaktori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“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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Alasan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utamanya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penciuman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mengolah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beraneka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ragam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bawaan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udara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ditata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tinum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tungga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mendeteksi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memerlukan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beraneka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ragam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penciuman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link video 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/>
              </a:rPr>
              <a:t>://youtu.be/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9qdor5V0SDk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ya-Belajar-Auditori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telinga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: pinna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: </a:t>
            </a:r>
            <a:r>
              <a:rPr lang="en-US" dirty="0" err="1" smtClean="0"/>
              <a:t>membran</a:t>
            </a:r>
            <a:r>
              <a:rPr lang="en-US" dirty="0" smtClean="0"/>
              <a:t> timpani,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(</a:t>
            </a:r>
            <a:r>
              <a:rPr lang="en-US" dirty="0" err="1" smtClean="0"/>
              <a:t>martil,landasan,dan</a:t>
            </a:r>
            <a:r>
              <a:rPr lang="en-US" dirty="0" smtClean="0"/>
              <a:t> </a:t>
            </a:r>
            <a:r>
              <a:rPr lang="en-US" dirty="0" err="1" smtClean="0"/>
              <a:t>sanggurdi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eustachius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 </a:t>
            </a:r>
            <a:r>
              <a:rPr lang="en-US" dirty="0" err="1" smtClean="0"/>
              <a:t>koklea</a:t>
            </a:r>
            <a:r>
              <a:rPr lang="en-US" dirty="0" smtClean="0"/>
              <a:t>,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vestibuli</a:t>
            </a:r>
            <a:r>
              <a:rPr lang="en-US" dirty="0" smtClean="0"/>
              <a:t>, </a:t>
            </a:r>
            <a:r>
              <a:rPr lang="en-US" dirty="0" err="1" smtClean="0"/>
              <a:t>skala</a:t>
            </a:r>
            <a:r>
              <a:rPr lang="en-US" dirty="0" smtClean="0"/>
              <a:t> timpani, </a:t>
            </a:r>
            <a:r>
              <a:rPr lang="en-US" dirty="0" err="1" smtClean="0"/>
              <a:t>skala</a:t>
            </a:r>
            <a:r>
              <a:rPr lang="en-US" dirty="0" smtClean="0"/>
              <a:t> media,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auditori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Feromon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Feromon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dikeluarkan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hewan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dapat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mempengaruhi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hewan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lain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spesies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seksual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Organ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Vemeronasal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kelompok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letaknya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berdekatan,tapi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terpisah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faktori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/>
              <a:buChar char="Ì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Pengaruh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feromon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tak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Artinya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memberi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respon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zat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kimia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tertentu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kulit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lain,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terutama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lawan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jenis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Sinestesia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19600" cy="563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stimulasi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lain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Akson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percabangan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mengarah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</a:t>
            </a:r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47135"/>
            <a:ext cx="253068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5" y="4435885"/>
            <a:ext cx="2835481" cy="20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17543"/>
            <a:ext cx="35814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7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proses visual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</a:t>
            </a:r>
            <a:r>
              <a:rPr lang="en-US" dirty="0" err="1" smtClean="0"/>
              <a:t>mata</a:t>
            </a:r>
            <a:r>
              <a:rPr lang="en-US" dirty="0" smtClean="0"/>
              <a:t>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(</a:t>
            </a:r>
            <a:r>
              <a:rPr lang="en-US" dirty="0" err="1" smtClean="0"/>
              <a:t>otak</a:t>
            </a:r>
            <a:r>
              <a:rPr lang="en-US" dirty="0" smtClean="0"/>
              <a:t>)!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agnosia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prosopagnosia visual? </a:t>
            </a:r>
            <a:r>
              <a:rPr lang="en-US" dirty="0" err="1" smtClean="0"/>
              <a:t>Jelaskan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 rasa!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lima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indra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olfaktori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82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ya-Belajar-Auditori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55886" cy="356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1" y="3878943"/>
            <a:ext cx="3599543" cy="271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2381114"/>
            <a:ext cx="3418114" cy="25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6019800"/>
            <a:ext cx="3195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link video</a:t>
            </a: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://youtu.be/</a:t>
            </a:r>
            <a:r>
              <a:rPr lang="en-US" dirty="0" smtClean="0">
                <a:hlinkClick r:id="rId6"/>
              </a:rPr>
              <a:t>pCCcFDoyBxM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ya-Belajar-Auditori.jpg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Persepsi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Nada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(≤100 Hz)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basiliar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bergetar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akson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potensial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aksi</a:t>
            </a:r>
            <a:r>
              <a:rPr lang="en-US" dirty="0" smtClean="0">
                <a:sym typeface="Wingdings" pitchFamily="2" charset="2"/>
              </a:rPr>
              <a:t> per </a:t>
            </a:r>
            <a:r>
              <a:rPr lang="en-US" dirty="0" err="1" smtClean="0">
                <a:sym typeface="Wingdings" pitchFamily="2" charset="2"/>
              </a:rPr>
              <a:t>gelombang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suara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Frekuensi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menengah</a:t>
            </a:r>
            <a:r>
              <a:rPr lang="en-US" dirty="0" smtClean="0">
                <a:sym typeface="Wingdings" pitchFamily="2" charset="2"/>
              </a:rPr>
              <a:t>(100-4000 Hz)  </a:t>
            </a:r>
            <a:r>
              <a:rPr lang="en-US" dirty="0" err="1" smtClean="0">
                <a:sym typeface="Wingdings" pitchFamily="2" charset="2"/>
              </a:rPr>
              <a:t>sekelompok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akson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potensial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aksi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Frekuensi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(≥4000 Hz)  </a:t>
            </a:r>
            <a:r>
              <a:rPr lang="en-US" dirty="0" err="1" smtClean="0">
                <a:sym typeface="Wingdings" pitchFamily="2" charset="2"/>
              </a:rPr>
              <a:t>sel-sel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rambut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mencapai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getaran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maksimum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lokasi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membran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basiliar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Lintasan</a:t>
            </a:r>
            <a:r>
              <a:rPr lang="en-US" b="1" dirty="0" smtClean="0"/>
              <a:t> </a:t>
            </a:r>
            <a:r>
              <a:rPr lang="en-US" b="1" dirty="0" err="1" smtClean="0"/>
              <a:t>impuls</a:t>
            </a:r>
            <a:r>
              <a:rPr lang="en-US" b="1" dirty="0" smtClean="0"/>
              <a:t> </a:t>
            </a:r>
            <a:r>
              <a:rPr lang="en-US" b="1" dirty="0" err="1" smtClean="0"/>
              <a:t>auditori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9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ya-Belajar-Auditori.jpg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/>
              <a:t>Tuli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2 </a:t>
            </a:r>
            <a:r>
              <a:rPr lang="en-US" sz="2000" dirty="0" err="1" smtClean="0"/>
              <a:t>kategori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Tuli</a:t>
            </a:r>
            <a:r>
              <a:rPr lang="en-US" sz="2000" dirty="0" smtClean="0"/>
              <a:t> </a:t>
            </a:r>
            <a:r>
              <a:rPr lang="en-US" sz="2000" dirty="0" err="1" smtClean="0"/>
              <a:t>konduktif</a:t>
            </a:r>
            <a:r>
              <a:rPr lang="en-US" sz="2000" dirty="0" smtClean="0"/>
              <a:t> (</a:t>
            </a:r>
            <a:r>
              <a:rPr lang="en-US" sz="2000" dirty="0" err="1" smtClean="0"/>
              <a:t>tuli</a:t>
            </a:r>
            <a:r>
              <a:rPr lang="en-US" sz="2000" dirty="0" smtClean="0"/>
              <a:t>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kegagalan</a:t>
            </a:r>
            <a:r>
              <a:rPr lang="en-US" sz="2000" dirty="0" smtClean="0">
                <a:sym typeface="Wingdings" pitchFamily="2" charset="2"/>
              </a:rPr>
              <a:t> tulang2 </a:t>
            </a:r>
            <a:r>
              <a:rPr lang="en-US" sz="2000" dirty="0" err="1" smtClean="0">
                <a:sym typeface="Wingdings" pitchFamily="2" charset="2"/>
              </a:rPr>
              <a:t>telinga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dalam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menghantarkan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getaran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koklea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 </a:t>
            </a:r>
            <a:r>
              <a:rPr lang="en-US" sz="2000" dirty="0" err="1" smtClean="0">
                <a:sym typeface="Wingdings" pitchFamily="2" charset="2"/>
              </a:rPr>
              <a:t>kegagalan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tersebut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000" dirty="0" err="1" smtClean="0">
                <a:sym typeface="Wingdings" pitchFamily="2" charset="2"/>
              </a:rPr>
              <a:t>dapat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disebabkan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000" dirty="0" err="1" smtClean="0">
                <a:sym typeface="Wingdings" pitchFamily="2" charset="2"/>
              </a:rPr>
              <a:t>oleh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penyakit</a:t>
            </a:r>
            <a:r>
              <a:rPr lang="en-US" sz="2000" dirty="0" smtClean="0">
                <a:sym typeface="Wingdings" pitchFamily="2" charset="2"/>
              </a:rPr>
              <a:t>, 	</a:t>
            </a:r>
            <a:r>
              <a:rPr lang="en-US" sz="2000" dirty="0" err="1" smtClean="0">
                <a:sym typeface="Wingdings" pitchFamily="2" charset="2"/>
              </a:rPr>
              <a:t>infeksi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 	</a:t>
            </a:r>
            <a:r>
              <a:rPr lang="en-US" sz="2000" dirty="0" err="1" smtClean="0">
                <a:sym typeface="Wingdings" pitchFamily="2" charset="2"/>
              </a:rPr>
              <a:t>tumbuhya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tulang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wajar</a:t>
            </a:r>
            <a:r>
              <a:rPr lang="en-US" sz="2000" dirty="0" smtClean="0">
                <a:sym typeface="Wingdings" pitchFamily="2" charset="2"/>
              </a:rPr>
              <a:t> di </a:t>
            </a:r>
            <a:r>
              <a:rPr lang="en-US" sz="2000" dirty="0" err="1" smtClean="0">
                <a:sym typeface="Wingdings" pitchFamily="2" charset="2"/>
              </a:rPr>
              <a:t>dekat</a:t>
            </a:r>
            <a:r>
              <a:rPr lang="en-US" sz="2000" dirty="0" smtClean="0">
                <a:sym typeface="Wingdings" pitchFamily="2" charset="2"/>
              </a:rPr>
              <a:t> 	</a:t>
            </a:r>
            <a:r>
              <a:rPr lang="en-US" sz="2000" dirty="0" err="1" smtClean="0">
                <a:sym typeface="Wingdings" pitchFamily="2" charset="2"/>
              </a:rPr>
              <a:t>telinga</a:t>
            </a:r>
            <a:r>
              <a:rPr lang="en-US" sz="2000" dirty="0" smtClean="0">
                <a:sym typeface="Wingdings" pitchFamily="2" charset="2"/>
              </a:rPr>
              <a:t> 	</a:t>
            </a:r>
            <a:r>
              <a:rPr lang="en-US" sz="2000" dirty="0" err="1" smtClean="0">
                <a:sym typeface="Wingdings" pitchFamily="2" charset="2"/>
              </a:rPr>
              <a:t>tengah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  </a:t>
            </a:r>
            <a:r>
              <a:rPr lang="en-US" sz="2000" dirty="0" err="1" smtClean="0">
                <a:sym typeface="Wingdings" pitchFamily="2" charset="2"/>
              </a:rPr>
              <a:t>diatasi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dengan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pembedahan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alat</a:t>
            </a:r>
            <a:r>
              <a:rPr lang="en-US" sz="2000" dirty="0" smtClean="0">
                <a:sym typeface="Wingdings" pitchFamily="2" charset="2"/>
              </a:rPr>
              <a:t> bantu </a:t>
            </a:r>
            <a:r>
              <a:rPr lang="en-US" sz="2000" dirty="0" err="1" smtClean="0">
                <a:sym typeface="Wingdings" pitchFamily="2" charset="2"/>
              </a:rPr>
              <a:t>dengar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2. </a:t>
            </a:r>
            <a:r>
              <a:rPr lang="en-US" sz="2000" dirty="0" err="1" smtClean="0">
                <a:sym typeface="Wingdings" pitchFamily="2" charset="2"/>
              </a:rPr>
              <a:t>Tuli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saraf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tuli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telinga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dalam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 </a:t>
            </a:r>
            <a:r>
              <a:rPr lang="en-US" sz="2000" dirty="0" err="1" smtClean="0">
                <a:sym typeface="Wingdings" pitchFamily="2" charset="2"/>
              </a:rPr>
              <a:t>kerusakan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koklea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sel-sel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rambut,dan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saraf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auditori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 </a:t>
            </a:r>
            <a:r>
              <a:rPr lang="en-US" sz="2000" dirty="0" err="1" smtClean="0">
                <a:sym typeface="Wingdings" pitchFamily="2" charset="2"/>
              </a:rPr>
              <a:t>alat</a:t>
            </a:r>
            <a:r>
              <a:rPr lang="en-US" sz="2000" dirty="0" smtClean="0">
                <a:sym typeface="Wingdings" pitchFamily="2" charset="2"/>
              </a:rPr>
              <a:t> bantu </a:t>
            </a:r>
            <a:r>
              <a:rPr lang="en-US" sz="2000" dirty="0" err="1" smtClean="0">
                <a:sym typeface="Wingdings" pitchFamily="2" charset="2"/>
              </a:rPr>
              <a:t>dengar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mengatasi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kerusakan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saraf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namun</a:t>
            </a:r>
            <a:r>
              <a:rPr lang="en-US" sz="2000" dirty="0" smtClean="0">
                <a:sym typeface="Wingdings" pitchFamily="2" charset="2"/>
              </a:rPr>
              <a:t>    	</a:t>
            </a:r>
            <a:r>
              <a:rPr lang="en-US" sz="2000" dirty="0" err="1" smtClean="0">
                <a:sym typeface="Wingdings" pitchFamily="2" charset="2"/>
              </a:rPr>
              <a:t>bisa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membantu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penderita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kehilangan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reseptor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dalam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koklea</a:t>
            </a:r>
            <a:r>
              <a:rPr lang="en-US" sz="2000" dirty="0" smtClean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r>
              <a:rPr lang="en-US" dirty="0" err="1" smtClean="0"/>
              <a:t>Tinitus</a:t>
            </a:r>
            <a:r>
              <a:rPr lang="en-US" dirty="0" smtClean="0"/>
              <a:t> :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denging</a:t>
            </a:r>
            <a:r>
              <a:rPr lang="en-US" dirty="0" smtClean="0"/>
              <a:t>/</a:t>
            </a:r>
            <a:r>
              <a:rPr lang="en-US" dirty="0" err="1" smtClean="0"/>
              <a:t>nyaring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terdengar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ya-Belajar-Auditori.jpg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61095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Lokalisasi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lokalisasi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1668</Words>
  <Application>Microsoft Office PowerPoint</Application>
  <PresentationFormat>On-screen Show (4:3)</PresentationFormat>
  <Paragraphs>237</Paragraphs>
  <Slides>42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BAB 7 : SISTEM SENSORIK</vt:lpstr>
      <vt:lpstr>SISTEM SENSORI LAINNYA...</vt:lpstr>
      <vt:lpstr>A. Indra Pendengaran</vt:lpstr>
      <vt:lpstr>Struktur telinga</vt:lpstr>
      <vt:lpstr>PowerPoint Presentation</vt:lpstr>
      <vt:lpstr>Persepsi Tinggi Nada</vt:lpstr>
      <vt:lpstr>Lintasan impuls auditori</vt:lpstr>
      <vt:lpstr>TULI</vt:lpstr>
      <vt:lpstr>Lokalisasi Suara</vt:lpstr>
      <vt:lpstr>B. Indra mekanik</vt:lpstr>
      <vt:lpstr>Sensasi vestibula</vt:lpstr>
      <vt:lpstr>Sensasi vestibula</vt:lpstr>
      <vt:lpstr>Sensasi vestibula</vt:lpstr>
      <vt:lpstr>Sensasi vestibula</vt:lpstr>
      <vt:lpstr>SENSASI SOMATIS</vt:lpstr>
      <vt:lpstr>SENSASI SOMATIS</vt:lpstr>
      <vt:lpstr>SENSASI SOMATIS</vt:lpstr>
      <vt:lpstr>SENSASI SOMATIS</vt:lpstr>
      <vt:lpstr>SENSASI SOMATIS</vt:lpstr>
      <vt:lpstr>SENSASI SOMATIS</vt:lpstr>
      <vt:lpstr>SENSASI NYERI</vt:lpstr>
      <vt:lpstr>SENSASI NYERI</vt:lpstr>
      <vt:lpstr>SENSASI NYERI</vt:lpstr>
      <vt:lpstr>SENSASI NYERI</vt:lpstr>
      <vt:lpstr>PowerPoint Presentation</vt:lpstr>
      <vt:lpstr>SENSASI NYERI</vt:lpstr>
      <vt:lpstr>SENSASI NYERI</vt:lpstr>
      <vt:lpstr>Sensasi gatal</vt:lpstr>
      <vt:lpstr>Sensasi gatal</vt:lpstr>
      <vt:lpstr>Sensasi gatal</vt:lpstr>
      <vt:lpstr>kesimpulan</vt:lpstr>
      <vt:lpstr>C. INDRA KIMIAWI</vt:lpstr>
      <vt:lpstr>Taste (Cita Rasa)</vt:lpstr>
      <vt:lpstr>Berapa jumlah reseptor cita rasa ?</vt:lpstr>
      <vt:lpstr>Mekanisme Reseptor Cita Rasa</vt:lpstr>
      <vt:lpstr>Pengodean Cita Rasa di Dalam Otak</vt:lpstr>
      <vt:lpstr>Olfaction (Penciuman)</vt:lpstr>
      <vt:lpstr>PowerPoint Presentation</vt:lpstr>
      <vt:lpstr>PowerPoint Presentation</vt:lpstr>
      <vt:lpstr>Feromon</vt:lpstr>
      <vt:lpstr>Sinestesia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Okabe Oyabun</cp:lastModifiedBy>
  <cp:revision>49</cp:revision>
  <dcterms:created xsi:type="dcterms:W3CDTF">2015-02-22T03:47:05Z</dcterms:created>
  <dcterms:modified xsi:type="dcterms:W3CDTF">2015-10-16T00:38:12Z</dcterms:modified>
</cp:coreProperties>
</file>