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6" r:id="rId2"/>
    <p:sldId id="297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7" d="100"/>
          <a:sy n="77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E6F47-CC41-462C-9E3F-4215AA278CB7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0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6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1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6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46F-42DE-4220-BADD-A443BEBFB70E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B9D7-8934-49AC-B193-4C5B02E5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Lcv8g-0VdMI&amp;feature=youtube_gdata_play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ndale Mono"/>
                <a:cs typeface="Andale Mono"/>
              </a:rPr>
              <a:t>BAB 6 : VISION</a:t>
            </a:r>
            <a:endParaRPr lang="en-US" dirty="0">
              <a:latin typeface="Andale Mono"/>
              <a:cs typeface="Andale Mon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ARNIANSYAH</a:t>
            </a:r>
          </a:p>
          <a:p>
            <a:r>
              <a:rPr lang="en-US" dirty="0" smtClean="0"/>
              <a:t>REZKY OKABE</a:t>
            </a:r>
          </a:p>
          <a:p>
            <a:r>
              <a:rPr lang="en-US" dirty="0" smtClean="0"/>
              <a:t>YUZI WIRAAYU PUTRI</a:t>
            </a:r>
            <a:endParaRPr lang="en-US" dirty="0"/>
          </a:p>
        </p:txBody>
      </p:sp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308938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Bertentangan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mempersepsikan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berlawanan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hitam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putih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9" y="2971801"/>
            <a:ext cx="366126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7" y="3124200"/>
            <a:ext cx="3662315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Retineks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kecerahan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 Constancy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Kemampuan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mengenali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objek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meskipun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perubahan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pen-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cahayaan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163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331907"/>
            <a:ext cx="372928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28768"/>
            <a:ext cx="2914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Defisiensi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Penglihatan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Berwarna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3"/>
              <a:buChar char="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proses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persepsi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perbedaan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warna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Font typeface="Wingdings 3"/>
              <a:buChar char="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pengaruh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gen,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individu-individu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tidak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membedakan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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paling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hijau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tamin-c-eye-and-brain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B. Proses Visual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visual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antar-spesies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kuantitatif</a:t>
            </a:r>
            <a:r>
              <a:rPr lang="en-US" sz="2400" dirty="0" smtClean="0"/>
              <a:t> 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akson</a:t>
            </a:r>
            <a:r>
              <a:rPr lang="en-US" sz="2400" dirty="0" smtClean="0"/>
              <a:t>. (Andrews, </a:t>
            </a:r>
            <a:r>
              <a:rPr lang="en-US" sz="2400" dirty="0" err="1" smtClean="0"/>
              <a:t>Helpern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Purves,1997 ; Stevens, 2001 ; Sur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Leamey</a:t>
            </a:r>
            <a:r>
              <a:rPr lang="en-US" sz="2400" dirty="0" smtClean="0"/>
              <a:t>, 2001)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Proses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optik</a:t>
            </a:r>
            <a:r>
              <a:rPr lang="en-US" sz="2400" dirty="0" smtClean="0"/>
              <a:t> :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4038600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://www.youtube.com/watch?v=Lcv8g-0VdMI&amp;feature=</a:t>
            </a:r>
            <a:r>
              <a:rPr lang="en-US" dirty="0" smtClean="0">
                <a:hlinkClick r:id="rId4"/>
              </a:rPr>
              <a:t>youtube_gdata_player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62791"/>
            <a:ext cx="416052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03" y="76200"/>
            <a:ext cx="496962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Lintasan</a:t>
            </a:r>
            <a:r>
              <a:rPr lang="en-US" sz="3600" dirty="0" smtClean="0"/>
              <a:t> </a:t>
            </a:r>
            <a:r>
              <a:rPr lang="en-US" sz="3600" dirty="0" err="1" smtClean="0"/>
              <a:t>Menuju</a:t>
            </a:r>
            <a:r>
              <a:rPr lang="en-US" sz="3600" dirty="0" smtClean="0"/>
              <a:t> </a:t>
            </a:r>
            <a:r>
              <a:rPr lang="en-US" sz="3600" dirty="0" err="1" smtClean="0"/>
              <a:t>Genikulat</a:t>
            </a:r>
            <a:r>
              <a:rPr lang="en-US" sz="3600" dirty="0" smtClean="0"/>
              <a:t> Lateral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350520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Medan </a:t>
            </a:r>
            <a:r>
              <a:rPr lang="en-US" sz="1800" dirty="0" err="1" smtClean="0"/>
              <a:t>reseptif</a:t>
            </a:r>
            <a:r>
              <a:rPr lang="en-US" sz="1800" dirty="0"/>
              <a:t> </a:t>
            </a:r>
            <a:r>
              <a:rPr lang="en-US" sz="1800" dirty="0" smtClean="0"/>
              <a:t>-&gt; </a:t>
            </a:r>
            <a:r>
              <a:rPr lang="en-US" sz="1800" dirty="0" err="1" smtClean="0"/>
              <a:t>wilayah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neuron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mengeksitasi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menginhibisi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penglihatan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/>
              <a:t>t</a:t>
            </a:r>
            <a:r>
              <a:rPr lang="en-US" sz="1800" dirty="0" err="1" smtClean="0"/>
              <a:t>iga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</a:t>
            </a:r>
            <a:r>
              <a:rPr lang="en-US" sz="1800" dirty="0" err="1" smtClean="0"/>
              <a:t>sel</a:t>
            </a:r>
            <a:r>
              <a:rPr lang="en-US" sz="1800" dirty="0" smtClean="0"/>
              <a:t> ganglion </a:t>
            </a:r>
            <a:r>
              <a:rPr lang="en-US" sz="1800" dirty="0" err="1" smtClean="0"/>
              <a:t>hewan</a:t>
            </a:r>
            <a:r>
              <a:rPr lang="en-US" sz="1800" dirty="0" smtClean="0"/>
              <a:t> </a:t>
            </a:r>
            <a:r>
              <a:rPr lang="en-US" sz="1800" dirty="0" err="1" smtClean="0"/>
              <a:t>primata</a:t>
            </a:r>
            <a:r>
              <a:rPr lang="en-US" sz="1800" dirty="0" smtClean="0"/>
              <a:t> : </a:t>
            </a:r>
            <a:r>
              <a:rPr lang="en-US" sz="1800" dirty="0" err="1" smtClean="0"/>
              <a:t>parvoselular</a:t>
            </a:r>
            <a:r>
              <a:rPr lang="en-US" sz="1800" dirty="0" smtClean="0"/>
              <a:t>, </a:t>
            </a:r>
            <a:r>
              <a:rPr lang="en-US" sz="1800" dirty="0" err="1" smtClean="0"/>
              <a:t>magnoselular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konioselular</a:t>
            </a:r>
            <a:endParaRPr lang="en-US" sz="1800" dirty="0" smtClean="0"/>
          </a:p>
          <a:p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tipe</a:t>
            </a:r>
            <a:r>
              <a:rPr lang="en-US" sz="1800" dirty="0"/>
              <a:t> neuron </a:t>
            </a:r>
            <a:r>
              <a:rPr lang="en-US" sz="1800" dirty="0" err="1"/>
              <a:t>konioselular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nukleus</a:t>
            </a:r>
            <a:r>
              <a:rPr lang="en-US" sz="1800" dirty="0"/>
              <a:t> </a:t>
            </a:r>
            <a:r>
              <a:rPr lang="en-US" sz="1800" dirty="0" err="1"/>
              <a:t>genikulat</a:t>
            </a:r>
            <a:r>
              <a:rPr lang="en-US" sz="1800" dirty="0"/>
              <a:t> lateral,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lain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talamus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kolikulus</a:t>
            </a:r>
            <a:r>
              <a:rPr lang="en-US" sz="1800" dirty="0"/>
              <a:t> superior.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07873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147207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tamin-c-eye-and-brain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38011"/>
              </p:ext>
            </p:extLst>
          </p:nvPr>
        </p:nvGraphicFramePr>
        <p:xfrm>
          <a:off x="304800" y="966779"/>
          <a:ext cx="8458200" cy="490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9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parvoselular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Neuron </a:t>
                      </a:r>
                      <a:r>
                        <a:rPr lang="en-US" dirty="0" err="1" smtClean="0"/>
                        <a:t>magnoselular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Neuron </a:t>
                      </a:r>
                      <a:r>
                        <a:rPr lang="en-US" dirty="0" err="1" smtClean="0"/>
                        <a:t>konioselular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Kecil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797">
                <a:tc>
                  <a:txBody>
                    <a:bodyPr/>
                    <a:lstStyle/>
                    <a:p>
                      <a:r>
                        <a:rPr lang="en-US" dirty="0" smtClean="0"/>
                        <a:t>Medan </a:t>
                      </a:r>
                      <a:r>
                        <a:rPr lang="en-US" dirty="0" err="1" smtClean="0"/>
                        <a:t>reseptif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bervariasi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retina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sekeliling</a:t>
                      </a:r>
                      <a:r>
                        <a:rPr lang="en-US" baseline="0" dirty="0" smtClean="0"/>
                        <a:t> fovea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Tersebar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diseluruh</a:t>
                      </a:r>
                      <a:r>
                        <a:rPr lang="en-US" dirty="0" smtClean="0"/>
                        <a:t> retina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Tersebar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seluruh</a:t>
                      </a:r>
                      <a:r>
                        <a:rPr lang="en-US" dirty="0" smtClean="0"/>
                        <a:t> retina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Sensitivitas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Beberapa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sensitivitas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Merespons</a:t>
                      </a:r>
                      <a:r>
                        <a:rPr lang="en-US" dirty="0" smtClean="0"/>
                        <a:t> stimulus </a:t>
                      </a:r>
                      <a:r>
                        <a:rPr lang="en-US" dirty="0" err="1" smtClean="0"/>
                        <a:t>berupa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objek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Pergerakan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garis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benda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objek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Bervariasi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dijelaskan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rinci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13266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ganglion </a:t>
            </a:r>
            <a:r>
              <a:rPr lang="en-US" sz="2800" dirty="0" err="1" smtClean="0"/>
              <a:t>primata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Pattern </a:t>
            </a:r>
            <a:r>
              <a:rPr lang="en-US" dirty="0" err="1"/>
              <a:t>R</a:t>
            </a:r>
            <a:r>
              <a:rPr lang="en-US" dirty="0" err="1" smtClean="0"/>
              <a:t>ecognation</a:t>
            </a:r>
            <a:r>
              <a:rPr lang="en-US" dirty="0" smtClean="0"/>
              <a:t> in The </a:t>
            </a:r>
            <a:r>
              <a:rPr lang="en-US" dirty="0" err="1"/>
              <a:t>C</a:t>
            </a:r>
            <a:r>
              <a:rPr lang="en-US" dirty="0" err="1" smtClean="0"/>
              <a:t>elebral</a:t>
            </a:r>
            <a:r>
              <a:rPr lang="en-US" dirty="0" smtClean="0"/>
              <a:t>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Korteks</a:t>
            </a:r>
            <a:r>
              <a:rPr lang="en-US" sz="2800" dirty="0" smtClean="0"/>
              <a:t> visual primer (area V1) :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visual</a:t>
            </a:r>
          </a:p>
          <a:p>
            <a:pPr marL="0" indent="0">
              <a:buNone/>
            </a:pPr>
            <a:r>
              <a:rPr lang="en-US" sz="2800" dirty="0" smtClean="0"/>
              <a:t>-&gt;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penglihatan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sadar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-&gt;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V1 </a:t>
            </a:r>
            <a:r>
              <a:rPr lang="en-US" sz="2800" dirty="0" err="1" smtClean="0"/>
              <a:t>rusak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berimajinasi</a:t>
            </a:r>
            <a:r>
              <a:rPr lang="en-US" sz="2800" dirty="0" smtClean="0"/>
              <a:t> visual,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visual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mimpi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Blind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merespons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visual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 </a:t>
            </a:r>
            <a:r>
              <a:rPr lang="en-US" dirty="0" err="1" smtClean="0"/>
              <a:t>hipotesis</a:t>
            </a:r>
            <a:r>
              <a:rPr lang="en-US" dirty="0" smtClean="0"/>
              <a:t> yang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blindsight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-</a:t>
            </a:r>
            <a:r>
              <a:rPr lang="en-US" sz="2000" dirty="0" err="1" smtClean="0"/>
              <a:t>cabang</a:t>
            </a:r>
            <a:r>
              <a:rPr lang="en-US" sz="2000" dirty="0" smtClean="0"/>
              <a:t> lain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optik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menghantarkan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visual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kolikulus</a:t>
            </a:r>
            <a:r>
              <a:rPr lang="en-US" sz="2000" dirty="0" smtClean="0"/>
              <a:t>  	superior </a:t>
            </a:r>
            <a:r>
              <a:rPr lang="en-US" sz="2000" dirty="0" err="1" smtClean="0"/>
              <a:t>dan</a:t>
            </a:r>
            <a:r>
              <a:rPr lang="en-US" sz="2000" dirty="0" smtClean="0"/>
              <a:t> area lain.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area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yang 	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blindsight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“pulau2 </a:t>
            </a:r>
            <a:r>
              <a:rPr lang="en-US" sz="2000" dirty="0" err="1" smtClean="0"/>
              <a:t>kecil</a:t>
            </a:r>
            <a:r>
              <a:rPr lang="en-US" sz="2000" dirty="0" smtClean="0"/>
              <a:t>” yang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visual 	yang </a:t>
            </a:r>
            <a:r>
              <a:rPr lang="en-US" sz="2000" dirty="0" err="1" smtClean="0"/>
              <a:t>rusak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blindsight</a:t>
            </a:r>
            <a:r>
              <a:rPr lang="en-US" sz="20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029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Korteks</a:t>
            </a:r>
            <a:r>
              <a:rPr lang="en-US" sz="2000" dirty="0" smtClean="0"/>
              <a:t> visual primer (V1)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visual </a:t>
            </a:r>
            <a:r>
              <a:rPr lang="en-US" sz="2000" dirty="0" err="1" smtClean="0"/>
              <a:t>sekunder</a:t>
            </a:r>
            <a:r>
              <a:rPr lang="en-US" sz="2000" dirty="0" smtClean="0"/>
              <a:t> (V2).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lintasan</a:t>
            </a:r>
            <a:r>
              <a:rPr lang="en-US" sz="2000" dirty="0" smtClean="0"/>
              <a:t> V1 </a:t>
            </a:r>
            <a:r>
              <a:rPr lang="en-US" sz="2000" dirty="0" err="1" smtClean="0"/>
              <a:t>dan</a:t>
            </a:r>
            <a:r>
              <a:rPr lang="en-US" sz="2000" dirty="0" smtClean="0"/>
              <a:t> V2 </a:t>
            </a:r>
            <a:r>
              <a:rPr lang="en-US" sz="2000" dirty="0" err="1" smtClean="0"/>
              <a:t>timbal</a:t>
            </a:r>
            <a:r>
              <a:rPr lang="en-US" sz="2000" dirty="0" smtClean="0"/>
              <a:t> </a:t>
            </a:r>
            <a:r>
              <a:rPr lang="en-US" sz="2000" dirty="0" err="1" smtClean="0"/>
              <a:t>balik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Jalur</a:t>
            </a:r>
            <a:r>
              <a:rPr lang="en-US" sz="2000" dirty="0" smtClean="0"/>
              <a:t> visual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temporal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aliran</a:t>
            </a:r>
            <a:r>
              <a:rPr lang="en-US" sz="2000" dirty="0" smtClean="0">
                <a:sym typeface="Wingdings" pitchFamily="2" charset="2"/>
              </a:rPr>
              <a:t> ventral (ventral stream)</a:t>
            </a:r>
          </a:p>
          <a:p>
            <a:r>
              <a:rPr lang="en-US" sz="2000" dirty="0" err="1" smtClean="0">
                <a:sym typeface="Wingdings" pitchFamily="2" charset="2"/>
              </a:rPr>
              <a:t>Jalur</a:t>
            </a:r>
            <a:r>
              <a:rPr lang="en-US" sz="2000" dirty="0" smtClean="0">
                <a:sym typeface="Wingdings" pitchFamily="2" charset="2"/>
              </a:rPr>
              <a:t> visual </a:t>
            </a:r>
            <a:r>
              <a:rPr lang="en-US" sz="2000" dirty="0" err="1" smtClean="0">
                <a:sym typeface="Wingdings" pitchFamily="2" charset="2"/>
              </a:rPr>
              <a:t>menuju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korteks</a:t>
            </a:r>
            <a:r>
              <a:rPr lang="en-US" sz="2000" dirty="0" smtClean="0">
                <a:sym typeface="Wingdings" pitchFamily="2" charset="2"/>
              </a:rPr>
              <a:t> parietal  </a:t>
            </a:r>
            <a:r>
              <a:rPr lang="en-US" sz="2000" dirty="0" err="1" smtClean="0">
                <a:sym typeface="Wingdings" pitchFamily="2" charset="2"/>
              </a:rPr>
              <a:t>aliran</a:t>
            </a:r>
            <a:r>
              <a:rPr lang="en-US" sz="2000" dirty="0" smtClean="0">
                <a:sym typeface="Wingdings" pitchFamily="2" charset="2"/>
              </a:rPr>
              <a:t> dorsal (dorsal stream)</a:t>
            </a:r>
          </a:p>
          <a:p>
            <a:r>
              <a:rPr lang="en-US" sz="2000" dirty="0" err="1" smtClean="0">
                <a:sym typeface="Wingdings" pitchFamily="2" charset="2"/>
              </a:rPr>
              <a:t>Kerusakan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aliran</a:t>
            </a:r>
            <a:r>
              <a:rPr lang="en-US" sz="2000" dirty="0" smtClean="0">
                <a:sym typeface="Wingdings" pitchFamily="2" charset="2"/>
              </a:rPr>
              <a:t> ventral 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mendeskripsikan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apa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dilihat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benda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apa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dirty="0" err="1" smtClean="0">
                <a:sym typeface="Wingdings" pitchFamily="2" charset="2"/>
              </a:rPr>
              <a:t>tetapi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benda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dimana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err="1" smtClean="0">
                <a:sym typeface="Wingdings" pitchFamily="2" charset="2"/>
              </a:rPr>
              <a:t>Kerusakan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aliran</a:t>
            </a:r>
            <a:r>
              <a:rPr lang="en-US" sz="2000" dirty="0" smtClean="0">
                <a:sym typeface="Wingdings" pitchFamily="2" charset="2"/>
              </a:rPr>
              <a:t> dorsal  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mendeskripsikan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apa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dilihat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benda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apa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dirty="0" err="1" smtClean="0">
                <a:sym typeface="Wingdings" pitchFamily="2" charset="2"/>
              </a:rPr>
              <a:t>tetapi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benda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dimana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tahu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letaknya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36385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73764"/>
            <a:ext cx="35814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VISUAL CODING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VISUAL PROCESS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VISUAL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1425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609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David Hubel &amp; </a:t>
            </a:r>
            <a:r>
              <a:rPr lang="en-US" sz="2000" dirty="0" err="1" smtClean="0"/>
              <a:t>Torsten</a:t>
            </a:r>
            <a:r>
              <a:rPr lang="en-US" sz="2000" dirty="0" smtClean="0"/>
              <a:t> Wiesel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visual.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83089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4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Neuron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area V1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mendeteksi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kehadiran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aspek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objek</a:t>
            </a:r>
            <a:r>
              <a:rPr lang="en-US" dirty="0" smtClean="0">
                <a:sym typeface="Wingdings" pitchFamily="2" charset="2"/>
              </a:rPr>
              <a:t>. Ex :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gerakan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dll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Fakta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mengenai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detektor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kontak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terlalu</a:t>
            </a:r>
            <a:r>
              <a:rPr lang="en-US" dirty="0" smtClean="0">
                <a:sym typeface="Wingdings" pitchFamily="2" charset="2"/>
              </a:rPr>
              <a:t> lama </a:t>
            </a:r>
            <a:r>
              <a:rPr lang="en-US" dirty="0" err="1" smtClean="0">
                <a:sym typeface="Wingdings" pitchFamily="2" charset="2"/>
              </a:rPr>
              <a:t>terhadap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sensitivitas</a:t>
            </a:r>
            <a:r>
              <a:rPr lang="en-US" dirty="0" smtClean="0">
                <a:sym typeface="Wingdings" pitchFamily="2" charset="2"/>
              </a:rPr>
              <a:t> neuron </a:t>
            </a:r>
            <a:r>
              <a:rPr lang="en-US" dirty="0" err="1" smtClean="0">
                <a:sym typeface="Wingdings" pitchFamily="2" charset="2"/>
              </a:rPr>
              <a:t>terhadapn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tersebut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tamin-c-eye-and-brain.jp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Agnosia</a:t>
            </a:r>
            <a:r>
              <a:rPr lang="en-US" sz="2000" dirty="0" smtClean="0"/>
              <a:t> Visual : </a:t>
            </a:r>
            <a:r>
              <a:rPr lang="en-US" sz="2000" dirty="0" err="1" smtClean="0"/>
              <a:t>ketidakmampuan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.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temporal.</a:t>
            </a:r>
          </a:p>
          <a:p>
            <a:pPr marL="0" indent="0">
              <a:buNone/>
            </a:pPr>
            <a:r>
              <a:rPr lang="en-US" sz="2000" dirty="0" smtClean="0"/>
              <a:t>Prosopagnosia : </a:t>
            </a:r>
            <a:r>
              <a:rPr lang="en-US" sz="2000" dirty="0" err="1" smtClean="0"/>
              <a:t>ketidakmampuan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wajah</a:t>
            </a:r>
            <a:r>
              <a:rPr lang="en-US" sz="2000" dirty="0" smtClean="0"/>
              <a:t>.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girus</a:t>
            </a:r>
            <a:r>
              <a:rPr lang="en-US" sz="2000" dirty="0" smtClean="0"/>
              <a:t> fusiform (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di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temporal inferior)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Menurut</a:t>
            </a:r>
            <a:r>
              <a:rPr lang="en-US" sz="2000" dirty="0" smtClean="0">
                <a:sym typeface="Wingdings" pitchFamily="2" charset="2"/>
              </a:rPr>
              <a:t> fMRI scan, </a:t>
            </a:r>
            <a:r>
              <a:rPr lang="en-US" sz="2000" dirty="0" err="1" smtClean="0">
                <a:sym typeface="Wingdings" pitchFamily="2" charset="2"/>
              </a:rPr>
              <a:t>pengenalan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wajah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tergantung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peningkatan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aktivitas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girus</a:t>
            </a:r>
            <a:r>
              <a:rPr lang="en-US" sz="2000" dirty="0" smtClean="0">
                <a:sym typeface="Wingdings" pitchFamily="2" charset="2"/>
              </a:rPr>
              <a:t> fusiform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korteks</a:t>
            </a:r>
            <a:r>
              <a:rPr lang="en-US" sz="2000" dirty="0" smtClean="0">
                <a:sym typeface="Wingdings" pitchFamily="2" charset="2"/>
              </a:rPr>
              <a:t> prefrontal.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572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Motion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Dua</a:t>
            </a:r>
            <a:r>
              <a:rPr lang="en-US" sz="2400" dirty="0" smtClean="0"/>
              <a:t> area yang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 visual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MT (middle-temporal cortex) </a:t>
            </a:r>
            <a:r>
              <a:rPr lang="en-US" sz="2400" dirty="0" err="1" smtClean="0"/>
              <a:t>dan</a:t>
            </a:r>
            <a:r>
              <a:rPr lang="en-US" sz="2400" dirty="0" smtClean="0"/>
              <a:t> MST (middle superior temporal cortex)</a:t>
            </a:r>
          </a:p>
          <a:p>
            <a:r>
              <a:rPr lang="en-US" sz="2400" dirty="0" err="1" smtClean="0"/>
              <a:t>Kedua</a:t>
            </a:r>
            <a:r>
              <a:rPr lang="en-US" sz="2400" dirty="0" smtClean="0"/>
              <a:t> area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input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magnoselular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mendeteksi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parvoselular</a:t>
            </a:r>
            <a:r>
              <a:rPr lang="en-US" sz="2400" dirty="0" smtClean="0"/>
              <a:t> (</a:t>
            </a:r>
            <a:r>
              <a:rPr lang="en-US" sz="2400" dirty="0" err="1" smtClean="0"/>
              <a:t>mendeteksi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penglihatan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MT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merespons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secara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selektif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sebuah</a:t>
            </a:r>
            <a:r>
              <a:rPr lang="en-US" sz="2400" dirty="0" smtClean="0">
                <a:sym typeface="Wingdings" pitchFamily="2" charset="2"/>
              </a:rPr>
              <a:t> stimulus yang </a:t>
            </a:r>
            <a:r>
              <a:rPr lang="en-US" sz="2400" dirty="0" err="1" smtClean="0">
                <a:sym typeface="Wingdings" pitchFamily="2" charset="2"/>
              </a:rPr>
              <a:t>bergerak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MST  </a:t>
            </a:r>
            <a:r>
              <a:rPr lang="en-US" sz="2400" dirty="0" err="1" smtClean="0">
                <a:sym typeface="Wingdings" pitchFamily="2" charset="2"/>
              </a:rPr>
              <a:t>merespons</a:t>
            </a:r>
            <a:r>
              <a:rPr lang="en-US" sz="2400" dirty="0" smtClean="0">
                <a:sym typeface="Wingdings" pitchFamily="2" charset="2"/>
              </a:rPr>
              <a:t> stimulus yang </a:t>
            </a:r>
            <a:r>
              <a:rPr lang="en-US" sz="2400" dirty="0" err="1" smtClean="0">
                <a:sym typeface="Wingdings" pitchFamily="2" charset="2"/>
              </a:rPr>
              <a:t>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kompleks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seperti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perluasan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kontraksi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rotasi</a:t>
            </a:r>
            <a:r>
              <a:rPr lang="en-US" sz="2400" dirty="0" smtClean="0">
                <a:sym typeface="Wingdings" pitchFamily="2" charset="2"/>
              </a:rPr>
              <a:t> visual.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tamin-c-eye-and-brain.jp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Motion 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MT (</a:t>
            </a:r>
            <a:r>
              <a:rPr lang="en-US" dirty="0"/>
              <a:t>middle-temporal </a:t>
            </a:r>
            <a:r>
              <a:rPr lang="en-US" dirty="0" smtClean="0"/>
              <a:t>cortex)</a:t>
            </a:r>
            <a:endParaRPr lang="en-US" dirty="0"/>
          </a:p>
        </p:txBody>
      </p:sp>
      <p:pic>
        <p:nvPicPr>
          <p:cNvPr id="5" name="Picture 4" descr="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3886200" cy="260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eyes_cute_baby-wide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algn="ctr"/>
            <a:r>
              <a:rPr lang="en-US" sz="3200" b="1" dirty="0" smtClean="0"/>
              <a:t>C. </a:t>
            </a:r>
            <a:r>
              <a:rPr lang="en-US" sz="3200" b="1" dirty="0" err="1" smtClean="0"/>
              <a:t>Perkembangan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penglihatan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46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eyes_cute_baby-wide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badi MT Condensed Extra Bold"/>
                <a:cs typeface="Abadi MT Condensed Extra Bold"/>
              </a:rPr>
              <a:t>Penglihatan</a:t>
            </a:r>
            <a:r>
              <a:rPr lang="en-US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pada</a:t>
            </a:r>
            <a:r>
              <a:rPr lang="en-US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Bayi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831"/>
            <a:ext cx="82296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 smtClean="0"/>
              <a:t>Ciri-ciri</a:t>
            </a:r>
            <a:r>
              <a:rPr lang="en-US" b="1" smtClean="0"/>
              <a:t> pada</a:t>
            </a:r>
            <a:r>
              <a:rPr lang="en-US" b="1" dirty="0" smtClean="0"/>
              <a:t> </a:t>
            </a:r>
            <a:r>
              <a:rPr lang="en-US" b="1" dirty="0" err="1" smtClean="0"/>
              <a:t>bayi</a:t>
            </a:r>
            <a:r>
              <a:rPr lang="en-US" b="1" dirty="0" smtClean="0"/>
              <a:t> :</a:t>
            </a:r>
          </a:p>
          <a:p>
            <a:pPr algn="just"/>
            <a:r>
              <a:rPr lang="en-US" dirty="0" smtClean="0"/>
              <a:t>Mata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C</a:t>
            </a:r>
            <a:r>
              <a:rPr lang="en-US" dirty="0" err="1" smtClean="0"/>
              <a:t>enderung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.</a:t>
            </a:r>
          </a:p>
          <a:p>
            <a:pPr algn="just"/>
            <a:r>
              <a:rPr lang="en-US" dirty="0" err="1"/>
              <a:t>M</a:t>
            </a:r>
            <a:r>
              <a:rPr lang="en-US" dirty="0" err="1" smtClean="0"/>
              <a:t>enghabiskan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memandangi</a:t>
            </a:r>
            <a:r>
              <a:rPr lang="en-US" dirty="0" smtClean="0"/>
              <a:t> </a:t>
            </a:r>
            <a:r>
              <a:rPr lang="en-US" dirty="0" err="1" smtClean="0"/>
              <a:t>wajah-wajah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“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pengenal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eyes_cute_baby-wide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 Extra Bold"/>
                <a:cs typeface="Abadi MT Condensed Extra Bold"/>
              </a:rPr>
              <a:t>A</a:t>
            </a:r>
            <a:r>
              <a:rPr lang="en-US" dirty="0" smtClean="0">
                <a:latin typeface="Abadi MT Condensed Extra Bold"/>
                <a:cs typeface="Abadi MT Condensed Extra Bold"/>
              </a:rPr>
              <a:t>.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Penglihatan</a:t>
            </a:r>
            <a:r>
              <a:rPr lang="en-US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dirty="0" err="1" smtClean="0">
                <a:latin typeface="Abadi MT Condensed Extra Bold"/>
                <a:cs typeface="Abadi MT Condensed Extra Bold"/>
              </a:rPr>
              <a:t>Bayi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Content Placeholder 3" descr="S__822479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4" r="-15344"/>
          <a:stretch>
            <a:fillRect/>
          </a:stretch>
        </p:blipFill>
        <p:spPr>
          <a:xfrm>
            <a:off x="2300288" y="1598613"/>
            <a:ext cx="4536510" cy="265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823" y="1302907"/>
            <a:ext cx="747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A.i</a:t>
            </a:r>
            <a:r>
              <a:rPr lang="en-US" b="1" dirty="0" smtClean="0"/>
              <a:t> </a:t>
            </a:r>
            <a:r>
              <a:rPr lang="en-US" b="1" dirty="0" err="1" smtClean="0"/>
              <a:t>Perhatian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wajah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pengenalan</a:t>
            </a:r>
            <a:r>
              <a:rPr lang="en-US" b="1" dirty="0" smtClean="0"/>
              <a:t> </a:t>
            </a:r>
            <a:r>
              <a:rPr lang="en-US" b="1" dirty="0" err="1" smtClean="0"/>
              <a:t>wajah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88118"/>
            <a:ext cx="8464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memperhatikan</a:t>
            </a:r>
            <a:r>
              <a:rPr lang="en-US" sz="2800" dirty="0" smtClean="0"/>
              <a:t> stimulus yang </a:t>
            </a:r>
            <a:r>
              <a:rPr lang="en-US" sz="2800" dirty="0" err="1" smtClean="0"/>
              <a:t>besar</a:t>
            </a:r>
            <a:endParaRPr lang="en-US" sz="28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memperhatikan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wajah</a:t>
            </a:r>
            <a:r>
              <a:rPr lang="en-US" sz="2800" dirty="0" smtClean="0">
                <a:sym typeface="Wingdings"/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800" dirty="0" smtClean="0">
                <a:sym typeface="Wingdings"/>
              </a:rPr>
              <a:t>Hal </a:t>
            </a:r>
            <a:r>
              <a:rPr lang="en-US" sz="2800" dirty="0" err="1" smtClean="0">
                <a:sym typeface="Wingdings"/>
              </a:rPr>
              <a:t>tersebut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mendukung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teori</a:t>
            </a:r>
            <a:r>
              <a:rPr lang="en-US" sz="2800" dirty="0" smtClean="0">
                <a:sym typeface="Wingdings"/>
              </a:rPr>
              <a:t> “</a:t>
            </a:r>
            <a:r>
              <a:rPr lang="en-US" sz="2800" dirty="0" err="1" smtClean="0">
                <a:sym typeface="Wingdings"/>
              </a:rPr>
              <a:t>modul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pengenal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wajah</a:t>
            </a:r>
            <a:r>
              <a:rPr lang="en-US" sz="2800" dirty="0" smtClean="0">
                <a:sym typeface="Wingdings"/>
              </a:rPr>
              <a:t>” yang </a:t>
            </a:r>
            <a:r>
              <a:rPr lang="en-US" sz="2800" dirty="0" err="1" smtClean="0">
                <a:sym typeface="Wingdings"/>
              </a:rPr>
              <a:t>tertanam</a:t>
            </a:r>
            <a:r>
              <a:rPr lang="en-US" sz="2800" dirty="0" smtClean="0">
                <a:sym typeface="Wingdings"/>
              </a:rPr>
              <a:t> di </a:t>
            </a:r>
            <a:r>
              <a:rPr lang="en-US" sz="2800" dirty="0" err="1" smtClean="0">
                <a:sym typeface="Wingdings"/>
              </a:rPr>
              <a:t>otak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err="1" smtClean="0">
                <a:sym typeface="Wingdings"/>
              </a:rPr>
              <a:t>terpusat</a:t>
            </a:r>
            <a:r>
              <a:rPr lang="en-US" sz="2800" dirty="0" smtClean="0">
                <a:sym typeface="Wingdings"/>
              </a:rPr>
              <a:t> di </a:t>
            </a:r>
            <a:r>
              <a:rPr lang="en-US" sz="2800" dirty="0" err="1" smtClean="0">
                <a:sym typeface="Wingdings"/>
              </a:rPr>
              <a:t>girus</a:t>
            </a:r>
            <a:r>
              <a:rPr lang="en-US" sz="2800" dirty="0" smtClean="0">
                <a:sym typeface="Wingdings"/>
              </a:rPr>
              <a:t> fusiform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5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eyes_cute_baby-wide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 Extra Bold"/>
                <a:cs typeface="Abadi MT Condensed Extra Bold"/>
              </a:rPr>
              <a:t>A. </a:t>
            </a:r>
            <a:r>
              <a:rPr lang="en-US" dirty="0" err="1">
                <a:latin typeface="Abadi MT Condensed Extra Bold"/>
                <a:cs typeface="Abadi MT Condensed Extra Bold"/>
              </a:rPr>
              <a:t>Penglihatan</a:t>
            </a:r>
            <a:r>
              <a:rPr lang="en-US" dirty="0">
                <a:latin typeface="Abadi MT Condensed Extra Bold"/>
                <a:cs typeface="Abadi MT Condensed Extra Bold"/>
              </a:rPr>
              <a:t> </a:t>
            </a:r>
            <a:r>
              <a:rPr lang="en-US" dirty="0" err="1">
                <a:latin typeface="Abadi MT Condensed Extra Bold"/>
                <a:cs typeface="Abadi MT Condensed Extra Bold"/>
              </a:rPr>
              <a:t>Bayi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302907"/>
            <a:ext cx="747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A.i</a:t>
            </a:r>
            <a:r>
              <a:rPr lang="en-US" b="1" dirty="0" smtClean="0"/>
              <a:t> </a:t>
            </a:r>
            <a:r>
              <a:rPr lang="en-US" b="1" dirty="0" err="1" smtClean="0"/>
              <a:t>Perhatian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wajah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pengenalan</a:t>
            </a:r>
            <a:r>
              <a:rPr lang="en-US" b="1" dirty="0" smtClean="0"/>
              <a:t> </a:t>
            </a:r>
            <a:r>
              <a:rPr lang="en-US" b="1" dirty="0" err="1" smtClean="0"/>
              <a:t>wajah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88118"/>
            <a:ext cx="8464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err="1" smtClean="0"/>
              <a:t>Prefensi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wajah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terbalik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dibanding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terbalik</a:t>
            </a:r>
            <a:r>
              <a:rPr lang="en-US" sz="2400" dirty="0" smtClean="0">
                <a:sym typeface="Wingdings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Konsep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wajah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bagi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bayi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adalah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misalnya</a:t>
            </a:r>
            <a:r>
              <a:rPr lang="en-US" sz="2400" dirty="0" smtClean="0">
                <a:sym typeface="Wingdings"/>
              </a:rPr>
              <a:t> :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dibagian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atas</a:t>
            </a:r>
            <a:r>
              <a:rPr lang="en-US" sz="2400" dirty="0" smtClean="0">
                <a:sym typeface="Wingdings"/>
              </a:rPr>
              <a:t>).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>
                <a:sym typeface="Wingdings"/>
              </a:rPr>
              <a:t>Orang </a:t>
            </a:r>
            <a:r>
              <a:rPr lang="en-US" sz="2400" dirty="0" err="1" smtClean="0">
                <a:sym typeface="Wingdings"/>
              </a:rPr>
              <a:t>dewasa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sulit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membedakan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wajah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monyet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dibandingkan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bayi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Pascalis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et al., 2005).</a:t>
            </a:r>
            <a:endParaRPr lang="en-US" sz="2400" dirty="0" smtClean="0"/>
          </a:p>
        </p:txBody>
      </p:sp>
      <p:pic>
        <p:nvPicPr>
          <p:cNvPr id="4" name="Content Placeholder 3" descr="S__822479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4" b="-6354"/>
          <a:stretch>
            <a:fillRect/>
          </a:stretch>
        </p:blipFill>
        <p:spPr>
          <a:xfrm>
            <a:off x="2235198" y="1600200"/>
            <a:ext cx="4652682" cy="2757145"/>
          </a:xfrm>
        </p:spPr>
      </p:pic>
    </p:spTree>
    <p:extLst>
      <p:ext uri="{BB962C8B-B14F-4D97-AF65-F5344CB8AC3E}">
        <p14:creationId xmlns:p14="http://schemas.microsoft.com/office/powerpoint/2010/main" val="37694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eyes_cute_baby-wide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 Extra Bold"/>
                <a:cs typeface="Abadi MT Condensed Extra Bold"/>
              </a:rPr>
              <a:t>A. </a:t>
            </a:r>
            <a:r>
              <a:rPr lang="en-US" dirty="0" err="1">
                <a:latin typeface="Abadi MT Condensed Extra Bold"/>
                <a:cs typeface="Abadi MT Condensed Extra Bold"/>
              </a:rPr>
              <a:t>Penglihatan</a:t>
            </a:r>
            <a:r>
              <a:rPr lang="en-US" dirty="0">
                <a:latin typeface="Abadi MT Condensed Extra Bold"/>
                <a:cs typeface="Abadi MT Condensed Extra Bold"/>
              </a:rPr>
              <a:t> </a:t>
            </a:r>
            <a:r>
              <a:rPr lang="en-US" dirty="0" err="1">
                <a:latin typeface="Abadi MT Condensed Extra Bold"/>
                <a:cs typeface="Abadi MT Condensed Extra Bold"/>
              </a:rPr>
              <a:t>Bayi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302907"/>
            <a:ext cx="747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A.ii</a:t>
            </a:r>
            <a:r>
              <a:rPr lang="en-US" b="1" dirty="0" smtClean="0"/>
              <a:t> </a:t>
            </a:r>
            <a:r>
              <a:rPr lang="en-US" b="1" dirty="0" err="1" smtClean="0"/>
              <a:t>Perhatian</a:t>
            </a:r>
            <a:r>
              <a:rPr lang="en-US" b="1" dirty="0" smtClean="0"/>
              <a:t> Visual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Kontrol</a:t>
            </a:r>
            <a:r>
              <a:rPr lang="en-US" b="1" dirty="0" smtClean="0"/>
              <a:t> </a:t>
            </a:r>
            <a:r>
              <a:rPr lang="en-US" b="1" dirty="0" err="1" smtClean="0"/>
              <a:t>Motorik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67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visual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Tampilan</a:t>
            </a:r>
            <a:r>
              <a:rPr lang="en-US" dirty="0" smtClean="0"/>
              <a:t> visual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menyita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(M. H. Johnson, Posner &amp; </a:t>
            </a:r>
            <a:r>
              <a:rPr lang="en-US" dirty="0" err="1" smtClean="0"/>
              <a:t>Rothbart</a:t>
            </a:r>
            <a:r>
              <a:rPr lang="en-US" dirty="0" smtClean="0"/>
              <a:t>, 1991).</a:t>
            </a:r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berputar-</a:t>
            </a:r>
            <a:r>
              <a:rPr lang="en-US" dirty="0" err="1" smtClean="0"/>
              <a:t>putar</a:t>
            </a:r>
            <a:endParaRPr lang="en-US" dirty="0"/>
          </a:p>
          <a:p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mengalihkan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/>
              <a:t> </a:t>
            </a:r>
            <a:r>
              <a:rPr lang="en-US" dirty="0" smtClean="0"/>
              <a:t>visual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4 – 6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memperhatikannya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4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Visual Coding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pengkodean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Impuls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impuls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 yang lain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Johannes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Muller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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 3"/>
              </a:rPr>
              <a:t>Law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 3"/>
              </a:rPr>
              <a:t>specific nerve energies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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Setiap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aktivitas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saraf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tertentu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selalu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menyampaikan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jenis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infor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masi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sama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ke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/>
              </a:rPr>
              <a:t>otak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B. </a:t>
            </a:r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017"/>
            <a:ext cx="8229600" cy="4704983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Genikulat</a:t>
            </a:r>
            <a:r>
              <a:rPr lang="en-US" dirty="0" smtClean="0"/>
              <a:t> lateral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visual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(</a:t>
            </a:r>
            <a:r>
              <a:rPr lang="en-US" dirty="0" err="1" smtClean="0"/>
              <a:t>Godeck</a:t>
            </a:r>
            <a:r>
              <a:rPr lang="en-US" dirty="0" smtClean="0"/>
              <a:t> &amp; </a:t>
            </a:r>
            <a:r>
              <a:rPr lang="en-US" dirty="0" err="1" smtClean="0"/>
              <a:t>Bonhoeffer</a:t>
            </a:r>
            <a:r>
              <a:rPr lang="en-US" dirty="0" smtClean="0"/>
              <a:t>, 1996; Horton &amp; Hocking, 1996).</a:t>
            </a:r>
          </a:p>
          <a:p>
            <a:pPr algn="just"/>
            <a:r>
              <a:rPr lang="en-US" dirty="0"/>
              <a:t>R</a:t>
            </a:r>
            <a:r>
              <a:rPr lang="en-US" dirty="0" smtClean="0"/>
              <a:t>etina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(</a:t>
            </a:r>
            <a:r>
              <a:rPr lang="en-US" dirty="0" err="1" smtClean="0"/>
              <a:t>Rakic</a:t>
            </a:r>
            <a:r>
              <a:rPr lang="en-US" dirty="0" smtClean="0"/>
              <a:t> &amp; </a:t>
            </a:r>
            <a:r>
              <a:rPr lang="en-US" dirty="0" err="1" smtClean="0"/>
              <a:t>Lidow</a:t>
            </a:r>
            <a:r>
              <a:rPr lang="en-US" dirty="0" smtClean="0"/>
              <a:t>, 1995 </a:t>
            </a:r>
            <a:r>
              <a:rPr lang="en-US" dirty="0" err="1" smtClean="0"/>
              <a:t>Shatz</a:t>
            </a:r>
            <a:r>
              <a:rPr lang="en-US" dirty="0" smtClean="0"/>
              <a:t>, 1996).</a:t>
            </a:r>
          </a:p>
          <a:p>
            <a:pPr algn="just"/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visual </a:t>
            </a:r>
            <a:r>
              <a:rPr lang="en-US" dirty="0" err="1" smtClean="0">
                <a:sym typeface="Wingdings"/>
              </a:rPr>
              <a:t>dapat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berkembang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tanpa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pengalaman</a:t>
            </a:r>
            <a:r>
              <a:rPr lang="en-US" dirty="0" smtClean="0">
                <a:sym typeface="Wingdings"/>
              </a:rPr>
              <a:t> visual</a:t>
            </a:r>
          </a:p>
          <a:p>
            <a:pPr algn="just"/>
            <a:r>
              <a:rPr lang="en-US" dirty="0" err="1" smtClean="0">
                <a:sym typeface="Wingdings"/>
              </a:rPr>
              <a:t>Namun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sistem</a:t>
            </a:r>
            <a:r>
              <a:rPr lang="en-US" dirty="0" smtClean="0">
                <a:sym typeface="Wingdings"/>
              </a:rPr>
              <a:t> visual </a:t>
            </a:r>
            <a:r>
              <a:rPr lang="en-US" dirty="0" err="1" smtClean="0">
                <a:sym typeface="Wingdings"/>
              </a:rPr>
              <a:t>membutuhkan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pengalaman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mempertahankan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menyesuaikan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hubungan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didalamnya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</p:txBody>
      </p:sp>
      <p:pic>
        <p:nvPicPr>
          <p:cNvPr id="4" name="Picture 3" descr="creative_visualization-simp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524000"/>
            <a:ext cx="2226235" cy="185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2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030190_XXX_v1-w2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>
          <a:xfrm>
            <a:off x="457200" y="1806593"/>
            <a:ext cx="3158565" cy="18717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600200"/>
            <a:ext cx="747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b="1" dirty="0" err="1" smtClean="0"/>
              <a:t>.i</a:t>
            </a:r>
            <a:r>
              <a:rPr lang="en-US" b="1" dirty="0" smtClean="0"/>
              <a:t> </a:t>
            </a:r>
            <a:r>
              <a:rPr lang="en-US" b="1" dirty="0" err="1" smtClean="0"/>
              <a:t>Kurangnya</a:t>
            </a:r>
            <a:r>
              <a:rPr lang="en-US" b="1" dirty="0" smtClean="0"/>
              <a:t> </a:t>
            </a:r>
            <a:r>
              <a:rPr lang="en-US" b="1" dirty="0" err="1" smtClean="0"/>
              <a:t>stimulisasi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 di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86884"/>
            <a:ext cx="8464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Primata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 neuron input </a:t>
            </a:r>
            <a:r>
              <a:rPr lang="en-US" sz="2400" dirty="0" err="1" smtClean="0">
                <a:sym typeface="Wingdings"/>
              </a:rPr>
              <a:t>binokular</a:t>
            </a:r>
            <a:r>
              <a:rPr lang="en-US" sz="2400" dirty="0" smtClean="0">
                <a:sym typeface="Wingdings"/>
              </a:rPr>
              <a:t> (input </a:t>
            </a:r>
            <a:r>
              <a:rPr lang="en-US" sz="2400" dirty="0" err="1" smtClean="0">
                <a:sym typeface="Wingdings"/>
              </a:rPr>
              <a:t>dari</a:t>
            </a:r>
            <a:r>
              <a:rPr lang="en-US" sz="2400" dirty="0" smtClean="0">
                <a:sym typeface="Wingdings"/>
              </a:rPr>
              <a:t> 2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).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Umur</a:t>
            </a:r>
            <a:r>
              <a:rPr lang="en-US" sz="2400" dirty="0" smtClean="0">
                <a:sym typeface="Wingdings"/>
              </a:rPr>
              <a:t> 9 </a:t>
            </a:r>
            <a:r>
              <a:rPr lang="en-US" sz="2400" dirty="0" err="1" smtClean="0">
                <a:sym typeface="Wingdings"/>
              </a:rPr>
              <a:t>hari</a:t>
            </a:r>
            <a:r>
              <a:rPr lang="en-US" sz="2400" dirty="0" smtClean="0">
                <a:sym typeface="Wingdings"/>
              </a:rPr>
              <a:t>  </a:t>
            </a:r>
            <a:r>
              <a:rPr lang="en-US" sz="2400" dirty="0" err="1" smtClean="0">
                <a:sym typeface="Wingdings"/>
              </a:rPr>
              <a:t>hampir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setiap</a:t>
            </a:r>
            <a:r>
              <a:rPr lang="en-US" sz="2400" dirty="0" smtClean="0">
                <a:sym typeface="Wingdings"/>
              </a:rPr>
              <a:t> neuron </a:t>
            </a:r>
            <a:r>
              <a:rPr lang="en-US" sz="2400" dirty="0" err="1" smtClean="0">
                <a:sym typeface="Wingdings"/>
              </a:rPr>
              <a:t>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merespon</a:t>
            </a:r>
            <a:r>
              <a:rPr lang="en-US" sz="2400" dirty="0" smtClean="0">
                <a:sym typeface="Wingdings"/>
              </a:rPr>
              <a:t> area yang </a:t>
            </a:r>
            <a:r>
              <a:rPr lang="en-US" sz="2400" dirty="0" err="1" smtClean="0">
                <a:sym typeface="Wingdings"/>
              </a:rPr>
              <a:t>diwakili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oleh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masing-masing</a:t>
            </a:r>
            <a:r>
              <a:rPr lang="en-US" sz="2400" dirty="0" smtClean="0">
                <a:sym typeface="Wingdings"/>
              </a:rPr>
              <a:t> retina.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Jika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salah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satu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kelopak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kucing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dijahit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selama</a:t>
            </a:r>
            <a:r>
              <a:rPr lang="en-US" sz="2400" dirty="0" smtClean="0">
                <a:sym typeface="Wingdings"/>
              </a:rPr>
              <a:t> 4 – 6 </a:t>
            </a:r>
            <a:r>
              <a:rPr lang="en-US" sz="2400" dirty="0" err="1" smtClean="0">
                <a:sym typeface="Wingdings"/>
              </a:rPr>
              <a:t>bulan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maka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sinapsis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pada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korteks</a:t>
            </a:r>
            <a:r>
              <a:rPr lang="en-US" sz="2400" dirty="0" smtClean="0">
                <a:sym typeface="Wingdings"/>
              </a:rPr>
              <a:t> visual </a:t>
            </a:r>
            <a:r>
              <a:rPr lang="en-US" sz="2400" dirty="0" err="1" smtClean="0">
                <a:sym typeface="Wingdings"/>
              </a:rPr>
              <a:t>secara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bertahap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responsif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lagi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terhadap</a:t>
            </a:r>
            <a:r>
              <a:rPr lang="en-US" sz="2400" dirty="0" smtClean="0">
                <a:sym typeface="Wingdings"/>
              </a:rPr>
              <a:t> input </a:t>
            </a:r>
            <a:r>
              <a:rPr lang="en-US" sz="2400" dirty="0" err="1" smtClean="0">
                <a:sym typeface="Wingdings"/>
              </a:rPr>
              <a:t>dari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terjahit</a:t>
            </a:r>
            <a:r>
              <a:rPr lang="en-US" sz="2400" dirty="0" smtClean="0">
                <a:sym typeface="Wingdings"/>
              </a:rPr>
              <a:t> (Rittenhouse, </a:t>
            </a:r>
            <a:r>
              <a:rPr lang="en-US" sz="2400" dirty="0" err="1" smtClean="0">
                <a:sym typeface="Wingdings"/>
              </a:rPr>
              <a:t>Shouval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Paradiso</a:t>
            </a:r>
            <a:r>
              <a:rPr lang="en-US" sz="2400" dirty="0" smtClean="0">
                <a:sym typeface="Wingdings"/>
              </a:rPr>
              <a:t> &amp; Bear, 1999).</a:t>
            </a:r>
          </a:p>
          <a:p>
            <a:pPr algn="just"/>
            <a:endParaRPr lang="en-US" sz="2400" dirty="0" smtClean="0"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049" y="2176040"/>
            <a:ext cx="459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Apa</a:t>
            </a:r>
            <a:r>
              <a:rPr lang="en-US" dirty="0" smtClean="0">
                <a:latin typeface="American Typewriter"/>
                <a:cs typeface="American Typewriter"/>
              </a:rPr>
              <a:t> yang </a:t>
            </a:r>
            <a:r>
              <a:rPr lang="en-US" dirty="0" err="1" smtClean="0">
                <a:latin typeface="American Typewriter"/>
                <a:cs typeface="American Typewriter"/>
              </a:rPr>
              <a:t>terjadi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jika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hewan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melihat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hanya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dengan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satu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mata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sejak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dilahirkan</a:t>
            </a:r>
            <a:r>
              <a:rPr lang="en-US" dirty="0" smtClean="0">
                <a:latin typeface="American Typewriter"/>
                <a:cs typeface="American Typewriter"/>
              </a:rPr>
              <a:t>?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9659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652602"/>
            <a:ext cx="815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b="1" dirty="0" err="1" smtClean="0"/>
              <a:t>.ii</a:t>
            </a:r>
            <a:r>
              <a:rPr lang="en-US" b="1" dirty="0" smtClean="0"/>
              <a:t> </a:t>
            </a:r>
            <a:r>
              <a:rPr lang="en-US" b="1" dirty="0" err="1" smtClean="0"/>
              <a:t>Kurangnya</a:t>
            </a:r>
            <a:r>
              <a:rPr lang="en-US" b="1" dirty="0" smtClean="0"/>
              <a:t> </a:t>
            </a:r>
            <a:r>
              <a:rPr lang="en-US" b="1" dirty="0" err="1" smtClean="0"/>
              <a:t>stimulisasi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 di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31059"/>
            <a:ext cx="8464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Jika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kedua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aktif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selama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masa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awal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perkembangan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maka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terjadi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penggantian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akson</a:t>
            </a:r>
            <a:r>
              <a:rPr lang="en-US" sz="2400" dirty="0" smtClean="0">
                <a:sym typeface="Wingdings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Jika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durasi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penutupan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lebih</a:t>
            </a:r>
            <a:r>
              <a:rPr lang="en-US" sz="2400" dirty="0" smtClean="0">
                <a:sym typeface="Wingdings"/>
              </a:rPr>
              <a:t> lama, </a:t>
            </a:r>
            <a:r>
              <a:rPr lang="en-US" sz="2400" dirty="0" err="1" smtClean="0">
                <a:sym typeface="Wingdings"/>
              </a:rPr>
              <a:t>maka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respon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korteks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akan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melambat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lagi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memiliki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medan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reseptif</a:t>
            </a:r>
            <a:r>
              <a:rPr lang="en-US" sz="2400" dirty="0" smtClean="0">
                <a:sym typeface="Wingdings"/>
              </a:rPr>
              <a:t> yang </a:t>
            </a:r>
            <a:r>
              <a:rPr lang="en-US" sz="2400" dirty="0" err="1" smtClean="0">
                <a:sym typeface="Wingdings"/>
              </a:rPr>
              <a:t>tajam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Crair</a:t>
            </a:r>
            <a:r>
              <a:rPr lang="en-US" sz="2400" dirty="0" smtClean="0">
                <a:sym typeface="Wingdings"/>
              </a:rPr>
              <a:t>, Gillespie &amp; Stryker, 1998).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algn="just"/>
            <a:endParaRPr lang="en-US" sz="2400" dirty="0" smtClean="0">
              <a:sym typeface="Wingdings"/>
            </a:endParaRPr>
          </a:p>
        </p:txBody>
      </p:sp>
      <p:pic>
        <p:nvPicPr>
          <p:cNvPr id="4" name="Content Placeholder 3" descr="48346-cat-close-ey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00" r="-62500"/>
          <a:stretch>
            <a:fillRect/>
          </a:stretch>
        </p:blipFill>
        <p:spPr>
          <a:xfrm>
            <a:off x="457200" y="2208548"/>
            <a:ext cx="3244238" cy="19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3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615792"/>
            <a:ext cx="815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b="1" dirty="0" err="1" smtClean="0"/>
              <a:t>.ii</a:t>
            </a:r>
            <a:r>
              <a:rPr lang="en-US" b="1" dirty="0" smtClean="0"/>
              <a:t> </a:t>
            </a:r>
            <a:r>
              <a:rPr lang="en-US" b="1" dirty="0" err="1" smtClean="0"/>
              <a:t>stimulisasi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 di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671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:</a:t>
            </a:r>
          </a:p>
          <a:p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Sensitif</a:t>
            </a:r>
            <a:endParaRPr lang="en-US" b="1" dirty="0" smtClean="0"/>
          </a:p>
          <a:p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Kritis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lama.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615792"/>
            <a:ext cx="850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b="1" dirty="0" err="1" smtClean="0"/>
              <a:t>.iii</a:t>
            </a:r>
            <a:r>
              <a:rPr lang="en-US" b="1" dirty="0" smtClean="0"/>
              <a:t> </a:t>
            </a:r>
            <a:r>
              <a:rPr lang="en-US" b="1" dirty="0" err="1" smtClean="0"/>
              <a:t>Stimulasi</a:t>
            </a:r>
            <a:r>
              <a:rPr lang="en-US" b="1" dirty="0" smtClean="0"/>
              <a:t> </a:t>
            </a: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berkorelasi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44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Neuron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merespon</a:t>
            </a:r>
            <a:r>
              <a:rPr lang="en-US" dirty="0" smtClean="0">
                <a:sym typeface="Wingdings"/>
              </a:rPr>
              <a:t> area </a:t>
            </a:r>
            <a:r>
              <a:rPr lang="en-US" dirty="0" err="1" smtClean="0">
                <a:sym typeface="Wingdings"/>
              </a:rPr>
              <a:t>kedua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pengecualian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beberapa</a:t>
            </a:r>
            <a:r>
              <a:rPr lang="en-US" dirty="0" smtClean="0">
                <a:sym typeface="Wingdings"/>
              </a:rPr>
              <a:t> neuron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hanya</a:t>
            </a:r>
            <a:r>
              <a:rPr lang="en-US" dirty="0" smtClean="0">
                <a:sym typeface="Wingdings"/>
              </a:rPr>
              <a:t> 	</a:t>
            </a:r>
            <a:r>
              <a:rPr lang="en-US" dirty="0" err="1" smtClean="0">
                <a:sym typeface="Wingdings"/>
              </a:rPr>
              <a:t>merespon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apa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dilihat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sudut</a:t>
            </a:r>
            <a:r>
              <a:rPr lang="en-US" dirty="0" smtClean="0">
                <a:sym typeface="Wingdings"/>
              </a:rPr>
              <a:t> 	paling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).</a:t>
            </a:r>
          </a:p>
          <a:p>
            <a:r>
              <a:rPr lang="en-US" dirty="0" err="1" smtClean="0">
                <a:sym typeface="Wingdings"/>
              </a:rPr>
              <a:t>Persepsi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kedalaman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stereoskopik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 agar </a:t>
            </a:r>
            <a:r>
              <a:rPr lang="en-US" dirty="0" err="1" smtClean="0">
                <a:sym typeface="Wingdings"/>
              </a:rPr>
              <a:t>mendeteksi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perbedaan</a:t>
            </a:r>
            <a:r>
              <a:rPr lang="en-US" dirty="0" smtClean="0">
                <a:sym typeface="Wingdings"/>
              </a:rPr>
              <a:t> retina (</a:t>
            </a:r>
            <a:r>
              <a:rPr lang="en-US" dirty="0" err="1" smtClean="0">
                <a:sym typeface="Wingdings"/>
              </a:rPr>
              <a:t>perbedaan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apa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dilihat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kanan</a:t>
            </a:r>
            <a:r>
              <a:rPr lang="en-US" dirty="0" smtClean="0">
                <a:sym typeface="Wingdings"/>
              </a:rPr>
              <a:t>).</a:t>
            </a:r>
          </a:p>
          <a:p>
            <a:r>
              <a:rPr lang="en-US" dirty="0" err="1" smtClean="0">
                <a:sym typeface="Wingdings"/>
              </a:rPr>
              <a:t>Penyesuaian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dihasilkan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berdasarkan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pengalaman</a:t>
            </a:r>
            <a:r>
              <a:rPr lang="en-US" dirty="0" smtClean="0">
                <a:sym typeface="Wingdings"/>
              </a:rPr>
              <a:t>.</a:t>
            </a:r>
          </a:p>
          <a:p>
            <a:pPr marL="274320" lvl="1" indent="0">
              <a:buNone/>
            </a:pPr>
            <a:r>
              <a:rPr lang="en-US" dirty="0" err="1" smtClean="0">
                <a:sym typeface="Wingdings"/>
              </a:rPr>
              <a:t>Contoh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penderita</a:t>
            </a:r>
            <a:r>
              <a:rPr lang="en-US" dirty="0" smtClean="0">
                <a:sym typeface="Wingdings"/>
              </a:rPr>
              <a:t> strabismus (</a:t>
            </a:r>
            <a:r>
              <a:rPr lang="en-US" dirty="0" err="1" smtClean="0">
                <a:sym typeface="Wingdings"/>
              </a:rPr>
              <a:t>jereng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disebabkan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berkembangnya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stereoskopik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615792"/>
            <a:ext cx="850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A.iv</a:t>
            </a:r>
            <a:r>
              <a:rPr lang="en-US" b="1" dirty="0" smtClean="0"/>
              <a:t> </a:t>
            </a:r>
            <a:r>
              <a:rPr lang="en-US" b="1" dirty="0" err="1" smtClean="0"/>
              <a:t>Restorasi</a:t>
            </a:r>
            <a:r>
              <a:rPr lang="en-US" b="1" dirty="0" smtClean="0"/>
              <a:t> </a:t>
            </a:r>
            <a:r>
              <a:rPr lang="en-US" b="1" dirty="0" err="1" smtClean="0"/>
              <a:t>respon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kehilangan</a:t>
            </a:r>
            <a:r>
              <a:rPr lang="en-US" b="1" dirty="0" smtClean="0"/>
              <a:t>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	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41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Neuron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respon</a:t>
            </a:r>
            <a:r>
              <a:rPr lang="en-US" dirty="0" smtClean="0">
                <a:sym typeface="Wingdings"/>
              </a:rPr>
              <a:t> area </a:t>
            </a:r>
            <a:r>
              <a:rPr lang="en-US" dirty="0" err="1" smtClean="0">
                <a:sym typeface="Wingdings"/>
              </a:rPr>
              <a:t>kedua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pengecualian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beberapa</a:t>
            </a:r>
            <a:r>
              <a:rPr lang="en-US" dirty="0" smtClean="0">
                <a:sym typeface="Wingdings"/>
              </a:rPr>
              <a:t> neuron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hanya</a:t>
            </a:r>
            <a:r>
              <a:rPr lang="en-US" dirty="0" smtClean="0">
                <a:sym typeface="Wingdings"/>
              </a:rPr>
              <a:t> 	</a:t>
            </a:r>
            <a:r>
              <a:rPr lang="en-US" dirty="0" err="1" smtClean="0">
                <a:sym typeface="Wingdings"/>
              </a:rPr>
              <a:t>merespon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apa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dilihat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sudut</a:t>
            </a:r>
            <a:r>
              <a:rPr lang="en-US" dirty="0" smtClean="0">
                <a:sym typeface="Wingdings"/>
              </a:rPr>
              <a:t> 	paling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).</a:t>
            </a:r>
          </a:p>
          <a:p>
            <a:r>
              <a:rPr lang="en-US" dirty="0" err="1" smtClean="0">
                <a:sym typeface="Wingdings"/>
              </a:rPr>
              <a:t>Persepsi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kedalaman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stereoskopik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 agar </a:t>
            </a:r>
            <a:r>
              <a:rPr lang="en-US" dirty="0" err="1" smtClean="0">
                <a:sym typeface="Wingdings"/>
              </a:rPr>
              <a:t>mendeteksi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perbedaan</a:t>
            </a:r>
            <a:r>
              <a:rPr lang="en-US" dirty="0" smtClean="0">
                <a:sym typeface="Wingdings"/>
              </a:rPr>
              <a:t> retina (</a:t>
            </a:r>
            <a:r>
              <a:rPr lang="en-US" dirty="0" err="1" smtClean="0">
                <a:sym typeface="Wingdings"/>
              </a:rPr>
              <a:t>perbedaan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apa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dilihat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kanan</a:t>
            </a:r>
            <a:r>
              <a:rPr lang="en-US" dirty="0" smtClean="0">
                <a:sym typeface="Wingdings"/>
              </a:rPr>
              <a:t>).</a:t>
            </a:r>
          </a:p>
          <a:p>
            <a:r>
              <a:rPr lang="en-US" dirty="0" err="1" smtClean="0">
                <a:sym typeface="Wingdings"/>
              </a:rPr>
              <a:t>Penyesuaian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dihasilkan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berdasarkan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pengalaman</a:t>
            </a:r>
            <a:r>
              <a:rPr lang="en-US" dirty="0" smtClean="0">
                <a:sym typeface="Wingdings"/>
              </a:rPr>
              <a:t>.</a:t>
            </a:r>
          </a:p>
          <a:p>
            <a:pPr marL="274320" lvl="1" indent="0">
              <a:buNone/>
            </a:pPr>
            <a:r>
              <a:rPr lang="en-US" dirty="0" err="1" smtClean="0">
                <a:sym typeface="Wingdings"/>
              </a:rPr>
              <a:t>Contoh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penderita</a:t>
            </a:r>
            <a:r>
              <a:rPr lang="en-US" dirty="0" smtClean="0">
                <a:sym typeface="Wingdings"/>
              </a:rPr>
              <a:t> strabismus (</a:t>
            </a:r>
            <a:r>
              <a:rPr lang="en-US" dirty="0" err="1" smtClean="0">
                <a:sym typeface="Wingdings"/>
              </a:rPr>
              <a:t>jereng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disebabkan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berkembangnya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stereoskopik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578982"/>
            <a:ext cx="850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A.v</a:t>
            </a:r>
            <a:r>
              <a:rPr lang="en-US" b="1" dirty="0" smtClean="0"/>
              <a:t> </a:t>
            </a:r>
            <a:r>
              <a:rPr lang="en-US" b="1" dirty="0" err="1" smtClean="0"/>
              <a:t>Pemajanan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susunan</a:t>
            </a:r>
            <a:r>
              <a:rPr lang="en-US" b="1" dirty="0" smtClean="0"/>
              <a:t> </a:t>
            </a: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	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S__82248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7" r="-26597"/>
          <a:stretch>
            <a:fillRect/>
          </a:stretch>
        </p:blipFill>
        <p:spPr>
          <a:xfrm>
            <a:off x="2698377" y="2428013"/>
            <a:ext cx="3307976" cy="1960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2588" y="4669867"/>
            <a:ext cx="7470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Kucing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pakai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penutup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mata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berpola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garis</a:t>
            </a:r>
            <a:r>
              <a:rPr lang="en-US" sz="2400" dirty="0" smtClean="0">
                <a:sym typeface="Wingdings"/>
              </a:rPr>
              <a:t> horizontal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Maka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hampir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semua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hasil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korteks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visualnya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hanya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bereaksi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pada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garis</a:t>
            </a:r>
            <a:r>
              <a:rPr lang="en-US" sz="2400" dirty="0" smtClean="0">
                <a:sym typeface="Wingdings"/>
              </a:rPr>
              <a:t> horizontal (Stryker &amp; </a:t>
            </a:r>
            <a:r>
              <a:rPr lang="en-US" sz="2400" dirty="0" err="1" smtClean="0">
                <a:sym typeface="Wingdings"/>
              </a:rPr>
              <a:t>Sherk</a:t>
            </a:r>
            <a:r>
              <a:rPr lang="en-US" sz="2400" dirty="0" smtClean="0">
                <a:sym typeface="Wingdings"/>
              </a:rPr>
              <a:t>, 1957; Stryker, </a:t>
            </a:r>
            <a:r>
              <a:rPr lang="en-US" sz="2400" dirty="0" err="1" smtClean="0">
                <a:sym typeface="Wingdings"/>
              </a:rPr>
              <a:t>Serk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Leventhal</a:t>
            </a:r>
            <a:r>
              <a:rPr lang="en-US" sz="2400" dirty="0" smtClean="0">
                <a:sym typeface="Wingdings"/>
              </a:rPr>
              <a:t> &amp; Hirsch, 1987).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3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523767"/>
            <a:ext cx="850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A.vi</a:t>
            </a:r>
            <a:r>
              <a:rPr lang="en-US" b="1" dirty="0" smtClean="0"/>
              <a:t> </a:t>
            </a:r>
            <a:r>
              <a:rPr lang="en-US" b="1" dirty="0" err="1" smtClean="0"/>
              <a:t>Pemulihan</a:t>
            </a:r>
            <a:r>
              <a:rPr lang="en-US" b="1" dirty="0" smtClean="0"/>
              <a:t>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individu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kehilangan</a:t>
            </a:r>
            <a:r>
              <a:rPr lang="en-US" b="1" dirty="0" smtClean="0"/>
              <a:t>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6736" y="2383276"/>
            <a:ext cx="618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Bagaimana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apabila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seseorang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dilahirkan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buta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namun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setelah</a:t>
            </a:r>
            <a:r>
              <a:rPr lang="en-US" dirty="0" smtClean="0">
                <a:latin typeface="American Typewriter"/>
                <a:cs typeface="American Typewriter"/>
              </a:rPr>
              <a:t> 4o </a:t>
            </a:r>
            <a:r>
              <a:rPr lang="en-US" dirty="0" err="1" smtClean="0">
                <a:latin typeface="American Typewriter"/>
                <a:cs typeface="American Typewriter"/>
              </a:rPr>
              <a:t>tahun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ia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dapat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melihat</a:t>
            </a:r>
            <a:r>
              <a:rPr lang="en-US" dirty="0" smtClean="0">
                <a:latin typeface="American Typewriter"/>
                <a:cs typeface="American Typewriter"/>
              </a:rPr>
              <a:t>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10" name="Picture 9" descr="S__82248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80" y="3527698"/>
            <a:ext cx="2032796" cy="2865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118" y="4855882"/>
            <a:ext cx="164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katarak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Pengalaman</a:t>
            </a:r>
            <a:r>
              <a:rPr lang="en-US" sz="2800" dirty="0" smtClean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Awal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&amp;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Perkembangan</a:t>
            </a:r>
            <a:r>
              <a:rPr lang="en-US" sz="2800" dirty="0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Abadi MT Condensed Extra Bold"/>
                <a:cs typeface="Abadi MT Condensed Extra Bold"/>
              </a:rPr>
              <a:t>Penglihatan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823" y="1578982"/>
            <a:ext cx="850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A.vi</a:t>
            </a:r>
            <a:r>
              <a:rPr lang="en-US" b="1" dirty="0" smtClean="0"/>
              <a:t> </a:t>
            </a:r>
            <a:r>
              <a:rPr lang="en-US" b="1" dirty="0" err="1" smtClean="0"/>
              <a:t>Pemulihan</a:t>
            </a:r>
            <a:r>
              <a:rPr lang="en-US" b="1" dirty="0" smtClean="0"/>
              <a:t>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individu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kehilangan</a:t>
            </a:r>
            <a:r>
              <a:rPr lang="en-US" b="1" dirty="0" smtClean="0"/>
              <a:t> </a:t>
            </a: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__82248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0" y="2465293"/>
            <a:ext cx="1558038" cy="2196353"/>
          </a:xfrm>
          <a:prstGeom prst="rect">
            <a:avLst/>
          </a:prstGeom>
        </p:spPr>
      </p:pic>
      <p:pic>
        <p:nvPicPr>
          <p:cNvPr id="5" name="Picture 4" descr="S__82248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70" y="2503236"/>
            <a:ext cx="1313595" cy="2158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23" y="5124824"/>
            <a:ext cx="838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, </a:t>
            </a:r>
            <a:r>
              <a:rPr lang="en-US" dirty="0" err="1" smtClean="0"/>
              <a:t>katarak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input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jalur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silang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lebih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cepat</a:t>
            </a:r>
            <a:endParaRPr lang="en-US" dirty="0">
              <a:sym typeface="Wingdings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ym typeface="Wingdings"/>
              </a:rPr>
              <a:t>Apabila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katarak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hanya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berpengaruh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bagian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kiri</a:t>
            </a:r>
            <a:r>
              <a:rPr lang="en-US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dilahirkan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, </a:t>
            </a:r>
            <a:r>
              <a:rPr lang="en-US" dirty="0" err="1" smtClean="0"/>
              <a:t>namunperlupengalaman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CAHAYA MASUK KE RETINA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pupil.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difokuskan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kornea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diproyeksikan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retina.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diproyeksikan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diproyeksikan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Citra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terbalik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kamera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dera-penglih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3810000" cy="28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Retina</a:t>
            </a:r>
          </a:p>
          <a:p>
            <a:pPr marL="0" indent="0"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Vertebrata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dikirim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bipolar ( neuron-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neuron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mendekati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bola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bipolar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mengirim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ganglion.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Akson-Akson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ganglion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bergabung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menuju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Amacrine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ganglion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merespon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visual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3246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Blind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Spot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syaraf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penglihatan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dijalur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jatuh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bintik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3" y="2314754"/>
            <a:ext cx="516613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Fovea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Perifer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Retina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fovea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bipolar,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bipolar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memanjang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“Midget Ganglion Cells“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kerdil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perifer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inputnya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bipolar.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Kerucut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3781"/>
            <a:ext cx="5410200" cy="529958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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Sensitif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cahaya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	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Kerucut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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Bermanfaat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Fotopigmen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melepaskan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terkena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Fotopigmen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-retina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turunan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vitamin A)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opsin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77" y="1219200"/>
            <a:ext cx="320040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ual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Penglihatan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Berwarna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24232"/>
            <a:ext cx="5105399" cy="5705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Trikromatik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(Young-Helmholtz)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Mempersepsikan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sensitiv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pencampuran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914400"/>
            <a:ext cx="357930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1701</Words>
  <Application>Microsoft Office PowerPoint</Application>
  <PresentationFormat>Tampilan Layar (4:3)</PresentationFormat>
  <Paragraphs>216</Paragraphs>
  <Slides>39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39</vt:i4>
      </vt:variant>
    </vt:vector>
  </HeadingPairs>
  <TitlesOfParts>
    <vt:vector size="40" baseType="lpstr">
      <vt:lpstr>Office Theme</vt:lpstr>
      <vt:lpstr>BAB 6 : VISION</vt:lpstr>
      <vt:lpstr>VISION</vt:lpstr>
      <vt:lpstr>A. Visual Coding</vt:lpstr>
      <vt:lpstr>CAHAYA MASUK KE RETINA</vt:lpstr>
      <vt:lpstr>Presentasi PowerPoint</vt:lpstr>
      <vt:lpstr>Presentasi PowerPoint</vt:lpstr>
      <vt:lpstr>Fovea dan Perifer Retina</vt:lpstr>
      <vt:lpstr>Sel Batang &amp; Sel Kerucut</vt:lpstr>
      <vt:lpstr>Penglihatan Berwarna</vt:lpstr>
      <vt:lpstr>Presentasi PowerPoint</vt:lpstr>
      <vt:lpstr>Presentasi PowerPoint</vt:lpstr>
      <vt:lpstr>Defisiensi Penglihatan Berwarna</vt:lpstr>
      <vt:lpstr>B. Proses Visual</vt:lpstr>
      <vt:lpstr>Presentasi PowerPoint</vt:lpstr>
      <vt:lpstr>Lintasan Menuju Genikulat Lateral </vt:lpstr>
      <vt:lpstr>Presentasi PowerPoint</vt:lpstr>
      <vt:lpstr>Pattern Recognation in The Celebral Cortex</vt:lpstr>
      <vt:lpstr>Blind sight</vt:lpstr>
      <vt:lpstr>Lintasan dalam korteks visual</vt:lpstr>
      <vt:lpstr>Presentasi PowerPoint</vt:lpstr>
      <vt:lpstr>Detektor Bentuk</vt:lpstr>
      <vt:lpstr>Gangguan pada pengenalan objek</vt:lpstr>
      <vt:lpstr>Motion Perception</vt:lpstr>
      <vt:lpstr>Motion Blind</vt:lpstr>
      <vt:lpstr>C. Perkembangan penglihatan </vt:lpstr>
      <vt:lpstr>Penglihatan pada Bayi</vt:lpstr>
      <vt:lpstr>A. Penglihatan Bayi</vt:lpstr>
      <vt:lpstr>A. Penglihatan Bayi</vt:lpstr>
      <vt:lpstr>A. Penglihatan Bayi</vt:lpstr>
      <vt:lpstr>B. Pengalaman Awal &amp; Perkembangan Penglihatan</vt:lpstr>
      <vt:lpstr>Pengalaman Awal &amp; Perkembangan Penglihatan</vt:lpstr>
      <vt:lpstr>Pengalaman Awal &amp; Perkembangan Penglihatan</vt:lpstr>
      <vt:lpstr>Pengalaman Awal &amp; Perkembangan Penglihatan</vt:lpstr>
      <vt:lpstr>Pengalaman Awal &amp; Perkembangan Penglihatan</vt:lpstr>
      <vt:lpstr> Pengalaman Awal &amp; Perkembangan Penglihatan</vt:lpstr>
      <vt:lpstr>Pengalaman Awal &amp; Perkembangan Penglihatan</vt:lpstr>
      <vt:lpstr> Pengalaman Awal &amp; Perkembangan Penglihatan</vt:lpstr>
      <vt:lpstr>Pengalaman Awal &amp; Perkembangan Penglihatan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Visual Mamalia</dc:title>
  <dc:creator>Yusri</dc:creator>
  <cp:lastModifiedBy>Okabe Oyabun</cp:lastModifiedBy>
  <cp:revision>48</cp:revision>
  <dcterms:created xsi:type="dcterms:W3CDTF">2015-02-24T10:50:40Z</dcterms:created>
  <dcterms:modified xsi:type="dcterms:W3CDTF">2015-11-07T06:05:42Z</dcterms:modified>
</cp:coreProperties>
</file>