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5" r:id="rId9"/>
    <p:sldId id="299" r:id="rId10"/>
    <p:sldId id="266" r:id="rId11"/>
    <p:sldId id="270" r:id="rId12"/>
    <p:sldId id="275" r:id="rId13"/>
    <p:sldId id="259" r:id="rId14"/>
    <p:sldId id="264" r:id="rId15"/>
    <p:sldId id="273" r:id="rId16"/>
    <p:sldId id="274" r:id="rId17"/>
    <p:sldId id="269" r:id="rId18"/>
    <p:sldId id="276" r:id="rId19"/>
    <p:sldId id="280" r:id="rId20"/>
    <p:sldId id="298" r:id="rId21"/>
    <p:sldId id="281" r:id="rId22"/>
    <p:sldId id="282" r:id="rId23"/>
    <p:sldId id="283" r:id="rId24"/>
    <p:sldId id="27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9" r:id="rId33"/>
    <p:sldId id="291" r:id="rId34"/>
    <p:sldId id="292" r:id="rId35"/>
    <p:sldId id="293" r:id="rId36"/>
    <p:sldId id="277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94660"/>
  </p:normalViewPr>
  <p:slideViewPr>
    <p:cSldViewPr>
      <p:cViewPr varScale="1">
        <p:scale>
          <a:sx n="70" d="100"/>
          <a:sy n="70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E5E8-866E-4EB8-90F5-2C9232327E77}" type="datetimeFigureOut">
              <a:rPr lang="id-ID"/>
              <a:t>29/09/2015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06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624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59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540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78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465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CE159-CD47-49CA-A535-A37C1634D49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31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5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218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216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EF18B7-E58E-4858-8CF0-AE98FA4E9D3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717960-AF21-4A19-8FCC-F0803136A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52600"/>
            <a:ext cx="6705600" cy="1905000"/>
          </a:xfrm>
        </p:spPr>
        <p:txBody>
          <a:bodyPr/>
          <a:lstStyle/>
          <a:p>
            <a:r>
              <a:rPr lang="en-US" sz="3900" dirty="0" smtClean="0"/>
              <a:t>ANATOMY OF THE NERVOUS SYSTEM (CHAPTER 4)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572000"/>
            <a:ext cx="3781425" cy="8382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Thalia</a:t>
            </a:r>
            <a:r>
              <a:rPr lang="en-US" sz="2000" dirty="0" smtClean="0"/>
              <a:t> Mililani</a:t>
            </a:r>
          </a:p>
          <a:p>
            <a:r>
              <a:rPr lang="en-US" sz="2000" dirty="0" err="1" smtClean="0"/>
              <a:t>Yusrina</a:t>
            </a:r>
            <a:r>
              <a:rPr lang="en-US" sz="2000" dirty="0" smtClean="0"/>
              <a:t> </a:t>
            </a:r>
            <a:r>
              <a:rPr lang="en-US" sz="2000" dirty="0" err="1" smtClean="0"/>
              <a:t>Putri</a:t>
            </a:r>
            <a:r>
              <a:rPr lang="en-US" sz="2000" dirty="0" smtClean="0"/>
              <a:t> F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 DEPAN / FOREBRAIN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686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 (</a:t>
            </a:r>
            <a:r>
              <a:rPr lang="en-US" dirty="0" err="1" smtClean="0"/>
              <a:t>kanan</a:t>
            </a:r>
            <a:r>
              <a:rPr lang="en-US" dirty="0" smtClean="0"/>
              <a:t> &amp; </a:t>
            </a:r>
            <a:r>
              <a:rPr lang="en-US" dirty="0" err="1" smtClean="0"/>
              <a:t>kiri</a:t>
            </a:r>
            <a:r>
              <a:rPr lang="en-US" dirty="0" smtClean="0"/>
              <a:t>)  yang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.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bantuan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akson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melintas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sum-sum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belakang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Sist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Saraf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Kranial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Thalamus		: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			 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endParaRPr lang="en-US" dirty="0" smtClean="0"/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Basal Ganglia		: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			  </a:t>
            </a:r>
            <a:r>
              <a:rPr lang="en-US" dirty="0" err="1" smtClean="0"/>
              <a:t>emosional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Nukleus</a:t>
            </a:r>
            <a:r>
              <a:rPr lang="en-US" dirty="0" smtClean="0"/>
              <a:t> </a:t>
            </a:r>
            <a:r>
              <a:rPr lang="en-US" dirty="0" err="1" smtClean="0"/>
              <a:t>Basalis</a:t>
            </a:r>
            <a:r>
              <a:rPr lang="en-US" dirty="0" smtClean="0"/>
              <a:t>		: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</a:t>
            </a:r>
            <a:r>
              <a:rPr lang="en-US" dirty="0" err="1" smtClean="0"/>
              <a:t>berfungsi</a:t>
            </a:r>
            <a:r>
              <a:rPr lang="en-US" dirty="0" smtClean="0"/>
              <a:t> 			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perangsangan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keterjagaan</a:t>
            </a:r>
            <a:r>
              <a:rPr lang="en-US" dirty="0" smtClean="0"/>
              <a:t>, 			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.</a:t>
            </a:r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19812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Limbic System		: </a:t>
            </a:r>
            <a:r>
              <a:rPr lang="en-US" dirty="0" err="1" smtClean="0"/>
              <a:t>Pembatas</a:t>
            </a:r>
            <a:r>
              <a:rPr lang="en-US" dirty="0" smtClean="0"/>
              <a:t> yang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-Ex: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minum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kecemasan</a:t>
            </a:r>
            <a:r>
              <a:rPr lang="en-US" dirty="0" smtClean="0"/>
              <a:t>, &amp;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 DEPAN / FOREBRAIN</a:t>
            </a:r>
            <a:endParaRPr lang="en-US" sz="4000" u="sng" dirty="0"/>
          </a:p>
        </p:txBody>
      </p:sp>
      <p:sp>
        <p:nvSpPr>
          <p:cNvPr id="7" name="Rectangle 6"/>
          <p:cNvSpPr/>
          <p:nvPr/>
        </p:nvSpPr>
        <p:spPr>
          <a:xfrm>
            <a:off x="228600" y="28956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Terdiri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: 	</a:t>
            </a:r>
          </a:p>
          <a:p>
            <a:r>
              <a:rPr lang="en-US" dirty="0" smtClean="0">
                <a:sym typeface="Wingdings" pitchFamily="2" charset="2"/>
              </a:rPr>
              <a:t>-Olfactory Bulb </a:t>
            </a:r>
          </a:p>
          <a:p>
            <a:r>
              <a:rPr lang="en-US" dirty="0" smtClean="0">
                <a:sym typeface="Wingdings" pitchFamily="2" charset="2"/>
              </a:rPr>
              <a:t>-</a:t>
            </a:r>
            <a:r>
              <a:rPr lang="en-US" dirty="0" err="1" smtClean="0">
                <a:sym typeface="Wingdings" pitchFamily="2" charset="2"/>
              </a:rPr>
              <a:t>Amygdala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-Hypothalamus</a:t>
            </a:r>
          </a:p>
          <a:p>
            <a:r>
              <a:rPr lang="en-US" dirty="0" smtClean="0">
                <a:sym typeface="Wingdings" pitchFamily="2" charset="2"/>
              </a:rPr>
              <a:t>-Hippocampus</a:t>
            </a:r>
          </a:p>
          <a:p>
            <a:r>
              <a:rPr lang="en-US" dirty="0" smtClean="0">
                <a:sym typeface="Wingdings" pitchFamily="2" charset="2"/>
              </a:rPr>
              <a:t>-</a:t>
            </a:r>
            <a:r>
              <a:rPr lang="en-US" dirty="0" err="1" smtClean="0">
                <a:sym typeface="Wingdings" pitchFamily="2" charset="2"/>
              </a:rPr>
              <a:t>Cirgulate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Gyrus</a:t>
            </a:r>
            <a:r>
              <a:rPr lang="en-US" dirty="0" smtClean="0">
                <a:sym typeface="Wingdings" pitchFamily="2" charset="2"/>
              </a:rPr>
              <a:t> Of the Cerebral Cortex / </a:t>
            </a:r>
            <a:r>
              <a:rPr lang="en-US" dirty="0" err="1" smtClean="0">
                <a:sym typeface="Wingdings" pitchFamily="2" charset="2"/>
              </a:rPr>
              <a:t>Girus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Sirgulat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Korteks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Sereblum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9" name="Picture 8" descr="limbic-system-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971800"/>
            <a:ext cx="443679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Hipotalamus</a:t>
            </a:r>
            <a:r>
              <a:rPr lang="en-US" dirty="0" smtClean="0"/>
              <a:t>		: 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K.Pituitari</a:t>
            </a:r>
            <a:r>
              <a:rPr lang="en-US" dirty="0" smtClean="0"/>
              <a:t>  &amp; 					 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K. </a:t>
            </a:r>
            <a:r>
              <a:rPr lang="en-US" dirty="0" err="1" smtClean="0"/>
              <a:t>Pituitari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				 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-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Pituitari</a:t>
            </a:r>
            <a:r>
              <a:rPr lang="en-US" dirty="0" smtClean="0"/>
              <a:t> / Pituitary Gland: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endokrin</a:t>
            </a:r>
            <a:r>
              <a:rPr lang="en-US" dirty="0" smtClean="0"/>
              <a:t> (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)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</a:t>
            </a:r>
            <a:r>
              <a:rPr lang="en-US" dirty="0" err="1" smtClean="0"/>
              <a:t>Hipokampus</a:t>
            </a:r>
            <a:r>
              <a:rPr lang="en-US" dirty="0" smtClean="0"/>
              <a:t>		: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 smtClean="0"/>
              <a:t>	-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Hippocampus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/ </a:t>
            </a:r>
            <a:r>
              <a:rPr lang="en-US" dirty="0" err="1" smtClean="0"/>
              <a:t>menyimpan</a:t>
            </a:r>
            <a:r>
              <a:rPr lang="en-US" dirty="0" smtClean="0"/>
              <a:t> memory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memory lama (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3. </a:t>
            </a:r>
            <a:r>
              <a:rPr lang="en-US" dirty="0" err="1" smtClean="0"/>
              <a:t>Amigdala</a:t>
            </a:r>
            <a:r>
              <a:rPr lang="en-US" dirty="0" smtClean="0"/>
              <a:t>		: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 DEPAN (SISTEM LIMBIK)</a:t>
            </a:r>
            <a:endParaRPr lang="en-US" sz="4000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153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SISTEM SARAF TEPI / PERIPHERAL NERVOUS SYSTEM (PNS)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774278"/>
            <a:ext cx="8382000" cy="664741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Somatik</a:t>
            </a:r>
            <a:r>
              <a:rPr lang="en-US" dirty="0" smtClean="0"/>
              <a:t> (Somatic N.S)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E</a:t>
            </a:r>
            <a:r>
              <a:rPr lang="en-US" dirty="0" smtClean="0"/>
              <a:t>x: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Autonom</a:t>
            </a:r>
            <a:r>
              <a:rPr lang="en-US" dirty="0" smtClean="0"/>
              <a:t> (Autonomic N.S)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E</a:t>
            </a:r>
            <a:r>
              <a:rPr lang="en-US" dirty="0" smtClean="0"/>
              <a:t>x: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usus,dll</a:t>
            </a:r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Simpatetik</a:t>
            </a:r>
            <a:r>
              <a:rPr lang="en-US" dirty="0" smtClean="0"/>
              <a:t> (Sympathetic N.S)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E</a:t>
            </a:r>
            <a:r>
              <a:rPr lang="en-US" dirty="0" smtClean="0"/>
              <a:t>x: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r>
              <a:rPr lang="en-US" dirty="0" smtClean="0"/>
              <a:t>,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nafas,meningkatkan</a:t>
            </a:r>
            <a:r>
              <a:rPr lang="en-US" dirty="0" smtClean="0"/>
              <a:t> </a:t>
            </a:r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Parasimpatetik</a:t>
            </a:r>
            <a:r>
              <a:rPr lang="en-US" dirty="0" smtClean="0"/>
              <a:t> (Parasympathetic N.S) 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E</a:t>
            </a:r>
            <a:r>
              <a:rPr lang="en-US" dirty="0" smtClean="0"/>
              <a:t>x: Pupil </a:t>
            </a:r>
            <a:r>
              <a:rPr lang="en-US" dirty="0" err="1" smtClean="0"/>
              <a:t>mengecil</a:t>
            </a:r>
            <a:r>
              <a:rPr lang="en-US" dirty="0" smtClean="0"/>
              <a:t>, </a:t>
            </a:r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melambat</a:t>
            </a:r>
            <a:r>
              <a:rPr lang="en-US" dirty="0" smtClean="0"/>
              <a:t>,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pelan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15300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SISTEM SARAF SIMPATETIK &amp; PARASIMPATETIK</a:t>
            </a:r>
            <a:endParaRPr lang="en-US" sz="4000" u="sng" dirty="0"/>
          </a:p>
        </p:txBody>
      </p:sp>
      <p:pic>
        <p:nvPicPr>
          <p:cNvPr id="4" name="Picture 3" descr="Screen Shot 2012-09-03 at 9.45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752600"/>
            <a:ext cx="6400800" cy="439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VENTRIKEL SEREBRUM 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		: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sum-sum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r>
              <a:rPr lang="en-US" dirty="0" smtClean="0"/>
              <a:t>	:  4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serebrospinal</a:t>
            </a:r>
            <a:r>
              <a:rPr lang="en-US" dirty="0" smtClean="0"/>
              <a:t> (CSS)</a:t>
            </a:r>
          </a:p>
        </p:txBody>
      </p:sp>
      <p:pic>
        <p:nvPicPr>
          <p:cNvPr id="5" name="Picture 4" descr="BrainVentriclesCSF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43434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862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ventrikel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ketiga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keempat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Sebagian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ventrikel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4 </a:t>
            </a:r>
            <a:r>
              <a:rPr lang="en-US" dirty="0" err="1" smtClean="0">
                <a:sym typeface="Wingdings" pitchFamily="2" charset="2"/>
              </a:rPr>
              <a:t>mengalir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Meninges</a:t>
            </a:r>
            <a:r>
              <a:rPr lang="en-US" dirty="0" smtClean="0">
                <a:sym typeface="Wingdings" pitchFamily="2" charset="2"/>
              </a:rPr>
              <a:t> &amp; sum-sum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belakang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1371600"/>
          </a:xfrm>
        </p:spPr>
        <p:txBody>
          <a:bodyPr/>
          <a:lstStyle/>
          <a:p>
            <a:pPr algn="ctr"/>
            <a:r>
              <a:rPr lang="en-US" dirty="0" smtClean="0"/>
              <a:t>VENTRIKEL SEREBRUM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5257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Fungsi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r>
              <a:rPr lang="en-US" dirty="0" smtClean="0">
                <a:sym typeface="Wingdings" pitchFamily="2" charset="2"/>
              </a:rPr>
              <a:t>	-</a:t>
            </a:r>
            <a:r>
              <a:rPr lang="en-US" dirty="0" err="1" smtClean="0">
                <a:sym typeface="Wingdings" pitchFamily="2" charset="2"/>
              </a:rPr>
              <a:t>Melindungi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otak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-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apung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	  </a:t>
            </a:r>
            <a:r>
              <a:rPr lang="en-US" dirty="0" err="1" smtClean="0">
                <a:sym typeface="Wingdings" pitchFamily="2" charset="2"/>
              </a:rPr>
              <a:t>otak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smtClean="0">
                <a:sym typeface="Wingdings" pitchFamily="2" charset="2"/>
              </a:rPr>
              <a:t>	-</a:t>
            </a:r>
            <a:r>
              <a:rPr lang="en-US" dirty="0" err="1" smtClean="0">
                <a:sym typeface="Wingdings" pitchFamily="2" charset="2"/>
              </a:rPr>
              <a:t>Pemberat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otak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-</a:t>
            </a:r>
            <a:r>
              <a:rPr lang="en-US" dirty="0" err="1" smtClean="0">
                <a:sym typeface="Wingdings" pitchFamily="2" charset="2"/>
              </a:rPr>
              <a:t>Penampung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hormon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smtClean="0">
                <a:sym typeface="Wingdings" pitchFamily="2" charset="2"/>
              </a:rPr>
              <a:t>	-</a:t>
            </a:r>
            <a:r>
              <a:rPr lang="en-US" dirty="0" err="1" smtClean="0">
                <a:sym typeface="Wingdings" pitchFamily="2" charset="2"/>
              </a:rPr>
              <a:t>Memberi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nutrisi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	  	 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belakang</a:t>
            </a:r>
            <a:endParaRPr lang="en-US" dirty="0"/>
          </a:p>
        </p:txBody>
      </p:sp>
      <p:pic>
        <p:nvPicPr>
          <p:cNvPr id="6" name="Picture 5" descr="Hydrocephalus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191000"/>
            <a:ext cx="3314700" cy="2286000"/>
          </a:xfrm>
          <a:prstGeom prst="rect">
            <a:avLst/>
          </a:prstGeom>
        </p:spPr>
      </p:pic>
      <p:pic>
        <p:nvPicPr>
          <p:cNvPr id="7" name="Picture 6" descr="hydrocephalus-cond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47800"/>
            <a:ext cx="3429000" cy="2590800"/>
          </a:xfrm>
          <a:prstGeom prst="rect">
            <a:avLst/>
          </a:prstGeom>
        </p:spPr>
      </p:pic>
      <p:pic>
        <p:nvPicPr>
          <p:cNvPr id="8" name="Picture 7" descr="2009-11-06-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910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219200"/>
            <a:ext cx="3124200" cy="3048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2. KORTEKS SEREBRUM /  </a:t>
            </a:r>
            <a:r>
              <a:rPr lang="en-US" sz="3600" i="1" dirty="0" smtClean="0">
                <a:solidFill>
                  <a:schemeClr val="bg1"/>
                </a:solidFill>
              </a:rPr>
              <a:t>CEREBRAL CORTEX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KORTEKS SEREBRUM</a:t>
            </a:r>
            <a:endParaRPr kumimoji="0" lang="id-ID" sz="40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6670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Terdiri dari lapisan sel-sel yang menutupi belahan otak. </a:t>
            </a:r>
          </a:p>
          <a:p>
            <a:pPr marL="342900" indent="-342900">
              <a:buAutoNum type="arabicPeriod"/>
            </a:pPr>
            <a:r>
              <a:rPr lang="id-ID" dirty="0" smtClean="0"/>
              <a:t>Lobus Oksipital</a:t>
            </a:r>
          </a:p>
          <a:p>
            <a:pPr marL="342900" indent="-342900">
              <a:buAutoNum type="arabicPeriod"/>
            </a:pPr>
            <a:r>
              <a:rPr lang="id-ID" dirty="0" smtClean="0"/>
              <a:t>Lobus Parietal</a:t>
            </a:r>
          </a:p>
          <a:p>
            <a:pPr marL="342900" indent="-342900">
              <a:buAutoNum type="arabicPeriod"/>
            </a:pPr>
            <a:r>
              <a:rPr lang="id-ID" dirty="0" smtClean="0"/>
              <a:t>Lobus Temporal</a:t>
            </a:r>
          </a:p>
          <a:p>
            <a:pPr marL="342900" indent="-342900">
              <a:buAutoNum type="arabicPeriod"/>
            </a:pPr>
            <a:r>
              <a:rPr lang="id-ID" dirty="0" smtClean="0"/>
              <a:t>Lobus Frontal</a:t>
            </a:r>
          </a:p>
        </p:txBody>
      </p:sp>
      <p:pic>
        <p:nvPicPr>
          <p:cNvPr id="6" name="Picture 5" descr="cerebral_cort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133600"/>
            <a:ext cx="4648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LOBUS OKSIPITAL</a:t>
            </a:r>
            <a:endParaRPr lang="id-ID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45720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id-ID" dirty="0" smtClean="0"/>
              <a:t>Berfungsi untuk pengelihatan</a:t>
            </a:r>
            <a:r>
              <a:rPr lang="en-US" dirty="0" smtClean="0"/>
              <a:t> (Visual)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-Buta Kortikal</a:t>
            </a:r>
            <a:r>
              <a:rPr lang="en-US" dirty="0" smtClean="0"/>
              <a:t>	</a:t>
            </a:r>
            <a:r>
              <a:rPr lang="id-ID" dirty="0" smtClean="0"/>
              <a:t>: </a:t>
            </a:r>
            <a:r>
              <a:rPr lang="en-US" dirty="0" smtClean="0"/>
              <a:t>K</a:t>
            </a:r>
            <a:r>
              <a:rPr lang="id-ID" dirty="0" smtClean="0"/>
              <a:t>erusakan pada </a:t>
            </a:r>
            <a:r>
              <a:rPr lang="en-US" dirty="0" smtClean="0"/>
              <a:t>K</a:t>
            </a:r>
            <a:r>
              <a:rPr lang="id-ID" dirty="0" smtClean="0"/>
              <a:t>orteks </a:t>
            </a:r>
            <a:r>
              <a:rPr lang="en-US" dirty="0" smtClean="0"/>
              <a:t>L</a:t>
            </a:r>
            <a:r>
              <a:rPr lang="id-ID" dirty="0" smtClean="0"/>
              <a:t>urik. Jika korteks lurik kiri yang rusak maka mata sebelah kanan yang akan mengalami kebutaan (berlawanan)</a:t>
            </a:r>
            <a:endParaRPr lang="id-ID" dirty="0"/>
          </a:p>
        </p:txBody>
      </p:sp>
      <p:pic>
        <p:nvPicPr>
          <p:cNvPr id="4" name="Picture 3" descr="occipitallob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057400"/>
            <a:ext cx="3810000" cy="356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ANATOMI SISTEM SARAF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200400"/>
            <a:ext cx="4991100" cy="20116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Sisrem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Vertebrata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Serebrum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LOBUS PARIETAL</a:t>
            </a:r>
            <a:endParaRPr lang="id-ID" sz="4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3352800" cy="10668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Berfungsi untuk memproses sensasi pada tubuh. </a:t>
            </a:r>
          </a:p>
        </p:txBody>
      </p:sp>
      <p:pic>
        <p:nvPicPr>
          <p:cNvPr id="6" name="Picture 5" descr="parietal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81200"/>
            <a:ext cx="4267200" cy="39951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LOBUS TEMPORAL</a:t>
            </a:r>
            <a:endParaRPr lang="id-ID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id-ID" dirty="0" smtClean="0"/>
              <a:t>Berfungsi untuk pendengaran, bagian kiri lobus temporal berfungsi untuk memahami bahasa</a:t>
            </a:r>
          </a:p>
          <a:p>
            <a:pPr algn="just"/>
            <a:r>
              <a:rPr lang="id-ID" dirty="0" smtClean="0"/>
              <a:t>Persepsi gerakan dan pengenalan wajah</a:t>
            </a:r>
          </a:p>
          <a:p>
            <a:pPr algn="just"/>
            <a:r>
              <a:rPr lang="id-ID" dirty="0" smtClean="0"/>
              <a:t>Berperan dalam emosi dan motivasi seseorang</a:t>
            </a:r>
          </a:p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id-ID" dirty="0" smtClean="0"/>
              <a:t>Kluver Bucy sindrom.</a:t>
            </a:r>
          </a:p>
          <a:p>
            <a:endParaRPr lang="id-ID" dirty="0" smtClean="0"/>
          </a:p>
        </p:txBody>
      </p:sp>
      <p:pic>
        <p:nvPicPr>
          <p:cNvPr id="4" name="Picture 3" descr="stacks_image_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429000"/>
            <a:ext cx="3048000" cy="3048000"/>
          </a:xfrm>
          <a:prstGeom prst="rect">
            <a:avLst/>
          </a:prstGeom>
        </p:spPr>
      </p:pic>
      <p:pic>
        <p:nvPicPr>
          <p:cNvPr id="5" name="Picture 4" descr="SurgNeurolInt_2013_4_1_75_112825_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810000"/>
            <a:ext cx="4544510" cy="22600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LOBUS FRONTAL</a:t>
            </a:r>
            <a:endParaRPr lang="id-ID" sz="4000" u="sng" dirty="0"/>
          </a:p>
        </p:txBody>
      </p:sp>
      <p:sp>
        <p:nvSpPr>
          <p:cNvPr id="3" name="Rectangle 2"/>
          <p:cNvSpPr/>
          <p:nvPr/>
        </p:nvSpPr>
        <p:spPr>
          <a:xfrm>
            <a:off x="228600" y="4876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ym typeface="Wingdings" pitchFamily="2" charset="2"/>
              </a:rPr>
              <a:t></a:t>
            </a:r>
            <a:r>
              <a:rPr lang="id-ID" dirty="0" smtClean="0"/>
              <a:t>Terdiri dari girus prasental dan korteks prefrontal</a:t>
            </a:r>
            <a:endParaRPr lang="en-US" dirty="0" smtClean="0"/>
          </a:p>
          <a:p>
            <a:pPr algn="just"/>
            <a:endParaRPr lang="id-ID" dirty="0" smtClean="0"/>
          </a:p>
          <a:p>
            <a:pPr algn="just"/>
            <a:r>
              <a:rPr lang="en-US" dirty="0" smtClean="0"/>
              <a:t>-</a:t>
            </a:r>
            <a:r>
              <a:rPr lang="id-ID" dirty="0" smtClean="0"/>
              <a:t>Girus prasental</a:t>
            </a:r>
            <a:r>
              <a:rPr lang="en-US" dirty="0" smtClean="0"/>
              <a:t>		</a:t>
            </a:r>
            <a:r>
              <a:rPr lang="id-ID" dirty="0" smtClean="0"/>
              <a:t>: Mengendalikan pergerakan halus</a:t>
            </a:r>
            <a:r>
              <a:rPr lang="en-US" dirty="0" smtClean="0"/>
              <a:t>.</a:t>
            </a:r>
            <a:endParaRPr lang="id-ID" dirty="0" smtClean="0"/>
          </a:p>
          <a:p>
            <a:pPr algn="just"/>
            <a:r>
              <a:rPr lang="en-US" dirty="0" smtClean="0"/>
              <a:t>-</a:t>
            </a:r>
            <a:r>
              <a:rPr lang="id-ID" dirty="0" smtClean="0"/>
              <a:t>Korteks prefrontal</a:t>
            </a:r>
            <a:r>
              <a:rPr lang="en-US" dirty="0" smtClean="0"/>
              <a:t>	</a:t>
            </a:r>
            <a:r>
              <a:rPr lang="id-ID" dirty="0" smtClean="0"/>
              <a:t>:Memori jangka pendek, perencanaa </a:t>
            </a:r>
            <a:r>
              <a:rPr lang="en-US" dirty="0" smtClean="0"/>
              <a:t> </a:t>
            </a:r>
            <a:r>
              <a:rPr lang="id-ID" dirty="0" smtClean="0"/>
              <a:t>pergerakan, </a:t>
            </a:r>
            <a:r>
              <a:rPr lang="en-US" dirty="0" smtClean="0"/>
              <a:t>			 </a:t>
            </a:r>
            <a:r>
              <a:rPr lang="id-ID" dirty="0" smtClean="0"/>
              <a:t>dan pengaturan ekspresi emosional</a:t>
            </a:r>
            <a:endParaRPr lang="id-ID" dirty="0"/>
          </a:p>
        </p:txBody>
      </p:sp>
      <p:pic>
        <p:nvPicPr>
          <p:cNvPr id="4" name="Picture 3" descr="frontal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3962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BINDING PROBLEM</a:t>
            </a:r>
            <a:endParaRPr lang="id-ID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343400" cy="22860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Cara bagaimana kita menghubungkan semua aktvitas otak dibagian-bagian yang berbeda seperti antara pengelihatan dan pendengaran.</a:t>
            </a:r>
            <a:endParaRPr lang="id-ID" dirty="0"/>
          </a:p>
        </p:txBody>
      </p:sp>
      <p:pic>
        <p:nvPicPr>
          <p:cNvPr id="4" name="Picture 3" descr="episodic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362200"/>
            <a:ext cx="3866163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791200" y="1219200"/>
            <a:ext cx="31242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3.RESEARCH METHOD / METODE RISET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4000" y="1981200"/>
            <a:ext cx="64008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Pencarian kaitan antara anatomi otak dan perilaku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Perekaman aktivitas otak selama perilaku dilakukan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Pemeriksaan pengaruh kerusakan otak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AutoNum type="arabicPeriod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Pemeriksaan pengaruh stimulasi area otak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METODE RISET</a:t>
            </a:r>
            <a:endParaRPr kumimoji="0" lang="id-ID" sz="40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1828800"/>
          </a:xfrm>
        </p:spPr>
        <p:txBody>
          <a:bodyPr/>
          <a:lstStyle/>
          <a:p>
            <a:r>
              <a:rPr lang="id-ID" dirty="0" smtClean="0"/>
              <a:t>CT Scan</a:t>
            </a:r>
            <a:r>
              <a:rPr lang="en-US" dirty="0" smtClean="0"/>
              <a:t>	</a:t>
            </a:r>
            <a:r>
              <a:rPr lang="id-ID" dirty="0" smtClean="0"/>
              <a:t>: </a:t>
            </a:r>
            <a:r>
              <a:rPr lang="en-US" dirty="0" smtClean="0"/>
              <a:t>D</a:t>
            </a:r>
            <a:r>
              <a:rPr lang="id-ID" dirty="0" smtClean="0"/>
              <a:t>igunakan untuk mendapatkan gambaran potongan kepala menggunakan sinar X.</a:t>
            </a:r>
            <a:endParaRPr lang="en-US" dirty="0" smtClean="0"/>
          </a:p>
          <a:p>
            <a:endParaRPr lang="id-ID" dirty="0" smtClean="0"/>
          </a:p>
          <a:p>
            <a:r>
              <a:rPr lang="id-ID" dirty="0" smtClean="0"/>
              <a:t>Membantu untuk mendeteksi tumor, dan keanehan struktural lainnya</a:t>
            </a:r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48456"/>
            <a:ext cx="4667200" cy="27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AKTIVITAS OTAK &amp; KAITANNYA DENGAN PERILAKU</a:t>
            </a:r>
            <a:endParaRPr lang="id-ID" sz="4000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id-ID" dirty="0" smtClean="0"/>
              <a:t>MRI adalah suatu metode untuk mempelajari jaringan otak dengan menggunakan medan magnet.</a:t>
            </a:r>
            <a:endParaRPr lang="en-US" dirty="0" smtClean="0"/>
          </a:p>
          <a:p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id-ID" dirty="0" smtClean="0"/>
              <a:t>Memberikan informasi mengenai struktur dalam tubuh atau mendeteksi penyakit (kanker)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AKTIVITAS OTAK &amp; KAITANNYA DENGAN PERILAKU</a:t>
            </a:r>
            <a:endParaRPr lang="id-ID" sz="4000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72178"/>
            <a:ext cx="4778524" cy="299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40871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id-ID" u="sng" dirty="0" smtClean="0"/>
              <a:t>MRI</a:t>
            </a:r>
            <a:endParaRPr lang="id-ID" u="sn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id-ID" dirty="0" smtClean="0"/>
              <a:t>Electroencephalograph (EEG)</a:t>
            </a:r>
          </a:p>
          <a:p>
            <a:r>
              <a:rPr lang="id-ID" dirty="0" smtClean="0"/>
              <a:t>Magnetoencephalograph (MEG)</a:t>
            </a:r>
          </a:p>
          <a:p>
            <a:r>
              <a:rPr lang="id-ID" dirty="0" smtClean="0"/>
              <a:t>Tomografi emisi positron (PET)</a:t>
            </a:r>
          </a:p>
          <a:p>
            <a:r>
              <a:rPr lang="id-ID" dirty="0" smtClean="0"/>
              <a:t>Funcional Magnetic Resonance Imaging (fMRI)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MEREKAM AKTIVITAS OTAK</a:t>
            </a:r>
            <a:endParaRPr lang="id-ID" sz="40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10500" cy="103380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1. </a:t>
            </a:r>
            <a:r>
              <a:rPr lang="en-US" sz="4000" u="sng" dirty="0" smtClean="0"/>
              <a:t>STRUKTUR SISTEM SARAF VERTEBRATA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038600" cy="4343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/ </a:t>
            </a:r>
            <a:r>
              <a:rPr lang="en-US" i="1" dirty="0" smtClean="0"/>
              <a:t>Central Nervous System (CNS)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Otak</a:t>
            </a:r>
            <a:r>
              <a:rPr lang="en-US" dirty="0" smtClean="0">
                <a:sym typeface="Wingdings" pitchFamily="2" charset="2"/>
              </a:rPr>
              <a:t> &amp; sum-sum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belakang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2. </a:t>
            </a:r>
            <a:r>
              <a:rPr lang="en-US" dirty="0" err="1" smtClean="0">
                <a:sym typeface="Wingdings" pitchFamily="2" charset="2"/>
              </a:rPr>
              <a:t>Sistem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Saraf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Tepi</a:t>
            </a:r>
            <a:r>
              <a:rPr lang="en-US" dirty="0" smtClean="0">
                <a:sym typeface="Wingdings" pitchFamily="2" charset="2"/>
              </a:rPr>
              <a:t> / </a:t>
            </a:r>
            <a:r>
              <a:rPr lang="en-US" i="1" dirty="0" smtClean="0">
                <a:sym typeface="Wingdings" pitchFamily="2" charset="2"/>
              </a:rPr>
              <a:t>Peripheral Nervous System (PNS)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Diluar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selain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otak</a:t>
            </a:r>
            <a:r>
              <a:rPr lang="en-US" dirty="0" smtClean="0">
                <a:sym typeface="Wingdings" pitchFamily="2" charset="2"/>
              </a:rPr>
              <a:t> &amp; sum-sum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belakang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4" name="Picture 3" descr="human-body-organs-diagram-kidneys-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76400"/>
            <a:ext cx="3686175" cy="4811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id-ID" dirty="0" smtClean="0"/>
              <a:t>EEG adalah alat untuk merekam aktivitas  listrik otak melalui elektroda yang ditempelkan pada kulit kepala.</a:t>
            </a:r>
            <a:endParaRPr lang="en-US" dirty="0" smtClean="0"/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Dapat merekam aktivitas spontan otak (potensial bangkitan) atau aktivitas otak karena merespon sebuah stimulus (respon bangkitan)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EEG</a:t>
            </a:r>
            <a:endParaRPr lang="id-ID" sz="40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4019128" cy="256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MEG</a:t>
            </a:r>
            <a:endParaRPr lang="id-ID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429000" cy="3429000"/>
          </a:xfrm>
        </p:spPr>
        <p:txBody>
          <a:bodyPr>
            <a:normAutofit/>
          </a:bodyPr>
          <a:lstStyle/>
          <a:p>
            <a:r>
              <a:rPr lang="id-ID" dirty="0" smtClean="0"/>
              <a:t>MEG adalah alat untuk mengukur medan magnet yang dihasilkan oleh aktivitas otak</a:t>
            </a:r>
            <a:endParaRPr lang="en-US" dirty="0" smtClean="0"/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Dapat mengetahui kapan waktu bagian otak memberikan respon.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79168" cy="29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id-ID" dirty="0" smtClean="0"/>
              <a:t>Menghasilkan gambar </a:t>
            </a:r>
            <a:r>
              <a:rPr lang="id-ID" dirty="0"/>
              <a:t>beresolusi tinggi dari aktivitas di otak yang hidup dengan cara merekam emisi radioaktivitas dari bahan kimia yang </a:t>
            </a:r>
            <a:r>
              <a:rPr lang="id-ID" dirty="0" smtClean="0"/>
              <a:t>disuntikkan</a:t>
            </a:r>
            <a:endParaRPr lang="en-US" dirty="0" smtClean="0"/>
          </a:p>
          <a:p>
            <a:endParaRPr lang="id-ID" dirty="0" smtClean="0"/>
          </a:p>
          <a:p>
            <a:r>
              <a:rPr lang="id-ID" dirty="0" smtClean="0"/>
              <a:t>Bagian otak yang menunjukan aktivitas radio aktif tinggi adalah bagian yang memiliki aktivitas tinggi</a:t>
            </a:r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u="sng" dirty="0" smtClean="0"/>
              <a:t>PET</a:t>
            </a:r>
            <a:r>
              <a:rPr lang="en-US" sz="4000" u="sng" dirty="0" smtClean="0"/>
              <a:t> SCAN</a:t>
            </a:r>
            <a:endParaRPr lang="id-ID" sz="40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648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id-ID" dirty="0" smtClean="0"/>
              <a:t>Versi MRI yang berdasarkan hemoglobin</a:t>
            </a:r>
            <a:endParaRPr lang="en-US" dirty="0" smtClean="0"/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Hemoglobin yang mengikat oksigen dengan hemoglobin yang tidak mengikat memberikan reaksi yang berbeda terhadap medan magnet.</a:t>
            </a: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id-ID" u="sng" dirty="0" smtClean="0"/>
              <a:t>fMRI</a:t>
            </a:r>
            <a:endParaRPr lang="id-ID" u="sng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Sebagian besar orang yang mengalami kerusakan otak pada satu area umumnya juga mengalami kerusakan pada area lain</a:t>
            </a:r>
            <a:endParaRPr lang="en-US" dirty="0" smtClean="0"/>
          </a:p>
          <a:p>
            <a:endParaRPr lang="id-ID" dirty="0" smtClean="0"/>
          </a:p>
          <a:p>
            <a:r>
              <a:rPr lang="id-ID" dirty="0" smtClean="0"/>
              <a:t>Peneliti dapat dengan sengaja merusak satu area otak pada hewan percobaan.</a:t>
            </a:r>
            <a:endParaRPr lang="en-US" dirty="0" smtClean="0"/>
          </a:p>
          <a:p>
            <a:endParaRPr lang="id-ID" dirty="0" smtClean="0"/>
          </a:p>
          <a:p>
            <a:r>
              <a:rPr lang="id-ID" dirty="0" smtClean="0"/>
              <a:t>Lesi (kerusakan otak), Ablasi (proses penghilangan bagian atau area otak)</a:t>
            </a:r>
            <a:endParaRPr lang="en-US" dirty="0" smtClean="0"/>
          </a:p>
          <a:p>
            <a:endParaRPr lang="id-ID" dirty="0" smtClean="0"/>
          </a:p>
          <a:p>
            <a:r>
              <a:rPr lang="id-ID" dirty="0"/>
              <a:t>Instrumen stereotaksik adalah alat yang </a:t>
            </a:r>
            <a:r>
              <a:rPr lang="id-ID" dirty="0" smtClean="0"/>
              <a:t>digunakan </a:t>
            </a:r>
            <a:r>
              <a:rPr lang="id-ID" dirty="0"/>
              <a:t>untuk meletakkan elektroda ke dalam otak secara tepat</a:t>
            </a:r>
            <a:endParaRPr lang="id-ID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PENGARUH KERUSAKAN OTAK</a:t>
            </a:r>
            <a:endParaRPr lang="id-ID" sz="4000" u="sn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PENGARUH KERUSAKAN OTAK</a:t>
            </a:r>
            <a:endParaRPr lang="id-ID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Pendekatan pengguguran gen </a:t>
            </a:r>
            <a:r>
              <a:rPr lang="id-ID" dirty="0" smtClean="0">
                <a:sym typeface="Wingdings" pitchFamily="2" charset="2"/>
              </a:rPr>
              <a:t> menggunakan metode biokimia untuk menimbulkan mutasi pada gen.</a:t>
            </a:r>
            <a:endParaRPr lang="en-US" dirty="0" smtClean="0">
              <a:sym typeface="Wingdings" pitchFamily="2" charset="2"/>
            </a:endParaRPr>
          </a:p>
          <a:p>
            <a:endParaRPr lang="id-ID" dirty="0" smtClean="0">
              <a:sym typeface="Wingdings" pitchFamily="2" charset="2"/>
            </a:endParaRPr>
          </a:p>
          <a:p>
            <a:r>
              <a:rPr lang="id-ID" dirty="0">
                <a:sym typeface="Wingdings" pitchFamily="2" charset="2"/>
              </a:rPr>
              <a:t>Transcranial magnetic stimulation  penerapan medan magnet yang kuat untuk sebagian kulit kepala, sementara </a:t>
            </a:r>
            <a:r>
              <a:rPr lang="id-ID" dirty="0" smtClean="0">
                <a:sym typeface="Wingdings" pitchFamily="2" charset="2"/>
              </a:rPr>
              <a:t>menonaktifkan </a:t>
            </a:r>
            <a:r>
              <a:rPr lang="id-ID" dirty="0">
                <a:sym typeface="Wingdings" pitchFamily="2" charset="2"/>
              </a:rPr>
              <a:t>neuron di bawah </a:t>
            </a:r>
            <a:r>
              <a:rPr lang="id-ID" dirty="0" smtClean="0">
                <a:sym typeface="Wingdings" pitchFamily="2" charset="2"/>
              </a:rPr>
              <a:t>magnet.</a:t>
            </a:r>
            <a:endParaRPr lang="en-US" dirty="0" smtClean="0">
              <a:sym typeface="Wingdings" pitchFamily="2" charset="2"/>
            </a:endParaRPr>
          </a:p>
          <a:p>
            <a:endParaRPr lang="id-ID" dirty="0" smtClean="0">
              <a:sym typeface="Wingdings" pitchFamily="2" charset="2"/>
            </a:endParaRPr>
          </a:p>
          <a:p>
            <a:r>
              <a:rPr lang="id-ID" dirty="0" smtClean="0">
                <a:sym typeface="Wingdings" pitchFamily="2" charset="2"/>
              </a:rPr>
              <a:t>Memungkinkan peneliti untuk mempelajari perilaku individu pada waktu area otak aktif, inaktif, dan aktif kembali.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id-ID" dirty="0" smtClean="0"/>
              <a:t>Ukuran otak mempengaruhi kecerdasan?</a:t>
            </a:r>
          </a:p>
          <a:p>
            <a:pPr marL="0" indent="0" algn="ctr">
              <a:buNone/>
            </a:pPr>
            <a:r>
              <a:rPr lang="id-ID" dirty="0" smtClean="0"/>
              <a:t>↓</a:t>
            </a:r>
          </a:p>
          <a:p>
            <a:pPr marL="0" indent="0">
              <a:buNone/>
            </a:pPr>
            <a:r>
              <a:rPr lang="id-ID" dirty="0" smtClean="0"/>
              <a:t>Peneliti membangingkan otak orang hebat dengan orang biasa tetapi tidak berhasil dan tidak ada kesimpulan apapun.</a:t>
            </a:r>
            <a:endParaRPr lang="en-US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Tidak ada kaitan antara ukuran otak dengan kecerdasan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 &amp; KECERDASAN</a:t>
            </a:r>
            <a:endParaRPr lang="id-ID" sz="4000" u="sng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id-ID" dirty="0" smtClean="0"/>
              <a:t>Rasio ukuran otak dengan tubuh.</a:t>
            </a:r>
            <a:endParaRPr lang="en-US" dirty="0" smtClean="0"/>
          </a:p>
          <a:p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Ikan gajah memiliki otak yang beratnya 3% dari total berat tubuh lebih besar dibandingkan dengan otak dan manusia yang hanya 2%.</a:t>
            </a:r>
            <a:endParaRPr lang="en-US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Penelitian otak dan perilaku selain manusia tidak memberikan penjelasan yang memadai</a:t>
            </a:r>
            <a:endParaRPr lang="id-ID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PERBANDINGAN ANTARA SPESIES</a:t>
            </a:r>
            <a:endParaRPr lang="id-ID" sz="4000" u="sng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2617440"/>
          </a:xfrm>
        </p:spPr>
        <p:txBody>
          <a:bodyPr>
            <a:normAutofit/>
          </a:bodyPr>
          <a:lstStyle/>
          <a:p>
            <a:r>
              <a:rPr lang="id-ID" dirty="0" smtClean="0"/>
              <a:t>Apakah ukuran otak dan kecerdasan dipengaruhi oleh gen yang sama?</a:t>
            </a:r>
          </a:p>
          <a:p>
            <a:pPr marL="0" indent="0" algn="ctr">
              <a:buNone/>
            </a:pPr>
            <a:r>
              <a:rPr lang="id-ID" dirty="0" smtClean="0"/>
              <a:t>↓</a:t>
            </a:r>
          </a:p>
          <a:p>
            <a:pPr marL="0" indent="0">
              <a:buNone/>
            </a:pPr>
            <a:r>
              <a:rPr lang="id-ID" dirty="0" smtClean="0"/>
              <a:t>Anak kembar monozigot lebih memiliki kemiripan yang lebih tinggi dari pada anak kembar dizigot dalam hal ukuran otak dan nilai IQ. </a:t>
            </a:r>
          </a:p>
          <a:p>
            <a:r>
              <a:rPr lang="id-ID" dirty="0" smtClean="0"/>
              <a:t>Jadi, gen yang memengaruhi ukuran otak juga memengaruhi IQ.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PERBANDINGAN ANTAR MANUSIA</a:t>
            </a:r>
            <a:endParaRPr lang="id-ID" sz="4000" u="sng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r>
              <a:rPr lang="id-ID" dirty="0" smtClean="0"/>
              <a:t>Pria cenderung memiliki ukuran otak lebih besar daripada wanita, tetapi IQ pria dan wanita setara.</a:t>
            </a:r>
            <a:endParaRPr lang="en-US" dirty="0" smtClean="0"/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Luas area permukaan otak pada pria dan wanita kurang lebih sama.</a:t>
            </a:r>
          </a:p>
          <a:p>
            <a:endParaRPr lang="id-ID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PERBANDINGAN ANTAR MANUSIA</a:t>
            </a:r>
            <a:endParaRPr lang="id-ID" sz="4000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SUM-SUM TULANG BELAKANG</a:t>
            </a:r>
            <a:endParaRPr lang="en-US" sz="4000" u="sng" dirty="0"/>
          </a:p>
        </p:txBody>
      </p:sp>
      <p:pic>
        <p:nvPicPr>
          <p:cNvPr id="4" name="Picture 3" descr="spinal-cord-cross-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4712920" cy="2667000"/>
          </a:xfrm>
          <a:prstGeom prst="rect">
            <a:avLst/>
          </a:prstGeom>
        </p:spPr>
      </p:pic>
      <p:pic>
        <p:nvPicPr>
          <p:cNvPr id="5" name="Picture 4" descr="spinal-cord-injury-law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981200"/>
            <a:ext cx="3124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556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dirty="0" smtClean="0"/>
              <a:t>White Matter: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bermielin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-Grey Matter: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badan-badan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2628900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</a:t>
            </a:r>
            <a:endParaRPr 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/ </a:t>
            </a:r>
            <a:r>
              <a:rPr lang="en-US" i="1" dirty="0" smtClean="0"/>
              <a:t>Hindbrain	</a:t>
            </a:r>
            <a:r>
              <a:rPr lang="en-US" dirty="0" smtClean="0"/>
              <a:t>: </a:t>
            </a:r>
            <a:r>
              <a:rPr lang="en-US" dirty="0" err="1" smtClean="0"/>
              <a:t>Medula</a:t>
            </a:r>
            <a:r>
              <a:rPr lang="en-US" dirty="0" smtClean="0"/>
              <a:t>, Pons, </a:t>
            </a:r>
            <a:r>
              <a:rPr lang="en-US" dirty="0" err="1" smtClean="0"/>
              <a:t>Serebelum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Otak</a:t>
            </a:r>
            <a:r>
              <a:rPr lang="en-US" dirty="0" smtClean="0"/>
              <a:t> Tengah / </a:t>
            </a:r>
            <a:r>
              <a:rPr lang="en-US" i="1" dirty="0" smtClean="0"/>
              <a:t>Midbrain	</a:t>
            </a:r>
            <a:r>
              <a:rPr lang="en-US" dirty="0" smtClean="0"/>
              <a:t>: </a:t>
            </a:r>
            <a:r>
              <a:rPr lang="en-US" dirty="0" err="1" smtClean="0"/>
              <a:t>Tektum</a:t>
            </a:r>
            <a:r>
              <a:rPr lang="en-US" dirty="0" smtClean="0"/>
              <a:t>, </a:t>
            </a:r>
            <a:r>
              <a:rPr lang="en-US" dirty="0" err="1" smtClean="0"/>
              <a:t>Tegmentum</a:t>
            </a:r>
            <a:r>
              <a:rPr lang="en-US" dirty="0" smtClean="0"/>
              <a:t>, </a:t>
            </a:r>
            <a:r>
              <a:rPr lang="en-US" dirty="0" err="1" smtClean="0"/>
              <a:t>Substansia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/ </a:t>
            </a:r>
            <a:r>
              <a:rPr lang="en-US" i="1" dirty="0" smtClean="0"/>
              <a:t>Forebrain	</a:t>
            </a:r>
            <a:r>
              <a:rPr lang="en-US" dirty="0" smtClean="0"/>
              <a:t>: </a:t>
            </a:r>
            <a:r>
              <a:rPr lang="en-US" dirty="0" err="1" smtClean="0"/>
              <a:t>Talamus</a:t>
            </a:r>
            <a:r>
              <a:rPr lang="en-US" dirty="0" smtClean="0"/>
              <a:t>, </a:t>
            </a:r>
            <a:r>
              <a:rPr lang="en-US" dirty="0" err="1" smtClean="0"/>
              <a:t>Hipotalamus</a:t>
            </a:r>
            <a:r>
              <a:rPr lang="en-US" dirty="0" smtClean="0"/>
              <a:t>, K. </a:t>
            </a:r>
            <a:r>
              <a:rPr lang="en-US" dirty="0" err="1" smtClean="0"/>
              <a:t>Pituitari</a:t>
            </a:r>
            <a:r>
              <a:rPr lang="en-US" dirty="0" smtClean="0"/>
              <a:t>, Basal 				  Ganglia, </a:t>
            </a:r>
            <a:r>
              <a:rPr lang="en-US" dirty="0" err="1" smtClean="0"/>
              <a:t>Dasar</a:t>
            </a:r>
            <a:r>
              <a:rPr lang="en-US" dirty="0" smtClean="0"/>
              <a:t> Forebrain, </a:t>
            </a:r>
            <a:r>
              <a:rPr lang="en-US" dirty="0" err="1" smtClean="0"/>
              <a:t>Hipokampus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divisions_of_brain13289868436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57200"/>
            <a:ext cx="4114800" cy="416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3716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OTAK BELAKANG / HINDBRAIN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34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Medula</a:t>
            </a:r>
            <a:r>
              <a:rPr lang="en-US" dirty="0" smtClean="0"/>
              <a:t>	:  </a:t>
            </a:r>
            <a:r>
              <a:rPr lang="en-US" dirty="0" err="1" smtClean="0"/>
              <a:t>Mengatur</a:t>
            </a:r>
            <a:r>
              <a:rPr lang="en-US" dirty="0" smtClean="0"/>
              <a:t> reflex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-ex: </a:t>
            </a:r>
            <a:r>
              <a:rPr lang="en-US" dirty="0" err="1" smtClean="0"/>
              <a:t>Napas</a:t>
            </a:r>
            <a:r>
              <a:rPr lang="en-US" dirty="0" smtClean="0"/>
              <a:t>, </a:t>
            </a:r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bersin</a:t>
            </a:r>
            <a:r>
              <a:rPr lang="en-US" dirty="0" smtClean="0"/>
              <a:t>, </a:t>
            </a:r>
            <a:r>
              <a:rPr lang="en-US" dirty="0" err="1" smtClean="0"/>
              <a:t>pengeluaran</a:t>
            </a:r>
            <a:r>
              <a:rPr lang="en-US" dirty="0" smtClean="0"/>
              <a:t> saliva, </a:t>
            </a:r>
            <a:r>
              <a:rPr lang="en-US" dirty="0" err="1" smtClean="0"/>
              <a:t>denyut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sist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Saraf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kranial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Pons		: </a:t>
            </a:r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penyebrangan</a:t>
            </a:r>
            <a:r>
              <a:rPr lang="en-US" dirty="0" smtClean="0"/>
              <a:t> 		  </a:t>
            </a:r>
            <a:r>
              <a:rPr lang="en-US" dirty="0" err="1" smtClean="0"/>
              <a:t>akson</a:t>
            </a:r>
            <a:r>
              <a:rPr lang="en-US" dirty="0" smtClean="0"/>
              <a:t>. Dari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		 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lain 		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		sum-sum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Serebelum</a:t>
            </a:r>
            <a:r>
              <a:rPr lang="en-US" dirty="0" smtClean="0"/>
              <a:t>	: 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		  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76400"/>
            <a:ext cx="3276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200400" cy="58674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OTAK BELAKANG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smtClean="0"/>
              <a:t>(SISTEM SARAF KRANIAL)</a:t>
            </a:r>
            <a:endParaRPr lang="en-US" sz="4000" u="sng" dirty="0"/>
          </a:p>
        </p:txBody>
      </p:sp>
      <p:pic>
        <p:nvPicPr>
          <p:cNvPr id="4" name="Picture 3" descr="plab-videos-Anatomy-07-January-2012-05-11-0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 TENGAH / MIDBRAIN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 smtClean="0"/>
              <a:t>Tektum</a:t>
            </a:r>
            <a:r>
              <a:rPr lang="en-US" dirty="0" smtClean="0"/>
              <a:t>			: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terluar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tonjolan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				  </a:t>
            </a:r>
            <a:r>
              <a:rPr lang="en-US" dirty="0" err="1" smtClean="0"/>
              <a:t>tektum</a:t>
            </a:r>
            <a:r>
              <a:rPr lang="en-US" dirty="0" smtClean="0"/>
              <a:t> (</a:t>
            </a:r>
            <a:r>
              <a:rPr lang="en-US" dirty="0" err="1" smtClean="0"/>
              <a:t>Kolikulus</a:t>
            </a:r>
            <a:r>
              <a:rPr lang="en-US" dirty="0" smtClean="0"/>
              <a:t> Superior </a:t>
            </a:r>
            <a:r>
              <a:rPr lang="en-US" dirty="0" err="1" smtClean="0"/>
              <a:t>dan</a:t>
            </a:r>
            <a:r>
              <a:rPr lang="en-US" dirty="0" smtClean="0"/>
              <a:t> Inferior)</a:t>
            </a:r>
          </a:p>
          <a:p>
            <a:pPr algn="just"/>
            <a:r>
              <a:rPr lang="en-US" dirty="0" smtClean="0"/>
              <a:t>-</a:t>
            </a:r>
            <a:r>
              <a:rPr lang="en-US" dirty="0" err="1" smtClean="0"/>
              <a:t>Kolikulus</a:t>
            </a:r>
            <a:r>
              <a:rPr lang="en-US" dirty="0" smtClean="0"/>
              <a:t> Superior &amp; </a:t>
            </a:r>
            <a:r>
              <a:rPr lang="en-US" dirty="0" err="1" smtClean="0"/>
              <a:t>Kolikulus</a:t>
            </a:r>
            <a:r>
              <a:rPr lang="en-US" dirty="0" smtClean="0"/>
              <a:t> Inferior: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err="1" smtClean="0"/>
              <a:t>Tegmentum</a:t>
            </a:r>
            <a:r>
              <a:rPr lang="en-US" dirty="0" smtClean="0"/>
              <a:t>		: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tektum</a:t>
            </a:r>
            <a:r>
              <a:rPr lang="en-US" dirty="0" smtClean="0"/>
              <a:t> &amp; </a:t>
            </a:r>
            <a:r>
              <a:rPr lang="en-US" dirty="0" err="1" smtClean="0"/>
              <a:t>perpanjangan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				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/ sum-				 sum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err="1" smtClean="0"/>
              <a:t>Substansia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	: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dopamin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-				 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Midbr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4267464" cy="242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OTAK DEPAN / FOREBRAIN</a:t>
            </a:r>
            <a:endParaRPr lang="en-US" sz="4000" u="sng" dirty="0"/>
          </a:p>
        </p:txBody>
      </p:sp>
      <p:pic>
        <p:nvPicPr>
          <p:cNvPr id="5" name="Picture 4" descr="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5791200" cy="39209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Savon_16x9</Template>
  <TotalTime>542</TotalTime>
  <Words>902</Words>
  <Application>Microsoft Office PowerPoint</Application>
  <PresentationFormat>Tampilan Layar (4:3)</PresentationFormat>
  <Paragraphs>192</Paragraphs>
  <Slides>40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40</vt:i4>
      </vt:variant>
    </vt:vector>
  </HeadingPairs>
  <TitlesOfParts>
    <vt:vector size="41" baseType="lpstr">
      <vt:lpstr>Savon</vt:lpstr>
      <vt:lpstr>ANATOMY OF THE NERVOUS SYSTEM (CHAPTER 4)</vt:lpstr>
      <vt:lpstr>ANATOMI SISTEM SARAF </vt:lpstr>
      <vt:lpstr>1. STRUKTUR SISTEM SARAF VERTEBRATA</vt:lpstr>
      <vt:lpstr>SUM-SUM TULANG BELAKANG</vt:lpstr>
      <vt:lpstr>OTAK</vt:lpstr>
      <vt:lpstr>OTAK BELAKANG / HINDBRAIN</vt:lpstr>
      <vt:lpstr>OTAK BELAKANG  (SISTEM SARAF KRANIAL)</vt:lpstr>
      <vt:lpstr>OTAK TENGAH / MIDBRAIN</vt:lpstr>
      <vt:lpstr>OTAK DEPAN / FOREBRAIN</vt:lpstr>
      <vt:lpstr>OTAK DEPAN / FOREBRAIN</vt:lpstr>
      <vt:lpstr>OTAK DEPAN / FOREBRAIN</vt:lpstr>
      <vt:lpstr>OTAK DEPAN (SISTEM LIMBIK)</vt:lpstr>
      <vt:lpstr>SISTEM SARAF TEPI / PERIPHERAL NERVOUS SYSTEM (PNS)</vt:lpstr>
      <vt:lpstr>SISTEM SARAF SIMPATETIK &amp; PARASIMPATETIK</vt:lpstr>
      <vt:lpstr>VENTRIKEL SEREBRUM </vt:lpstr>
      <vt:lpstr>VENTRIKEL SEREBRUM</vt:lpstr>
      <vt:lpstr>2. KORTEKS SEREBRUM /  CEREBRAL CORTEX </vt:lpstr>
      <vt:lpstr>Presentasi PowerPoint</vt:lpstr>
      <vt:lpstr>LOBUS OKSIPITAL</vt:lpstr>
      <vt:lpstr>LOBUS PARIETAL</vt:lpstr>
      <vt:lpstr>LOBUS TEMPORAL</vt:lpstr>
      <vt:lpstr>LOBUS FRONTAL</vt:lpstr>
      <vt:lpstr>BINDING PROBLEM</vt:lpstr>
      <vt:lpstr>3.RESEARCH METHOD / METODE RISET</vt:lpstr>
      <vt:lpstr>Presentasi PowerPoint</vt:lpstr>
      <vt:lpstr>AKTIVITAS OTAK &amp; KAITANNYA DENGAN PERILAKU</vt:lpstr>
      <vt:lpstr>AKTIVITAS OTAK &amp; KAITANNYA DENGAN PERILAKU</vt:lpstr>
      <vt:lpstr>MRI</vt:lpstr>
      <vt:lpstr>MEREKAM AKTIVITAS OTAK</vt:lpstr>
      <vt:lpstr>EEG</vt:lpstr>
      <vt:lpstr>MEG</vt:lpstr>
      <vt:lpstr>PET SCAN</vt:lpstr>
      <vt:lpstr>fMRI</vt:lpstr>
      <vt:lpstr>PENGARUH KERUSAKAN OTAK</vt:lpstr>
      <vt:lpstr>PENGARUH KERUSAKAN OTAK</vt:lpstr>
      <vt:lpstr>OTAK &amp; KECERDASAN</vt:lpstr>
      <vt:lpstr>PERBANDINGAN ANTARA SPESIES</vt:lpstr>
      <vt:lpstr>PERBANDINGAN ANTAR MANUSIA</vt:lpstr>
      <vt:lpstr>PERBANDINGAN ANTAR MANUSIA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NERVOUS SYSTEM (CHAPTER 4)</dc:title>
  <dc:creator>Stanley</dc:creator>
  <cp:lastModifiedBy>Stanley</cp:lastModifiedBy>
  <cp:revision>70</cp:revision>
  <dcterms:created xsi:type="dcterms:W3CDTF">2015-02-25T16:27:37Z</dcterms:created>
  <dcterms:modified xsi:type="dcterms:W3CDTF">2015-09-29T08:53:36Z</dcterms:modified>
</cp:coreProperties>
</file>