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90" r:id="rId4"/>
    <p:sldMasterId id="2147483708" r:id="rId5"/>
    <p:sldMasterId id="2147483725" r:id="rId6"/>
    <p:sldMasterId id="2147483737" r:id="rId7"/>
    <p:sldMasterId id="2147483749" r:id="rId8"/>
  </p:sldMasterIdLst>
  <p:sldIdLst>
    <p:sldId id="256" r:id="rId9"/>
    <p:sldId id="257" r:id="rId10"/>
    <p:sldId id="258" r:id="rId11"/>
    <p:sldId id="259" r:id="rId12"/>
    <p:sldId id="261" r:id="rId13"/>
    <p:sldId id="262" r:id="rId14"/>
    <p:sldId id="263" r:id="rId15"/>
    <p:sldId id="264" r:id="rId16"/>
    <p:sldId id="265" r:id="rId17"/>
    <p:sldId id="275" r:id="rId18"/>
    <p:sldId id="267" r:id="rId19"/>
    <p:sldId id="273" r:id="rId20"/>
    <p:sldId id="274" r:id="rId21"/>
    <p:sldId id="268" r:id="rId22"/>
    <p:sldId id="269" r:id="rId23"/>
    <p:sldId id="270" r:id="rId24"/>
    <p:sldId id="271" r:id="rId25"/>
    <p:sldId id="272"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9/22/2016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868057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94145011"/>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9742440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7867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3268427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25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9/22/2016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463983302"/>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98221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5924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8807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795287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16639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53677183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3580148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81918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85637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667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2530752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41070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63078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00796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006410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54013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7072716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9/22/2016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39620802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5280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3332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63244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45811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63103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77429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52730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88122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1998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33176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817621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544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93599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661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637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7698801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0455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292804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3688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539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027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7651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283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612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385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892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838194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949829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7996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7815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6195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779553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4195575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7405739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33529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81073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EF9944-A4F6-4C59-AEBD-678D6480B8EA}"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6579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9297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317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B02557A-7053-4340-A874-8AB926A8EDA1}" type="datetimeFigureOut">
              <a:rPr lang="en-US" dirty="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05762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0035276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4823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87649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686427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60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028179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58003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788611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59053891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9/22/2016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5865787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22248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1035722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975371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smtClean="0"/>
              <a:pPr/>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220307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1340785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656094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404316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2943939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26404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9/22/2016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7760287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0050575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smtClean="0"/>
              <a:pPr/>
              <a:t>9/22/2016</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64035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194519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5632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066715"/>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173550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720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754399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84101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9/22/2016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1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86667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509198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803808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EF9944-A4F6-4C59-AEBD-678D6480B8EA}"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5813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5124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02557A-7053-4340-A874-8AB926A8EDA1}" type="datetimeFigureOut">
              <a:rPr lang="en-US" smtClean="0"/>
              <a:pPr/>
              <a:t>9/22/2016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EF9944-A4F6-4C59-AEBD-678D6480B8EA}"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80928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1023867"/>
            <a:ext cx="3793678" cy="4861778"/>
          </a:xfrm>
        </p:spPr>
        <p:txBody>
          <a:bodyPr>
            <a:normAutofit/>
          </a:bodyPr>
          <a:lstStyle/>
          <a:p>
            <a:pPr algn="ctr"/>
            <a:r>
              <a:rPr lang="id-ID" sz="3400" dirty="0" smtClean="0"/>
              <a:t>WAKEFULNESS AND SLEEP</a:t>
            </a:r>
            <a:br>
              <a:rPr lang="id-ID" sz="3400" dirty="0" smtClean="0"/>
            </a:br>
            <a:r>
              <a:rPr lang="id-ID" sz="3400" dirty="0" smtClean="0"/>
              <a:t/>
            </a:r>
            <a:br>
              <a:rPr lang="id-ID" sz="3400" dirty="0" smtClean="0"/>
            </a:br>
            <a:r>
              <a:rPr lang="id-ID" sz="2000" dirty="0" smtClean="0"/>
              <a:t>DISUSUN OLEH :</a:t>
            </a:r>
            <a:br>
              <a:rPr lang="id-ID" sz="2000" dirty="0" smtClean="0"/>
            </a:br>
            <a:r>
              <a:rPr lang="id-ID" sz="2000" dirty="0" smtClean="0"/>
              <a:t>IRMA PRILISIANA</a:t>
            </a:r>
            <a:br>
              <a:rPr lang="id-ID" sz="2000" dirty="0" smtClean="0"/>
            </a:br>
            <a:r>
              <a:rPr lang="id-ID" sz="2000" dirty="0" smtClean="0"/>
              <a:t>CHRISTOFFEL ETHAN</a:t>
            </a:r>
            <a:br>
              <a:rPr lang="id-ID" sz="2000" dirty="0" smtClean="0"/>
            </a:br>
            <a:r>
              <a:rPr lang="id-ID" sz="2000" dirty="0" smtClean="0"/>
              <a:t>HANNA INDAH S.</a:t>
            </a:r>
            <a:br>
              <a:rPr lang="id-ID" sz="2000" dirty="0" smtClean="0"/>
            </a:br>
            <a:r>
              <a:rPr lang="id-ID" sz="2000" dirty="0" smtClean="0"/>
              <a:t>KARINA RAHAYU</a:t>
            </a:r>
            <a:br>
              <a:rPr lang="id-ID" sz="2000" dirty="0" smtClean="0"/>
            </a:br>
            <a:r>
              <a:rPr lang="id-ID" sz="2000" dirty="0" smtClean="0"/>
              <a:t>ANUGRAH PERMATA SARI</a:t>
            </a:r>
            <a:br>
              <a:rPr lang="id-ID" sz="2000" dirty="0" smtClean="0"/>
            </a:br>
            <a:endParaRPr lang="id-ID" sz="3400" dirty="0"/>
          </a:p>
        </p:txBody>
      </p:sp>
    </p:spTree>
    <p:extLst>
      <p:ext uri="{BB962C8B-B14F-4D97-AF65-F5344CB8AC3E}">
        <p14:creationId xmlns:p14="http://schemas.microsoft.com/office/powerpoint/2010/main" val="2083427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he stage of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24" y="1089155"/>
            <a:ext cx="7690964" cy="542213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7978588" y="2431023"/>
            <a:ext cx="3794125" cy="3349625"/>
          </a:xfrm>
        </p:spPr>
        <p:txBody>
          <a:bodyPr>
            <a:normAutofit/>
          </a:bodyPr>
          <a:lstStyle/>
          <a:p>
            <a:pPr algn="ctr"/>
            <a:r>
              <a:rPr lang="en-US" sz="4400" dirty="0" smtClean="0"/>
              <a:t>The Stage of Sleep</a:t>
            </a:r>
            <a:endParaRPr lang="en-US" sz="4400" dirty="0"/>
          </a:p>
        </p:txBody>
      </p:sp>
    </p:spTree>
    <p:extLst>
      <p:ext uri="{BB962C8B-B14F-4D97-AF65-F5344CB8AC3E}">
        <p14:creationId xmlns:p14="http://schemas.microsoft.com/office/powerpoint/2010/main" val="355152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664" y="532486"/>
            <a:ext cx="8770571" cy="1560716"/>
          </a:xfrm>
        </p:spPr>
        <p:txBody>
          <a:bodyPr/>
          <a:lstStyle/>
          <a:p>
            <a:pPr algn="ctr"/>
            <a:r>
              <a:rPr lang="en-US" dirty="0" smtClean="0"/>
              <a:t>Brain Mechanisms of Wakefulness and Arousal</a:t>
            </a:r>
            <a:endParaRPr lang="en-US" dirty="0"/>
          </a:p>
        </p:txBody>
      </p:sp>
      <p:sp>
        <p:nvSpPr>
          <p:cNvPr id="3" name="Content Placeholder 2"/>
          <p:cNvSpPr>
            <a:spLocks noGrp="1"/>
          </p:cNvSpPr>
          <p:nvPr>
            <p:ph idx="1"/>
          </p:nvPr>
        </p:nvSpPr>
        <p:spPr>
          <a:xfrm>
            <a:off x="1418664" y="2644589"/>
            <a:ext cx="8770571" cy="3651504"/>
          </a:xfrm>
        </p:spPr>
        <p:txBody>
          <a:bodyPr/>
          <a:lstStyle/>
          <a:p>
            <a:r>
              <a:rPr lang="en-US" dirty="0" smtClean="0"/>
              <a:t>Brain Structures of Arousal and Attention</a:t>
            </a:r>
          </a:p>
          <a:p>
            <a:pPr lvl="1">
              <a:buFont typeface="Wingdings" panose="05000000000000000000" pitchFamily="2" charset="2"/>
              <a:buChar char="Ø"/>
            </a:pPr>
            <a:r>
              <a:rPr lang="en-US" dirty="0" err="1" smtClean="0"/>
              <a:t>Apabila</a:t>
            </a:r>
            <a:r>
              <a:rPr lang="en-US" dirty="0" smtClean="0"/>
              <a:t> </a:t>
            </a:r>
            <a:r>
              <a:rPr lang="en-US" i="1" dirty="0" smtClean="0"/>
              <a:t>midbrain</a:t>
            </a:r>
            <a:r>
              <a:rPr lang="en-US" dirty="0" smtClean="0"/>
              <a:t> </a:t>
            </a:r>
            <a:r>
              <a:rPr lang="en-US" dirty="0" err="1" smtClean="0"/>
              <a:t>dipotong</a:t>
            </a:r>
            <a:r>
              <a:rPr lang="en-US" dirty="0" smtClean="0"/>
              <a:t> </a:t>
            </a:r>
            <a:r>
              <a:rPr lang="en-US" dirty="0" err="1" smtClean="0"/>
              <a:t>maka</a:t>
            </a:r>
            <a:r>
              <a:rPr lang="en-US" dirty="0" smtClean="0"/>
              <a:t> </a:t>
            </a:r>
            <a:r>
              <a:rPr lang="en-US" i="1" dirty="0" smtClean="0"/>
              <a:t>arousal</a:t>
            </a:r>
            <a:r>
              <a:rPr lang="en-US" dirty="0" smtClean="0"/>
              <a:t> </a:t>
            </a:r>
            <a:r>
              <a:rPr lang="en-US" dirty="0" err="1" smtClean="0"/>
              <a:t>akan</a:t>
            </a:r>
            <a:r>
              <a:rPr lang="en-US" dirty="0" smtClean="0"/>
              <a:t> </a:t>
            </a:r>
            <a:r>
              <a:rPr lang="en-US" dirty="0" err="1" smtClean="0"/>
              <a:t>mengalami</a:t>
            </a:r>
            <a:r>
              <a:rPr lang="en-US" dirty="0" smtClean="0"/>
              <a:t> </a:t>
            </a:r>
            <a:r>
              <a:rPr lang="en-US" dirty="0" err="1" smtClean="0"/>
              <a:t>penurunan</a:t>
            </a:r>
            <a:r>
              <a:rPr lang="en-US" dirty="0" smtClean="0"/>
              <a:t>. </a:t>
            </a:r>
            <a:r>
              <a:rPr lang="en-US" dirty="0" err="1" smtClean="0"/>
              <a:t>Karena</a:t>
            </a:r>
            <a:r>
              <a:rPr lang="en-US" dirty="0" smtClean="0"/>
              <a:t> </a:t>
            </a:r>
            <a:r>
              <a:rPr lang="en-US" dirty="0" err="1" smtClean="0"/>
              <a:t>rusaknya</a:t>
            </a:r>
            <a:r>
              <a:rPr lang="en-US" dirty="0" smtClean="0"/>
              <a:t> </a:t>
            </a:r>
            <a:r>
              <a:rPr lang="en-US" i="1" dirty="0" smtClean="0"/>
              <a:t>reticular formation.</a:t>
            </a:r>
            <a:endParaRPr lang="en-US" dirty="0"/>
          </a:p>
          <a:p>
            <a:pPr lvl="1">
              <a:buFont typeface="Wingdings" panose="05000000000000000000" pitchFamily="2" charset="2"/>
              <a:buChar char="Ø"/>
            </a:pPr>
            <a:endParaRPr lang="en-US" i="1" dirty="0" smtClean="0"/>
          </a:p>
          <a:p>
            <a:pPr lvl="1">
              <a:buFont typeface="Wingdings" panose="05000000000000000000" pitchFamily="2" charset="2"/>
              <a:buChar char="Ø"/>
            </a:pPr>
            <a:r>
              <a:rPr lang="en-US" i="1" dirty="0" smtClean="0"/>
              <a:t>Reticular formation </a:t>
            </a:r>
            <a:r>
              <a:rPr lang="en-US" i="1" dirty="0" smtClean="0">
                <a:sym typeface="Wingdings" panose="05000000000000000000" pitchFamily="2" charset="2"/>
              </a:rPr>
              <a:t> </a:t>
            </a:r>
            <a:r>
              <a:rPr lang="en-US" dirty="0" err="1" smtClean="0">
                <a:sym typeface="Wingdings" panose="05000000000000000000" pitchFamily="2" charset="2"/>
              </a:rPr>
              <a:t>sebuah</a:t>
            </a:r>
            <a:r>
              <a:rPr lang="en-US" dirty="0" smtClean="0">
                <a:sym typeface="Wingdings" panose="05000000000000000000" pitchFamily="2" charset="2"/>
              </a:rPr>
              <a:t> </a:t>
            </a:r>
            <a:r>
              <a:rPr lang="en-US" dirty="0" err="1" smtClean="0">
                <a:sym typeface="Wingdings" panose="05000000000000000000" pitchFamily="2" charset="2"/>
              </a:rPr>
              <a:t>struktur</a:t>
            </a:r>
            <a:r>
              <a:rPr lang="en-US" dirty="0" smtClean="0">
                <a:sym typeface="Wingdings" panose="05000000000000000000" pitchFamily="2" charset="2"/>
              </a:rPr>
              <a:t> yang </a:t>
            </a:r>
            <a:r>
              <a:rPr lang="en-US" dirty="0" err="1" smtClean="0">
                <a:sym typeface="Wingdings" panose="05000000000000000000" pitchFamily="2" charset="2"/>
              </a:rPr>
              <a:t>memanjang</a:t>
            </a:r>
            <a:r>
              <a:rPr lang="en-US" dirty="0" smtClean="0">
                <a:sym typeface="Wingdings" panose="05000000000000000000" pitchFamily="2" charset="2"/>
              </a:rPr>
              <a:t> </a:t>
            </a:r>
            <a:r>
              <a:rPr lang="en-US" dirty="0" err="1" smtClean="0">
                <a:sym typeface="Wingdings" panose="05000000000000000000" pitchFamily="2" charset="2"/>
              </a:rPr>
              <a:t>dari</a:t>
            </a:r>
            <a:r>
              <a:rPr lang="en-US" dirty="0" smtClean="0">
                <a:sym typeface="Wingdings" panose="05000000000000000000" pitchFamily="2" charset="2"/>
              </a:rPr>
              <a:t> medulla </a:t>
            </a:r>
            <a:r>
              <a:rPr lang="en-US" dirty="0" err="1" smtClean="0">
                <a:sym typeface="Wingdings" panose="05000000000000000000" pitchFamily="2" charset="2"/>
              </a:rPr>
              <a:t>menuju</a:t>
            </a:r>
            <a:r>
              <a:rPr lang="en-US" dirty="0" smtClean="0">
                <a:sym typeface="Wingdings" panose="05000000000000000000" pitchFamily="2" charset="2"/>
              </a:rPr>
              <a:t> 				forebrain.</a:t>
            </a:r>
            <a:endParaRPr lang="en-US" i="1" dirty="0"/>
          </a:p>
        </p:txBody>
      </p:sp>
    </p:spTree>
    <p:extLst>
      <p:ext uri="{BB962C8B-B14F-4D97-AF65-F5344CB8AC3E}">
        <p14:creationId xmlns:p14="http://schemas.microsoft.com/office/powerpoint/2010/main" val="1833859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9719" y="2788023"/>
            <a:ext cx="4290459" cy="2662518"/>
          </a:xfrm>
        </p:spPr>
        <p:txBody>
          <a:bodyPr>
            <a:normAutofit/>
          </a:bodyPr>
          <a:lstStyle/>
          <a:p>
            <a:pPr algn="ctr">
              <a:buFont typeface="Wingdings" panose="05000000000000000000" pitchFamily="2" charset="2"/>
              <a:buChar char="ü"/>
            </a:pPr>
            <a:r>
              <a:rPr lang="en-US" sz="2800" dirty="0" smtClean="0"/>
              <a:t>Brain Function in REM sleep</a:t>
            </a:r>
          </a:p>
          <a:p>
            <a:pPr marL="0" indent="0" algn="ctr">
              <a:buNone/>
            </a:pPr>
            <a:r>
              <a:rPr lang="en-US" sz="2800" dirty="0" smtClean="0"/>
              <a:t>REM Sleep </a:t>
            </a:r>
            <a:r>
              <a:rPr lang="en-US" sz="2800" dirty="0" err="1" smtClean="0"/>
              <a:t>dikaitkan</a:t>
            </a:r>
            <a:r>
              <a:rPr lang="en-US" sz="2800" dirty="0" smtClean="0"/>
              <a:t> </a:t>
            </a:r>
            <a:r>
              <a:rPr lang="en-US" sz="2800" dirty="0" err="1" smtClean="0"/>
              <a:t>dengan</a:t>
            </a:r>
            <a:r>
              <a:rPr lang="en-US" sz="2800" dirty="0" smtClean="0"/>
              <a:t> </a:t>
            </a:r>
            <a:r>
              <a:rPr lang="en-US" sz="2800" dirty="0" err="1" smtClean="0"/>
              <a:t>peningkatan</a:t>
            </a:r>
            <a:r>
              <a:rPr lang="en-US" sz="2800" dirty="0" smtClean="0"/>
              <a:t> </a:t>
            </a:r>
            <a:r>
              <a:rPr lang="en-US" sz="2800" dirty="0" err="1" smtClean="0"/>
              <a:t>aktivitas</a:t>
            </a:r>
            <a:r>
              <a:rPr lang="en-US" sz="2800" dirty="0" smtClean="0"/>
              <a:t> di </a:t>
            </a:r>
            <a:r>
              <a:rPr lang="en-US" sz="2800" dirty="0" err="1" smtClean="0"/>
              <a:t>sejumlah</a:t>
            </a:r>
            <a:r>
              <a:rPr lang="en-US" sz="2800" dirty="0" smtClean="0"/>
              <a:t> </a:t>
            </a:r>
            <a:r>
              <a:rPr lang="en-US" sz="2800" dirty="0" err="1" smtClean="0"/>
              <a:t>daerah</a:t>
            </a:r>
            <a:r>
              <a:rPr lang="en-US" sz="2800" dirty="0" smtClean="0"/>
              <a:t> </a:t>
            </a:r>
            <a:r>
              <a:rPr lang="en-US" sz="2800" dirty="0" err="1" smtClean="0"/>
              <a:t>otak</a:t>
            </a:r>
            <a:r>
              <a:rPr lang="en-US" sz="2800" dirty="0" smtClean="0"/>
              <a:t>.</a:t>
            </a:r>
          </a:p>
          <a:p>
            <a:pPr marL="0" indent="0" algn="ctr">
              <a:buNone/>
            </a:pPr>
            <a:endParaRPr lang="en-US" sz="2800" dirty="0"/>
          </a:p>
        </p:txBody>
      </p:sp>
      <p:pic>
        <p:nvPicPr>
          <p:cNvPr id="3076" name="Picture 4" descr="Image result for PGO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00" y="2438400"/>
            <a:ext cx="5163670" cy="387275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53134" y="788465"/>
            <a:ext cx="8770571" cy="156071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Brain Mechanisms of Wakefulness and Arousal</a:t>
            </a:r>
            <a:endParaRPr lang="en-US" dirty="0"/>
          </a:p>
        </p:txBody>
      </p:sp>
    </p:spTree>
    <p:extLst>
      <p:ext uri="{BB962C8B-B14F-4D97-AF65-F5344CB8AC3E}">
        <p14:creationId xmlns:p14="http://schemas.microsoft.com/office/powerpoint/2010/main" val="48708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282" y="905435"/>
            <a:ext cx="6520927" cy="833120"/>
          </a:xfrm>
        </p:spPr>
        <p:txBody>
          <a:bodyPr/>
          <a:lstStyle/>
          <a:p>
            <a:pPr algn="ctr"/>
            <a:r>
              <a:rPr lang="en-US" dirty="0" smtClean="0"/>
              <a:t>SLEEP DISORDERS</a:t>
            </a:r>
            <a:endParaRPr lang="en-US" dirty="0"/>
          </a:p>
        </p:txBody>
      </p:sp>
      <p:sp>
        <p:nvSpPr>
          <p:cNvPr id="3" name="Content Placeholder 2"/>
          <p:cNvSpPr>
            <a:spLocks noGrp="1"/>
          </p:cNvSpPr>
          <p:nvPr>
            <p:ph idx="1"/>
          </p:nvPr>
        </p:nvSpPr>
        <p:spPr>
          <a:xfrm>
            <a:off x="4398117" y="1738556"/>
            <a:ext cx="6119259" cy="4563632"/>
          </a:xfrm>
        </p:spPr>
        <p:txBody>
          <a:bodyPr>
            <a:normAutofit fontScale="92500" lnSpcReduction="10000"/>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INSOMNIA</a:t>
            </a:r>
          </a:p>
          <a:p>
            <a:pPr lvl="1">
              <a:buFont typeface="Wingdings" panose="05000000000000000000" pitchFamily="2" charset="2"/>
              <a:buChar char="§"/>
            </a:pPr>
            <a:r>
              <a:rPr lang="en-US" sz="2200" dirty="0" smtClean="0"/>
              <a:t>TIPE DARI INSOMNIA :</a:t>
            </a:r>
          </a:p>
          <a:p>
            <a:pPr lvl="2">
              <a:buFont typeface="Wingdings" panose="05000000000000000000" pitchFamily="2" charset="2"/>
              <a:buChar char="ü"/>
            </a:pPr>
            <a:r>
              <a:rPr lang="en-US" sz="2000" dirty="0" smtClean="0"/>
              <a:t>SLEEP APNEA</a:t>
            </a:r>
          </a:p>
          <a:p>
            <a:pPr lvl="2">
              <a:buFont typeface="Wingdings" panose="05000000000000000000" pitchFamily="2" charset="2"/>
              <a:buChar char="ü"/>
            </a:pPr>
            <a:endParaRPr lang="en-US" sz="2000" dirty="0" smtClean="0"/>
          </a:p>
          <a:p>
            <a:pPr lvl="2">
              <a:buFont typeface="Wingdings" panose="05000000000000000000" pitchFamily="2" charset="2"/>
              <a:buChar char="ü"/>
            </a:pPr>
            <a:r>
              <a:rPr lang="en-US" sz="2400" dirty="0" smtClean="0"/>
              <a:t>NARCOLEPSY</a:t>
            </a:r>
          </a:p>
          <a:p>
            <a:pPr lvl="2">
              <a:buFont typeface="Wingdings" panose="05000000000000000000" pitchFamily="2" charset="2"/>
              <a:buChar char="ü"/>
            </a:pPr>
            <a:endParaRPr lang="en-US" sz="2400" dirty="0"/>
          </a:p>
          <a:p>
            <a:pPr lvl="2">
              <a:buFont typeface="Wingdings" panose="05000000000000000000" pitchFamily="2" charset="2"/>
              <a:buChar char="ü"/>
            </a:pPr>
            <a:r>
              <a:rPr lang="en-US" sz="2400" dirty="0" smtClean="0"/>
              <a:t>PERIODIC LIMB MOVEMENT DISORDER</a:t>
            </a:r>
          </a:p>
          <a:p>
            <a:pPr lvl="2">
              <a:buFont typeface="Wingdings" panose="05000000000000000000" pitchFamily="2" charset="2"/>
              <a:buChar char="ü"/>
            </a:pPr>
            <a:endParaRPr lang="en-US" sz="2400" dirty="0" smtClean="0"/>
          </a:p>
          <a:p>
            <a:pPr lvl="2">
              <a:buFont typeface="Wingdings" panose="05000000000000000000" pitchFamily="2" charset="2"/>
              <a:buChar char="ü"/>
            </a:pPr>
            <a:r>
              <a:rPr lang="en-US" sz="2400" dirty="0" smtClean="0"/>
              <a:t>REM BEHAVIOR DISORDER</a:t>
            </a:r>
          </a:p>
          <a:p>
            <a:pPr marL="384048" lvl="2" indent="0">
              <a:buNone/>
            </a:pPr>
            <a:endParaRPr lang="en-US" sz="2400" dirty="0" smtClean="0"/>
          </a:p>
          <a:p>
            <a:pPr lvl="2">
              <a:buFont typeface="Wingdings" panose="05000000000000000000" pitchFamily="2" charset="2"/>
              <a:buChar char="ü"/>
            </a:pPr>
            <a:r>
              <a:rPr lang="en-US" sz="2400" dirty="0" smtClean="0"/>
              <a:t>NIGHT TERRORS, SLEEP TALKING, AND SLEEPWALKING</a:t>
            </a:r>
            <a:endParaRPr lang="en-US" sz="2400" dirty="0"/>
          </a:p>
        </p:txBody>
      </p:sp>
      <p:pic>
        <p:nvPicPr>
          <p:cNvPr id="4098" name="Picture 2" descr="Image result for insom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508"/>
            <a:ext cx="4236752" cy="27700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leep ap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9" y="3375155"/>
            <a:ext cx="4236752" cy="27298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rcolep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4259" y="3711388"/>
            <a:ext cx="2097741" cy="314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30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71" y="1851969"/>
            <a:ext cx="9345196" cy="45849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734442" y="543157"/>
            <a:ext cx="10535256" cy="1107996"/>
          </a:xfrm>
          <a:prstGeom prst="rect">
            <a:avLst/>
          </a:prstGeom>
          <a:noFill/>
        </p:spPr>
        <p:txBody>
          <a:bodyPr wrap="none" lIns="91440" tIns="45720" rIns="91440" bIns="45720">
            <a:spAutoFit/>
          </a:bodyPr>
          <a:lstStyle/>
          <a:p>
            <a:pPr algn="ctr"/>
            <a:r>
              <a:rPr lang="en-US" sz="66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Mengapa</a:t>
            </a:r>
            <a:r>
              <a:rPr lang="en-US" sz="6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66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manusia</a:t>
            </a:r>
            <a:r>
              <a:rPr lang="en-US" sz="6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66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harus</a:t>
            </a:r>
            <a:r>
              <a:rPr lang="en-US" sz="6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66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tidur</a:t>
            </a:r>
            <a:r>
              <a:rPr lang="en-US" sz="6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82426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27059" y="1308846"/>
            <a:ext cx="3442447" cy="1240227"/>
          </a:xfrm>
        </p:spPr>
        <p:txBody>
          <a:bodyPr>
            <a:normAutofit/>
          </a:bodyPr>
          <a:lstStyle/>
          <a:p>
            <a:r>
              <a:rPr lang="en-US" sz="3200" dirty="0" err="1" smtClean="0"/>
              <a:t>Fungsi</a:t>
            </a:r>
            <a:r>
              <a:rPr lang="en-US" sz="3200" dirty="0" smtClean="0"/>
              <a:t> </a:t>
            </a:r>
            <a:r>
              <a:rPr lang="en-US" sz="3200" dirty="0" err="1" smtClean="0"/>
              <a:t>tidur</a:t>
            </a:r>
            <a:endParaRPr lang="en-US" sz="3200" dirty="0"/>
          </a:p>
        </p:txBody>
      </p:sp>
      <p:sp>
        <p:nvSpPr>
          <p:cNvPr id="5" name="Text Placeholder 3"/>
          <p:cNvSpPr>
            <a:spLocks noGrp="1"/>
          </p:cNvSpPr>
          <p:nvPr>
            <p:ph idx="1"/>
          </p:nvPr>
        </p:nvSpPr>
        <p:spPr>
          <a:xfrm>
            <a:off x="5827059" y="2561037"/>
            <a:ext cx="5637499" cy="4296963"/>
          </a:xfrm>
        </p:spPr>
        <p:txBody>
          <a:bodyPr>
            <a:normAutofit/>
          </a:bodyPr>
          <a:lstStyle/>
          <a:p>
            <a:pPr marL="457200" indent="-457200">
              <a:buFont typeface="+mj-lt"/>
              <a:buAutoNum type="arabicPeriod"/>
            </a:pPr>
            <a:r>
              <a:rPr lang="en-US" sz="2400" dirty="0" err="1" smtClean="0"/>
              <a:t>Memperkuat</a:t>
            </a:r>
            <a:r>
              <a:rPr lang="en-US" sz="2400" dirty="0" smtClean="0"/>
              <a:t> </a:t>
            </a:r>
            <a:r>
              <a:rPr lang="en-US" sz="2400" dirty="0" err="1" smtClean="0"/>
              <a:t>memori</a:t>
            </a:r>
            <a:endParaRPr lang="en-US" dirty="0" smtClean="0"/>
          </a:p>
          <a:p>
            <a:pPr marL="457200" lvl="1" indent="0">
              <a:buNone/>
            </a:pPr>
            <a:endParaRPr lang="en-US" sz="2400" dirty="0" smtClean="0"/>
          </a:p>
          <a:p>
            <a:pPr marL="457200" lvl="1" indent="0">
              <a:buNone/>
            </a:pPr>
            <a:r>
              <a:rPr lang="en-US" sz="2400" dirty="0" err="1" smtClean="0"/>
              <a:t>Saat</a:t>
            </a:r>
            <a:r>
              <a:rPr lang="en-US" sz="2400" dirty="0" smtClean="0"/>
              <a:t> </a:t>
            </a:r>
            <a:r>
              <a:rPr lang="en-US" sz="2400" dirty="0" err="1" smtClean="0"/>
              <a:t>kita</a:t>
            </a:r>
            <a:r>
              <a:rPr lang="en-US" sz="2400" dirty="0" smtClean="0"/>
              <a:t> </a:t>
            </a:r>
            <a:r>
              <a:rPr lang="en-US" sz="2400" dirty="0" err="1" smtClean="0"/>
              <a:t>tertidur</a:t>
            </a:r>
            <a:r>
              <a:rPr lang="en-US" sz="2400" dirty="0" smtClean="0"/>
              <a:t> </a:t>
            </a:r>
            <a:r>
              <a:rPr lang="en-US" sz="2400" dirty="0" err="1" smtClean="0"/>
              <a:t>kita</a:t>
            </a:r>
            <a:r>
              <a:rPr lang="en-US" sz="2400" dirty="0" smtClean="0"/>
              <a:t> </a:t>
            </a:r>
            <a:r>
              <a:rPr lang="en-US" sz="2400" dirty="0" err="1" smtClean="0"/>
              <a:t>mengatur</a:t>
            </a:r>
            <a:r>
              <a:rPr lang="en-US" sz="2400" dirty="0" smtClean="0"/>
              <a:t> </a:t>
            </a:r>
            <a:r>
              <a:rPr lang="en-US" sz="2400" dirty="0" err="1" smtClean="0"/>
              <a:t>ulang</a:t>
            </a:r>
            <a:r>
              <a:rPr lang="en-US" sz="2400" dirty="0" smtClean="0"/>
              <a:t> synapsis, </a:t>
            </a:r>
            <a:r>
              <a:rPr lang="en-US" sz="2400" dirty="0" err="1" smtClean="0"/>
              <a:t>dan</a:t>
            </a:r>
            <a:r>
              <a:rPr lang="en-US" sz="2400" dirty="0" smtClean="0"/>
              <a:t> </a:t>
            </a:r>
            <a:r>
              <a:rPr lang="en-US" sz="2400" dirty="0" err="1" smtClean="0"/>
              <a:t>memperkuat</a:t>
            </a:r>
            <a:r>
              <a:rPr lang="en-US" sz="2400" dirty="0" smtClean="0"/>
              <a:t> </a:t>
            </a:r>
            <a:r>
              <a:rPr lang="en-US" sz="2400" dirty="0" err="1" smtClean="0"/>
              <a:t>memori</a:t>
            </a:r>
            <a:r>
              <a:rPr lang="en-US" sz="2400" dirty="0" smtClean="0"/>
              <a:t> </a:t>
            </a:r>
            <a:r>
              <a:rPr lang="en-US" sz="2400" dirty="0" err="1" smtClean="0"/>
              <a:t>kita</a:t>
            </a:r>
            <a:r>
              <a:rPr lang="en-US" sz="2400" dirty="0" smtClean="0"/>
              <a:t> (</a:t>
            </a:r>
            <a:r>
              <a:rPr lang="en-US" sz="2400" dirty="0" err="1" smtClean="0"/>
              <a:t>sejnowski</a:t>
            </a:r>
            <a:r>
              <a:rPr lang="en-US" sz="2400" dirty="0"/>
              <a:t> </a:t>
            </a:r>
            <a:r>
              <a:rPr lang="en-US" sz="2400" dirty="0" smtClean="0"/>
              <a:t>&amp; </a:t>
            </a:r>
            <a:r>
              <a:rPr lang="en-US" sz="2400" dirty="0" err="1" smtClean="0"/>
              <a:t>Destexhe</a:t>
            </a:r>
            <a:r>
              <a:rPr lang="en-US" sz="2400" dirty="0" smtClean="0"/>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81" y="988358"/>
            <a:ext cx="5232960" cy="544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50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753" y="1415566"/>
            <a:ext cx="8897565" cy="682174"/>
          </a:xfrm>
        </p:spPr>
        <p:txBody>
          <a:bodyPr>
            <a:normAutofit/>
          </a:bodyPr>
          <a:lstStyle/>
          <a:p>
            <a:r>
              <a:rPr lang="en-US" sz="3200" dirty="0" err="1" smtClean="0"/>
              <a:t>Fungsi</a:t>
            </a:r>
            <a:r>
              <a:rPr lang="en-US" sz="3200" dirty="0" smtClean="0"/>
              <a:t> </a:t>
            </a:r>
            <a:r>
              <a:rPr lang="en-US" sz="3200" dirty="0" err="1" smtClean="0"/>
              <a:t>Tidur</a:t>
            </a:r>
            <a:r>
              <a:rPr lang="en-US" sz="3200" dirty="0" smtClean="0"/>
              <a:t> (Cont.)</a:t>
            </a:r>
            <a:endParaRPr lang="en-US" sz="3200" dirty="0"/>
          </a:p>
        </p:txBody>
      </p:sp>
      <p:sp>
        <p:nvSpPr>
          <p:cNvPr id="5" name="Text Placeholder 5"/>
          <p:cNvSpPr>
            <a:spLocks noGrp="1"/>
          </p:cNvSpPr>
          <p:nvPr>
            <p:ph idx="1"/>
          </p:nvPr>
        </p:nvSpPr>
        <p:spPr>
          <a:xfrm>
            <a:off x="824753" y="2357718"/>
            <a:ext cx="5213824" cy="3651504"/>
          </a:xfrm>
        </p:spPr>
        <p:txBody>
          <a:bodyPr>
            <a:normAutofit/>
          </a:bodyPr>
          <a:lstStyle/>
          <a:p>
            <a:pPr marL="457200" indent="-457200">
              <a:buFont typeface="+mj-lt"/>
              <a:buAutoNum type="arabicPeriod" startAt="2"/>
            </a:pPr>
            <a:r>
              <a:rPr lang="en-US" sz="2400" dirty="0" err="1" smtClean="0"/>
              <a:t>Menghemat</a:t>
            </a:r>
            <a:r>
              <a:rPr lang="en-US" sz="2400" dirty="0" smtClean="0"/>
              <a:t> </a:t>
            </a:r>
            <a:r>
              <a:rPr lang="en-US" sz="2400" dirty="0" err="1" smtClean="0"/>
              <a:t>Energi</a:t>
            </a:r>
            <a:endParaRPr lang="en-US" sz="2400" dirty="0" smtClean="0"/>
          </a:p>
          <a:p>
            <a:pPr marL="0" indent="0">
              <a:buNone/>
            </a:pPr>
            <a:endParaRPr lang="en-US" sz="2400" dirty="0" smtClean="0"/>
          </a:p>
          <a:p>
            <a:pPr marL="0" indent="0">
              <a:buNone/>
            </a:pPr>
            <a:r>
              <a:rPr lang="en-US" sz="2400" dirty="0" err="1" smtClean="0"/>
              <a:t>Selama</a:t>
            </a:r>
            <a:r>
              <a:rPr lang="en-US" sz="2400" dirty="0" smtClean="0"/>
              <a:t> </a:t>
            </a:r>
            <a:r>
              <a:rPr lang="en-US" sz="2400" dirty="0" err="1" smtClean="0"/>
              <a:t>kita</a:t>
            </a:r>
            <a:r>
              <a:rPr lang="en-US" sz="2400" dirty="0" smtClean="0"/>
              <a:t> </a:t>
            </a:r>
            <a:r>
              <a:rPr lang="en-US" sz="2400" dirty="0" err="1" smtClean="0"/>
              <a:t>tidur</a:t>
            </a:r>
            <a:r>
              <a:rPr lang="en-US" sz="2400" dirty="0" smtClean="0"/>
              <a:t>, </a:t>
            </a:r>
            <a:r>
              <a:rPr lang="en-US" sz="2400" dirty="0" err="1" smtClean="0"/>
              <a:t>kita</a:t>
            </a:r>
            <a:r>
              <a:rPr lang="en-US" sz="2400" dirty="0" smtClean="0"/>
              <a:t> </a:t>
            </a:r>
            <a:r>
              <a:rPr lang="en-US" sz="2400" dirty="0" err="1" smtClean="0"/>
              <a:t>mengistirahatkan</a:t>
            </a:r>
            <a:r>
              <a:rPr lang="en-US" sz="2400" dirty="0" smtClean="0"/>
              <a:t> </a:t>
            </a:r>
            <a:r>
              <a:rPr lang="en-US" sz="2400" dirty="0" err="1" smtClean="0"/>
              <a:t>otot</a:t>
            </a:r>
            <a:r>
              <a:rPr lang="en-US" sz="2400" dirty="0" smtClean="0"/>
              <a:t> </a:t>
            </a:r>
            <a:r>
              <a:rPr lang="en-US" sz="2400" dirty="0" err="1" smtClean="0"/>
              <a:t>kita</a:t>
            </a:r>
            <a:r>
              <a:rPr lang="en-US" sz="2400" dirty="0" smtClean="0"/>
              <a:t>, </a:t>
            </a:r>
            <a:r>
              <a:rPr lang="en-US" sz="2400" dirty="0" err="1" smtClean="0"/>
              <a:t>menurunkan</a:t>
            </a:r>
            <a:r>
              <a:rPr lang="en-US" sz="2400" dirty="0" smtClean="0"/>
              <a:t> </a:t>
            </a:r>
            <a:r>
              <a:rPr lang="en-US" sz="2400" dirty="0" err="1" smtClean="0"/>
              <a:t>metabolisme</a:t>
            </a:r>
            <a:r>
              <a:rPr lang="en-US" sz="2400" dirty="0" smtClean="0"/>
              <a:t>, </a:t>
            </a:r>
            <a:r>
              <a:rPr lang="en-US" sz="2400" dirty="0" err="1" smtClean="0"/>
              <a:t>membangun</a:t>
            </a:r>
            <a:r>
              <a:rPr lang="en-US" sz="2400" dirty="0" smtClean="0"/>
              <a:t> </a:t>
            </a:r>
            <a:r>
              <a:rPr lang="en-US" sz="2400" dirty="0" err="1" smtClean="0"/>
              <a:t>kembali</a:t>
            </a:r>
            <a:r>
              <a:rPr lang="en-US" sz="2400" dirty="0" smtClean="0"/>
              <a:t> protein </a:t>
            </a:r>
            <a:r>
              <a:rPr lang="en-US" sz="2400" dirty="0" err="1" smtClean="0"/>
              <a:t>dalam</a:t>
            </a:r>
            <a:r>
              <a:rPr lang="en-US" sz="2400" dirty="0" smtClean="0"/>
              <a:t> </a:t>
            </a:r>
            <a:r>
              <a:rPr lang="en-US" sz="2400" dirty="0" err="1" smtClean="0"/>
              <a:t>otak</a:t>
            </a:r>
            <a:r>
              <a:rPr lang="en-US" sz="2400" dirty="0" smtClean="0"/>
              <a:t> (</a:t>
            </a:r>
            <a:r>
              <a:rPr lang="en-US" sz="2400" dirty="0" err="1" smtClean="0"/>
              <a:t>Konget</a:t>
            </a:r>
            <a:r>
              <a:rPr lang="en-US" sz="2400" dirty="0" smtClean="0"/>
              <a:t> al, 2002)</a:t>
            </a:r>
          </a:p>
          <a:p>
            <a:endParaRPr lang="en-US" sz="2400" dirty="0" smtClean="0"/>
          </a:p>
          <a:p>
            <a:endParaRPr lang="en-US" sz="1800" dirty="0"/>
          </a:p>
          <a:p>
            <a:pPr marL="342900" indent="-342900">
              <a:buFont typeface="+mj-lt"/>
              <a:buAutoNum type="arabicPeriod"/>
            </a:pPr>
            <a:endParaRPr lang="en-US" sz="1800" dirty="0" smtClean="0"/>
          </a:p>
          <a:p>
            <a:pPr marL="457200" indent="-457200">
              <a:buFont typeface="+mj-lt"/>
              <a:buAutoNum type="arabicPeriod"/>
            </a:pPr>
            <a:endParaRPr lang="en-US" sz="1800" dirty="0"/>
          </a:p>
          <a:p>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776" y="1111624"/>
            <a:ext cx="5038166" cy="503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1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430306" y="900039"/>
            <a:ext cx="8897565" cy="1560716"/>
          </a:xfrm>
        </p:spPr>
        <p:txBody>
          <a:bodyPr>
            <a:normAutofit/>
          </a:bodyPr>
          <a:lstStyle/>
          <a:p>
            <a:r>
              <a:rPr lang="en-US" sz="3000" dirty="0"/>
              <a:t/>
            </a:r>
            <a:br>
              <a:rPr lang="en-US" sz="3000" dirty="0"/>
            </a:br>
            <a:r>
              <a:rPr lang="en-US" sz="3000" dirty="0" err="1" smtClean="0"/>
              <a:t>Hipotesis</a:t>
            </a:r>
            <a:r>
              <a:rPr lang="en-US" sz="3000" dirty="0" smtClean="0"/>
              <a:t> </a:t>
            </a:r>
            <a:r>
              <a:rPr lang="en-US" sz="3000" dirty="0" err="1" smtClean="0"/>
              <a:t>Aktivasi-sintesis</a:t>
            </a:r>
            <a:endParaRPr lang="en-US" sz="3000" dirty="0"/>
          </a:p>
        </p:txBody>
      </p:sp>
      <p:sp>
        <p:nvSpPr>
          <p:cNvPr id="5" name="Text Placeholder 8"/>
          <p:cNvSpPr>
            <a:spLocks noGrp="1"/>
          </p:cNvSpPr>
          <p:nvPr>
            <p:ph idx="1"/>
          </p:nvPr>
        </p:nvSpPr>
        <p:spPr>
          <a:xfrm>
            <a:off x="430306" y="2303929"/>
            <a:ext cx="5760671" cy="3651504"/>
          </a:xfrm>
        </p:spPr>
        <p:txBody>
          <a:bodyPr>
            <a:normAutofit/>
          </a:bodyPr>
          <a:lstStyle/>
          <a:p>
            <a:endParaRPr lang="en-US" sz="2000" dirty="0" smtClean="0"/>
          </a:p>
          <a:p>
            <a:endParaRPr lang="en-US" sz="2000" dirty="0"/>
          </a:p>
          <a:p>
            <a:pPr marL="0" indent="0">
              <a:buNone/>
            </a:pPr>
            <a:r>
              <a:rPr lang="en-US" sz="2400" dirty="0" err="1" smtClean="0"/>
              <a:t>Mimpi</a:t>
            </a:r>
            <a:r>
              <a:rPr lang="en-US" sz="2400" dirty="0" smtClean="0"/>
              <a:t> </a:t>
            </a:r>
            <a:r>
              <a:rPr lang="en-US" sz="2400" dirty="0" smtClean="0">
                <a:sym typeface="Wingdings" panose="05000000000000000000" pitchFamily="2" charset="2"/>
              </a:rPr>
              <a:t> </a:t>
            </a:r>
            <a:r>
              <a:rPr lang="en-US" sz="2400" dirty="0" err="1" smtClean="0">
                <a:sym typeface="Wingdings" panose="05000000000000000000" pitchFamily="2" charset="2"/>
              </a:rPr>
              <a:t>u</a:t>
            </a:r>
            <a:r>
              <a:rPr lang="en-US" sz="2400" dirty="0" err="1" smtClean="0"/>
              <a:t>paya</a:t>
            </a:r>
            <a:r>
              <a:rPr lang="en-US" sz="2400" dirty="0" smtClean="0"/>
              <a:t> </a:t>
            </a:r>
            <a:r>
              <a:rPr lang="en-US" sz="2400" dirty="0" err="1"/>
              <a:t>o</a:t>
            </a:r>
            <a:r>
              <a:rPr lang="en-US" sz="2400" dirty="0" err="1" smtClean="0"/>
              <a:t>tak</a:t>
            </a:r>
            <a:r>
              <a:rPr lang="en-US" sz="2400" dirty="0" smtClean="0"/>
              <a:t> </a:t>
            </a:r>
            <a:r>
              <a:rPr lang="en-US" sz="2400" dirty="0" err="1" smtClean="0"/>
              <a:t>untuk</a:t>
            </a:r>
            <a:r>
              <a:rPr lang="en-US" sz="2400" dirty="0" smtClean="0"/>
              <a:t> </a:t>
            </a:r>
            <a:r>
              <a:rPr lang="en-US" sz="2400" dirty="0" err="1" smtClean="0"/>
              <a:t>memahami</a:t>
            </a:r>
            <a:r>
              <a:rPr lang="en-US" sz="2400" dirty="0" smtClean="0"/>
              <a:t> 	</a:t>
            </a:r>
            <a:r>
              <a:rPr lang="en-US" sz="2400" dirty="0" err="1" smtClean="0"/>
              <a:t>informasi</a:t>
            </a:r>
            <a:r>
              <a:rPr lang="en-US" sz="2400" dirty="0" smtClean="0"/>
              <a:t> yang </a:t>
            </a:r>
            <a:r>
              <a:rPr lang="en-US" sz="2400" dirty="0" err="1" smtClean="0"/>
              <a:t>masuk</a:t>
            </a:r>
            <a:r>
              <a:rPr lang="en-US" sz="2400" dirty="0" smtClean="0"/>
              <a:t> </a:t>
            </a:r>
            <a:r>
              <a:rPr lang="en-US" sz="2400" dirty="0" err="1" smtClean="0"/>
              <a:t>secara</a:t>
            </a:r>
            <a:r>
              <a:rPr lang="en-US" sz="2400" dirty="0" smtClean="0"/>
              <a:t> 	</a:t>
            </a:r>
            <a:r>
              <a:rPr lang="en-US" sz="2400" dirty="0" err="1" smtClean="0"/>
              <a:t>asal</a:t>
            </a:r>
            <a:r>
              <a:rPr lang="en-US" sz="2400" dirty="0" smtClean="0"/>
              <a:t>/</a:t>
            </a:r>
            <a:r>
              <a:rPr lang="en-US" sz="2400" dirty="0" err="1" smtClean="0"/>
              <a:t>serampangan</a:t>
            </a:r>
            <a:r>
              <a:rPr lang="en-US" sz="2400" dirty="0" smtClean="0"/>
              <a:t> yang </a:t>
            </a:r>
            <a:r>
              <a:rPr lang="en-US" sz="2400" dirty="0" err="1" smtClean="0"/>
              <a:t>berasal</a:t>
            </a:r>
            <a:r>
              <a:rPr lang="en-US" sz="2400" dirty="0" smtClean="0"/>
              <a:t> </a:t>
            </a:r>
            <a:r>
              <a:rPr lang="en-US" sz="2400" dirty="0" err="1" smtClean="0"/>
              <a:t>dari</a:t>
            </a:r>
            <a:r>
              <a:rPr lang="en-US" sz="2400" dirty="0" smtClean="0"/>
              <a:t> 	pons</a:t>
            </a:r>
            <a:endParaRPr lang="en-US" sz="24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129061"/>
            <a:ext cx="4992688" cy="433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338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idx="1"/>
          </p:nvPr>
        </p:nvSpPr>
        <p:spPr>
          <a:xfrm>
            <a:off x="6539248" y="2064931"/>
            <a:ext cx="5070389" cy="3651504"/>
          </a:xfrm>
        </p:spPr>
        <p:txBody>
          <a:bodyPr>
            <a:normAutofit/>
          </a:bodyPr>
          <a:lstStyle/>
          <a:p>
            <a:pPr marL="0" indent="0">
              <a:buNone/>
            </a:pPr>
            <a:endParaRPr lang="en-US" sz="2400" dirty="0"/>
          </a:p>
          <a:p>
            <a:pPr marL="0" indent="0">
              <a:buNone/>
            </a:pPr>
            <a:endParaRPr lang="en-US" sz="2400" dirty="0" smtClean="0"/>
          </a:p>
          <a:p>
            <a:r>
              <a:rPr lang="en-US" sz="2400" dirty="0" err="1" smtClean="0"/>
              <a:t>Mimpi</a:t>
            </a:r>
            <a:r>
              <a:rPr lang="en-US" sz="2400" dirty="0" smtClean="0"/>
              <a:t> </a:t>
            </a:r>
            <a:r>
              <a:rPr lang="en-US" sz="2400" dirty="0" err="1" smtClean="0"/>
              <a:t>bagian</a:t>
            </a:r>
            <a:r>
              <a:rPr lang="en-US" sz="2400" dirty="0" smtClean="0"/>
              <a:t> </a:t>
            </a:r>
            <a:r>
              <a:rPr lang="en-US" sz="2400" dirty="0" err="1" smtClean="0"/>
              <a:t>dari</a:t>
            </a:r>
            <a:r>
              <a:rPr lang="en-US" sz="2400" dirty="0" smtClean="0"/>
              <a:t> </a:t>
            </a:r>
            <a:r>
              <a:rPr lang="en-US" sz="2400" dirty="0" err="1" smtClean="0"/>
              <a:t>stimulan</a:t>
            </a:r>
            <a:r>
              <a:rPr lang="en-US" sz="2400" dirty="0" smtClean="0"/>
              <a:t> </a:t>
            </a:r>
            <a:r>
              <a:rPr lang="en-US" sz="2400" dirty="0" err="1" smtClean="0"/>
              <a:t>eksternal</a:t>
            </a:r>
            <a:r>
              <a:rPr lang="en-US" sz="2400" dirty="0" smtClean="0"/>
              <a:t>, </a:t>
            </a:r>
            <a:r>
              <a:rPr lang="en-US" sz="2400" dirty="0" err="1" smtClean="0"/>
              <a:t>tetapi</a:t>
            </a:r>
            <a:r>
              <a:rPr lang="en-US" sz="2400" dirty="0" smtClean="0"/>
              <a:t> </a:t>
            </a:r>
            <a:r>
              <a:rPr lang="en-US" sz="2400" dirty="0" err="1" smtClean="0"/>
              <a:t>sebagian</a:t>
            </a:r>
            <a:r>
              <a:rPr lang="en-US" sz="2400" dirty="0" smtClean="0"/>
              <a:t> </a:t>
            </a:r>
            <a:r>
              <a:rPr lang="en-US" sz="2400" dirty="0" err="1" smtClean="0"/>
              <a:t>besar</a:t>
            </a:r>
            <a:r>
              <a:rPr lang="en-US" sz="2400" dirty="0" smtClean="0"/>
              <a:t> </a:t>
            </a:r>
            <a:r>
              <a:rPr lang="en-US" sz="2400" dirty="0" err="1" smtClean="0"/>
              <a:t>kemampuan</a:t>
            </a:r>
            <a:r>
              <a:rPr lang="en-US" sz="2400" dirty="0" smtClean="0"/>
              <a:t> </a:t>
            </a:r>
            <a:r>
              <a:rPr lang="en-US" sz="2400" dirty="0" err="1" smtClean="0"/>
              <a:t>otak</a:t>
            </a:r>
            <a:r>
              <a:rPr lang="en-US" sz="2400" dirty="0" smtClean="0"/>
              <a:t>, </a:t>
            </a:r>
            <a:r>
              <a:rPr lang="en-US" sz="2400" dirty="0" err="1" smtClean="0"/>
              <a:t>memori</a:t>
            </a:r>
            <a:r>
              <a:rPr lang="en-US" sz="2400" dirty="0" smtClean="0"/>
              <a:t>, </a:t>
            </a:r>
            <a:r>
              <a:rPr lang="en-US" sz="2400" dirty="0" err="1" smtClean="0"/>
              <a:t>dan</a:t>
            </a:r>
            <a:r>
              <a:rPr lang="en-US" sz="2400" dirty="0" smtClean="0"/>
              <a:t> </a:t>
            </a:r>
            <a:r>
              <a:rPr lang="en-US" sz="2400" dirty="0" err="1" smtClean="0"/>
              <a:t>gairah</a:t>
            </a:r>
            <a:r>
              <a:rPr lang="en-US" sz="2400" dirty="0" smtClean="0"/>
              <a:t>.</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78" y="1810871"/>
            <a:ext cx="6250801" cy="415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2698" y="537900"/>
            <a:ext cx="7850162" cy="923330"/>
          </a:xfrm>
          <a:prstGeom prst="rect">
            <a:avLst/>
          </a:prstGeom>
          <a:noFill/>
        </p:spPr>
        <p:txBody>
          <a:bodyPr wrap="none" lIns="91440" tIns="45720" rIns="91440" bIns="45720">
            <a:spAutoFit/>
          </a:bodyPr>
          <a:lstStyle/>
          <a:p>
            <a:pPr algn="ctr"/>
            <a:r>
              <a:rPr lang="en-US" sz="5400" b="0" cap="none" spc="0" dirty="0" err="1" smtClean="0">
                <a:ln w="0"/>
                <a:gradFill>
                  <a:gsLst>
                    <a:gs pos="21000">
                      <a:srgbClr val="53575C"/>
                    </a:gs>
                    <a:gs pos="88000">
                      <a:srgbClr val="C5C7CA"/>
                    </a:gs>
                  </a:gsLst>
                  <a:lin ang="5400000"/>
                </a:gradFill>
                <a:effectLst/>
              </a:rPr>
              <a:t>Hipotesi</a:t>
            </a:r>
            <a:r>
              <a:rPr lang="en-US" sz="5400" b="0" cap="none" spc="0" dirty="0" smtClean="0">
                <a:ln w="0"/>
                <a:gradFill>
                  <a:gsLst>
                    <a:gs pos="21000">
                      <a:srgbClr val="53575C"/>
                    </a:gs>
                    <a:gs pos="88000">
                      <a:srgbClr val="C5C7CA"/>
                    </a:gs>
                  </a:gsLst>
                  <a:lin ang="5400000"/>
                </a:gradFill>
                <a:effectLst/>
              </a:rPr>
              <a:t> </a:t>
            </a:r>
            <a:r>
              <a:rPr lang="en-US" sz="5400" b="0" cap="none" spc="0" dirty="0" err="1" smtClean="0">
                <a:ln w="0"/>
                <a:gradFill>
                  <a:gsLst>
                    <a:gs pos="21000">
                      <a:srgbClr val="53575C"/>
                    </a:gs>
                    <a:gs pos="88000">
                      <a:srgbClr val="C5C7CA"/>
                    </a:gs>
                  </a:gsLst>
                  <a:lin ang="5400000"/>
                </a:gradFill>
                <a:effectLst/>
              </a:rPr>
              <a:t>Clinico</a:t>
            </a:r>
            <a:r>
              <a:rPr lang="en-US" sz="5400" b="0" cap="none" spc="0" dirty="0" smtClean="0">
                <a:ln w="0"/>
                <a:gradFill>
                  <a:gsLst>
                    <a:gs pos="21000">
                      <a:srgbClr val="53575C"/>
                    </a:gs>
                    <a:gs pos="88000">
                      <a:srgbClr val="C5C7CA"/>
                    </a:gs>
                  </a:gsLst>
                  <a:lin ang="5400000"/>
                </a:gradFill>
                <a:effectLst/>
              </a:rPr>
              <a:t> Anatomical</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48304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8841" y="2447382"/>
            <a:ext cx="4989391" cy="1107996"/>
          </a:xfrm>
          <a:prstGeom prst="rect">
            <a:avLst/>
          </a:prstGeom>
          <a:noFill/>
        </p:spPr>
        <p:txBody>
          <a:bodyPr wrap="square" lIns="91440" tIns="45720" rIns="91440" bIns="45720">
            <a:spAutoFit/>
          </a:bodyPr>
          <a:lstStyle/>
          <a:p>
            <a:pPr algn="ctr"/>
            <a:r>
              <a:rPr lang="en-US" sz="6600" b="1" cap="none" spc="0" dirty="0" smtClean="0">
                <a:ln w="22225">
                  <a:solidFill>
                    <a:schemeClr val="accent2"/>
                  </a:solidFill>
                  <a:prstDash val="solid"/>
                </a:ln>
                <a:solidFill>
                  <a:schemeClr val="accent2">
                    <a:lumMod val="40000"/>
                    <a:lumOff val="60000"/>
                  </a:schemeClr>
                </a:solidFill>
                <a:effectLst/>
              </a:rPr>
              <a:t>Thank You</a:t>
            </a:r>
            <a:endParaRPr lang="en-US" sz="6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2381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147" y="708712"/>
            <a:ext cx="8897565" cy="1560716"/>
          </a:xfrm>
        </p:spPr>
        <p:txBody>
          <a:bodyPr>
            <a:normAutofit/>
          </a:bodyPr>
          <a:lstStyle/>
          <a:p>
            <a:pPr algn="ctr"/>
            <a:r>
              <a:rPr lang="en-US" sz="2000" dirty="0" smtClean="0"/>
              <a:t/>
            </a:r>
            <a:br>
              <a:rPr lang="en-US" sz="2000" dirty="0" smtClean="0"/>
            </a:br>
            <a:r>
              <a:rPr lang="id-ID" sz="2000" dirty="0" smtClean="0"/>
              <a:t/>
            </a:r>
            <a:br>
              <a:rPr lang="id-ID" sz="2000" dirty="0" smtClean="0"/>
            </a:br>
            <a:r>
              <a:rPr lang="id-ID" sz="3200" dirty="0" smtClean="0"/>
              <a:t>RHYTMS OF WAKING AND SLEEPING</a:t>
            </a:r>
            <a:endParaRPr lang="id-ID" sz="2000" dirty="0"/>
          </a:p>
        </p:txBody>
      </p:sp>
      <p:sp>
        <p:nvSpPr>
          <p:cNvPr id="3" name="Content Placeholder 2"/>
          <p:cNvSpPr>
            <a:spLocks noGrp="1"/>
          </p:cNvSpPr>
          <p:nvPr>
            <p:ph idx="1"/>
          </p:nvPr>
        </p:nvSpPr>
        <p:spPr>
          <a:xfrm>
            <a:off x="1042147" y="2269428"/>
            <a:ext cx="8770571" cy="3651504"/>
          </a:xfrm>
        </p:spPr>
        <p:txBody>
          <a:bodyPr/>
          <a:lstStyle/>
          <a:p>
            <a:pPr marL="457200" indent="-457200">
              <a:buAutoNum type="alphaUcPeriod"/>
            </a:pPr>
            <a:r>
              <a:rPr lang="id-ID" dirty="0" smtClean="0"/>
              <a:t>SIKLUS ENDOGEN </a:t>
            </a:r>
          </a:p>
          <a:p>
            <a:pPr marL="457200" indent="-457200">
              <a:buAutoNum type="alphaUcPeriod"/>
            </a:pPr>
            <a:endParaRPr lang="id-ID" dirty="0"/>
          </a:p>
          <a:p>
            <a:pPr marL="457200" indent="-457200">
              <a:buAutoNum type="alphaUcPeriod"/>
            </a:pPr>
            <a:endParaRPr lang="id-ID" dirty="0" smtClean="0"/>
          </a:p>
          <a:p>
            <a:pPr marL="457200" indent="-457200">
              <a:buAutoNum type="alphaUcPeriod"/>
            </a:pPr>
            <a:endParaRPr lang="id-ID" dirty="0" smtClean="0"/>
          </a:p>
          <a:p>
            <a:pPr marL="457200" indent="-457200">
              <a:buAutoNum type="alphaUcPeriod"/>
            </a:pPr>
            <a:endParaRPr lang="id-ID" dirty="0" smtClean="0"/>
          </a:p>
          <a:p>
            <a:pPr marL="457200" indent="-457200">
              <a:buAutoNum type="alphaUcPeriod"/>
            </a:pPr>
            <a:endParaRPr lang="en-US" dirty="0" smtClean="0"/>
          </a:p>
          <a:p>
            <a:pPr marL="457200" indent="-457200">
              <a:buAutoNum type="alphaUcPeriod"/>
            </a:pPr>
            <a:endParaRPr lang="id-ID" dirty="0"/>
          </a:p>
          <a:p>
            <a:pPr marL="457200" indent="-457200">
              <a:buAutoNum type="alphaUcPeriod"/>
            </a:pPr>
            <a:r>
              <a:rPr lang="id-ID" dirty="0" smtClean="0"/>
              <a:t>PENGATURAN JAM BIOLOGIS</a:t>
            </a: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smtClean="0"/>
          </a:p>
          <a:p>
            <a:pPr marL="457200" indent="-457200">
              <a:buFont typeface="+mj-lt"/>
              <a:buAutoNum type="alphaUcPeriod"/>
            </a:pP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902" y="2986992"/>
            <a:ext cx="3894920" cy="19474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313" y="2986817"/>
            <a:ext cx="3834407" cy="1947635"/>
          </a:xfrm>
          <a:prstGeom prst="rect">
            <a:avLst/>
          </a:prstGeom>
        </p:spPr>
      </p:pic>
    </p:spTree>
    <p:extLst>
      <p:ext uri="{BB962C8B-B14F-4D97-AF65-F5344CB8AC3E}">
        <p14:creationId xmlns:p14="http://schemas.microsoft.com/office/powerpoint/2010/main" val="209714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4094" y="1061404"/>
            <a:ext cx="8897565" cy="1560716"/>
          </a:xfrm>
        </p:spPr>
        <p:txBody>
          <a:bodyPr/>
          <a:lstStyle/>
          <a:p>
            <a:pPr algn="ctr"/>
            <a:r>
              <a:rPr lang="id-ID" dirty="0" smtClean="0"/>
              <a:t>JET LAG</a:t>
            </a:r>
            <a:endParaRPr lang="id-ID" dirty="0"/>
          </a:p>
        </p:txBody>
      </p:sp>
      <p:sp>
        <p:nvSpPr>
          <p:cNvPr id="3" name="Content Placeholder 2"/>
          <p:cNvSpPr>
            <a:spLocks noGrp="1"/>
          </p:cNvSpPr>
          <p:nvPr>
            <p:ph idx="1"/>
          </p:nvPr>
        </p:nvSpPr>
        <p:spPr/>
        <p:txBody>
          <a:bodyPr/>
          <a:lstStyle/>
          <a:p>
            <a:pPr marL="0" indent="0">
              <a:buNone/>
            </a:pPr>
            <a:endParaRPr lang="id-ID" dirty="0" smtClean="0"/>
          </a:p>
          <a:p>
            <a:endParaRPr lang="id-ID"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28" y="2418134"/>
            <a:ext cx="5278543" cy="3460378"/>
          </a:xfrm>
          <a:prstGeom prst="rect">
            <a:avLst/>
          </a:prstGeom>
        </p:spPr>
      </p:pic>
      <p:pic>
        <p:nvPicPr>
          <p:cNvPr id="2050" name="Picture 2" descr="Image result for jet 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565" y="2418134"/>
            <a:ext cx="60388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511" y="232158"/>
            <a:ext cx="4886924" cy="3245224"/>
          </a:xfrm>
        </p:spPr>
      </p:pic>
      <p:pic>
        <p:nvPicPr>
          <p:cNvPr id="1026" name="Picture 2" descr="Image result for pi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1" y="3648636"/>
            <a:ext cx="4888956" cy="32093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34603" y="654441"/>
            <a:ext cx="4231415" cy="1200329"/>
          </a:xfrm>
          <a:prstGeom prst="rect">
            <a:avLst/>
          </a:prstGeom>
          <a:noFill/>
        </p:spPr>
        <p:txBody>
          <a:bodyPr wrap="none" lIns="91440" tIns="45720" rIns="91440" bIns="45720">
            <a:spAutoFit/>
          </a:bodyPr>
          <a:lstStyle/>
          <a:p>
            <a:pPr algn="ctr"/>
            <a:r>
              <a:rPr lang="en-US" sz="7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Shift Work</a:t>
            </a:r>
            <a:endPar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028" name="Picture 4" descr="Image result for medical inte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095" y="3648636"/>
            <a:ext cx="4751252" cy="3154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7444" y="2447365"/>
            <a:ext cx="5620871" cy="830997"/>
          </a:xfrm>
          <a:prstGeom prst="rect">
            <a:avLst/>
          </a:prstGeom>
          <a:noFill/>
        </p:spPr>
        <p:txBody>
          <a:bodyPr wrap="square" rtlCol="0">
            <a:spAutoFit/>
          </a:bodyPr>
          <a:lstStyle/>
          <a:p>
            <a:pPr algn="ctr"/>
            <a:r>
              <a:rPr lang="en-US" sz="2400" dirty="0" err="1" smtClean="0"/>
              <a:t>Individu</a:t>
            </a:r>
            <a:r>
              <a:rPr lang="en-US" sz="2400" dirty="0"/>
              <a:t> </a:t>
            </a:r>
            <a:r>
              <a:rPr lang="en-US" sz="2400" dirty="0" smtClean="0"/>
              <a:t>yang </a:t>
            </a:r>
            <a:r>
              <a:rPr lang="en-US" sz="2400" dirty="0" err="1" smtClean="0"/>
              <a:t>memiliki</a:t>
            </a:r>
            <a:r>
              <a:rPr lang="en-US" sz="2400" dirty="0" smtClean="0"/>
              <a:t> </a:t>
            </a:r>
            <a:r>
              <a:rPr lang="en-US" sz="2400" dirty="0" err="1" smtClean="0"/>
              <a:t>jadwal</a:t>
            </a:r>
            <a:r>
              <a:rPr lang="en-US" sz="2400" dirty="0" smtClean="0"/>
              <a:t> </a:t>
            </a:r>
            <a:r>
              <a:rPr lang="en-US" sz="2400" dirty="0" err="1" smtClean="0"/>
              <a:t>tidur</a:t>
            </a:r>
            <a:r>
              <a:rPr lang="en-US" sz="2400" dirty="0" smtClean="0"/>
              <a:t> </a:t>
            </a:r>
            <a:r>
              <a:rPr lang="en-US" sz="2400" dirty="0" err="1" smtClean="0"/>
              <a:t>tidak</a:t>
            </a:r>
            <a:r>
              <a:rPr lang="en-US" sz="2400" dirty="0" smtClean="0"/>
              <a:t> </a:t>
            </a:r>
            <a:r>
              <a:rPr lang="en-US" sz="2400" dirty="0" err="1" smtClean="0"/>
              <a:t>teratur</a:t>
            </a:r>
            <a:r>
              <a:rPr lang="en-US" sz="2400" dirty="0" smtClean="0"/>
              <a:t> </a:t>
            </a:r>
            <a:endParaRPr lang="en-US" sz="2400" dirty="0"/>
          </a:p>
        </p:txBody>
      </p:sp>
    </p:spTree>
    <p:extLst>
      <p:ext uri="{BB962C8B-B14F-4D97-AF65-F5344CB8AC3E}">
        <p14:creationId xmlns:p14="http://schemas.microsoft.com/office/powerpoint/2010/main" val="371723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asil gambar untuk tanda tanya"/>
          <p:cNvPicPr>
            <a:picLocks noChangeAspect="1" noChangeArrowheads="1"/>
          </p:cNvPicPr>
          <p:nvPr/>
        </p:nvPicPr>
        <p:blipFill>
          <a:blip r:embed="rId2" cstate="print"/>
          <a:srcRect/>
          <a:stretch>
            <a:fillRect/>
          </a:stretch>
        </p:blipFill>
        <p:spPr bwMode="auto">
          <a:xfrm>
            <a:off x="619712" y="1332267"/>
            <a:ext cx="4363209" cy="4244409"/>
          </a:xfrm>
          <a:prstGeom prst="rect">
            <a:avLst/>
          </a:prstGeom>
          <a:noFill/>
        </p:spPr>
      </p:pic>
      <p:sp>
        <p:nvSpPr>
          <p:cNvPr id="8" name="Rectangle 7"/>
          <p:cNvSpPr/>
          <p:nvPr/>
        </p:nvSpPr>
        <p:spPr>
          <a:xfrm>
            <a:off x="4835459" y="1329359"/>
            <a:ext cx="7007823" cy="4247317"/>
          </a:xfrm>
          <a:prstGeom prst="rect">
            <a:avLst/>
          </a:prstGeom>
          <a:noFill/>
        </p:spPr>
        <p:txBody>
          <a:bodyPr wrap="squar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Jam </a:t>
            </a:r>
            <a:r>
              <a:rPr lang="en-US" sz="5400" dirty="0" err="1">
                <a:ln w="0"/>
                <a:gradFill>
                  <a:gsLst>
                    <a:gs pos="21000">
                      <a:srgbClr val="53575C"/>
                    </a:gs>
                    <a:gs pos="88000">
                      <a:srgbClr val="C5C7CA"/>
                    </a:gs>
                  </a:gsLst>
                  <a:lin ang="5400000"/>
                </a:gradFill>
              </a:rPr>
              <a:t>b</a:t>
            </a:r>
            <a:r>
              <a:rPr lang="en-US" sz="5400" b="0" cap="none" spc="0" dirty="0" err="1" smtClean="0">
                <a:ln w="0"/>
                <a:gradFill>
                  <a:gsLst>
                    <a:gs pos="21000">
                      <a:srgbClr val="53575C"/>
                    </a:gs>
                    <a:gs pos="88000">
                      <a:srgbClr val="C5C7CA"/>
                    </a:gs>
                  </a:gsLst>
                  <a:lin ang="5400000"/>
                </a:gradFill>
                <a:effectLst/>
              </a:rPr>
              <a:t>iologi</a:t>
            </a:r>
            <a:r>
              <a:rPr lang="en-US" sz="5400" dirty="0" err="1" smtClean="0">
                <a:ln w="0"/>
                <a:gradFill>
                  <a:gsLst>
                    <a:gs pos="21000">
                      <a:srgbClr val="53575C"/>
                    </a:gs>
                    <a:gs pos="88000">
                      <a:srgbClr val="C5C7CA"/>
                    </a:gs>
                  </a:gsLst>
                  <a:lin ang="5400000"/>
                </a:gradFill>
              </a:rPr>
              <a:t>s</a:t>
            </a:r>
            <a:r>
              <a:rPr lang="en-US" sz="5400" dirty="0" smtClean="0">
                <a:ln w="0"/>
                <a:gradFill>
                  <a:gsLst>
                    <a:gs pos="21000">
                      <a:srgbClr val="53575C"/>
                    </a:gs>
                    <a:gs pos="88000">
                      <a:srgbClr val="C5C7CA"/>
                    </a:gs>
                  </a:gsLst>
                  <a:lin ang="5400000"/>
                </a:gradFill>
              </a:rPr>
              <a:t> </a:t>
            </a:r>
            <a:r>
              <a:rPr lang="en-US" sz="5400" dirty="0" err="1" smtClean="0">
                <a:ln w="0"/>
                <a:gradFill>
                  <a:gsLst>
                    <a:gs pos="21000">
                      <a:srgbClr val="53575C"/>
                    </a:gs>
                    <a:gs pos="88000">
                      <a:srgbClr val="C5C7CA"/>
                    </a:gs>
                  </a:gsLst>
                  <a:lin ang="5400000"/>
                </a:gradFill>
              </a:rPr>
              <a:t>seperti</a:t>
            </a:r>
            <a:r>
              <a:rPr lang="en-US" sz="5400" dirty="0" smtClean="0">
                <a:ln w="0"/>
                <a:gradFill>
                  <a:gsLst>
                    <a:gs pos="21000">
                      <a:srgbClr val="53575C"/>
                    </a:gs>
                    <a:gs pos="88000">
                      <a:srgbClr val="C5C7CA"/>
                    </a:gs>
                  </a:gsLst>
                  <a:lin ang="5400000"/>
                </a:gradFill>
              </a:rPr>
              <a:t> </a:t>
            </a:r>
            <a:r>
              <a:rPr lang="en-US" sz="5400" dirty="0" err="1" smtClean="0">
                <a:ln w="0"/>
                <a:gradFill>
                  <a:gsLst>
                    <a:gs pos="21000">
                      <a:srgbClr val="53575C"/>
                    </a:gs>
                    <a:gs pos="88000">
                      <a:srgbClr val="C5C7CA"/>
                    </a:gs>
                  </a:gsLst>
                  <a:lin ang="5400000"/>
                </a:gradFill>
              </a:rPr>
              <a:t>apakah</a:t>
            </a:r>
            <a:r>
              <a:rPr lang="en-US" sz="5400" dirty="0" smtClean="0">
                <a:ln w="0"/>
                <a:gradFill>
                  <a:gsLst>
                    <a:gs pos="21000">
                      <a:srgbClr val="53575C"/>
                    </a:gs>
                    <a:gs pos="88000">
                      <a:srgbClr val="C5C7CA"/>
                    </a:gs>
                  </a:gsLst>
                  <a:lin ang="5400000"/>
                </a:gradFill>
              </a:rPr>
              <a:t> yang </a:t>
            </a:r>
            <a:r>
              <a:rPr lang="en-US" sz="5400" dirty="0" err="1" smtClean="0">
                <a:ln w="0"/>
                <a:gradFill>
                  <a:gsLst>
                    <a:gs pos="21000">
                      <a:srgbClr val="53575C"/>
                    </a:gs>
                    <a:gs pos="88000">
                      <a:srgbClr val="C5C7CA"/>
                    </a:gs>
                  </a:gsLst>
                  <a:lin ang="5400000"/>
                </a:gradFill>
              </a:rPr>
              <a:t>ada</a:t>
            </a:r>
            <a:r>
              <a:rPr lang="en-US" sz="5400" dirty="0" smtClean="0">
                <a:ln w="0"/>
                <a:gradFill>
                  <a:gsLst>
                    <a:gs pos="21000">
                      <a:srgbClr val="53575C"/>
                    </a:gs>
                    <a:gs pos="88000">
                      <a:srgbClr val="C5C7CA"/>
                    </a:gs>
                  </a:gsLst>
                  <a:lin ang="5400000"/>
                </a:gradFill>
              </a:rPr>
              <a:t> di </a:t>
            </a:r>
            <a:r>
              <a:rPr lang="en-US" sz="5400" dirty="0" err="1" smtClean="0">
                <a:ln w="0"/>
                <a:gradFill>
                  <a:gsLst>
                    <a:gs pos="21000">
                      <a:srgbClr val="53575C"/>
                    </a:gs>
                    <a:gs pos="88000">
                      <a:srgbClr val="C5C7CA"/>
                    </a:gs>
                  </a:gsLst>
                  <a:lin ang="5400000"/>
                </a:gradFill>
              </a:rPr>
              <a:t>dalam</a:t>
            </a:r>
            <a:r>
              <a:rPr lang="en-US" sz="5400" dirty="0" smtClean="0">
                <a:ln w="0"/>
                <a:gradFill>
                  <a:gsLst>
                    <a:gs pos="21000">
                      <a:srgbClr val="53575C"/>
                    </a:gs>
                    <a:gs pos="88000">
                      <a:srgbClr val="C5C7CA"/>
                    </a:gs>
                  </a:gsLst>
                  <a:lin ang="5400000"/>
                </a:gradFill>
              </a:rPr>
              <a:t> </a:t>
            </a:r>
            <a:r>
              <a:rPr lang="en-US" sz="5400" dirty="0" err="1" smtClean="0">
                <a:ln w="0"/>
                <a:gradFill>
                  <a:gsLst>
                    <a:gs pos="21000">
                      <a:srgbClr val="53575C"/>
                    </a:gs>
                    <a:gs pos="88000">
                      <a:srgbClr val="C5C7CA"/>
                    </a:gs>
                  </a:gsLst>
                  <a:lin ang="5400000"/>
                </a:gradFill>
              </a:rPr>
              <a:t>tubuh</a:t>
            </a:r>
            <a:r>
              <a:rPr lang="en-US" sz="5400" dirty="0" smtClean="0">
                <a:ln w="0"/>
                <a:gradFill>
                  <a:gsLst>
                    <a:gs pos="21000">
                      <a:srgbClr val="53575C"/>
                    </a:gs>
                    <a:gs pos="88000">
                      <a:srgbClr val="C5C7CA"/>
                    </a:gs>
                  </a:gsLst>
                  <a:lin ang="5400000"/>
                </a:gradFill>
              </a:rPr>
              <a:t> </a:t>
            </a:r>
            <a:r>
              <a:rPr lang="en-US" sz="5400" dirty="0" err="1" smtClean="0">
                <a:ln w="0"/>
                <a:gradFill>
                  <a:gsLst>
                    <a:gs pos="21000">
                      <a:srgbClr val="53575C"/>
                    </a:gs>
                    <a:gs pos="88000">
                      <a:srgbClr val="C5C7CA"/>
                    </a:gs>
                  </a:gsLst>
                  <a:lin ang="5400000"/>
                </a:gradFill>
              </a:rPr>
              <a:t>kita</a:t>
            </a:r>
            <a:r>
              <a:rPr lang="en-US" sz="5400" dirty="0" smtClean="0">
                <a:ln w="0"/>
                <a:gradFill>
                  <a:gsLst>
                    <a:gs pos="21000">
                      <a:srgbClr val="53575C"/>
                    </a:gs>
                    <a:gs pos="88000">
                      <a:srgbClr val="C5C7CA"/>
                    </a:gs>
                  </a:gsLst>
                  <a:lin ang="5400000"/>
                </a:gradFill>
              </a:rPr>
              <a:t> yang </a:t>
            </a:r>
            <a:r>
              <a:rPr lang="en-US" sz="5400" dirty="0" err="1" smtClean="0">
                <a:ln w="0"/>
                <a:gradFill>
                  <a:gsLst>
                    <a:gs pos="21000">
                      <a:srgbClr val="53575C"/>
                    </a:gs>
                    <a:gs pos="88000">
                      <a:srgbClr val="C5C7CA"/>
                    </a:gs>
                  </a:gsLst>
                  <a:lin ang="5400000"/>
                </a:gradFill>
              </a:rPr>
              <a:t>menghasilkan</a:t>
            </a:r>
            <a:r>
              <a:rPr lang="en-US" sz="5400" dirty="0" smtClean="0">
                <a:ln w="0"/>
                <a:gradFill>
                  <a:gsLst>
                    <a:gs pos="21000">
                      <a:srgbClr val="53575C"/>
                    </a:gs>
                    <a:gs pos="88000">
                      <a:srgbClr val="C5C7CA"/>
                    </a:gs>
                  </a:gsLst>
                  <a:lin ang="5400000"/>
                </a:gradFill>
              </a:rPr>
              <a:t> </a:t>
            </a:r>
            <a:r>
              <a:rPr lang="en-US" sz="5400" dirty="0" err="1" smtClean="0">
                <a:ln w="0"/>
                <a:gradFill>
                  <a:gsLst>
                    <a:gs pos="21000">
                      <a:srgbClr val="53575C"/>
                    </a:gs>
                    <a:gs pos="88000">
                      <a:srgbClr val="C5C7CA"/>
                    </a:gs>
                  </a:gsLst>
                  <a:lin ang="5400000"/>
                </a:gradFill>
              </a:rPr>
              <a:t>ritme</a:t>
            </a:r>
            <a:r>
              <a:rPr lang="en-US" sz="5400" dirty="0" smtClean="0">
                <a:ln w="0"/>
                <a:gradFill>
                  <a:gsLst>
                    <a:gs pos="21000">
                      <a:srgbClr val="53575C"/>
                    </a:gs>
                    <a:gs pos="88000">
                      <a:srgbClr val="C5C7CA"/>
                    </a:gs>
                  </a:gsLst>
                  <a:lin ang="5400000"/>
                </a:gradFill>
              </a:rPr>
              <a:t> </a:t>
            </a:r>
            <a:r>
              <a:rPr lang="en-US" sz="5400" dirty="0" err="1" smtClean="0">
                <a:ln w="0"/>
                <a:gradFill>
                  <a:gsLst>
                    <a:gs pos="21000">
                      <a:srgbClr val="53575C"/>
                    </a:gs>
                    <a:gs pos="88000">
                      <a:srgbClr val="C5C7CA"/>
                    </a:gs>
                  </a:gsLst>
                  <a:lin ang="5400000"/>
                </a:gradFill>
              </a:rPr>
              <a:t>sirkadian</a:t>
            </a:r>
            <a:r>
              <a:rPr lang="en-US" sz="5400" dirty="0" smtClean="0">
                <a:ln w="0"/>
                <a:gradFill>
                  <a:gsLst>
                    <a:gs pos="21000">
                      <a:srgbClr val="53575C"/>
                    </a:gs>
                    <a:gs pos="88000">
                      <a:srgbClr val="C5C7CA"/>
                    </a:gs>
                  </a:gsLst>
                  <a:lin ang="5400000"/>
                </a:gradFill>
              </a:rPr>
              <a:t>??</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48735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0588" y="720746"/>
            <a:ext cx="8897565" cy="1560716"/>
          </a:xfrm>
        </p:spPr>
        <p:txBody>
          <a:bodyPr/>
          <a:lstStyle/>
          <a:p>
            <a:pPr algn="ctr"/>
            <a:r>
              <a:rPr lang="id-ID" dirty="0" smtClean="0"/>
              <a:t>The Suprachiasmatic Nucleus</a:t>
            </a:r>
            <a:r>
              <a:rPr lang="en-US" dirty="0" smtClean="0"/>
              <a:t> (SCN)</a:t>
            </a:r>
            <a:endParaRPr lang="id-ID" dirty="0"/>
          </a:p>
        </p:txBody>
      </p:sp>
      <p:sp>
        <p:nvSpPr>
          <p:cNvPr id="5" name="Content Placeholder 4"/>
          <p:cNvSpPr txBox="1">
            <a:spLocks noGrp="1"/>
          </p:cNvSpPr>
          <p:nvPr>
            <p:ph idx="1"/>
          </p:nvPr>
        </p:nvSpPr>
        <p:spPr>
          <a:xfrm>
            <a:off x="1165412" y="2462091"/>
            <a:ext cx="4527175" cy="2483693"/>
          </a:xfrm>
          <a:prstGeom prst="rect">
            <a:avLst/>
          </a:prstGeom>
          <a:noFill/>
        </p:spPr>
        <p:txBody>
          <a:bodyPr wrap="square" rtlCol="0">
            <a:spAutoFit/>
          </a:bodyPr>
          <a:lstStyle/>
          <a:p>
            <a:pPr marL="0" indent="0" algn="ctr">
              <a:buNone/>
            </a:pPr>
            <a:r>
              <a:rPr lang="id-ID" sz="2800" dirty="0" smtClean="0"/>
              <a:t>SCN adalah bagian dari hipotalamus yang menghasilkan ritme sirkandian tubuh untuk tidur dan suhu tubuh</a:t>
            </a:r>
            <a:endParaRPr lang="id-ID" sz="2800" dirty="0"/>
          </a:p>
        </p:txBody>
      </p:sp>
      <p:pic>
        <p:nvPicPr>
          <p:cNvPr id="6" name="Content Placeholder 3" descr="image001.jpg"/>
          <p:cNvPicPr>
            <a:picLocks noChangeAspect="1"/>
          </p:cNvPicPr>
          <p:nvPr/>
        </p:nvPicPr>
        <p:blipFill>
          <a:blip r:embed="rId2" cstate="print"/>
          <a:stretch>
            <a:fillRect/>
          </a:stretch>
        </p:blipFill>
        <p:spPr>
          <a:xfrm>
            <a:off x="6764718" y="2086532"/>
            <a:ext cx="5187891" cy="4305304"/>
          </a:xfrm>
          <a:prstGeom prst="rect">
            <a:avLst/>
          </a:prstGeom>
        </p:spPr>
      </p:pic>
    </p:spTree>
    <p:extLst>
      <p:ext uri="{BB962C8B-B14F-4D97-AF65-F5344CB8AC3E}">
        <p14:creationId xmlns:p14="http://schemas.microsoft.com/office/powerpoint/2010/main" val="1388580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dirty="0" smtClean="0"/>
              <a:t>Biokimia Ritme Sirkandian</a:t>
            </a:r>
            <a:endParaRPr lang="id-ID" dirty="0"/>
          </a:p>
        </p:txBody>
      </p:sp>
      <p:sp>
        <p:nvSpPr>
          <p:cNvPr id="5" name="Content Placeholder 2"/>
          <p:cNvSpPr>
            <a:spLocks noGrp="1"/>
          </p:cNvSpPr>
          <p:nvPr>
            <p:ph idx="1"/>
          </p:nvPr>
        </p:nvSpPr>
        <p:spPr/>
        <p:txBody>
          <a:bodyPr/>
          <a:lstStyle/>
          <a:p>
            <a:r>
              <a:rPr lang="id-ID" dirty="0" smtClean="0"/>
              <a:t>Mamalia dan serangga biasa nya memiliki gen pengendali ritme sirkandian yang hampir sama. Seluruh spesies protein tertentu meningkatkan jumlah protein di siang hari kemudian melepaskan nya pada malam hari </a:t>
            </a:r>
          </a:p>
        </p:txBody>
      </p:sp>
    </p:spTree>
    <p:extLst>
      <p:ext uri="{BB962C8B-B14F-4D97-AF65-F5344CB8AC3E}">
        <p14:creationId xmlns:p14="http://schemas.microsoft.com/office/powerpoint/2010/main" val="112631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956547" y="1544401"/>
            <a:ext cx="7572935" cy="3651504"/>
          </a:xfrm>
        </p:spPr>
        <p:txBody>
          <a:bodyPr>
            <a:normAutofit/>
          </a:bodyPr>
          <a:lstStyle/>
          <a:p>
            <a:pPr marL="0" indent="0" algn="ctr">
              <a:buNone/>
            </a:pPr>
            <a:endParaRPr lang="en-US" sz="2400" dirty="0" smtClean="0"/>
          </a:p>
          <a:p>
            <a:pPr marL="0" indent="0" algn="ctr">
              <a:buNone/>
            </a:pPr>
            <a:r>
              <a:rPr lang="id-ID" sz="2400" dirty="0" smtClean="0"/>
              <a:t>Salah satu cara yang digunakan SCN untuk megendalikan adalah mengontrol ritme tubuh sebagian dengan mengarahkan pelepasan melatonin oleh kelenjar pineal. hormon melatonin meningkat kantuk jika diberikan pada waktu tertentu dalam sehari, dapat menyebabkan pengaturan ulang ritme sirkadian.</a:t>
            </a:r>
            <a:endParaRPr lang="id-ID" sz="2400" dirty="0"/>
          </a:p>
        </p:txBody>
      </p:sp>
      <p:sp>
        <p:nvSpPr>
          <p:cNvPr id="6" name="Rectangle 5"/>
          <p:cNvSpPr/>
          <p:nvPr/>
        </p:nvSpPr>
        <p:spPr>
          <a:xfrm>
            <a:off x="10363843" y="117693"/>
            <a:ext cx="591028" cy="6740307"/>
          </a:xfrm>
          <a:prstGeom prst="rect">
            <a:avLst/>
          </a:prstGeom>
          <a:noFill/>
        </p:spPr>
        <p:txBody>
          <a:bodyPr wrap="square" lIns="91440" tIns="45720" rIns="91440" bIns="45720">
            <a:spAutoFit/>
          </a:bodyPr>
          <a:lstStyle/>
          <a:p>
            <a:pPr algn="ctr"/>
            <a:r>
              <a:rPr lang="en-US" sz="4800" b="0" cap="none" spc="0" dirty="0" smtClean="0">
                <a:ln w="0"/>
                <a:solidFill>
                  <a:schemeClr val="accent1"/>
                </a:solidFill>
                <a:effectLst>
                  <a:outerShdw blurRad="38100" dist="25400" dir="5400000" algn="ctr" rotWithShape="0">
                    <a:srgbClr val="6E747A">
                      <a:alpha val="43000"/>
                    </a:srgbClr>
                  </a:outerShdw>
                </a:effectLst>
              </a:rPr>
              <a:t>Melatonin</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39246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471" y="603815"/>
            <a:ext cx="8897565" cy="1560716"/>
          </a:xfrm>
        </p:spPr>
        <p:txBody>
          <a:bodyPr/>
          <a:lstStyle/>
          <a:p>
            <a:pPr algn="ctr"/>
            <a:r>
              <a:rPr lang="en-US" dirty="0" smtClean="0"/>
              <a:t>Sleep and Other Interruptions of Consciousness</a:t>
            </a:r>
            <a:endParaRPr lang="en-US" dirty="0"/>
          </a:p>
        </p:txBody>
      </p:sp>
      <p:pic>
        <p:nvPicPr>
          <p:cNvPr id="5122" name="Picture 2" descr="Image result for c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915" y="2307850"/>
            <a:ext cx="4649508" cy="29783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brain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003" y="2307850"/>
            <a:ext cx="4256315" cy="29783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413170" y="5580430"/>
            <a:ext cx="1803700"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Coma</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2062635" y="5580430"/>
            <a:ext cx="3493520" cy="923330"/>
          </a:xfrm>
          <a:prstGeom prst="rect">
            <a:avLst/>
          </a:prstGeom>
          <a:noFill/>
        </p:spPr>
        <p:txBody>
          <a:bodyPr wrap="none" lIns="91440" tIns="45720" rIns="91440" bIns="45720">
            <a:spAutoFit/>
          </a:bodyPr>
          <a:lstStyle/>
          <a:p>
            <a:pPr algn="ctr"/>
            <a:r>
              <a:rPr lang="en-US" sz="5400" b="0" cap="none" spc="0" dirty="0" smtClean="0">
                <a:ln w="0"/>
                <a:gradFill>
                  <a:gsLst>
                    <a:gs pos="21000">
                      <a:srgbClr val="53575C"/>
                    </a:gs>
                    <a:gs pos="88000">
                      <a:srgbClr val="C5C7CA"/>
                    </a:gs>
                  </a:gsLst>
                  <a:lin ang="5400000"/>
                </a:gradFill>
                <a:effectLst/>
              </a:rPr>
              <a:t>Brain Death</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321803208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2_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8.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TM10001104[[fn=Feathered]]</Template>
  <TotalTime>413</TotalTime>
  <Words>309</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19</vt:i4>
      </vt:variant>
    </vt:vector>
  </HeadingPairs>
  <TitlesOfParts>
    <vt:vector size="38" baseType="lpstr">
      <vt:lpstr>Arial</vt:lpstr>
      <vt:lpstr>Calibri</vt:lpstr>
      <vt:lpstr>Calibri Light</vt:lpstr>
      <vt:lpstr>Century Gothic</vt:lpstr>
      <vt:lpstr>Century Schoolbook</vt:lpstr>
      <vt:lpstr>Corbel</vt:lpstr>
      <vt:lpstr>Garamond</vt:lpstr>
      <vt:lpstr>Tw Cen MT</vt:lpstr>
      <vt:lpstr>Tw Cen MT Condensed</vt:lpstr>
      <vt:lpstr>Wingdings</vt:lpstr>
      <vt:lpstr>Wingdings 3</vt:lpstr>
      <vt:lpstr>Feathered</vt:lpstr>
      <vt:lpstr>1_Feathered</vt:lpstr>
      <vt:lpstr>Ion Boardroom</vt:lpstr>
      <vt:lpstr>Organic</vt:lpstr>
      <vt:lpstr>Wisp</vt:lpstr>
      <vt:lpstr>Retrospect</vt:lpstr>
      <vt:lpstr>2_Feathered</vt:lpstr>
      <vt:lpstr>Integral</vt:lpstr>
      <vt:lpstr>WAKEFULNESS AND SLEEP  DISUSUN OLEH : IRMA PRILISIANA CHRISTOFFEL ETHAN HANNA INDAH S. KARINA RAHAYU ANUGRAH PERMATA SARI </vt:lpstr>
      <vt:lpstr>  RHYTMS OF WAKING AND SLEEPING</vt:lpstr>
      <vt:lpstr>JET LAG</vt:lpstr>
      <vt:lpstr>PowerPoint Presentation</vt:lpstr>
      <vt:lpstr>PowerPoint Presentation</vt:lpstr>
      <vt:lpstr>The Suprachiasmatic Nucleus (SCN)</vt:lpstr>
      <vt:lpstr>Biokimia Ritme Sirkandian</vt:lpstr>
      <vt:lpstr>PowerPoint Presentation</vt:lpstr>
      <vt:lpstr>Sleep and Other Interruptions of Consciousness</vt:lpstr>
      <vt:lpstr>The Stage of Sleep</vt:lpstr>
      <vt:lpstr>Brain Mechanisms of Wakefulness and Arousal</vt:lpstr>
      <vt:lpstr>PowerPoint Presentation</vt:lpstr>
      <vt:lpstr>SLEEP DISORDERS</vt:lpstr>
      <vt:lpstr>PowerPoint Presentation</vt:lpstr>
      <vt:lpstr>Fungsi tidur</vt:lpstr>
      <vt:lpstr>Fungsi Tidur (Cont.)</vt:lpstr>
      <vt:lpstr> Hipotesis Aktivasi-sintesis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WAKEFULNESS AND SLEEP DISUSUN OLEH : IRMA PRILISIANA CHRISTOFFEL ETHAN HANNA INDAH S. KARINA RAHAYU ANUGRAH P</dc:title>
  <dc:creator>ADMIN</dc:creator>
  <cp:lastModifiedBy>User</cp:lastModifiedBy>
  <cp:revision>25</cp:revision>
  <dcterms:created xsi:type="dcterms:W3CDTF">2016-09-21T15:34:31Z</dcterms:created>
  <dcterms:modified xsi:type="dcterms:W3CDTF">2016-09-22T12:20:45Z</dcterms:modified>
</cp:coreProperties>
</file>