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6" r:id="rId2"/>
    <p:sldId id="264" r:id="rId3"/>
    <p:sldId id="260" r:id="rId4"/>
    <p:sldId id="265" r:id="rId5"/>
    <p:sldId id="266" r:id="rId6"/>
    <p:sldId id="269" r:id="rId7"/>
    <p:sldId id="263" r:id="rId8"/>
    <p:sldId id="267" r:id="rId9"/>
    <p:sldId id="268" r:id="rId10"/>
    <p:sldId id="258" r:id="rId11"/>
    <p:sldId id="257" r:id="rId12"/>
    <p:sldId id="270" r:id="rId13"/>
    <p:sldId id="271" r:id="rId14"/>
    <p:sldId id="285" r:id="rId15"/>
    <p:sldId id="286" r:id="rId16"/>
    <p:sldId id="287" r:id="rId17"/>
    <p:sldId id="291" r:id="rId18"/>
    <p:sldId id="292" r:id="rId19"/>
    <p:sldId id="289" r:id="rId20"/>
    <p:sldId id="293" r:id="rId21"/>
    <p:sldId id="294" r:id="rId22"/>
    <p:sldId id="295" r:id="rId23"/>
    <p:sldId id="296" r:id="rId24"/>
    <p:sldId id="297" r:id="rId25"/>
    <p:sldId id="298" r:id="rId26"/>
    <p:sldId id="276" r:id="rId27"/>
    <p:sldId id="273" r:id="rId28"/>
    <p:sldId id="274" r:id="rId29"/>
    <p:sldId id="275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9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280" autoAdjust="0"/>
  </p:normalViewPr>
  <p:slideViewPr>
    <p:cSldViewPr snapToGrid="0">
      <p:cViewPr>
        <p:scale>
          <a:sx n="70" d="100"/>
          <a:sy n="70" d="100"/>
        </p:scale>
        <p:origin x="65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BFB48-2CB8-4803-9DA7-92DDB8090D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1F4FE-918F-478B-B591-3B38F0D90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0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AF0F-036B-45C5-A3FD-53CB14BC978A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725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Tuli</a:t>
            </a:r>
            <a:r>
              <a:rPr lang="en-US" b="1" dirty="0"/>
              <a:t> </a:t>
            </a:r>
            <a:r>
              <a:rPr lang="en-US" b="1" dirty="0" err="1"/>
              <a:t>Konduktif</a:t>
            </a:r>
            <a:r>
              <a:rPr lang="en-US" b="1" dirty="0"/>
              <a:t> ( </a:t>
            </a:r>
            <a:r>
              <a:rPr lang="en-US" b="1" dirty="0" err="1"/>
              <a:t>tuli</a:t>
            </a:r>
            <a:r>
              <a:rPr lang="en-US" b="1" dirty="0"/>
              <a:t> </a:t>
            </a:r>
            <a:r>
              <a:rPr lang="en-US" b="1" dirty="0" err="1"/>
              <a:t>telinga</a:t>
            </a:r>
            <a:r>
              <a:rPr lang="en-US" b="1" dirty="0"/>
              <a:t> </a:t>
            </a:r>
            <a:r>
              <a:rPr lang="en-US" b="1" dirty="0" err="1"/>
              <a:t>tengah</a:t>
            </a:r>
            <a:r>
              <a:rPr lang="en-US" b="1" baseline="0" dirty="0"/>
              <a:t> )</a:t>
            </a:r>
            <a:r>
              <a:rPr lang="en-US" baseline="0" dirty="0"/>
              <a:t> </a:t>
            </a:r>
            <a:r>
              <a:rPr lang="en-US" baseline="0" dirty="0" err="1"/>
              <a:t>adalah</a:t>
            </a:r>
            <a:r>
              <a:rPr lang="en-US" baseline="0" dirty="0"/>
              <a:t> </a:t>
            </a:r>
            <a:r>
              <a:rPr lang="en-US" baseline="0" dirty="0" err="1"/>
              <a:t>kegagalan</a:t>
            </a:r>
            <a:r>
              <a:rPr lang="en-US" baseline="0" dirty="0"/>
              <a:t> </a:t>
            </a:r>
            <a:r>
              <a:rPr lang="en-US" baseline="0" dirty="0" err="1"/>
              <a:t>tulang</a:t>
            </a:r>
            <a:r>
              <a:rPr lang="en-US" baseline="0" dirty="0"/>
              <a:t> – </a:t>
            </a:r>
            <a:r>
              <a:rPr lang="en-US" baseline="0" dirty="0" err="1"/>
              <a:t>tulang</a:t>
            </a:r>
            <a:r>
              <a:rPr lang="en-US" baseline="0" dirty="0"/>
              <a:t> </a:t>
            </a:r>
            <a:r>
              <a:rPr lang="en-US" baseline="0" dirty="0" err="1"/>
              <a:t>telinga</a:t>
            </a:r>
            <a:r>
              <a:rPr lang="en-US" baseline="0" dirty="0"/>
              <a:t> dalam </a:t>
            </a:r>
            <a:r>
              <a:rPr lang="en-US" baseline="0" dirty="0" err="1"/>
              <a:t>menghantarkan</a:t>
            </a:r>
            <a:r>
              <a:rPr lang="en-US" baseline="0" dirty="0"/>
              <a:t> </a:t>
            </a:r>
            <a:r>
              <a:rPr lang="en-US" baseline="0" dirty="0" err="1"/>
              <a:t>getaran</a:t>
            </a:r>
            <a:r>
              <a:rPr lang="en-US" baseline="0" dirty="0"/>
              <a:t> </a:t>
            </a:r>
            <a:r>
              <a:rPr lang="en-US" baseline="0" dirty="0" err="1"/>
              <a:t>ke</a:t>
            </a:r>
            <a:r>
              <a:rPr lang="en-US" baseline="0" dirty="0"/>
              <a:t> </a:t>
            </a:r>
            <a:r>
              <a:rPr lang="en-US" baseline="0" dirty="0" err="1"/>
              <a:t>koklea</a:t>
            </a:r>
            <a:r>
              <a:rPr lang="en-US" baseline="0" dirty="0"/>
              <a:t>. </a:t>
            </a:r>
            <a:r>
              <a:rPr lang="en-US" baseline="0" dirty="0" err="1"/>
              <a:t>Kegagalan</a:t>
            </a:r>
            <a:r>
              <a:rPr lang="en-US" baseline="0" dirty="0"/>
              <a:t> </a:t>
            </a:r>
            <a:r>
              <a:rPr lang="en-US" baseline="0" dirty="0" err="1"/>
              <a:t>tersebut</a:t>
            </a:r>
            <a:r>
              <a:rPr lang="en-US" baseline="0" dirty="0"/>
              <a:t> </a:t>
            </a:r>
            <a:r>
              <a:rPr lang="en-US" baseline="0" dirty="0" err="1"/>
              <a:t>disebabkan</a:t>
            </a:r>
            <a:r>
              <a:rPr lang="en-US" baseline="0" dirty="0"/>
              <a:t> </a:t>
            </a:r>
            <a:r>
              <a:rPr lang="en-US" baseline="0" dirty="0" err="1"/>
              <a:t>oleh</a:t>
            </a:r>
            <a:r>
              <a:rPr lang="en-US" baseline="0" dirty="0"/>
              <a:t> </a:t>
            </a:r>
            <a:r>
              <a:rPr lang="en-US" baseline="0" dirty="0" err="1"/>
              <a:t>penyakit</a:t>
            </a:r>
            <a:r>
              <a:rPr lang="en-US" baseline="0" dirty="0"/>
              <a:t>, </a:t>
            </a:r>
            <a:r>
              <a:rPr lang="en-US" baseline="0" dirty="0" err="1"/>
              <a:t>infeksi</a:t>
            </a:r>
            <a:r>
              <a:rPr lang="en-US" baseline="0" dirty="0"/>
              <a:t>,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tumbuhnya</a:t>
            </a:r>
            <a:r>
              <a:rPr lang="en-US" baseline="0" dirty="0"/>
              <a:t> </a:t>
            </a:r>
            <a:r>
              <a:rPr lang="en-US" baseline="0" dirty="0" err="1"/>
              <a:t>tulang</a:t>
            </a:r>
            <a:r>
              <a:rPr lang="en-US" baseline="0" dirty="0"/>
              <a:t> yang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wajar</a:t>
            </a:r>
            <a:r>
              <a:rPr lang="en-US" baseline="0" dirty="0"/>
              <a:t> di </a:t>
            </a:r>
            <a:r>
              <a:rPr lang="en-US" baseline="0" dirty="0" err="1"/>
              <a:t>dekat</a:t>
            </a:r>
            <a:r>
              <a:rPr lang="en-US" baseline="0" dirty="0"/>
              <a:t> </a:t>
            </a:r>
            <a:r>
              <a:rPr lang="en-US" baseline="0" dirty="0" err="1"/>
              <a:t>telingah</a:t>
            </a:r>
            <a:r>
              <a:rPr lang="en-US" baseline="0" dirty="0"/>
              <a:t> </a:t>
            </a:r>
            <a:r>
              <a:rPr lang="en-US" baseline="0" dirty="0" err="1"/>
              <a:t>tengah</a:t>
            </a:r>
            <a:r>
              <a:rPr lang="en-US" baseline="0" dirty="0"/>
              <a:t>.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diatasi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cara</a:t>
            </a:r>
            <a:r>
              <a:rPr lang="en-US" baseline="0" dirty="0"/>
              <a:t> </a:t>
            </a:r>
            <a:r>
              <a:rPr lang="en-US" baseline="0" dirty="0" err="1"/>
              <a:t>pembedahan</a:t>
            </a:r>
            <a:r>
              <a:rPr lang="en-US" baseline="0" dirty="0"/>
              <a:t> </a:t>
            </a:r>
            <a:r>
              <a:rPr lang="en-US" baseline="0" dirty="0" err="1"/>
              <a:t>atau</a:t>
            </a:r>
            <a:r>
              <a:rPr lang="en-US" baseline="0" dirty="0"/>
              <a:t> </a:t>
            </a:r>
            <a:r>
              <a:rPr lang="en-US" baseline="0" dirty="0" err="1"/>
              <a:t>menggunakan</a:t>
            </a:r>
            <a:r>
              <a:rPr lang="en-US" baseline="0" dirty="0"/>
              <a:t> </a:t>
            </a:r>
            <a:r>
              <a:rPr lang="en-US" baseline="0" dirty="0" err="1"/>
              <a:t>alat</a:t>
            </a:r>
            <a:r>
              <a:rPr lang="en-US" baseline="0" dirty="0"/>
              <a:t> bantu.</a:t>
            </a:r>
          </a:p>
          <a:p>
            <a:r>
              <a:rPr lang="en-US" b="1" baseline="0" dirty="0" err="1"/>
              <a:t>Tuli</a:t>
            </a:r>
            <a:r>
              <a:rPr lang="en-US" b="1" baseline="0" dirty="0"/>
              <a:t> </a:t>
            </a:r>
            <a:r>
              <a:rPr lang="en-US" b="1" baseline="0" dirty="0" err="1"/>
              <a:t>Saraf</a:t>
            </a:r>
            <a:r>
              <a:rPr lang="en-US" b="1" baseline="0" dirty="0"/>
              <a:t> (</a:t>
            </a:r>
            <a:r>
              <a:rPr lang="en-US" b="1" baseline="0" dirty="0" err="1"/>
              <a:t>tuli</a:t>
            </a:r>
            <a:r>
              <a:rPr lang="en-US" b="1" baseline="0" dirty="0"/>
              <a:t> </a:t>
            </a:r>
            <a:r>
              <a:rPr lang="en-US" b="1" baseline="0" dirty="0" err="1"/>
              <a:t>telinga</a:t>
            </a:r>
            <a:r>
              <a:rPr lang="en-US" b="1" baseline="0" dirty="0"/>
              <a:t> dalam) </a:t>
            </a:r>
            <a:r>
              <a:rPr lang="en-US" b="0" baseline="0" dirty="0" err="1"/>
              <a:t>adalah</a:t>
            </a:r>
            <a:r>
              <a:rPr lang="en-US" b="0" baseline="0" dirty="0"/>
              <a:t>  </a:t>
            </a:r>
            <a:r>
              <a:rPr lang="en-US" b="0" baseline="0" dirty="0" err="1"/>
              <a:t>kerusakan</a:t>
            </a:r>
            <a:r>
              <a:rPr lang="en-US" b="0" baseline="0" dirty="0"/>
              <a:t> </a:t>
            </a:r>
            <a:r>
              <a:rPr lang="en-US" b="0" baseline="0" dirty="0" err="1"/>
              <a:t>pada</a:t>
            </a:r>
            <a:r>
              <a:rPr lang="en-US" b="0" baseline="0" dirty="0"/>
              <a:t> </a:t>
            </a:r>
            <a:r>
              <a:rPr lang="en-US" b="0" baseline="0" dirty="0" err="1"/>
              <a:t>koklea</a:t>
            </a:r>
            <a:r>
              <a:rPr lang="en-US" b="0" baseline="0" dirty="0"/>
              <a:t>, </a:t>
            </a:r>
            <a:r>
              <a:rPr lang="en-US" b="0" baseline="0" dirty="0" err="1"/>
              <a:t>sel-sel</a:t>
            </a:r>
            <a:r>
              <a:rPr lang="en-US" b="0" baseline="0" dirty="0"/>
              <a:t> </a:t>
            </a:r>
            <a:r>
              <a:rPr lang="en-US" b="0" baseline="0" dirty="0" err="1"/>
              <a:t>rambut</a:t>
            </a:r>
            <a:r>
              <a:rPr lang="en-US" b="0" baseline="0" dirty="0"/>
              <a:t>, </a:t>
            </a:r>
            <a:r>
              <a:rPr lang="en-US" b="0" baseline="0" dirty="0" err="1"/>
              <a:t>dan</a:t>
            </a:r>
            <a:r>
              <a:rPr lang="en-US" b="0" baseline="0" dirty="0"/>
              <a:t> </a:t>
            </a:r>
            <a:r>
              <a:rPr lang="en-US" b="0" baseline="0" dirty="0" err="1"/>
              <a:t>saraf</a:t>
            </a:r>
            <a:r>
              <a:rPr lang="en-US" b="0" baseline="0" dirty="0"/>
              <a:t> </a:t>
            </a:r>
            <a:r>
              <a:rPr lang="en-US" b="0" baseline="0" dirty="0" err="1"/>
              <a:t>auditori</a:t>
            </a:r>
            <a:r>
              <a:rPr lang="en-US" b="0" baseline="0" dirty="0"/>
              <a:t>. </a:t>
            </a:r>
            <a:r>
              <a:rPr lang="en-US" b="0" baseline="0" dirty="0" err="1"/>
              <a:t>Penderita</a:t>
            </a:r>
            <a:r>
              <a:rPr lang="en-US" b="0" baseline="0" dirty="0"/>
              <a:t> </a:t>
            </a:r>
            <a:r>
              <a:rPr lang="en-US" b="0" baseline="0" dirty="0" err="1"/>
              <a:t>hanya</a:t>
            </a:r>
            <a:r>
              <a:rPr lang="en-US" b="0" baseline="0" dirty="0"/>
              <a:t> </a:t>
            </a:r>
            <a:r>
              <a:rPr lang="en-US" b="0" baseline="0" dirty="0" err="1"/>
              <a:t>hanya</a:t>
            </a:r>
            <a:r>
              <a:rPr lang="en-US" b="0" baseline="0" dirty="0"/>
              <a:t> </a:t>
            </a:r>
            <a:r>
              <a:rPr lang="en-US" b="0" baseline="0" dirty="0" err="1"/>
              <a:t>dapat</a:t>
            </a:r>
            <a:r>
              <a:rPr lang="en-US" b="0" baseline="0" dirty="0"/>
              <a:t> </a:t>
            </a:r>
            <a:r>
              <a:rPr lang="en-US" b="0" baseline="0" dirty="0" err="1"/>
              <a:t>mendengar</a:t>
            </a:r>
            <a:r>
              <a:rPr lang="en-US" b="0" baseline="0" dirty="0"/>
              <a:t>  </a:t>
            </a:r>
            <a:r>
              <a:rPr lang="en-US" b="0" baseline="0" dirty="0" err="1"/>
              <a:t>frekuensi</a:t>
            </a:r>
            <a:r>
              <a:rPr lang="en-US" b="0" baseline="0" dirty="0"/>
              <a:t> </a:t>
            </a:r>
            <a:r>
              <a:rPr lang="en-US" b="0" baseline="0" dirty="0" err="1"/>
              <a:t>tertentu</a:t>
            </a:r>
            <a:r>
              <a:rPr lang="en-US" b="0" baseline="0" dirty="0"/>
              <a:t> </a:t>
            </a:r>
            <a:r>
              <a:rPr lang="en-US" b="0" baseline="0" dirty="0" err="1"/>
              <a:t>dan</a:t>
            </a:r>
            <a:r>
              <a:rPr lang="en-US" b="0" baseline="0" dirty="0"/>
              <a:t> </a:t>
            </a:r>
            <a:r>
              <a:rPr lang="en-US" b="0" baseline="0" dirty="0" err="1"/>
              <a:t>tidak</a:t>
            </a:r>
            <a:r>
              <a:rPr lang="en-US" b="0" baseline="0" dirty="0"/>
              <a:t> </a:t>
            </a:r>
            <a:r>
              <a:rPr lang="en-US" b="0" baseline="0" dirty="0" err="1"/>
              <a:t>dapat</a:t>
            </a:r>
            <a:r>
              <a:rPr lang="en-US" b="0" baseline="0" dirty="0"/>
              <a:t> </a:t>
            </a:r>
            <a:r>
              <a:rPr lang="en-US" b="0" baseline="0" dirty="0" err="1"/>
              <a:t>mendengar</a:t>
            </a:r>
            <a:r>
              <a:rPr lang="en-US" b="0" baseline="0" dirty="0"/>
              <a:t> </a:t>
            </a:r>
            <a:r>
              <a:rPr lang="en-US" b="0" baseline="0" dirty="0" err="1"/>
              <a:t>frekuensi</a:t>
            </a:r>
            <a:r>
              <a:rPr lang="en-US" b="0" baseline="0" dirty="0"/>
              <a:t> lain. </a:t>
            </a:r>
            <a:r>
              <a:rPr lang="en-US" b="0" baseline="0" dirty="0" err="1"/>
              <a:t>Alat</a:t>
            </a:r>
            <a:r>
              <a:rPr lang="en-US" b="0" baseline="0" dirty="0"/>
              <a:t> bantu </a:t>
            </a:r>
            <a:r>
              <a:rPr lang="en-US" b="0" baseline="0" dirty="0" err="1"/>
              <a:t>dengar</a:t>
            </a:r>
            <a:r>
              <a:rPr lang="en-US" b="0" baseline="0" dirty="0"/>
              <a:t> </a:t>
            </a:r>
            <a:r>
              <a:rPr lang="en-US" b="0" baseline="0" dirty="0" err="1"/>
              <a:t>tidak</a:t>
            </a:r>
            <a:r>
              <a:rPr lang="en-US" b="0" baseline="0" dirty="0"/>
              <a:t> </a:t>
            </a:r>
            <a:r>
              <a:rPr lang="en-US" b="0" baseline="0" dirty="0" err="1"/>
              <a:t>dapat</a:t>
            </a:r>
            <a:r>
              <a:rPr lang="en-US" b="0" baseline="0" dirty="0"/>
              <a:t> </a:t>
            </a:r>
            <a:r>
              <a:rPr lang="en-US" b="0" baseline="0" dirty="0" err="1"/>
              <a:t>mengompensasi</a:t>
            </a:r>
            <a:r>
              <a:rPr lang="en-US" b="0" baseline="0" dirty="0"/>
              <a:t> </a:t>
            </a:r>
            <a:r>
              <a:rPr lang="en-US" b="0" baseline="0" dirty="0" err="1"/>
              <a:t>kerusakan</a:t>
            </a:r>
            <a:r>
              <a:rPr lang="en-US" b="0" baseline="0" dirty="0"/>
              <a:t> </a:t>
            </a:r>
            <a:r>
              <a:rPr lang="en-US" b="0" baseline="0" dirty="0" err="1"/>
              <a:t>saraf</a:t>
            </a:r>
            <a:r>
              <a:rPr lang="en-US" b="0" baseline="0" dirty="0"/>
              <a:t> yang </a:t>
            </a:r>
            <a:r>
              <a:rPr lang="en-US" b="0" baseline="0" dirty="0" err="1"/>
              <a:t>meluas</a:t>
            </a:r>
            <a:r>
              <a:rPr lang="en-US" b="0" baseline="0" dirty="0"/>
              <a:t>, </a:t>
            </a:r>
            <a:r>
              <a:rPr lang="en-US" b="0" baseline="0" dirty="0" err="1"/>
              <a:t>tetapi</a:t>
            </a:r>
            <a:r>
              <a:rPr lang="en-US" b="0" baseline="0" dirty="0"/>
              <a:t> </a:t>
            </a:r>
            <a:r>
              <a:rPr lang="en-US" b="0" baseline="0" dirty="0" err="1"/>
              <a:t>bisa</a:t>
            </a:r>
            <a:r>
              <a:rPr lang="en-US" b="0" baseline="0" dirty="0"/>
              <a:t> </a:t>
            </a:r>
            <a:r>
              <a:rPr lang="en-US" b="0" baseline="0" dirty="0" err="1"/>
              <a:t>membantu</a:t>
            </a:r>
            <a:r>
              <a:rPr lang="en-US" b="0" baseline="0" dirty="0"/>
              <a:t> </a:t>
            </a:r>
            <a:r>
              <a:rPr lang="en-US" b="0" baseline="0" dirty="0" err="1"/>
              <a:t>penderita</a:t>
            </a:r>
            <a:r>
              <a:rPr lang="en-US" b="0" baseline="0" dirty="0"/>
              <a:t> yang </a:t>
            </a:r>
            <a:r>
              <a:rPr lang="en-US" b="0" baseline="0" dirty="0" err="1"/>
              <a:t>kehilangan</a:t>
            </a:r>
            <a:r>
              <a:rPr lang="en-US" b="0" baseline="0" dirty="0"/>
              <a:t> </a:t>
            </a:r>
            <a:r>
              <a:rPr lang="en-US" b="0" baseline="0" dirty="0" err="1"/>
              <a:t>reseptor</a:t>
            </a:r>
            <a:r>
              <a:rPr lang="en-US" b="0" baseline="0" dirty="0"/>
              <a:t> dalam </a:t>
            </a:r>
            <a:r>
              <a:rPr lang="en-US" b="0" baseline="0" dirty="0" err="1"/>
              <a:t>koklea</a:t>
            </a:r>
            <a:r>
              <a:rPr lang="en-US" b="0" baseline="0" dirty="0"/>
              <a:t>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1F4FE-918F-478B-B591-3B38F0D908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7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distorsi</a:t>
            </a:r>
            <a:r>
              <a:rPr lang="en-US" baseline="0" dirty="0"/>
              <a:t> lain </a:t>
            </a:r>
            <a:r>
              <a:rPr lang="en-US" baseline="0" dirty="0" err="1"/>
              <a:t>adalah</a:t>
            </a:r>
            <a:r>
              <a:rPr lang="en-US" baseline="0" dirty="0"/>
              <a:t> </a:t>
            </a:r>
            <a:r>
              <a:rPr lang="en-US" baseline="0" dirty="0" err="1"/>
              <a:t>sentuhan</a:t>
            </a:r>
            <a:r>
              <a:rPr lang="en-US" baseline="0" dirty="0"/>
              <a:t>, </a:t>
            </a:r>
            <a:r>
              <a:rPr lang="en-US" baseline="0" dirty="0" err="1"/>
              <a:t>nyeri</a:t>
            </a:r>
            <a:r>
              <a:rPr lang="en-US" baseline="0" dirty="0"/>
              <a:t>, </a:t>
            </a:r>
            <a:r>
              <a:rPr lang="en-US" baseline="0" dirty="0" err="1"/>
              <a:t>sensasi</a:t>
            </a:r>
            <a:r>
              <a:rPr lang="en-US" baseline="0" dirty="0"/>
              <a:t> </a:t>
            </a:r>
            <a:r>
              <a:rPr lang="en-US" baseline="0" dirty="0" err="1"/>
              <a:t>vestibula</a:t>
            </a:r>
            <a:r>
              <a:rPr lang="en-US" baseline="0" dirty="0"/>
              <a:t>,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sensasi</a:t>
            </a:r>
            <a:r>
              <a:rPr lang="en-US" baseline="0" dirty="0"/>
              <a:t> </a:t>
            </a:r>
            <a:r>
              <a:rPr lang="en-US" baseline="0" dirty="0" err="1"/>
              <a:t>tubuh</a:t>
            </a:r>
            <a:r>
              <a:rPr lang="en-US" baseline="0" dirty="0"/>
              <a:t> </a:t>
            </a:r>
            <a:r>
              <a:rPr lang="en-US" baseline="0" dirty="0" err="1"/>
              <a:t>lainnya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1F4FE-918F-478B-B591-3B38F0D908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1F4FE-918F-478B-B591-3B38F0D908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8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Korda</a:t>
            </a:r>
            <a:r>
              <a:rPr lang="en-US" b="1" dirty="0"/>
              <a:t> Timpani </a:t>
            </a:r>
            <a:r>
              <a:rPr lang="en-US" b="0" dirty="0" err="1"/>
              <a:t>adalah</a:t>
            </a:r>
            <a:r>
              <a:rPr lang="en-US" b="0" dirty="0"/>
              <a:t> </a:t>
            </a:r>
            <a:r>
              <a:rPr lang="en-US" b="0" dirty="0" err="1"/>
              <a:t>sebuah</a:t>
            </a:r>
            <a:r>
              <a:rPr lang="en-US" b="0" dirty="0"/>
              <a:t> </a:t>
            </a:r>
            <a:r>
              <a:rPr lang="en-US" b="0" dirty="0" err="1"/>
              <a:t>cabang</a:t>
            </a:r>
            <a:r>
              <a:rPr lang="en-US" b="0" dirty="0"/>
              <a:t> </a:t>
            </a:r>
            <a:r>
              <a:rPr lang="en-US" b="0" dirty="0" err="1"/>
              <a:t>dari</a:t>
            </a:r>
            <a:r>
              <a:rPr lang="en-US" b="0" dirty="0"/>
              <a:t> </a:t>
            </a:r>
            <a:r>
              <a:rPr lang="en-US" b="0" dirty="0" err="1"/>
              <a:t>saraf</a:t>
            </a:r>
            <a:r>
              <a:rPr lang="en-US" b="0" dirty="0"/>
              <a:t> </a:t>
            </a:r>
            <a:r>
              <a:rPr lang="en-US" b="0" dirty="0" err="1"/>
              <a:t>kranial</a:t>
            </a:r>
            <a:r>
              <a:rPr lang="en-US" b="0" dirty="0"/>
              <a:t> </a:t>
            </a:r>
            <a:r>
              <a:rPr lang="en-US" b="0" dirty="0" err="1"/>
              <a:t>ketujuh</a:t>
            </a:r>
            <a:r>
              <a:rPr lang="en-US" b="0" baseline="0" dirty="0"/>
              <a:t> (</a:t>
            </a:r>
            <a:r>
              <a:rPr lang="en-US" b="0" baseline="0" dirty="0" err="1"/>
              <a:t>saraf</a:t>
            </a:r>
            <a:r>
              <a:rPr lang="en-US" b="0" baseline="0" dirty="0"/>
              <a:t> </a:t>
            </a:r>
            <a:r>
              <a:rPr lang="en-US" b="0" baseline="0" dirty="0" err="1"/>
              <a:t>wajah</a:t>
            </a:r>
            <a:r>
              <a:rPr lang="en-US" b="0" baseline="0" dirty="0"/>
              <a:t>) </a:t>
            </a:r>
            <a:r>
              <a:rPr lang="en-US" baseline="0" dirty="0"/>
              <a:t> </a:t>
            </a:r>
          </a:p>
          <a:p>
            <a:r>
              <a:rPr lang="en-US" b="1" baseline="0" dirty="0"/>
              <a:t>Nucleus </a:t>
            </a:r>
            <a:r>
              <a:rPr lang="en-US" b="1" baseline="0" dirty="0" err="1"/>
              <a:t>Traktus</a:t>
            </a:r>
            <a:r>
              <a:rPr lang="en-US" b="1" baseline="0" dirty="0"/>
              <a:t> Solitaries </a:t>
            </a:r>
            <a:r>
              <a:rPr lang="en-US" b="0" baseline="0" dirty="0" err="1"/>
              <a:t>adalah</a:t>
            </a:r>
            <a:r>
              <a:rPr lang="en-US" b="0" baseline="0" dirty="0"/>
              <a:t> </a:t>
            </a:r>
            <a:r>
              <a:rPr lang="en-US" b="0" baseline="0" dirty="0" err="1"/>
              <a:t>sebuah</a:t>
            </a:r>
            <a:r>
              <a:rPr lang="en-US" b="0" baseline="0" dirty="0"/>
              <a:t> </a:t>
            </a:r>
            <a:r>
              <a:rPr lang="en-US" b="0" baseline="0" dirty="0" err="1"/>
              <a:t>struktur</a:t>
            </a:r>
            <a:r>
              <a:rPr lang="en-US" b="0" baseline="0" dirty="0"/>
              <a:t> </a:t>
            </a:r>
            <a:r>
              <a:rPr lang="en-US" b="0" baseline="0" dirty="0" err="1"/>
              <a:t>pada</a:t>
            </a:r>
            <a:r>
              <a:rPr lang="en-US" b="0" baseline="0" dirty="0"/>
              <a:t> medulla </a:t>
            </a:r>
            <a:r>
              <a:rPr lang="en-US" b="0" baseline="0" dirty="0" err="1"/>
              <a:t>otak</a:t>
            </a:r>
            <a:r>
              <a:rPr lang="en-US" b="0" baseline="0" dirty="0"/>
              <a:t>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1F4FE-918F-478B-B591-3B38F0D908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A257F9B-8B9D-4D90-AF7E-967B77D9D68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319-7AAC-4A74-A94C-67942A1E52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79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F9B-8B9D-4D90-AF7E-967B77D9D68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319-7AAC-4A74-A94C-67942A1E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F9B-8B9D-4D90-AF7E-967B77D9D68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319-7AAC-4A74-A94C-67942A1E52F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5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F9B-8B9D-4D90-AF7E-967B77D9D68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319-7AAC-4A74-A94C-67942A1E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0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F9B-8B9D-4D90-AF7E-967B77D9D68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319-7AAC-4A74-A94C-67942A1E52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8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F9B-8B9D-4D90-AF7E-967B77D9D68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319-7AAC-4A74-A94C-67942A1E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F9B-8B9D-4D90-AF7E-967B77D9D68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319-7AAC-4A74-A94C-67942A1E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1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F9B-8B9D-4D90-AF7E-967B77D9D68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319-7AAC-4A74-A94C-67942A1E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F9B-8B9D-4D90-AF7E-967B77D9D68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319-7AAC-4A74-A94C-67942A1E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71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F9B-8B9D-4D90-AF7E-967B77D9D68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319-7AAC-4A74-A94C-67942A1E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9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F9B-8B9D-4D90-AF7E-967B77D9D68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319-7AAC-4A74-A94C-67942A1E52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6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257F9B-8B9D-4D90-AF7E-967B77D9D68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B60319-7AAC-4A74-A94C-67942A1E52F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7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49" y="4585855"/>
            <a:ext cx="8077199" cy="2272145"/>
          </a:xfrm>
        </p:spPr>
        <p:txBody>
          <a:bodyPr>
            <a:normAutofit/>
          </a:bodyPr>
          <a:lstStyle/>
          <a:p>
            <a:r>
              <a:rPr lang="en-US" dirty="0"/>
              <a:t>Hearing, the Bodily sense and the chemical sense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6541" y="4448136"/>
            <a:ext cx="4461165" cy="27154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Aldi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Setyawan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Bimo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Ajie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Stephanie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Harefa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Dinda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Arumbay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Irene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Maramis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6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Indra</a:t>
            </a:r>
            <a:r>
              <a:rPr lang="en-US" dirty="0"/>
              <a:t> </a:t>
            </a:r>
            <a:r>
              <a:rPr lang="en-US" dirty="0" err="1"/>
              <a:t>mekanik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1044"/>
          </a:xfrm>
        </p:spPr>
        <p:txBody>
          <a:bodyPr>
            <a:normAutofit/>
          </a:bodyPr>
          <a:lstStyle/>
          <a:p>
            <a:r>
              <a:rPr lang="en-US" sz="2400" dirty="0" err="1"/>
              <a:t>Indra</a:t>
            </a:r>
            <a:r>
              <a:rPr lang="en-US" sz="2400" dirty="0"/>
              <a:t> </a:t>
            </a:r>
            <a:r>
              <a:rPr lang="en-US" sz="2400" dirty="0" err="1"/>
              <a:t>mekanik</a:t>
            </a:r>
            <a:r>
              <a:rPr lang="en-US" sz="2400" dirty="0"/>
              <a:t> </a:t>
            </a:r>
            <a:r>
              <a:rPr lang="en-US" sz="2400" dirty="0" err="1"/>
              <a:t>merespon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, </a:t>
            </a:r>
            <a:r>
              <a:rPr lang="en-US" sz="2400" dirty="0" err="1"/>
              <a:t>tekukan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distorsi</a:t>
            </a:r>
            <a:r>
              <a:rPr lang="en-US" sz="2400" dirty="0"/>
              <a:t> lain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reseptor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Bentuk</a:t>
            </a:r>
            <a:r>
              <a:rPr lang="en-US" sz="2400" dirty="0"/>
              <a:t> lain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indra</a:t>
            </a:r>
            <a:r>
              <a:rPr lang="en-US" sz="2400" dirty="0"/>
              <a:t> </a:t>
            </a:r>
            <a:r>
              <a:rPr lang="en-US" sz="2400" dirty="0" err="1"/>
              <a:t>mekanik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Sensasi</a:t>
            </a:r>
            <a:r>
              <a:rPr lang="en-US" sz="2400" dirty="0"/>
              <a:t> </a:t>
            </a:r>
            <a:r>
              <a:rPr lang="en-US" sz="2400" dirty="0" err="1"/>
              <a:t>Vestibula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Sensasi</a:t>
            </a:r>
            <a:r>
              <a:rPr lang="en-US" sz="2400" dirty="0"/>
              <a:t> </a:t>
            </a:r>
            <a:r>
              <a:rPr lang="en-US" sz="2400" dirty="0" err="1"/>
              <a:t>Somatis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Sensasi</a:t>
            </a:r>
            <a:r>
              <a:rPr lang="en-US" sz="2400" dirty="0"/>
              <a:t> </a:t>
            </a:r>
            <a:r>
              <a:rPr lang="en-US" sz="2400" dirty="0" err="1"/>
              <a:t>Nyeri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Sensasi</a:t>
            </a:r>
            <a:r>
              <a:rPr lang="en-US" sz="2400" dirty="0"/>
              <a:t> </a:t>
            </a:r>
            <a:r>
              <a:rPr lang="en-US" sz="2400" dirty="0" err="1"/>
              <a:t>Gatal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545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1. </a:t>
            </a:r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Vestibula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48060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Vestibula</a:t>
            </a:r>
            <a:r>
              <a:rPr lang="en-US" sz="2400" dirty="0"/>
              <a:t> : Organ yang </a:t>
            </a:r>
            <a:r>
              <a:rPr lang="en-US" sz="2400" dirty="0" err="1"/>
              <a:t>mendeteksi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pergerakan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Definisi</a:t>
            </a:r>
            <a:r>
              <a:rPr lang="en-US" sz="2400" dirty="0"/>
              <a:t> : </a:t>
            </a:r>
            <a:r>
              <a:rPr lang="en-US" sz="2400" dirty="0" err="1"/>
              <a:t>Sistem</a:t>
            </a:r>
            <a:r>
              <a:rPr lang="en-US" sz="2400" dirty="0"/>
              <a:t> dalam </a:t>
            </a:r>
            <a:r>
              <a:rPr lang="en-US" sz="2400" dirty="0" err="1"/>
              <a:t>otak</a:t>
            </a:r>
            <a:r>
              <a:rPr lang="en-US" sz="2400" dirty="0"/>
              <a:t> yang </a:t>
            </a:r>
            <a:r>
              <a:rPr lang="en-US" sz="2400" dirty="0" err="1"/>
              <a:t>bertanggung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619" y="3384645"/>
            <a:ext cx="5504222" cy="32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SENSASI VESTIBULA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vestibula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organ </a:t>
            </a:r>
            <a:r>
              <a:rPr lang="en-US" dirty="0" err="1"/>
              <a:t>vestibula</a:t>
            </a:r>
            <a:r>
              <a:rPr lang="en-US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Organ </a:t>
            </a:r>
            <a:r>
              <a:rPr lang="en-US" dirty="0" err="1"/>
              <a:t>vestibula</a:t>
            </a:r>
            <a:r>
              <a:rPr lang="en-US" dirty="0"/>
              <a:t> :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kemiringan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akselerasinya</a:t>
            </a:r>
            <a:r>
              <a:rPr lang="en-US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Organ </a:t>
            </a:r>
            <a:r>
              <a:rPr lang="en-US" dirty="0" err="1"/>
              <a:t>vestibula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Sakulus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Utrikulus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setengah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684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78" y="980839"/>
            <a:ext cx="6400800" cy="4355436"/>
          </a:xfrm>
        </p:spPr>
      </p:pic>
      <p:sp>
        <p:nvSpPr>
          <p:cNvPr id="5" name="Rectangle 4"/>
          <p:cNvSpPr/>
          <p:nvPr/>
        </p:nvSpPr>
        <p:spPr>
          <a:xfrm>
            <a:off x="3426965" y="5700931"/>
            <a:ext cx="4901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LINK: </a:t>
            </a:r>
          </a:p>
          <a:p>
            <a:r>
              <a:rPr lang="en-US" dirty="0"/>
              <a:t>https://www.youtube.com/watch?v=YMIMvBa8XGs</a:t>
            </a:r>
          </a:p>
        </p:txBody>
      </p:sp>
    </p:spTree>
    <p:extLst>
      <p:ext uri="{BB962C8B-B14F-4D97-AF65-F5344CB8AC3E}">
        <p14:creationId xmlns:p14="http://schemas.microsoft.com/office/powerpoint/2010/main" val="173534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Vestibula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Girus</a:t>
            </a:r>
            <a:r>
              <a:rPr lang="en-US" dirty="0"/>
              <a:t> angular : </a:t>
            </a:r>
            <a:r>
              <a:rPr lang="en-US" dirty="0" err="1"/>
              <a:t>Sebuah</a:t>
            </a:r>
            <a:r>
              <a:rPr lang="en-US" dirty="0"/>
              <a:t> area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perbatasan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korteks</a:t>
            </a:r>
            <a:r>
              <a:rPr lang="en-US" dirty="0"/>
              <a:t> </a:t>
            </a:r>
            <a:r>
              <a:rPr lang="en-US" dirty="0" err="1"/>
              <a:t>paretial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temporal.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girus</a:t>
            </a:r>
            <a:r>
              <a:rPr lang="en-US" dirty="0"/>
              <a:t> angular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kesulitas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mengintegrasikan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menggabungjan</a:t>
            </a:r>
            <a:r>
              <a:rPr lang="en-US" dirty="0"/>
              <a:t> </a:t>
            </a:r>
            <a:r>
              <a:rPr lang="en-US" dirty="0" err="1"/>
              <a:t>sensasi-sensasi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6" y="3876115"/>
            <a:ext cx="4019064" cy="298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somatis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31158"/>
            <a:ext cx="9720073" cy="470165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pergerakaannya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merespons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stimulus.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Stimulus yang </a:t>
            </a:r>
            <a:r>
              <a:rPr lang="en-US" dirty="0" err="1"/>
              <a:t>direspons</a:t>
            </a:r>
            <a:r>
              <a:rPr lang="en-US" dirty="0"/>
              <a:t> 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Sentuhan</a:t>
            </a:r>
            <a:r>
              <a:rPr lang="en-US" dirty="0"/>
              <a:t> </a:t>
            </a:r>
            <a:r>
              <a:rPr lang="en-US" dirty="0" err="1"/>
              <a:t>pembeda</a:t>
            </a:r>
            <a:r>
              <a:rPr lang="en-US" dirty="0"/>
              <a:t> (yang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kuat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Dingin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Hangat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Nyeri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Gatal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Geli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pergerkan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55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071" y="230375"/>
            <a:ext cx="9720072" cy="1499616"/>
          </a:xfrm>
        </p:spPr>
        <p:txBody>
          <a:bodyPr/>
          <a:lstStyle/>
          <a:p>
            <a:pPr algn="ctr"/>
            <a:r>
              <a:rPr lang="en-US" dirty="0" err="1"/>
              <a:t>Korpuskula</a:t>
            </a:r>
            <a:r>
              <a:rPr lang="en-US" dirty="0"/>
              <a:t> </a:t>
            </a:r>
            <a:r>
              <a:rPr lang="en-US" dirty="0" err="1"/>
              <a:t>pacini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1" y="3882511"/>
            <a:ext cx="4531057" cy="283218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80882" y="1794407"/>
            <a:ext cx="6329148" cy="45518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Mendekteksi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mendadak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getaran</a:t>
            </a:r>
            <a:r>
              <a:rPr lang="en-US" dirty="0"/>
              <a:t> </a:t>
            </a:r>
            <a:r>
              <a:rPr lang="en-US" dirty="0" err="1"/>
              <a:t>berfrekuensi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luarnya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siung</a:t>
            </a:r>
            <a:r>
              <a:rPr lang="en-US" dirty="0"/>
              <a:t> </a:t>
            </a:r>
            <a:r>
              <a:rPr lang="en-US" dirty="0" err="1"/>
              <a:t>bawang</a:t>
            </a:r>
            <a:r>
              <a:rPr lang="en-US" dirty="0"/>
              <a:t> yang </a:t>
            </a:r>
            <a:r>
              <a:rPr lang="en-US" dirty="0" err="1"/>
              <a:t>berlapis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Didalamnya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neuron.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126"/>
            <a:ext cx="5680882" cy="47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9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Input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sentuhan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dalam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dalam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(SSP)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saraf-saraf</a:t>
            </a:r>
            <a:r>
              <a:rPr lang="en-US" dirty="0"/>
              <a:t> </a:t>
            </a:r>
            <a:r>
              <a:rPr lang="en-US" dirty="0" err="1"/>
              <a:t>kranial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area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terbatas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Dermatom</a:t>
            </a:r>
            <a:r>
              <a:rPr lang="en-US" dirty="0"/>
              <a:t> : area </a:t>
            </a:r>
            <a:r>
              <a:rPr lang="en-US" dirty="0" err="1"/>
              <a:t>kulit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sensorik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6" y="3971499"/>
            <a:ext cx="2694674" cy="2886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9128" y="42976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LINK:</a:t>
            </a:r>
            <a:r>
              <a:rPr lang="en-US" dirty="0"/>
              <a:t> https://www.youtube.com/watch?v=oas7yemSG5g&amp;list=PLT_KAroTWMJMD1VLo7m7JJE8G-cbO2Wny</a:t>
            </a:r>
          </a:p>
        </p:txBody>
      </p:sp>
    </p:spTree>
    <p:extLst>
      <p:ext uri="{BB962C8B-B14F-4D97-AF65-F5344CB8AC3E}">
        <p14:creationId xmlns:p14="http://schemas.microsoft.com/office/powerpoint/2010/main" val="230907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somatis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sensorik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otak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Talamus</a:t>
            </a:r>
            <a:r>
              <a:rPr lang="en-US" dirty="0"/>
              <a:t> </a:t>
            </a:r>
            <a:r>
              <a:rPr lang="en-US" dirty="0" err="1"/>
              <a:t>somatosensorik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: </a:t>
            </a:r>
            <a:r>
              <a:rPr lang="en-US" dirty="0" err="1">
                <a:sym typeface="Wingdings"/>
              </a:rPr>
              <a:t>korteks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somato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sensorik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didalam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lobus</a:t>
            </a:r>
            <a:r>
              <a:rPr lang="en-US" dirty="0">
                <a:sym typeface="Wingdings"/>
              </a:rPr>
              <a:t> parietal.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Segala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sensasi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tubuh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memiliki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lintasan</a:t>
            </a:r>
            <a:r>
              <a:rPr lang="en-US" dirty="0">
                <a:sym typeface="Wingdings"/>
              </a:rPr>
              <a:t> yang </a:t>
            </a:r>
            <a:r>
              <a:rPr lang="en-US" dirty="0" err="1">
                <a:sym typeface="Wingdings"/>
              </a:rPr>
              <a:t>terpisah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hingga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menuju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korteks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somato</a:t>
            </a:r>
            <a:r>
              <a:rPr lang="en-US" dirty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</a:t>
            </a:r>
            <a:r>
              <a:rPr lang="en-US" dirty="0" err="1">
                <a:sym typeface="Wingdings"/>
              </a:rPr>
              <a:t>sensorik</a:t>
            </a:r>
            <a:r>
              <a:rPr lang="en-US" dirty="0">
                <a:sym typeface="Wingdings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38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Nyeri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yang </a:t>
            </a:r>
            <a:r>
              <a:rPr lang="en-US" dirty="0" err="1"/>
              <a:t>ditimbulkan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stimulus yang </a:t>
            </a:r>
            <a:r>
              <a:rPr lang="en-US" dirty="0" err="1"/>
              <a:t>berbahaya</a:t>
            </a:r>
            <a:r>
              <a:rPr lang="en-US" dirty="0"/>
              <a:t> (</a:t>
            </a:r>
            <a:r>
              <a:rPr lang="en-US" dirty="0" err="1"/>
              <a:t>Downar</a:t>
            </a:r>
            <a:r>
              <a:rPr lang="en-US" dirty="0"/>
              <a:t>, </a:t>
            </a:r>
            <a:r>
              <a:rPr lang="en-US" dirty="0" err="1"/>
              <a:t>Mikulis</a:t>
            </a:r>
            <a:r>
              <a:rPr lang="en-US" dirty="0"/>
              <a:t> &amp; Davis, 2003).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77" y="3643503"/>
            <a:ext cx="2686050" cy="2867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18" y="2870200"/>
            <a:ext cx="2540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4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5400" dirty="0"/>
              <a:t>Pendengaran</a:t>
            </a:r>
            <a:br>
              <a:rPr lang="id-ID" sz="54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238" y="2286000"/>
            <a:ext cx="537166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8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Stimulus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bercabang</a:t>
            </a:r>
            <a:r>
              <a:rPr lang="en-US" dirty="0"/>
              <a:t>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yang paling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spesialisasinya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kapsaisin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menstimulasi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Akson</a:t>
            </a:r>
            <a:r>
              <a:rPr lang="en-US" dirty="0"/>
              <a:t> 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myelin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(2 – 20 m/s)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Akson</a:t>
            </a:r>
            <a:r>
              <a:rPr lang="en-US" dirty="0"/>
              <a:t> yang </a:t>
            </a:r>
            <a:r>
              <a:rPr lang="en-US" dirty="0" err="1"/>
              <a:t>tebal</a:t>
            </a:r>
            <a:r>
              <a:rPr lang="en-US" dirty="0"/>
              <a:t> </a:t>
            </a:r>
            <a:r>
              <a:rPr lang="en-US" dirty="0" err="1"/>
              <a:t>menghantarkan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, </a:t>
            </a:r>
            <a:r>
              <a:rPr lang="en-US" dirty="0" err="1"/>
              <a:t>akson</a:t>
            </a:r>
            <a:r>
              <a:rPr lang="en-US" dirty="0"/>
              <a:t> tipis </a:t>
            </a:r>
            <a:r>
              <a:rPr lang="en-US" dirty="0" err="1"/>
              <a:t>sebaliknya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Akson</a:t>
            </a:r>
            <a:r>
              <a:rPr lang="en-US" dirty="0"/>
              <a:t> – </a:t>
            </a:r>
            <a:r>
              <a:rPr lang="en-US" dirty="0" err="1"/>
              <a:t>akson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melepaskan</a:t>
            </a:r>
            <a:r>
              <a:rPr lang="en-US" dirty="0"/>
              <a:t> neurotransmitter glutamate (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), </a:t>
            </a:r>
            <a:r>
              <a:rPr lang="en-US" dirty="0" err="1"/>
              <a:t>sementara</a:t>
            </a:r>
            <a:r>
              <a:rPr lang="en-US" dirty="0"/>
              <a:t> neurotransmitter glutamate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subtansi</a:t>
            </a:r>
            <a:r>
              <a:rPr lang="en-US" dirty="0"/>
              <a:t> P (</a:t>
            </a:r>
            <a:r>
              <a:rPr lang="en-US" dirty="0" err="1"/>
              <a:t>nyeri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1542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dalam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744" y="2084832"/>
            <a:ext cx="11066238" cy="43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Cara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Opiat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ym typeface="Wingdings"/>
              </a:rPr>
              <a:t>Endorfin</a:t>
            </a:r>
            <a:r>
              <a:rPr lang="en-US" dirty="0">
                <a:sym typeface="Wingdings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ym typeface="Wingdings"/>
              </a:rPr>
              <a:t>Morfin</a:t>
            </a:r>
            <a:endParaRPr lang="en-US" dirty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ym typeface="Wingdings"/>
              </a:rPr>
              <a:t>Mariyuana</a:t>
            </a:r>
            <a:endParaRPr lang="en-US" dirty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ym typeface="Wingdings"/>
              </a:rPr>
              <a:t>Kapsaisn</a:t>
            </a:r>
            <a:r>
              <a:rPr lang="en-US" dirty="0">
                <a:sym typeface="Wingdings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/>
              </a:rPr>
              <a:t>Placebo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Sensitasi</a:t>
            </a:r>
            <a:r>
              <a:rPr lang="en-US" dirty="0"/>
              <a:t> </a:t>
            </a:r>
            <a:r>
              <a:rPr lang="en-US" dirty="0" err="1"/>
              <a:t>Nyeri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juga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nyeri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Otak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belajar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untuk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merasakan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nyeri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menjadi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sangat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peka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terhadapnya</a:t>
            </a:r>
            <a:endParaRPr lang="en-US" dirty="0">
              <a:sym typeface="Wingdings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Perlu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dilakukan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pembatasan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nyeri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sejak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dini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0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gatal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gatal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?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?”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98" y="2286000"/>
            <a:ext cx="353872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3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Gatal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Histamin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Histamin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mengeksitasi</a:t>
            </a:r>
            <a:r>
              <a:rPr lang="en-US" dirty="0"/>
              <a:t> </a:t>
            </a:r>
            <a:r>
              <a:rPr lang="en-US" dirty="0" err="1"/>
              <a:t>akson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Gatal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menggaruk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teritiasi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Opiat</a:t>
            </a:r>
            <a:r>
              <a:rPr lang="en-US" dirty="0">
                <a:sym typeface="Wingdings"/>
              </a:rPr>
              <a:t> yang </a:t>
            </a:r>
            <a:r>
              <a:rPr lang="en-US" dirty="0" err="1">
                <a:sym typeface="Wingdings"/>
              </a:rPr>
              <a:t>meredakan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nyeri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menghasilkan</a:t>
            </a:r>
            <a:r>
              <a:rPr lang="en-US" dirty="0">
                <a:sym typeface="Wingdings"/>
              </a:rPr>
              <a:t> rasa </a:t>
            </a:r>
            <a:r>
              <a:rPr lang="en-US" dirty="0" err="1">
                <a:sym typeface="Wingdings"/>
              </a:rPr>
              <a:t>gatal</a:t>
            </a:r>
            <a:r>
              <a:rPr lang="en-US" dirty="0">
                <a:sym typeface="Wingdings"/>
              </a:rPr>
              <a:t> (Andrew &amp; Craig, 2001).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novocain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memudar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gatal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Hal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gatal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sentuhan</a:t>
            </a:r>
            <a:r>
              <a:rPr lang="en-US" dirty="0"/>
              <a:t>/</a:t>
            </a:r>
            <a:r>
              <a:rPr lang="en-US" dirty="0" err="1"/>
              <a:t>nyeri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48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014" y="2550494"/>
            <a:ext cx="9720072" cy="1499616"/>
          </a:xfrm>
        </p:spPr>
        <p:txBody>
          <a:bodyPr/>
          <a:lstStyle/>
          <a:p>
            <a:pPr algn="ctr"/>
            <a:r>
              <a:rPr lang="en-US" dirty="0" err="1"/>
              <a:t>Indra</a:t>
            </a:r>
            <a:r>
              <a:rPr lang="en-US" dirty="0"/>
              <a:t> </a:t>
            </a:r>
            <a:r>
              <a:rPr lang="en-US" dirty="0" err="1"/>
              <a:t>kimiawi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673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706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Taste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 Rasa 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Bintil</a:t>
            </a:r>
            <a:r>
              <a:rPr lang="en-US" dirty="0"/>
              <a:t> </a:t>
            </a:r>
            <a:r>
              <a:rPr lang="en-US" dirty="0" err="1"/>
              <a:t>Pengecap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yang </a:t>
            </a:r>
            <a:r>
              <a:rPr lang="en-US" dirty="0" err="1"/>
              <a:t>termodifikasi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 </a:t>
            </a:r>
            <a:r>
              <a:rPr lang="en-US" dirty="0" err="1"/>
              <a:t>terkikis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terganti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di </a:t>
            </a:r>
            <a:r>
              <a:rPr lang="en-US" dirty="0" err="1"/>
              <a:t>sepanjang</a:t>
            </a:r>
            <a:r>
              <a:rPr lang="en-US" dirty="0"/>
              <a:t> 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tepian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98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Taste Receptors </a:t>
            </a:r>
          </a:p>
        </p:txBody>
      </p:sp>
      <p:pic>
        <p:nvPicPr>
          <p:cNvPr id="4" name="Content Placeholder 3" descr="slide_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8692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47832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kinds of taste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Utama</a:t>
            </a:r>
            <a:r>
              <a:rPr lang="en-US" dirty="0"/>
              <a:t>: </a:t>
            </a:r>
            <a:r>
              <a:rPr lang="en-US" dirty="0" err="1"/>
              <a:t>Manis</a:t>
            </a:r>
            <a:r>
              <a:rPr lang="en-US" dirty="0"/>
              <a:t>, </a:t>
            </a:r>
            <a:r>
              <a:rPr lang="en-US" dirty="0" err="1"/>
              <a:t>Asam</a:t>
            </a:r>
            <a:r>
              <a:rPr lang="en-US" dirty="0"/>
              <a:t>, </a:t>
            </a:r>
            <a:r>
              <a:rPr lang="en-US" dirty="0" err="1"/>
              <a:t>Asin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Pahit</a:t>
            </a:r>
            <a:r>
              <a:rPr lang="en-US" dirty="0"/>
              <a:t>.</a:t>
            </a:r>
          </a:p>
          <a:p>
            <a:r>
              <a:rPr lang="en-US" dirty="0" err="1"/>
              <a:t>Reseptor</a:t>
            </a:r>
            <a:r>
              <a:rPr lang="en-US" dirty="0"/>
              <a:t> rasa </a:t>
            </a:r>
            <a:r>
              <a:rPr lang="en-US" dirty="0" err="1"/>
              <a:t>kelima</a:t>
            </a:r>
            <a:r>
              <a:rPr lang="en-US" dirty="0"/>
              <a:t>: </a:t>
            </a:r>
            <a:r>
              <a:rPr lang="en-US" dirty="0" err="1"/>
              <a:t>cita</a:t>
            </a:r>
            <a:r>
              <a:rPr lang="en-US" dirty="0"/>
              <a:t> rasa </a:t>
            </a:r>
            <a:r>
              <a:rPr lang="en-US" dirty="0" err="1"/>
              <a:t>glutamat</a:t>
            </a:r>
            <a:r>
              <a:rPr lang="en-US" dirty="0"/>
              <a:t> (MSG)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059" y="3352496"/>
            <a:ext cx="6011177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6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1480"/>
            <a:ext cx="8686800" cy="6000792"/>
          </a:xfrm>
        </p:spPr>
        <p:txBody>
          <a:bodyPr/>
          <a:lstStyle/>
          <a:p>
            <a:pPr algn="ctr">
              <a:buNone/>
            </a:pPr>
            <a:r>
              <a:rPr lang="id-ID" sz="4000" dirty="0"/>
              <a:t>Suara dan Telinga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endParaRPr lang="id-ID" dirty="0"/>
          </a:p>
          <a:p>
            <a:r>
              <a:rPr lang="id-ID" dirty="0"/>
              <a:t>Dimensi Fisik dan Psikologi Suara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sz="2800" dirty="0"/>
              <a:t>- Amplitudo		</a:t>
            </a:r>
          </a:p>
          <a:p>
            <a:pPr>
              <a:buNone/>
            </a:pPr>
            <a:r>
              <a:rPr lang="id-ID" sz="2800" dirty="0"/>
              <a:t>	- Kenyaringan</a:t>
            </a:r>
          </a:p>
          <a:p>
            <a:pPr>
              <a:buNone/>
            </a:pPr>
            <a:r>
              <a:rPr lang="id-ID" sz="2800" dirty="0"/>
              <a:t>	- Frekuensi</a:t>
            </a:r>
          </a:p>
          <a:p>
            <a:pPr>
              <a:buNone/>
            </a:pPr>
            <a:r>
              <a:rPr lang="id-ID" sz="2800" dirty="0"/>
              <a:t>	- Tinggi Nada</a:t>
            </a:r>
          </a:p>
        </p:txBody>
      </p:sp>
      <p:pic>
        <p:nvPicPr>
          <p:cNvPr id="4" name="Picture 3" descr="Grafik-Sinyal-Audio-Gelombang-Su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26" y="3500438"/>
            <a:ext cx="6215074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91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 rasa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Asin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Reseptor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hanya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merespon</a:t>
            </a:r>
            <a:r>
              <a:rPr lang="en-US" dirty="0">
                <a:sym typeface="Wingdings" panose="05000000000000000000" pitchFamily="2" charset="2"/>
              </a:rPr>
              <a:t> ion </a:t>
            </a:r>
            <a:r>
              <a:rPr lang="en-US" dirty="0" err="1">
                <a:sym typeface="Wingdings" panose="05000000000000000000" pitchFamily="2" charset="2"/>
              </a:rPr>
              <a:t>natrium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melintasi</a:t>
            </a:r>
            <a:r>
              <a:rPr lang="en-US" dirty="0">
                <a:sym typeface="Wingdings" panose="05000000000000000000" pitchFamily="2" charset="2"/>
              </a:rPr>
              <a:t> membrane.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     </a:t>
            </a:r>
            <a:r>
              <a:rPr lang="en-US" dirty="0" err="1">
                <a:sym typeface="Wingdings" panose="05000000000000000000" pitchFamily="2" charset="2"/>
              </a:rPr>
              <a:t>Semakin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tinggi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konsentrasi</a:t>
            </a:r>
            <a:r>
              <a:rPr lang="en-US" dirty="0">
                <a:sym typeface="Wingdings" panose="05000000000000000000" pitchFamily="2" charset="2"/>
              </a:rPr>
              <a:t>  </a:t>
            </a:r>
            <a:r>
              <a:rPr lang="en-US" dirty="0" err="1">
                <a:sym typeface="Wingdings" panose="05000000000000000000" pitchFamily="2" charset="2"/>
              </a:rPr>
              <a:t>natrium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lidah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semakin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besar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respon</a:t>
            </a:r>
            <a:r>
              <a:rPr lang="en-US" dirty="0">
                <a:sym typeface="Wingdings" panose="05000000000000000000" pitchFamily="2" charset="2"/>
              </a:rPr>
              <a:t> yang 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        </a:t>
            </a:r>
            <a:r>
              <a:rPr lang="en-US" dirty="0" err="1">
                <a:sym typeface="Wingdings" panose="05000000000000000000" pitchFamily="2" charset="2"/>
              </a:rPr>
              <a:t>dihasilkan</a:t>
            </a:r>
            <a:r>
              <a:rPr lang="en-US" dirty="0">
                <a:sym typeface="Wingdings" panose="05000000000000000000" pitchFamily="2" charset="2"/>
              </a:rPr>
              <a:t>  </a:t>
            </a:r>
            <a:r>
              <a:rPr lang="en-US" dirty="0" err="1">
                <a:sym typeface="Wingdings" panose="05000000000000000000" pitchFamily="2" charset="2"/>
              </a:rPr>
              <a:t>oleh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reseptor</a:t>
            </a:r>
            <a:r>
              <a:rPr lang="en-US" dirty="0">
                <a:sym typeface="Wingdings" panose="05000000000000000000" pitchFamily="2" charset="2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Asam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Reseptor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merespon</a:t>
            </a:r>
            <a:r>
              <a:rPr lang="en-US" dirty="0">
                <a:sym typeface="Wingdings" panose="05000000000000000000" pitchFamily="2" charset="2"/>
              </a:rPr>
              <a:t> stimulus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cara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menghalangi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kanal</a:t>
            </a:r>
            <a:r>
              <a:rPr lang="en-US" dirty="0">
                <a:sym typeface="Wingdings" panose="05000000000000000000" pitchFamily="2" charset="2"/>
              </a:rPr>
              <a:t> ion </a:t>
            </a:r>
            <a:r>
              <a:rPr lang="en-US" dirty="0" err="1">
                <a:sym typeface="Wingdings" panose="05000000000000000000" pitchFamily="2" charset="2"/>
              </a:rPr>
              <a:t>kalium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 Manis, </a:t>
            </a:r>
            <a:r>
              <a:rPr lang="en-US" dirty="0" err="1">
                <a:sym typeface="Wingdings" panose="05000000000000000000" pitchFamily="2" charset="2"/>
              </a:rPr>
              <a:t>pahit</a:t>
            </a:r>
            <a:r>
              <a:rPr lang="en-US" dirty="0">
                <a:sym typeface="Wingdings" panose="05000000000000000000" pitchFamily="2" charset="2"/>
              </a:rPr>
              <a:t>, umami  </a:t>
            </a:r>
            <a:r>
              <a:rPr lang="en-US" dirty="0" err="1">
                <a:sym typeface="Wingdings" panose="05000000000000000000" pitchFamily="2" charset="2"/>
              </a:rPr>
              <a:t>Reseptor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merespon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cara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melepaskan</a:t>
            </a:r>
            <a:r>
              <a:rPr lang="en-US" dirty="0">
                <a:sym typeface="Wingdings" panose="05000000000000000000" pitchFamily="2" charset="2"/>
              </a:rPr>
              <a:t>  </a:t>
            </a:r>
            <a:r>
              <a:rPr lang="en-US" dirty="0" err="1">
                <a:sym typeface="Wingdings" panose="05000000000000000000" pitchFamily="2" charset="2"/>
              </a:rPr>
              <a:t>penyampaian</a:t>
            </a:r>
            <a:r>
              <a:rPr lang="en-US" dirty="0">
                <a:sym typeface="Wingdings" panose="05000000000000000000" pitchFamily="2" charset="2"/>
              </a:rPr>
              <a:t> 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                               </a:t>
            </a:r>
            <a:r>
              <a:rPr lang="en-US" dirty="0" err="1">
                <a:sym typeface="Wingdings" panose="05000000000000000000" pitchFamily="2" charset="2"/>
              </a:rPr>
              <a:t>pesan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kedua</a:t>
            </a:r>
            <a:r>
              <a:rPr lang="en-US" dirty="0">
                <a:sym typeface="Wingdings" panose="05000000000000000000" pitchFamily="2" charset="2"/>
              </a:rPr>
              <a:t> di dalam sel.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07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Pengodean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 rasa di dalam </a:t>
            </a:r>
            <a:r>
              <a:rPr lang="en-US" dirty="0" err="1"/>
              <a:t>otak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pertiga</a:t>
            </a:r>
            <a:r>
              <a:rPr lang="en-US" dirty="0"/>
              <a:t> anterior </a:t>
            </a:r>
            <a:r>
              <a:rPr lang="en-US" dirty="0" err="1"/>
              <a:t>lidah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korda</a:t>
            </a:r>
            <a:r>
              <a:rPr lang="en-US" dirty="0"/>
              <a:t> timpani.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posterior </a:t>
            </a:r>
            <a:r>
              <a:rPr lang="en-US" dirty="0" err="1"/>
              <a:t>lidah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kerongkongan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kranial</a:t>
            </a:r>
            <a:r>
              <a:rPr lang="en-US" dirty="0"/>
              <a:t> </a:t>
            </a:r>
            <a:r>
              <a:rPr lang="en-US" dirty="0" err="1"/>
              <a:t>kesembilan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kesepuluh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 rasa </a:t>
            </a:r>
            <a:r>
              <a:rPr lang="en-US" dirty="0" err="1"/>
              <a:t>melintas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nucleus </a:t>
            </a:r>
            <a:r>
              <a:rPr lang="en-US" dirty="0" err="1"/>
              <a:t>traktus</a:t>
            </a:r>
            <a:r>
              <a:rPr lang="en-US" dirty="0"/>
              <a:t> solitaries (NTS).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NTS </a:t>
            </a:r>
            <a:r>
              <a:rPr lang="en-US" dirty="0" err="1"/>
              <a:t>berlanjut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pons, </a:t>
            </a:r>
            <a:r>
              <a:rPr lang="en-US" dirty="0" err="1"/>
              <a:t>hipotalamus</a:t>
            </a:r>
            <a:r>
              <a:rPr lang="en-US" dirty="0"/>
              <a:t> lateral, </a:t>
            </a:r>
            <a:r>
              <a:rPr lang="en-US" dirty="0" err="1"/>
              <a:t>amigdala</a:t>
            </a:r>
            <a:r>
              <a:rPr lang="en-US" dirty="0"/>
              <a:t>, thalamus posterior, ventral,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area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korteks</a:t>
            </a:r>
            <a:r>
              <a:rPr lang="en-US" dirty="0"/>
              <a:t> cerebrum.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Korteks</a:t>
            </a:r>
            <a:r>
              <a:rPr lang="en-US" dirty="0"/>
              <a:t> </a:t>
            </a:r>
            <a:r>
              <a:rPr lang="en-US" dirty="0" err="1"/>
              <a:t>Somatosensorik</a:t>
            </a:r>
            <a:r>
              <a:rPr lang="en-US" dirty="0"/>
              <a:t>, </a:t>
            </a:r>
            <a:r>
              <a:rPr lang="en-US" dirty="0" err="1"/>
              <a:t>merespon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sentuhan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. Area </a:t>
            </a:r>
            <a:r>
              <a:rPr lang="en-US" dirty="0" err="1"/>
              <a:t>korteks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Insula, </a:t>
            </a:r>
            <a:r>
              <a:rPr lang="en-US" dirty="0" err="1"/>
              <a:t>korteks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rasa </a:t>
            </a:r>
            <a:r>
              <a:rPr lang="en-US" dirty="0" err="1"/>
              <a:t>utama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8075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Olfaksi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Pendeteksian</a:t>
            </a:r>
            <a:r>
              <a:rPr lang="en-US" dirty="0"/>
              <a:t> </a:t>
            </a:r>
            <a:r>
              <a:rPr lang="en-US" dirty="0" err="1"/>
              <a:t>zat-zat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kontraksi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 di dalam </a:t>
            </a:r>
            <a:r>
              <a:rPr lang="en-US" dirty="0" err="1"/>
              <a:t>hidung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Penciuman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adaptasi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pengelihatan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pendengaran</a:t>
            </a:r>
            <a:r>
              <a:rPr lang="en-US" dirty="0"/>
              <a:t> ( </a:t>
            </a:r>
            <a:r>
              <a:rPr lang="en-US" dirty="0" err="1"/>
              <a:t>Kurahashi</a:t>
            </a:r>
            <a:r>
              <a:rPr lang="en-US" dirty="0"/>
              <a:t>, Lowe, </a:t>
            </a:r>
            <a:r>
              <a:rPr lang="en-US" dirty="0" err="1"/>
              <a:t>dan</a:t>
            </a:r>
            <a:r>
              <a:rPr lang="en-US" dirty="0"/>
              <a:t> Gold, 1994). </a:t>
            </a:r>
          </a:p>
        </p:txBody>
      </p:sp>
    </p:spTree>
    <p:extLst>
      <p:ext uri="{BB962C8B-B14F-4D97-AF65-F5344CB8AC3E}">
        <p14:creationId xmlns:p14="http://schemas.microsoft.com/office/powerpoint/2010/main" val="3293829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olfaktori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olfaktori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Neuron-neuron yang </a:t>
            </a:r>
            <a:r>
              <a:rPr lang="en-US" dirty="0" err="1">
                <a:sym typeface="Wingdings" panose="05000000000000000000" pitchFamily="2" charset="2"/>
              </a:rPr>
              <a:t>bertanggung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jawab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penciuman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mamalia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tiap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olfaktori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dilengkapi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silia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dendrit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berbentuk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benang</a:t>
            </a:r>
            <a:r>
              <a:rPr lang="en-US" dirty="0">
                <a:sym typeface="Wingdings" panose="05000000000000000000" pitchFamily="2" charset="2"/>
              </a:rPr>
              <a:t>) yang </a:t>
            </a:r>
            <a:r>
              <a:rPr lang="en-US" dirty="0" err="1">
                <a:sym typeface="Wingdings" panose="05000000000000000000" pitchFamily="2" charset="2"/>
              </a:rPr>
              <a:t>memanjang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menuju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permukaan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saluran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hidung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berlendir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34" y="3808721"/>
            <a:ext cx="3752850" cy="295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64" y="3571875"/>
            <a:ext cx="6563436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20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feromon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Organ </a:t>
            </a:r>
            <a:r>
              <a:rPr lang="en-US" sz="2000" dirty="0" err="1"/>
              <a:t>vomeronasal</a:t>
            </a:r>
            <a:r>
              <a:rPr lang="en-US" sz="2000" dirty="0"/>
              <a:t>  (</a:t>
            </a:r>
            <a:r>
              <a:rPr lang="en-US" sz="2000" dirty="0" err="1"/>
              <a:t>vno</a:t>
            </a:r>
            <a:r>
              <a:rPr lang="en-US" sz="2000" dirty="0"/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/>
              <a:t>Feromon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(</a:t>
            </a:r>
            <a:r>
              <a:rPr lang="en-US" sz="2000" dirty="0" err="1"/>
              <a:t>perilaku</a:t>
            </a:r>
            <a:r>
              <a:rPr lang="en-US" sz="2000" dirty="0"/>
              <a:t>) </a:t>
            </a:r>
            <a:r>
              <a:rPr lang="en-US" sz="2000" dirty="0" err="1"/>
              <a:t>sosial</a:t>
            </a:r>
            <a:r>
              <a:rPr lang="en-US" sz="2000" dirty="0"/>
              <a:t> yang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berkaitan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/>
              <a:t>seksual</a:t>
            </a:r>
            <a:r>
              <a:rPr lang="en-US" sz="2000" dirty="0"/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/>
              <a:t>Zat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kelenjar</a:t>
            </a:r>
            <a:r>
              <a:rPr lang="en-US" sz="2000" dirty="0"/>
              <a:t> </a:t>
            </a:r>
            <a:r>
              <a:rPr lang="en-US" sz="2000" dirty="0" err="1"/>
              <a:t>endokrin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79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Feromon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feromon</a:t>
            </a:r>
            <a:r>
              <a:rPr lang="en-US" dirty="0"/>
              <a:t>,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responter</a:t>
            </a:r>
            <a:r>
              <a:rPr lang="en-US" dirty="0"/>
              <a:t> </a:t>
            </a:r>
            <a:r>
              <a:rPr lang="en-US" dirty="0" err="1"/>
              <a:t>feromon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mukosa</a:t>
            </a:r>
            <a:r>
              <a:rPr lang="en-US" dirty="0"/>
              <a:t> </a:t>
            </a:r>
            <a:r>
              <a:rPr lang="en-US" dirty="0" err="1"/>
              <a:t>olfaktor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VNO.</a:t>
            </a:r>
          </a:p>
        </p:txBody>
      </p:sp>
    </p:spTree>
    <p:extLst>
      <p:ext uri="{BB962C8B-B14F-4D97-AF65-F5344CB8AC3E}">
        <p14:creationId xmlns:p14="http://schemas.microsoft.com/office/powerpoint/2010/main" val="3049437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Synesthesia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Sinestesia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indra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stimulus </a:t>
            </a:r>
            <a:r>
              <a:rPr lang="en-US" dirty="0" err="1"/>
              <a:t>indra</a:t>
            </a:r>
            <a:r>
              <a:rPr lang="en-US" dirty="0"/>
              <a:t> lain.</a:t>
            </a:r>
          </a:p>
          <a:p>
            <a:r>
              <a:rPr lang="en-US" dirty="0" err="1"/>
              <a:t>sinestesia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panca</a:t>
            </a:r>
            <a:r>
              <a:rPr lang="en-US" dirty="0"/>
              <a:t> </a:t>
            </a:r>
            <a:r>
              <a:rPr lang="en-US" dirty="0" err="1"/>
              <a:t>indra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stimulus. </a:t>
            </a: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sinestesia</a:t>
            </a:r>
            <a:r>
              <a:rPr lang="en-US" dirty="0"/>
              <a:t> : </a:t>
            </a:r>
            <a:r>
              <a:rPr lang="en-US" dirty="0" err="1"/>
              <a:t>sinestesia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-rasa, </a:t>
            </a:r>
            <a:r>
              <a:rPr lang="en-US" dirty="0" err="1"/>
              <a:t>sinestesia</a:t>
            </a:r>
            <a:r>
              <a:rPr lang="en-US" dirty="0"/>
              <a:t> </a:t>
            </a:r>
            <a:r>
              <a:rPr lang="en-US" dirty="0" err="1"/>
              <a:t>suara-warna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67793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64" y="2286000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97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6" y="777923"/>
            <a:ext cx="9583763" cy="5390866"/>
          </a:xfrm>
        </p:spPr>
      </p:pic>
    </p:spTree>
    <p:extLst>
      <p:ext uri="{BB962C8B-B14F-4D97-AF65-F5344CB8AC3E}">
        <p14:creationId xmlns:p14="http://schemas.microsoft.com/office/powerpoint/2010/main" val="58843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 Struktur Telinga</a:t>
            </a:r>
            <a:br>
              <a:rPr lang="id-ID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904" y="1942859"/>
            <a:ext cx="6741995" cy="43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1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nada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(≤100 Hz)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membran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basiliar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bergetar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tiap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akson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menghasilkan</a:t>
            </a:r>
            <a:r>
              <a:rPr lang="en-US" dirty="0">
                <a:sym typeface="Wingdings" pitchFamily="2" charset="2"/>
              </a:rPr>
              <a:t> 1 </a:t>
            </a:r>
            <a:r>
              <a:rPr lang="en-US" dirty="0" err="1">
                <a:sym typeface="Wingdings" pitchFamily="2" charset="2"/>
              </a:rPr>
              <a:t>potensial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aksi</a:t>
            </a:r>
            <a:r>
              <a:rPr lang="en-US" dirty="0">
                <a:sym typeface="Wingdings" pitchFamily="2" charset="2"/>
              </a:rPr>
              <a:t> per </a:t>
            </a:r>
            <a:r>
              <a:rPr lang="en-US" dirty="0" err="1">
                <a:sym typeface="Wingdings" pitchFamily="2" charset="2"/>
              </a:rPr>
              <a:t>gelombang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suara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Frekuensi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menengah</a:t>
            </a:r>
            <a:r>
              <a:rPr lang="en-US" dirty="0">
                <a:sym typeface="Wingdings" pitchFamily="2" charset="2"/>
              </a:rPr>
              <a:t>(100-4000 Hz)  </a:t>
            </a:r>
            <a:r>
              <a:rPr lang="en-US" dirty="0" err="1">
                <a:sym typeface="Wingdings" pitchFamily="2" charset="2"/>
              </a:rPr>
              <a:t>sekelompok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akson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menghasilkan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beberapa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potensial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aksi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Frekuensi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tinggi</a:t>
            </a:r>
            <a:r>
              <a:rPr lang="en-US" dirty="0">
                <a:sym typeface="Wingdings" pitchFamily="2" charset="2"/>
              </a:rPr>
              <a:t> (≥4000 Hz)  </a:t>
            </a:r>
            <a:r>
              <a:rPr lang="en-US" dirty="0" err="1">
                <a:sym typeface="Wingdings" pitchFamily="2" charset="2"/>
              </a:rPr>
              <a:t>sel-sel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rambut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mencapai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getaran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maksimum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lokasi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membran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basiliar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7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tempat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3 </a:t>
            </a:r>
            <a:r>
              <a:rPr lang="en-US" dirty="0" err="1"/>
              <a:t>teori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Voli</a:t>
            </a:r>
            <a:r>
              <a:rPr lang="en-US" dirty="0"/>
              <a:t> (</a:t>
            </a:r>
            <a:r>
              <a:rPr lang="en-US" i="1" dirty="0"/>
              <a:t> Volley Principle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68469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42919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4000" dirty="0"/>
              <a:t>Korteks Auditori</a:t>
            </a:r>
          </a:p>
          <a:p>
            <a:pPr algn="ctr">
              <a:buNone/>
            </a:pPr>
            <a:endParaRPr lang="id-ID" sz="4000" dirty="0"/>
          </a:p>
          <a:p>
            <a:pPr algn="ctr">
              <a:buNone/>
            </a:pPr>
            <a:endParaRPr lang="id-ID" sz="4000" dirty="0"/>
          </a:p>
        </p:txBody>
      </p:sp>
      <p:pic>
        <p:nvPicPr>
          <p:cNvPr id="4" name="Picture 3" descr="KORTE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23" y="1551576"/>
            <a:ext cx="3772017" cy="3665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29" y="1407747"/>
            <a:ext cx="5271448" cy="395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54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pendengaran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Tinitus</a:t>
            </a:r>
            <a:r>
              <a:rPr lang="en-US" dirty="0"/>
              <a:t> : </a:t>
            </a:r>
            <a:r>
              <a:rPr lang="en-US" dirty="0" err="1"/>
              <a:t>bunyi</a:t>
            </a:r>
            <a:r>
              <a:rPr lang="en-US" dirty="0"/>
              <a:t> </a:t>
            </a:r>
            <a:r>
              <a:rPr lang="en-US" dirty="0" err="1"/>
              <a:t>denging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nyaring</a:t>
            </a:r>
            <a:r>
              <a:rPr lang="en-US" dirty="0"/>
              <a:t> yang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r>
              <a:rPr lang="en-US" dirty="0" err="1"/>
              <a:t>terderngar</a:t>
            </a:r>
            <a:r>
              <a:rPr lang="en-US" dirty="0"/>
              <a:t> dalam </a:t>
            </a:r>
            <a:r>
              <a:rPr lang="en-US" dirty="0" err="1"/>
              <a:t>telinga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pendengaran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2 </a:t>
            </a:r>
            <a:r>
              <a:rPr lang="en-US" dirty="0" err="1"/>
              <a:t>kategori</a:t>
            </a:r>
            <a:r>
              <a:rPr lang="en-US" dirty="0"/>
              <a:t> 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Tuli</a:t>
            </a:r>
            <a:r>
              <a:rPr lang="en-US" dirty="0"/>
              <a:t> </a:t>
            </a:r>
            <a:r>
              <a:rPr lang="en-US" dirty="0" err="1"/>
              <a:t>Konduktif</a:t>
            </a:r>
            <a:r>
              <a:rPr lang="en-US" dirty="0"/>
              <a:t> ( </a:t>
            </a:r>
            <a:r>
              <a:rPr lang="en-US" dirty="0" err="1"/>
              <a:t>tuli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)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Kegagalan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tulang-tulang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telinga</a:t>
            </a:r>
            <a:r>
              <a:rPr lang="en-US" dirty="0">
                <a:sym typeface="Wingdings" panose="05000000000000000000" pitchFamily="2" charset="2"/>
              </a:rPr>
              <a:t> dalam </a:t>
            </a:r>
            <a:r>
              <a:rPr lang="en-US" dirty="0" err="1">
                <a:sym typeface="Wingdings" panose="05000000000000000000" pitchFamily="2" charset="2"/>
              </a:rPr>
              <a:t>menghantarkan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getaran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koklea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Tuli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Saraf</a:t>
            </a:r>
            <a:r>
              <a:rPr lang="en-US" dirty="0">
                <a:sym typeface="Wingdings" panose="05000000000000000000" pitchFamily="2" charset="2"/>
              </a:rPr>
              <a:t> ( </a:t>
            </a:r>
            <a:r>
              <a:rPr lang="en-US" dirty="0" err="1">
                <a:sym typeface="Wingdings" panose="05000000000000000000" pitchFamily="2" charset="2"/>
              </a:rPr>
              <a:t>tuli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telinga</a:t>
            </a:r>
            <a:r>
              <a:rPr lang="en-US" dirty="0">
                <a:sym typeface="Wingdings" panose="05000000000000000000" pitchFamily="2" charset="2"/>
              </a:rPr>
              <a:t> dalam)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Kerusakan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koklea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sel-sel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rambut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saraf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auditori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8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Lokalisasi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 3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lokalisasi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kedatangan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fase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22" y="1091821"/>
            <a:ext cx="1899356" cy="54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2457</TotalTime>
  <Words>1242</Words>
  <Application>Microsoft Office PowerPoint</Application>
  <PresentationFormat>Widescreen</PresentationFormat>
  <Paragraphs>167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Hearing, the Bodily sense and the chemical sense</vt:lpstr>
      <vt:lpstr>Pendengaran </vt:lpstr>
      <vt:lpstr>PowerPoint Presentation</vt:lpstr>
      <vt:lpstr> Struktur Telinga </vt:lpstr>
      <vt:lpstr> Persepsi tinggi nada </vt:lpstr>
      <vt:lpstr>Teori frekuensi dan teori tempat</vt:lpstr>
      <vt:lpstr>PowerPoint Presentation</vt:lpstr>
      <vt:lpstr>Hilang pendengaran</vt:lpstr>
      <vt:lpstr>Lokalisasi Suara </vt:lpstr>
      <vt:lpstr>Indra mekanik</vt:lpstr>
      <vt:lpstr>1. Sensasi Vestibula</vt:lpstr>
      <vt:lpstr>SENSASI VESTIBULA </vt:lpstr>
      <vt:lpstr>PowerPoint Presentation</vt:lpstr>
      <vt:lpstr>Sensasi Vestibula </vt:lpstr>
      <vt:lpstr>Sensasi somatis</vt:lpstr>
      <vt:lpstr>Korpuskula pacini</vt:lpstr>
      <vt:lpstr>Input menuju sumsum tulang belakang</vt:lpstr>
      <vt:lpstr>Sensasi somatis </vt:lpstr>
      <vt:lpstr>Sensasi Nyeri</vt:lpstr>
      <vt:lpstr>Stimulus dan lintasan nyeri </vt:lpstr>
      <vt:lpstr>Representasi nyeri dalam otak manusia</vt:lpstr>
      <vt:lpstr>Cara mengatasi Nyeri </vt:lpstr>
      <vt:lpstr>Sensitasi Nyeri</vt:lpstr>
      <vt:lpstr>Sensasi gatal</vt:lpstr>
      <vt:lpstr>Sensasi Gatal</vt:lpstr>
      <vt:lpstr>Indra kimiawi </vt:lpstr>
      <vt:lpstr>Taste </vt:lpstr>
      <vt:lpstr>Taste Receptors </vt:lpstr>
      <vt:lpstr>How many kinds of taste Receptors</vt:lpstr>
      <vt:lpstr>Mekanisme reseptor cita rasa </vt:lpstr>
      <vt:lpstr>Pengodean cita rasa di dalam otak </vt:lpstr>
      <vt:lpstr>Olfaksi </vt:lpstr>
      <vt:lpstr>Reseptor olfaktori</vt:lpstr>
      <vt:lpstr>feromon</vt:lpstr>
      <vt:lpstr>Feromon pada Manusia.</vt:lpstr>
      <vt:lpstr>Synesthesia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stephanieharefa@yahoo.com</dc:creator>
  <cp:lastModifiedBy>stephanieharefa@yahoo.com</cp:lastModifiedBy>
  <cp:revision>40</cp:revision>
  <dcterms:created xsi:type="dcterms:W3CDTF">2016-09-20T21:27:44Z</dcterms:created>
  <dcterms:modified xsi:type="dcterms:W3CDTF">2016-09-22T14:24:51Z</dcterms:modified>
</cp:coreProperties>
</file>