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35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A31F0-931B-4DEE-9095-5725FE27723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92E7F-AC08-4E50-A902-EAF0434E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33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442D-0E52-42D6-A55D-7827B3C5BBC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920F-737A-4D23-A71E-133C44CDE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442D-0E52-42D6-A55D-7827B3C5BBC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920F-737A-4D23-A71E-133C44CDE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442D-0E52-42D6-A55D-7827B3C5BBC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920F-737A-4D23-A71E-133C44CDE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442D-0E52-42D6-A55D-7827B3C5BBC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920F-737A-4D23-A71E-133C44CDE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442D-0E52-42D6-A55D-7827B3C5BBC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920F-737A-4D23-A71E-133C44CDE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442D-0E52-42D6-A55D-7827B3C5BBC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920F-737A-4D23-A71E-133C44CDE4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442D-0E52-42D6-A55D-7827B3C5BBC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920F-737A-4D23-A71E-133C44CDE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442D-0E52-42D6-A55D-7827B3C5BBC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920F-737A-4D23-A71E-133C44CDE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442D-0E52-42D6-A55D-7827B3C5BBC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920F-737A-4D23-A71E-133C44CDE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442D-0E52-42D6-A55D-7827B3C5BBC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47920F-737A-4D23-A71E-133C44CDE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442D-0E52-42D6-A55D-7827B3C5BBC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920F-737A-4D23-A71E-133C44CDE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FB0442D-0E52-42D6-A55D-7827B3C5BBC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C47920F-737A-4D23-A71E-133C44CDE4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543800" cy="1224136"/>
          </a:xfrm>
        </p:spPr>
        <p:txBody>
          <a:bodyPr>
            <a:noAutofit/>
          </a:bodyPr>
          <a:lstStyle/>
          <a:p>
            <a:r>
              <a:rPr lang="id-ID" dirty="0" smtClean="0"/>
              <a:t>Perkembangan &amp; </a:t>
            </a:r>
            <a:r>
              <a:rPr lang="en-US" dirty="0"/>
              <a:t>K</a:t>
            </a:r>
            <a:r>
              <a:rPr lang="id-ID" dirty="0" smtClean="0"/>
              <a:t>e</a:t>
            </a:r>
            <a:r>
              <a:rPr lang="en-US" dirty="0" smtClean="0"/>
              <a:t>p</a:t>
            </a:r>
            <a:r>
              <a:rPr lang="id-ID" dirty="0" smtClean="0"/>
              <a:t>lastisan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420888"/>
            <a:ext cx="4608512" cy="2664296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Athaya</a:t>
            </a:r>
            <a:r>
              <a:rPr lang="en-US" sz="2800" dirty="0" smtClean="0"/>
              <a:t> </a:t>
            </a:r>
            <a:r>
              <a:rPr lang="en-US" sz="2800" dirty="0" err="1" smtClean="0"/>
              <a:t>Dwinda</a:t>
            </a:r>
            <a:r>
              <a:rPr lang="en-US" sz="2800" dirty="0" smtClean="0"/>
              <a:t> Z</a:t>
            </a:r>
          </a:p>
          <a:p>
            <a:r>
              <a:rPr lang="en-US" sz="2800" dirty="0" err="1" smtClean="0"/>
              <a:t>Arif</a:t>
            </a:r>
            <a:r>
              <a:rPr lang="en-US" sz="2800" dirty="0" smtClean="0"/>
              <a:t> </a:t>
            </a:r>
            <a:r>
              <a:rPr lang="en-US" sz="2800" dirty="0" err="1" smtClean="0"/>
              <a:t>Rahman</a:t>
            </a:r>
            <a:endParaRPr lang="en-US" sz="2800" dirty="0" smtClean="0"/>
          </a:p>
          <a:p>
            <a:r>
              <a:rPr lang="en-US" sz="2800" dirty="0" smtClean="0"/>
              <a:t>Clara </a:t>
            </a:r>
            <a:r>
              <a:rPr lang="en-US" sz="2800" dirty="0" err="1" smtClean="0"/>
              <a:t>Triana</a:t>
            </a:r>
            <a:r>
              <a:rPr lang="en-US" sz="2800" dirty="0" smtClean="0"/>
              <a:t> S</a:t>
            </a:r>
          </a:p>
          <a:p>
            <a:r>
              <a:rPr lang="en-US" sz="2800" dirty="0" smtClean="0"/>
              <a:t>Ines Patricia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65760"/>
            <a:ext cx="8352928" cy="830992"/>
          </a:xfrm>
        </p:spPr>
        <p:txBody>
          <a:bodyPr/>
          <a:lstStyle/>
          <a:p>
            <a:r>
              <a:rPr lang="id-ID" dirty="0"/>
              <a:t>Diferensiasi korteks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00628"/>
            <a:ext cx="8640960" cy="3912548"/>
          </a:xfrm>
        </p:spPr>
        <p:txBody>
          <a:bodyPr>
            <a:normAutofit/>
          </a:bodyPr>
          <a:lstStyle/>
          <a:p>
            <a:r>
              <a:rPr lang="id-ID" sz="2400" dirty="0"/>
              <a:t>neuron dewasa eksperimental transplantasi dari satu bagian korteks berkembang ke yang lain mengembangkan sifat-sifat karakteristik lokasi baru mereka (S.K.McConnell, 1992).</a:t>
            </a: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4680520" cy="260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688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864096"/>
          </a:xfrm>
        </p:spPr>
        <p:txBody>
          <a:bodyPr/>
          <a:lstStyle/>
          <a:p>
            <a:r>
              <a:rPr lang="id-ID" dirty="0"/>
              <a:t>Pengalaman dan percabangan dendritik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3312368"/>
          </a:xfrm>
        </p:spPr>
        <p:txBody>
          <a:bodyPr>
            <a:normAutofit/>
          </a:bodyPr>
          <a:lstStyle/>
          <a:p>
            <a:r>
              <a:rPr lang="id-ID" sz="2800" dirty="0"/>
              <a:t>Dale Purves dan R.D.Hadley (1985) mengembangkan metode menyuntikkan pewarna yang memungkinkan mereka untuk memeriksa struktur dari neuron hidup pada waktu yang berbeda, hari ke minggu.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0233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5760"/>
            <a:ext cx="8712968" cy="830992"/>
          </a:xfrm>
        </p:spPr>
        <p:txBody>
          <a:bodyPr/>
          <a:lstStyle/>
          <a:p>
            <a:r>
              <a:rPr lang="id-ID" dirty="0"/>
              <a:t>adaptasi otak pada orang buta sejak bayi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3744416"/>
          </a:xfrm>
        </p:spPr>
        <p:txBody>
          <a:bodyPr/>
          <a:lstStyle/>
          <a:p>
            <a:r>
              <a:rPr lang="id-ID" sz="2400" dirty="0"/>
              <a:t>menonaktifkan korteks oksipital oleh stimulasi magnetik transkranial intens mengganggu kinerja lisan oleh orang-orang buta, tetapi tidak oleh orang-orang terlihat (Amedi, Floel, Knecht, Zohary, &amp; Cohen, 2004)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5112568" cy="256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373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5760"/>
            <a:ext cx="8784976" cy="975008"/>
          </a:xfrm>
        </p:spPr>
        <p:txBody>
          <a:bodyPr/>
          <a:lstStyle/>
          <a:p>
            <a:r>
              <a:rPr lang="id-ID" dirty="0"/>
              <a:t>efek dari pelatihan musik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3672408"/>
          </a:xfrm>
        </p:spPr>
        <p:txBody>
          <a:bodyPr>
            <a:noAutofit/>
          </a:bodyPr>
          <a:lstStyle/>
          <a:p>
            <a:r>
              <a:rPr lang="id-ID" sz="2800" dirty="0"/>
              <a:t>hasil ini menunjukkan bahwa berlatih keterampilan mereorganisasi otak untuk memaksimalkan kinerja skill </a:t>
            </a:r>
          </a:p>
          <a:p>
            <a:endParaRPr lang="id-ID" sz="2800" dirty="0"/>
          </a:p>
          <a:p>
            <a:r>
              <a:rPr lang="id-ID" sz="2800" dirty="0"/>
              <a:t>studi surat dibandingkan musisi muda yang sudah mulai pelatihan musik sebelum usia 7 dengan musisi agak tua yang telah memulai pelatihan musik sebelum berlanjut selama bertahun-tahun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4604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640960" cy="830992"/>
          </a:xfrm>
        </p:spPr>
        <p:txBody>
          <a:bodyPr/>
          <a:lstStyle/>
          <a:p>
            <a:r>
              <a:rPr lang="id-ID" dirty="0"/>
              <a:t>ketika reorganisasi otak pergi terlalu jauh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3744416"/>
          </a:xfrm>
        </p:spPr>
        <p:txBody>
          <a:bodyPr/>
          <a:lstStyle/>
          <a:p>
            <a:r>
              <a:rPr lang="id-ID" sz="2000" dirty="0"/>
              <a:t>biasanya, representasi kortikal diperluas informasi pribadi adalah benefical. Namun, dalam kasus yang ekstrim, reorganisasi menciptakan masalah. Seperti disebutkan ketika orang memainkan instrumen string yang ber jam-jam sehari selama bertahun-tahun, representasi meningkat tangan kiri di korteks somatosensori</a:t>
            </a:r>
          </a:p>
          <a:p>
            <a:endParaRPr lang="id-ID" dirty="0"/>
          </a:p>
          <a:p>
            <a:r>
              <a:rPr lang="id-ID" dirty="0"/>
              <a:t> </a:t>
            </a:r>
            <a:r>
              <a:rPr lang="id-ID" sz="2400" dirty="0"/>
              <a:t>imagine the normal representation  </a:t>
            </a:r>
          </a:p>
          <a:p>
            <a:endParaRPr lang="en-US" sz="2400" dirty="0"/>
          </a:p>
        </p:txBody>
      </p:sp>
      <p:pic>
        <p:nvPicPr>
          <p:cNvPr id="4" name="Picture 2" descr="C:\Users\user\Pictures\phantom_limb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996952"/>
            <a:ext cx="2786604" cy="3266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1554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520940" cy="3212936"/>
          </a:xfrm>
        </p:spPr>
        <p:txBody>
          <a:bodyPr/>
          <a:lstStyle/>
          <a:p>
            <a:pPr algn="ctr"/>
            <a:r>
              <a:rPr lang="en-US" dirty="0" err="1"/>
              <a:t>plastisitas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82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936104"/>
          </a:xfrm>
        </p:spPr>
        <p:txBody>
          <a:bodyPr/>
          <a:lstStyle/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 err="1"/>
              <a:t>kerusakan</a:t>
            </a:r>
            <a:r>
              <a:rPr lang="en-US" sz="2400" dirty="0"/>
              <a:t> </a:t>
            </a:r>
            <a:r>
              <a:rPr lang="en-US" sz="2400" dirty="0" err="1"/>
              <a:t>otak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pemulihan</a:t>
            </a:r>
            <a:r>
              <a:rPr lang="en-US" sz="2400" dirty="0"/>
              <a:t> </a:t>
            </a:r>
            <a:r>
              <a:rPr lang="en-US" sz="2400" dirty="0" err="1"/>
              <a:t>jangka</a:t>
            </a:r>
            <a:r>
              <a:rPr lang="en-US" sz="2400" dirty="0"/>
              <a:t> </a:t>
            </a:r>
            <a:r>
              <a:rPr lang="en-US" sz="2400" dirty="0" err="1"/>
              <a:t>pendek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367240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err="1"/>
              <a:t>penyebab</a:t>
            </a:r>
            <a:r>
              <a:rPr lang="en-US" sz="2800" dirty="0"/>
              <a:t> </a:t>
            </a:r>
            <a:r>
              <a:rPr lang="en-US" sz="2800" dirty="0" err="1"/>
              <a:t>kerusakan</a:t>
            </a:r>
            <a:r>
              <a:rPr lang="en-US" sz="2800" dirty="0"/>
              <a:t> </a:t>
            </a:r>
            <a:r>
              <a:rPr lang="en-US" sz="2800" dirty="0" err="1"/>
              <a:t>otak</a:t>
            </a:r>
            <a:r>
              <a:rPr lang="en-US" sz="2800" dirty="0"/>
              <a:t> </a:t>
            </a:r>
            <a:r>
              <a:rPr lang="en-US" sz="2800" dirty="0" err="1"/>
              <a:t>termasuk</a:t>
            </a:r>
            <a:r>
              <a:rPr lang="en-US" sz="2800" dirty="0"/>
              <a:t> tumor, </a:t>
            </a:r>
            <a:r>
              <a:rPr lang="en-US" sz="2800" dirty="0" err="1"/>
              <a:t>infeksi</a:t>
            </a:r>
            <a:r>
              <a:rPr lang="en-US" sz="2800" dirty="0"/>
              <a:t>, </a:t>
            </a:r>
            <a:r>
              <a:rPr lang="en-US" sz="2800" dirty="0" err="1"/>
              <a:t>radiasi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zat</a:t>
            </a:r>
            <a:r>
              <a:rPr lang="en-US" sz="2800" dirty="0"/>
              <a:t> </a:t>
            </a:r>
            <a:r>
              <a:rPr lang="en-US" sz="2800" dirty="0" err="1"/>
              <a:t>beracun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kondisi</a:t>
            </a:r>
            <a:r>
              <a:rPr lang="en-US" sz="2800" dirty="0"/>
              <a:t> </a:t>
            </a:r>
            <a:r>
              <a:rPr lang="en-US" sz="2800" dirty="0" err="1"/>
              <a:t>degeneratif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penyakit</a:t>
            </a:r>
            <a:r>
              <a:rPr lang="en-US" sz="2800" dirty="0"/>
              <a:t> Parkinson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penyakit</a:t>
            </a:r>
            <a:r>
              <a:rPr lang="en-US" sz="2800" dirty="0"/>
              <a:t> Alzheimer.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/>
              <a:t>penyebab</a:t>
            </a:r>
            <a:r>
              <a:rPr lang="en-US" sz="2800" dirty="0"/>
              <a:t> lain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bekuan</a:t>
            </a:r>
            <a:r>
              <a:rPr lang="en-US" sz="2800" dirty="0"/>
              <a:t> </a:t>
            </a:r>
            <a:r>
              <a:rPr lang="en-US" sz="2800" dirty="0" err="1"/>
              <a:t>darah</a:t>
            </a:r>
            <a:r>
              <a:rPr lang="en-US" sz="2800" dirty="0"/>
              <a:t> yang </a:t>
            </a:r>
            <a:r>
              <a:rPr lang="en-US" sz="2800" dirty="0" err="1"/>
              <a:t>mengganggu</a:t>
            </a:r>
            <a:r>
              <a:rPr lang="en-US" sz="2800" dirty="0"/>
              <a:t> </a:t>
            </a:r>
            <a:r>
              <a:rPr lang="en-US" sz="2800" dirty="0" err="1"/>
              <a:t>aliran</a:t>
            </a:r>
            <a:r>
              <a:rPr lang="en-US" sz="2800" dirty="0"/>
              <a:t> </a:t>
            </a:r>
            <a:r>
              <a:rPr lang="en-US" sz="2800" dirty="0" err="1"/>
              <a:t>darah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otak</a:t>
            </a:r>
            <a:r>
              <a:rPr lang="en-US" sz="28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79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712968" cy="614968"/>
          </a:xfrm>
        </p:spPr>
        <p:txBody>
          <a:bodyPr/>
          <a:lstStyle/>
          <a:p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stroke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3672408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err="1"/>
              <a:t>penyebab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kerusakan</a:t>
            </a:r>
            <a:r>
              <a:rPr lang="en-US" sz="2400" dirty="0"/>
              <a:t> </a:t>
            </a:r>
            <a:r>
              <a:rPr lang="en-US" sz="2400" dirty="0" err="1"/>
              <a:t>otak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orang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tua</a:t>
            </a:r>
            <a:r>
              <a:rPr lang="en-US" sz="2400" dirty="0"/>
              <a:t> (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jarang</a:t>
            </a:r>
            <a:r>
              <a:rPr lang="en-US" sz="2400" dirty="0"/>
              <a:t> di </a:t>
            </a:r>
            <a:r>
              <a:rPr lang="en-US" sz="2400" dirty="0" err="1"/>
              <a:t>muda</a:t>
            </a:r>
            <a:r>
              <a:rPr lang="en-US" sz="2400" dirty="0"/>
              <a:t>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kerugian</a:t>
            </a:r>
            <a:r>
              <a:rPr lang="en-US" sz="2400" dirty="0"/>
              <a:t> </a:t>
            </a:r>
            <a:r>
              <a:rPr lang="en-US" sz="2400" dirty="0" err="1"/>
              <a:t>sementara</a:t>
            </a:r>
            <a:r>
              <a:rPr lang="en-US" sz="2400" dirty="0"/>
              <a:t> </a:t>
            </a:r>
            <a:r>
              <a:rPr lang="en-US" sz="2400" dirty="0" err="1"/>
              <a:t>aliran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area </a:t>
            </a:r>
            <a:r>
              <a:rPr lang="en-US" sz="2400" dirty="0" err="1"/>
              <a:t>otak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stroke,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dikenal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kecelakaan</a:t>
            </a:r>
            <a:r>
              <a:rPr lang="en-US" sz="2400" dirty="0"/>
              <a:t> </a:t>
            </a:r>
            <a:r>
              <a:rPr lang="en-US" sz="2400" dirty="0" err="1"/>
              <a:t>serebrovaskular</a:t>
            </a:r>
            <a:r>
              <a:rPr lang="en-US" sz="2400" dirty="0"/>
              <a:t>. </a:t>
            </a:r>
            <a:r>
              <a:rPr lang="en-US" sz="2400" dirty="0" err="1"/>
              <a:t>jenis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stroke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iskemia</a:t>
            </a:r>
            <a:r>
              <a:rPr lang="en-US" sz="2400" dirty="0"/>
              <a:t>,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bekuan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obstruksi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 di </a:t>
            </a:r>
            <a:r>
              <a:rPr lang="en-US" sz="2400" dirty="0" err="1"/>
              <a:t>arteri</a:t>
            </a:r>
            <a:r>
              <a:rPr lang="en-US" sz="2400" dirty="0"/>
              <a:t>.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perdarahan</a:t>
            </a:r>
            <a:r>
              <a:rPr lang="en-US" sz="2400" dirty="0"/>
              <a:t>,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arteri</a:t>
            </a:r>
            <a:r>
              <a:rPr lang="en-US" sz="2400" dirty="0"/>
              <a:t> </a:t>
            </a:r>
            <a:r>
              <a:rPr lang="en-US" sz="2400" dirty="0" err="1"/>
              <a:t>pecah</a:t>
            </a:r>
            <a:r>
              <a:rPr lang="en-US" sz="2400" dirty="0"/>
              <a:t>. 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1448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perawatan</a:t>
            </a:r>
            <a:r>
              <a:rPr lang="en-US" dirty="0"/>
              <a:t> </a:t>
            </a:r>
            <a:r>
              <a:rPr lang="en-US" dirty="0" err="1"/>
              <a:t>segera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7876356" cy="341171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mendapatkan</a:t>
            </a:r>
            <a:r>
              <a:rPr lang="en-US" sz="2400" dirty="0"/>
              <a:t> </a:t>
            </a:r>
            <a:r>
              <a:rPr lang="en-US" sz="2400" dirty="0" err="1"/>
              <a:t>manfaat</a:t>
            </a:r>
            <a:r>
              <a:rPr lang="en-US" sz="2400" dirty="0"/>
              <a:t> yang </a:t>
            </a:r>
            <a:r>
              <a:rPr lang="en-US" sz="2400" dirty="0" err="1"/>
              <a:t>signifikan</a:t>
            </a:r>
            <a:r>
              <a:rPr lang="en-US" sz="2400" dirty="0"/>
              <a:t>, </a:t>
            </a:r>
            <a:r>
              <a:rPr lang="en-US" sz="2400" dirty="0" err="1"/>
              <a:t>pasien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menerima</a:t>
            </a:r>
            <a:r>
              <a:rPr lang="en-US" sz="2400" dirty="0"/>
              <a:t> </a:t>
            </a:r>
            <a:r>
              <a:rPr lang="en-US" sz="2400" dirty="0" err="1"/>
              <a:t>tPA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3 jam </a:t>
            </a:r>
            <a:r>
              <a:rPr lang="en-US" sz="2400" dirty="0" err="1"/>
              <a:t>setelah</a:t>
            </a:r>
            <a:r>
              <a:rPr lang="en-US" sz="2400" dirty="0"/>
              <a:t> stroke, </a:t>
            </a:r>
            <a:r>
              <a:rPr lang="en-US" sz="2400" dirty="0" err="1"/>
              <a:t>manfaat</a:t>
            </a:r>
            <a:r>
              <a:rPr lang="en-US" sz="2400" dirty="0"/>
              <a:t> </a:t>
            </a:r>
            <a:r>
              <a:rPr lang="en-US" sz="2400" dirty="0" err="1"/>
              <a:t>sedikit</a:t>
            </a:r>
            <a:r>
              <a:rPr lang="en-US" sz="2400" dirty="0"/>
              <a:t> </a:t>
            </a:r>
            <a:r>
              <a:rPr lang="en-US" sz="2400" dirty="0" err="1"/>
              <a:t>walaupun</a:t>
            </a:r>
            <a:r>
              <a:rPr lang="en-US" sz="2400" dirty="0"/>
              <a:t> yang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jam </a:t>
            </a:r>
            <a:r>
              <a:rPr lang="en-US" sz="2400" dirty="0" err="1"/>
              <a:t>berikutnya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326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sejam</a:t>
            </a:r>
            <a:r>
              <a:rPr lang="en-US" dirty="0"/>
              <a:t> </a:t>
            </a:r>
            <a:r>
              <a:rPr lang="en-US" dirty="0" err="1"/>
              <a:t>pertama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7520940" cy="357984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err="1"/>
              <a:t>metode</a:t>
            </a:r>
            <a:r>
              <a:rPr lang="en-US" sz="2800" dirty="0"/>
              <a:t> yang paling </a:t>
            </a:r>
            <a:r>
              <a:rPr lang="en-US" sz="2800" dirty="0" err="1"/>
              <a:t>efektif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mencegah</a:t>
            </a:r>
            <a:r>
              <a:rPr lang="en-US" sz="2800" dirty="0"/>
              <a:t> </a:t>
            </a:r>
            <a:r>
              <a:rPr lang="en-US" sz="2800" dirty="0" err="1"/>
              <a:t>kerusakan</a:t>
            </a:r>
            <a:r>
              <a:rPr lang="en-US" sz="2800" dirty="0"/>
              <a:t> </a:t>
            </a:r>
            <a:r>
              <a:rPr lang="en-US" sz="2800" dirty="0" err="1"/>
              <a:t>otak</a:t>
            </a:r>
            <a:r>
              <a:rPr lang="en-US" sz="2800" dirty="0"/>
              <a:t> </a:t>
            </a:r>
            <a:r>
              <a:rPr lang="en-US" sz="2800" dirty="0" err="1"/>
              <a:t>setelah</a:t>
            </a:r>
            <a:r>
              <a:rPr lang="en-US" sz="2800" dirty="0"/>
              <a:t> stroke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hewan</a:t>
            </a:r>
            <a:r>
              <a:rPr lang="en-US" sz="2800" dirty="0"/>
              <a:t> </a:t>
            </a:r>
            <a:r>
              <a:rPr lang="en-US" sz="2800" dirty="0" err="1"/>
              <a:t>laboratorium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mendinginkan</a:t>
            </a:r>
            <a:r>
              <a:rPr lang="en-US" sz="2800" dirty="0"/>
              <a:t> </a:t>
            </a:r>
            <a:r>
              <a:rPr lang="en-US" sz="2800" dirty="0" err="1"/>
              <a:t>otak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49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86976"/>
          </a:xfrm>
        </p:spPr>
        <p:txBody>
          <a:bodyPr/>
          <a:lstStyle/>
          <a:p>
            <a:r>
              <a:rPr lang="id-ID" dirty="0" smtClean="0"/>
              <a:t>PERKEMBANGAN OTAK</a:t>
            </a:r>
            <a:endParaRPr lang="en-US" dirty="0"/>
          </a:p>
        </p:txBody>
      </p:sp>
      <p:pic>
        <p:nvPicPr>
          <p:cNvPr id="4" name="Shape 116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tretch/>
        </p:blipFill>
        <p:spPr>
          <a:xfrm>
            <a:off x="428596" y="1785926"/>
            <a:ext cx="4143372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00628" y="2524590"/>
            <a:ext cx="3786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b="0" i="1" u="none" strike="noStrike" cap="none" baseline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Prefrontal cortex </a:t>
            </a:r>
            <a:r>
              <a:rPr lang="en-US" b="0" i="0" u="none" strike="noStrike" cap="none" baseline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berkembang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b="0" i="0" u="none" strike="noStrike" cap="none" baseline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secara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b="0" i="0" u="none" strike="noStrike" cap="none" baseline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cepat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b="0" i="0" u="none" strike="noStrike" cap="none" baseline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pada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b="0" i="0" u="none" strike="noStrike" cap="none" baseline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usia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7 </a:t>
            </a:r>
            <a:r>
              <a:rPr lang="en-US" b="0" i="0" u="none" strike="noStrike" cap="none" baseline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sampai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12 </a:t>
            </a:r>
            <a:r>
              <a:rPr lang="en-US" b="0" i="0" u="none" strike="noStrike" cap="none" baseline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bulan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US" b="0" i="1" u="none" strike="noStrike" cap="none" baseline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object permanence</a:t>
            </a:r>
            <a:r>
              <a:rPr lang="id-ID" b="0" i="1" u="none" strike="noStrike" cap="none" baseline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,</a:t>
            </a:r>
            <a:r>
              <a:rPr lang="id-ID" b="0" i="1" u="none" strike="noStrike" cap="none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dibutuhkan untuk memproses sinyal yang muncul dan hilang.</a:t>
            </a:r>
            <a:endParaRPr lang="id-ID" b="0" i="1" u="none" strike="noStrike" cap="none" baseline="0" dirty="0" smtClean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pemulihan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7520940" cy="357984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hari</a:t>
            </a:r>
            <a:r>
              <a:rPr lang="en-US" sz="2800" dirty="0"/>
              <a:t> </a:t>
            </a:r>
            <a:r>
              <a:rPr lang="en-US" sz="2800" dirty="0" err="1"/>
              <a:t>pertama</a:t>
            </a:r>
            <a:r>
              <a:rPr lang="en-US" sz="2800" dirty="0"/>
              <a:t> </a:t>
            </a: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kerusakan</a:t>
            </a:r>
            <a:r>
              <a:rPr lang="en-US" sz="2800" dirty="0"/>
              <a:t> </a:t>
            </a:r>
            <a:r>
              <a:rPr lang="en-US" sz="2800" dirty="0" err="1"/>
              <a:t>otak</a:t>
            </a:r>
            <a:r>
              <a:rPr lang="en-US" sz="2800" dirty="0"/>
              <a:t>,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daerah</a:t>
            </a:r>
            <a:r>
              <a:rPr lang="en-US" sz="2800" dirty="0"/>
              <a:t> </a:t>
            </a:r>
            <a:r>
              <a:rPr lang="en-US" sz="2800" dirty="0" err="1"/>
              <a:t>otak</a:t>
            </a:r>
            <a:r>
              <a:rPr lang="en-US" sz="2800" dirty="0"/>
              <a:t> yang </a:t>
            </a:r>
            <a:r>
              <a:rPr lang="en-US" sz="2800" dirty="0" err="1"/>
              <a:t>masih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 </a:t>
            </a:r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mereorganisasi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1723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stimulasi</a:t>
            </a:r>
            <a:r>
              <a:rPr lang="en-US" dirty="0"/>
              <a:t> </a:t>
            </a:r>
            <a:r>
              <a:rPr lang="en-US" dirty="0" err="1"/>
              <a:t>otak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00628"/>
            <a:ext cx="8136904" cy="357984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err="1"/>
              <a:t>defisit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kerusakan</a:t>
            </a:r>
            <a:r>
              <a:rPr lang="en-US" sz="2400" dirty="0"/>
              <a:t> </a:t>
            </a:r>
            <a:r>
              <a:rPr lang="en-US" sz="2400" dirty="0" err="1"/>
              <a:t>otak</a:t>
            </a:r>
            <a:r>
              <a:rPr lang="en-US" sz="2400" dirty="0"/>
              <a:t> </a:t>
            </a:r>
            <a:r>
              <a:rPr lang="en-US" sz="2400" dirty="0" err="1"/>
              <a:t>mencerminkan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sekedar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sel-sel</a:t>
            </a:r>
            <a:r>
              <a:rPr lang="en-US" sz="2400" dirty="0"/>
              <a:t> yang </a:t>
            </a:r>
            <a:r>
              <a:rPr lang="en-US" sz="2400" dirty="0" err="1"/>
              <a:t>hancur</a:t>
            </a:r>
            <a:r>
              <a:rPr lang="en-US" sz="2400" dirty="0"/>
              <a:t>. </a:t>
            </a:r>
            <a:r>
              <a:rPr lang="en-US" sz="2400" dirty="0" err="1"/>
              <a:t>Kegiatan</a:t>
            </a:r>
            <a:r>
              <a:rPr lang="en-US" sz="2400" dirty="0"/>
              <a:t> di area </a:t>
            </a:r>
            <a:r>
              <a:rPr lang="en-US" sz="2400" dirty="0" err="1"/>
              <a:t>otak</a:t>
            </a:r>
            <a:r>
              <a:rPr lang="en-US" sz="2400" dirty="0"/>
              <a:t> </a:t>
            </a:r>
            <a:r>
              <a:rPr lang="en-US" sz="2400" dirty="0" err="1"/>
              <a:t>merangsang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lain,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kerusakan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</a:t>
            </a:r>
            <a:r>
              <a:rPr lang="en-US" sz="2400" dirty="0" err="1"/>
              <a:t>manapun</a:t>
            </a:r>
            <a:r>
              <a:rPr lang="en-US" sz="2400" dirty="0"/>
              <a:t> </a:t>
            </a:r>
            <a:r>
              <a:rPr lang="en-US" sz="2400" dirty="0" err="1"/>
              <a:t>merampas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lain </a:t>
            </a:r>
            <a:r>
              <a:rPr lang="en-US" sz="2400" dirty="0" err="1"/>
              <a:t>stimulasi</a:t>
            </a:r>
            <a:r>
              <a:rPr lang="en-US" sz="2400" dirty="0"/>
              <a:t> normal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demikian</a:t>
            </a:r>
            <a:r>
              <a:rPr lang="en-US" sz="2400" dirty="0"/>
              <a:t> </a:t>
            </a:r>
            <a:r>
              <a:rPr lang="en-US" sz="2400" dirty="0" err="1"/>
              <a:t>mengganggu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sehat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92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akson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00628"/>
            <a:ext cx="7876356" cy="357984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err="1"/>
              <a:t>meskipun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hancur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diganti</a:t>
            </a:r>
            <a:r>
              <a:rPr lang="en-US" sz="2400" dirty="0"/>
              <a:t>, </a:t>
            </a:r>
            <a:r>
              <a:rPr lang="en-US" sz="2400" dirty="0" err="1"/>
              <a:t>akson</a:t>
            </a:r>
            <a:r>
              <a:rPr lang="en-US" sz="2400" dirty="0"/>
              <a:t> yang </a:t>
            </a:r>
            <a:r>
              <a:rPr lang="en-US" sz="2400" dirty="0" err="1"/>
              <a:t>rusak</a:t>
            </a:r>
            <a:r>
              <a:rPr lang="en-US" sz="2400" dirty="0"/>
              <a:t> </a:t>
            </a:r>
            <a:r>
              <a:rPr lang="en-US" sz="2400" dirty="0" err="1"/>
              <a:t>lakukan</a:t>
            </a:r>
            <a:r>
              <a:rPr lang="en-US" sz="2400" dirty="0"/>
              <a:t> </a:t>
            </a:r>
            <a:r>
              <a:rPr lang="en-US" sz="2400" dirty="0" err="1"/>
              <a:t>tumbuh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keadaan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. neuron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saraf</a:t>
            </a:r>
            <a:r>
              <a:rPr lang="en-US" sz="2400" dirty="0"/>
              <a:t> </a:t>
            </a:r>
            <a:r>
              <a:rPr lang="en-US" sz="2400" dirty="0" err="1"/>
              <a:t>perifer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sumsum</a:t>
            </a:r>
            <a:r>
              <a:rPr lang="en-US" sz="2400" dirty="0"/>
              <a:t> </a:t>
            </a:r>
            <a:r>
              <a:rPr lang="en-US" sz="2400" dirty="0" err="1"/>
              <a:t>tulang</a:t>
            </a:r>
            <a:r>
              <a:rPr lang="en-US" sz="2400" dirty="0"/>
              <a:t> </a:t>
            </a:r>
            <a:r>
              <a:rPr lang="en-US" sz="2400" dirty="0" err="1"/>
              <a:t>belakang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akson</a:t>
            </a:r>
            <a:r>
              <a:rPr lang="en-US" sz="2400" dirty="0"/>
              <a:t> yang </a:t>
            </a:r>
            <a:r>
              <a:rPr lang="en-US" sz="2400" dirty="0" err="1"/>
              <a:t>membentang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anggota</a:t>
            </a:r>
            <a:r>
              <a:rPr lang="en-US" sz="2400" dirty="0"/>
              <a:t> </a:t>
            </a:r>
            <a:r>
              <a:rPr lang="en-US" sz="2400" dirty="0" err="1"/>
              <a:t>badan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5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tumbuh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7948364" cy="362774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err="1"/>
              <a:t>otak</a:t>
            </a:r>
            <a:r>
              <a:rPr lang="en-US" sz="2800" dirty="0"/>
              <a:t> </a:t>
            </a:r>
            <a:r>
              <a:rPr lang="en-US" sz="2800" dirty="0" err="1"/>
              <a:t>terus</a:t>
            </a:r>
            <a:r>
              <a:rPr lang="en-US" sz="2800" dirty="0"/>
              <a:t> </a:t>
            </a:r>
            <a:r>
              <a:rPr lang="en-US" sz="2800" dirty="0" err="1"/>
              <a:t>menambah</a:t>
            </a:r>
            <a:r>
              <a:rPr lang="en-US" sz="2800" dirty="0"/>
              <a:t> </a:t>
            </a:r>
            <a:r>
              <a:rPr lang="en-US" sz="2800" dirty="0" err="1"/>
              <a:t>cabang</a:t>
            </a:r>
            <a:r>
              <a:rPr lang="en-US" sz="2800" dirty="0"/>
              <a:t> </a:t>
            </a:r>
            <a:r>
              <a:rPr lang="en-US" sz="2800" dirty="0" err="1"/>
              <a:t>baru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akson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dendrit</a:t>
            </a:r>
            <a:r>
              <a:rPr lang="en-US" sz="2800" dirty="0"/>
              <a:t>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menarik</a:t>
            </a:r>
            <a:r>
              <a:rPr lang="en-US" sz="2800" dirty="0"/>
              <a:t> yang lama. </a:t>
            </a:r>
            <a:r>
              <a:rPr lang="en-US" sz="2800" dirty="0" err="1"/>
              <a:t>kerusakan</a:t>
            </a:r>
            <a:r>
              <a:rPr lang="en-US" sz="2800" dirty="0"/>
              <a:t> </a:t>
            </a:r>
            <a:r>
              <a:rPr lang="en-US" sz="2800" dirty="0" err="1"/>
              <a:t>otak</a:t>
            </a:r>
            <a:r>
              <a:rPr lang="en-US" sz="2800" dirty="0"/>
              <a:t> </a:t>
            </a:r>
            <a:r>
              <a:rPr lang="en-US" sz="2800" dirty="0" err="1"/>
              <a:t>mempercepat</a:t>
            </a:r>
            <a:r>
              <a:rPr lang="en-US" sz="2800" dirty="0"/>
              <a:t> proses </a:t>
            </a:r>
            <a:r>
              <a:rPr lang="en-US" sz="2800" dirty="0" err="1"/>
              <a:t>itu</a:t>
            </a:r>
            <a:r>
              <a:rPr lang="en-US" sz="2800" dirty="0"/>
              <a:t>. </a:t>
            </a: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kehilangan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set </a:t>
            </a:r>
            <a:r>
              <a:rPr lang="en-US" sz="2800" dirty="0" err="1"/>
              <a:t>akson</a:t>
            </a:r>
            <a:r>
              <a:rPr lang="en-US" sz="2800" dirty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6812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132856"/>
            <a:ext cx="7520940" cy="980688"/>
          </a:xfrm>
        </p:spPr>
        <p:txBody>
          <a:bodyPr/>
          <a:lstStyle/>
          <a:p>
            <a:r>
              <a:rPr lang="en-US" dirty="0"/>
              <a:t>What it’s Denervation </a:t>
            </a:r>
            <a:r>
              <a:rPr lang="en-US" dirty="0" err="1"/>
              <a:t>Supersensitivity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0823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720080"/>
          </a:xfrm>
        </p:spPr>
        <p:txBody>
          <a:bodyPr/>
          <a:lstStyle/>
          <a:p>
            <a:r>
              <a:rPr lang="en-US" sz="1800" dirty="0"/>
              <a:t>Reorganized Sensory Representations and the Phantom Limb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81084"/>
            <a:ext cx="3693065" cy="35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132026"/>
            <a:ext cx="3456384" cy="387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018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65760"/>
            <a:ext cx="8280920" cy="542960"/>
          </a:xfrm>
        </p:spPr>
        <p:txBody>
          <a:bodyPr/>
          <a:lstStyle/>
          <a:p>
            <a:r>
              <a:rPr lang="en-US" dirty="0"/>
              <a:t>Learned </a:t>
            </a:r>
            <a:r>
              <a:rPr lang="en-US" dirty="0" err="1"/>
              <a:t>Adjusments</a:t>
            </a:r>
            <a:r>
              <a:rPr lang="en-US" dirty="0"/>
              <a:t> in Behavior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00138"/>
            <a:ext cx="4752528" cy="384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683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PERKEMBANGAN OTAK</a:t>
            </a:r>
            <a:endParaRPr lang="en-US" dirty="0"/>
          </a:p>
        </p:txBody>
      </p:sp>
      <p:pic>
        <p:nvPicPr>
          <p:cNvPr id="4" name="Shape 109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tretch/>
        </p:blipFill>
        <p:spPr>
          <a:xfrm>
            <a:off x="2339752" y="1268760"/>
            <a:ext cx="4536504" cy="367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Pertumbuhan dan perkembangan Axon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3888432"/>
          </a:xfrm>
        </p:spPr>
        <p:txBody>
          <a:bodyPr>
            <a:normAutofit fontScale="47500" lnSpcReduction="20000"/>
          </a:bodyPr>
          <a:lstStyle/>
          <a:p>
            <a:r>
              <a:rPr lang="id-ID" sz="4500" dirty="0" smtClean="0"/>
              <a:t>Ada 5 Tahap perkembangan </a:t>
            </a:r>
            <a:r>
              <a:rPr lang="id-ID" sz="4500" dirty="0" smtClean="0"/>
              <a:t>neuron</a:t>
            </a:r>
            <a:r>
              <a:rPr lang="en-US" sz="4500" dirty="0" smtClean="0"/>
              <a:t>,</a:t>
            </a:r>
            <a:r>
              <a:rPr lang="id-ID" sz="4500" dirty="0" smtClean="0"/>
              <a:t> yaitu</a:t>
            </a:r>
            <a:r>
              <a:rPr lang="en-US" sz="4500" dirty="0" smtClean="0"/>
              <a:t>;</a:t>
            </a:r>
          </a:p>
          <a:p>
            <a:endParaRPr lang="id-ID" dirty="0" smtClean="0"/>
          </a:p>
          <a:p>
            <a:pPr marL="914400" lvl="0" indent="-52070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id-ID" sz="40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1. </a:t>
            </a:r>
            <a:r>
              <a:rPr lang="en-US" sz="40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Proliferasi</a:t>
            </a:r>
            <a:endParaRPr lang="id-ID" sz="4000" dirty="0" smtClean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914400" lvl="0" indent="-52070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id-ID" sz="40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	Pembentukan neuron-neuron yang baru</a:t>
            </a:r>
          </a:p>
          <a:p>
            <a:pPr marL="914400" lvl="0" indent="-52070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id-ID" sz="40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2. </a:t>
            </a:r>
            <a:r>
              <a:rPr lang="en-US" sz="40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Migrasi</a:t>
            </a:r>
            <a:endParaRPr lang="id-ID" sz="4000" dirty="0" smtClean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914400" lvl="0" indent="-52070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id-ID" sz="40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	Sel-sel berdiferensiasi menjadi neuron dan glia dan bergerak menuju lokasi akhir di dalam otak.</a:t>
            </a:r>
            <a:endParaRPr lang="en-US" sz="4000" dirty="0" smtClean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914400" lvl="0" indent="-52070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id-ID" sz="40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3. </a:t>
            </a:r>
            <a:r>
              <a:rPr lang="en-US" sz="40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Diferensiasi</a:t>
            </a:r>
            <a:endParaRPr lang="id-ID" sz="4000" dirty="0" smtClean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914400" lvl="0" indent="-52070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id-ID" sz="40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	Membentuk axon dan dendrit yang merupakan ciri khusus neuron</a:t>
            </a:r>
            <a:endParaRPr lang="en-US" sz="4000" dirty="0" smtClean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914400" lvl="0" indent="-52070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id-ID" sz="40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4. </a:t>
            </a:r>
            <a:r>
              <a:rPr lang="en-US" sz="40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Mielinasi</a:t>
            </a:r>
            <a:endParaRPr lang="id-ID" sz="4000" dirty="0" smtClean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914400" lvl="0" indent="-52070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id-ID" sz="40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	proses glia menghasilkan materi lemak insulasi yang mengakselerasi transmisi impuls pada sejumlah besar axon hewan vertebrata</a:t>
            </a:r>
            <a:endParaRPr lang="en-US" sz="4000" dirty="0" smtClean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914400" lvl="0" indent="-52070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id-ID" sz="40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5. </a:t>
            </a:r>
            <a:r>
              <a:rPr lang="en-US" sz="40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Sinaptogenesis</a:t>
            </a:r>
            <a:endParaRPr lang="id-ID" sz="4000" dirty="0" smtClean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914400" lvl="0" indent="-52070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id-ID" sz="40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	Neuron terus menerus membentuk sinapsis baru dan menyingkirkan sinapsis lama.</a:t>
            </a:r>
            <a:endParaRPr lang="en-US" sz="4000" dirty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 </a:t>
            </a:r>
            <a:r>
              <a:rPr lang="en-US" dirty="0" err="1" smtClean="0"/>
              <a:t>baru</a:t>
            </a:r>
            <a:r>
              <a:rPr lang="en-US" dirty="0" smtClean="0"/>
              <a:t> di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96752"/>
            <a:ext cx="7520940" cy="3579849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Neuron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menumbuhkan</a:t>
            </a:r>
            <a:r>
              <a:rPr lang="en-US" sz="2400" dirty="0" smtClean="0"/>
              <a:t> </a:t>
            </a:r>
            <a:r>
              <a:rPr lang="en-US" sz="2400" dirty="0" err="1" smtClean="0"/>
              <a:t>aksonnya</a:t>
            </a:r>
            <a:r>
              <a:rPr lang="en-US" sz="2400" dirty="0" smtClean="0"/>
              <a:t> </a:t>
            </a:r>
            <a:r>
              <a:rPr lang="en-US" sz="2400" dirty="0" err="1" smtClean="0"/>
              <a:t>menuju</a:t>
            </a:r>
            <a:r>
              <a:rPr lang="en-US" sz="2400" dirty="0" smtClean="0"/>
              <a:t> </a:t>
            </a:r>
            <a:r>
              <a:rPr lang="en-US" sz="2400" dirty="0" err="1" smtClean="0"/>
              <a:t>lokasi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tepat</a:t>
            </a:r>
            <a:r>
              <a:rPr lang="en-US" sz="2400" dirty="0" smtClean="0"/>
              <a:t> di </a:t>
            </a:r>
            <a:r>
              <a:rPr lang="en-US" sz="2400" dirty="0" err="1" smtClean="0"/>
              <a:t>otak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lanjutan</a:t>
            </a:r>
            <a:r>
              <a:rPr lang="en-US" sz="2400" dirty="0" smtClean="0"/>
              <a:t> </a:t>
            </a:r>
            <a:r>
              <a:rPr lang="en-US" sz="2400" dirty="0" err="1" smtClean="0"/>
              <a:t>menemukan</a:t>
            </a:r>
            <a:r>
              <a:rPr lang="en-US" sz="2400" dirty="0" smtClean="0"/>
              <a:t> </a:t>
            </a:r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  <a:r>
              <a:rPr lang="en-US" sz="2400" dirty="0" err="1" smtClean="0"/>
              <a:t>sel-sel</a:t>
            </a:r>
            <a:r>
              <a:rPr lang="en-US" sz="2400" dirty="0" smtClean="0"/>
              <a:t> </a:t>
            </a:r>
            <a:r>
              <a:rPr lang="en-US" sz="2400" dirty="0" err="1" smtClean="0"/>
              <a:t>didalam</a:t>
            </a:r>
            <a:r>
              <a:rPr lang="en-US" sz="2400" dirty="0" smtClean="0"/>
              <a:t> </a:t>
            </a:r>
            <a:r>
              <a:rPr lang="en-US" sz="2400" dirty="0" err="1" smtClean="0"/>
              <a:t>otak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berkembang</a:t>
            </a:r>
            <a:r>
              <a:rPr lang="en-US" sz="2400" dirty="0" smtClean="0"/>
              <a:t>,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induk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induk</a:t>
            </a:r>
            <a:r>
              <a:rPr lang="en-US" sz="2400" dirty="0" smtClean="0"/>
              <a:t>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berpindah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bulbus</a:t>
            </a:r>
            <a:r>
              <a:rPr lang="en-US" sz="2400" dirty="0" smtClean="0"/>
              <a:t> </a:t>
            </a:r>
            <a:r>
              <a:rPr lang="en-US" sz="2400" dirty="0" err="1" smtClean="0"/>
              <a:t>faktori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bertransformasi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glia </a:t>
            </a:r>
            <a:r>
              <a:rPr lang="en-US" sz="2400" dirty="0" err="1" smtClean="0"/>
              <a:t>atau</a:t>
            </a:r>
            <a:r>
              <a:rPr lang="en-US" sz="2400" dirty="0" smtClean="0"/>
              <a:t> neuron.</a:t>
            </a:r>
          </a:p>
          <a:p>
            <a:r>
              <a:rPr lang="en-US" sz="2400" dirty="0" err="1" smtClean="0"/>
              <a:t>Pembentukan</a:t>
            </a:r>
            <a:r>
              <a:rPr lang="en-US" sz="2400" dirty="0" smtClean="0"/>
              <a:t> neuron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otak</a:t>
            </a:r>
            <a:r>
              <a:rPr lang="en-US" sz="2400" dirty="0" smtClean="0"/>
              <a:t> </a:t>
            </a:r>
            <a:r>
              <a:rPr lang="en-US" sz="2400" dirty="0" err="1" smtClean="0"/>
              <a:t>mamalia</a:t>
            </a:r>
            <a:r>
              <a:rPr lang="en-US" sz="2400" dirty="0"/>
              <a:t> </a:t>
            </a:r>
            <a:r>
              <a:rPr lang="en-US" sz="2400" dirty="0" err="1" smtClean="0"/>
              <a:t>dewasa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neuron </a:t>
            </a:r>
            <a:r>
              <a:rPr lang="en-US" sz="2400" dirty="0" err="1" smtClean="0"/>
              <a:t>olfaktori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hipokampus</a:t>
            </a:r>
            <a:r>
              <a:rPr lang="en-US" sz="2400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ntarell"/>
              <a:buNone/>
            </a:pPr>
            <a:r>
              <a:rPr lang="en-US" sz="3600" b="1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Pencarian</a:t>
            </a:r>
            <a:r>
              <a:rPr lang="en-US" sz="3600" b="1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3600" b="1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jejak</a:t>
            </a:r>
            <a:r>
              <a:rPr lang="en-US" sz="3600" b="1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3600" b="1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kimiawi</a:t>
            </a:r>
            <a:r>
              <a:rPr lang="en-US" sz="3600" b="1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3600" b="1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melalui</a:t>
            </a:r>
            <a:r>
              <a:rPr lang="en-US" sz="3600" b="1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3600" b="1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akson</a:t>
            </a:r>
            <a:endParaRPr lang="en-US" sz="3600" b="1" i="0" u="none" strike="noStrike" cap="none" baseline="0" dirty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457200" y="1417638"/>
            <a:ext cx="8229600" cy="25355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Percobaan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dilakukan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oleh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Paul Weiss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dengan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mencangkok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kaki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tambahan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pada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seekor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salamander,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darisitu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ia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melihat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tumbuhnya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akson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di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kaki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cangkokan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tersebut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.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Hasilnya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, kaki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cangkokan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salamander 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dapat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bergerak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seirama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dengan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kaki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di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sisi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lainnya</a:t>
            </a:r>
            <a:r>
              <a:rPr lang="en-US" sz="295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. </a:t>
            </a: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endParaRPr sz="2950" b="0" i="0" u="none" strike="noStrike" cap="none" baseline="0" dirty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900" y="4135798"/>
            <a:ext cx="3606800" cy="243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8100" y="4135796"/>
            <a:ext cx="3441700" cy="243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Gradien Kimia Akson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7584" y="1340768"/>
            <a:ext cx="7520940" cy="3579849"/>
          </a:xfrm>
        </p:spPr>
        <p:txBody>
          <a:bodyPr>
            <a:normAutofit/>
          </a:bodyPr>
          <a:lstStyle/>
          <a:p>
            <a:pPr marL="438912" lvl="0" indent="-324612">
              <a:spcBef>
                <a:spcPts val="0"/>
              </a:spcBef>
              <a:buClr>
                <a:schemeClr val="accent1"/>
              </a:buClr>
              <a:buSzPct val="80000"/>
              <a:buFont typeface="Noto Symbol"/>
              <a:buChar char="◼"/>
            </a:pPr>
            <a:r>
              <a:rPr lang="en-US" sz="2800" b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Hampir</a:t>
            </a:r>
            <a:r>
              <a:rPr lang="en-US" sz="2800" b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semua</a:t>
            </a:r>
            <a:r>
              <a:rPr lang="en-US" sz="2800" b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akson</a:t>
            </a:r>
            <a:r>
              <a:rPr lang="en-US" sz="2800" b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tumbuh</a:t>
            </a:r>
            <a:r>
              <a:rPr lang="en-US" sz="2800" b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ke</a:t>
            </a:r>
            <a:r>
              <a:rPr lang="en-US" sz="2800" b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target yang </a:t>
            </a:r>
            <a:r>
              <a:rPr lang="en-US" sz="2800" b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tepat</a:t>
            </a:r>
            <a:r>
              <a:rPr lang="en-US" sz="2800" b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. </a:t>
            </a:r>
            <a:r>
              <a:rPr lang="en-US" sz="2800" b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Bagaimana</a:t>
            </a:r>
            <a:r>
              <a:rPr lang="en-US" sz="2800" b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?</a:t>
            </a:r>
          </a:p>
          <a:p>
            <a:pPr marL="438912" lvl="0" indent="-324612">
              <a:spcBef>
                <a:spcPts val="0"/>
              </a:spcBef>
              <a:buClr>
                <a:schemeClr val="accent1"/>
              </a:buClr>
              <a:buSzPct val="80000"/>
              <a:buFont typeface="Noto Symbol"/>
              <a:buChar char="◼"/>
            </a:pPr>
            <a:r>
              <a:rPr lang="en-US" sz="2800" b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Akson</a:t>
            </a:r>
            <a:r>
              <a:rPr lang="en-US" sz="2800" b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yang </a:t>
            </a:r>
            <a:r>
              <a:rPr lang="en-US" sz="2800" b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sedang</a:t>
            </a:r>
            <a:r>
              <a:rPr lang="en-US" sz="2800" b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tumbuh</a:t>
            </a:r>
            <a:r>
              <a:rPr lang="en-US" sz="2800" b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akan</a:t>
            </a:r>
            <a:r>
              <a:rPr lang="en-US" sz="2800" b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mengikuti</a:t>
            </a:r>
            <a:r>
              <a:rPr lang="en-US" sz="2800" b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sebuah</a:t>
            </a:r>
            <a:r>
              <a:rPr lang="en-US" sz="2800" b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jalur</a:t>
            </a:r>
            <a:r>
              <a:rPr lang="en-US" sz="2800" b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yang </a:t>
            </a:r>
            <a:r>
              <a:rPr lang="en-US" sz="2800" b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dibentuk</a:t>
            </a:r>
            <a:r>
              <a:rPr lang="en-US" sz="2800" b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oleh</a:t>
            </a:r>
            <a:r>
              <a:rPr lang="en-US" sz="2800" b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molekul</a:t>
            </a:r>
            <a:r>
              <a:rPr lang="en-US" sz="2800" b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permukaan</a:t>
            </a:r>
            <a:r>
              <a:rPr lang="en-US" sz="2800" b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sel</a:t>
            </a:r>
            <a:r>
              <a:rPr lang="en-US" sz="2800" b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, </a:t>
            </a:r>
            <a:r>
              <a:rPr lang="en-US" sz="2800" b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dalam</a:t>
            </a:r>
            <a:r>
              <a:rPr lang="en-US" sz="2800" b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proses</a:t>
            </a:r>
            <a:r>
              <a:rPr lang="en-US" sz="2800" b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yang </a:t>
            </a:r>
            <a:r>
              <a:rPr lang="en-US" sz="2800" b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memandu</a:t>
            </a:r>
            <a:r>
              <a:rPr lang="en-US" sz="2800" b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akson</a:t>
            </a:r>
            <a:r>
              <a:rPr lang="en-US" sz="2800" b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menuju</a:t>
            </a:r>
            <a:r>
              <a:rPr lang="en-US" sz="2800" b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arah</a:t>
            </a:r>
            <a:r>
              <a:rPr lang="en-US" sz="2800" b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yang </a:t>
            </a:r>
            <a:r>
              <a:rPr lang="en-US" sz="2800" b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benar</a:t>
            </a:r>
            <a:r>
              <a:rPr lang="en-US" sz="2800" b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, </a:t>
            </a:r>
            <a:r>
              <a:rPr lang="en-US" sz="2800" b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akson</a:t>
            </a:r>
            <a:r>
              <a:rPr lang="en-US" sz="2800" b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ditarik</a:t>
            </a:r>
            <a:r>
              <a:rPr lang="en-US" sz="2800" b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oleh</a:t>
            </a:r>
            <a:r>
              <a:rPr lang="en-US" sz="2800" b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sebagian</a:t>
            </a:r>
            <a:r>
              <a:rPr lang="en-US" sz="2800" b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zat</a:t>
            </a:r>
            <a:r>
              <a:rPr lang="en-US" sz="2800" b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kimia</a:t>
            </a:r>
            <a:r>
              <a:rPr lang="en-US" sz="2800" b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/>
        </p:nvSpPr>
        <p:spPr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ntarell"/>
              <a:buNone/>
            </a:pPr>
            <a:r>
              <a:rPr lang="en-US" sz="3200" b="0" i="0" u="none" strike="noStrike" cap="none" baseline="0" dirty="0" err="1">
                <a:latin typeface="Cantarell"/>
                <a:ea typeface="Cantarell"/>
                <a:cs typeface="Cantarell"/>
                <a:sym typeface="Cantarell"/>
              </a:rPr>
              <a:t>Rentannya</a:t>
            </a:r>
            <a:r>
              <a:rPr lang="en-US" sz="3200" b="0" i="0" u="none" strike="noStrike" cap="none" baseline="0" dirty="0"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3200" b="0" i="0" u="none" strike="noStrike" cap="none" baseline="0" dirty="0" err="1">
                <a:latin typeface="Cantarell"/>
                <a:ea typeface="Cantarell"/>
                <a:cs typeface="Cantarell"/>
                <a:sym typeface="Cantarell"/>
              </a:rPr>
              <a:t>Otak</a:t>
            </a:r>
            <a:r>
              <a:rPr lang="en-US" sz="3200" b="0" i="0" u="none" strike="noStrike" cap="none" baseline="0" dirty="0">
                <a:latin typeface="Cantarell"/>
                <a:ea typeface="Cantarell"/>
                <a:cs typeface="Cantarell"/>
                <a:sym typeface="Cantarell"/>
              </a:rPr>
              <a:t> yang </a:t>
            </a:r>
            <a:r>
              <a:rPr lang="en-US" sz="3200" b="0" i="0" u="none" strike="noStrike" cap="none" baseline="0" dirty="0" err="1">
                <a:latin typeface="Cantarell"/>
                <a:ea typeface="Cantarell"/>
                <a:cs typeface="Cantarell"/>
                <a:sym typeface="Cantarell"/>
              </a:rPr>
              <a:t>sedang</a:t>
            </a:r>
            <a:r>
              <a:rPr lang="en-US" sz="3200" b="0" i="0" u="none" strike="noStrike" cap="none" baseline="0" dirty="0"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3200" b="0" i="0" u="none" strike="noStrike" cap="none" baseline="0" dirty="0" err="1">
                <a:latin typeface="Cantarell"/>
                <a:ea typeface="Cantarell"/>
                <a:cs typeface="Cantarell"/>
                <a:sym typeface="Cantarell"/>
              </a:rPr>
              <a:t>Berkembang</a:t>
            </a:r>
            <a:endParaRPr lang="en-US" sz="3200" b="0" i="0" u="none" strike="noStrike" cap="none" baseline="0" dirty="0"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107504" y="1447800"/>
            <a:ext cx="8731696" cy="48307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just" rtl="0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Otak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yang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sedang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berkembang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sangat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rentan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terhadap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gangguan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kimia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. </a:t>
            </a:r>
          </a:p>
          <a:p>
            <a:pPr marL="339725" marR="0" lvl="0" indent="-339725" algn="just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339725" marR="0" lvl="0" indent="-339725" algn="just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Banyak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bahan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kimia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yang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pada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tahap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dewasa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hanya</a:t>
            </a:r>
            <a:r>
              <a:rPr lang="en-US" sz="28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menyebabkan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gangguan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ringan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tetapi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pada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tahap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awal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perkembangan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otak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dapat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menyebabkan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gangguan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otak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permanen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/>
        </p:nvSpPr>
        <p:spPr>
          <a:xfrm>
            <a:off x="381000" y="427037"/>
            <a:ext cx="8229600" cy="3001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9725" marR="0" lvl="0" indent="-339725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1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Fetal Alcohol </a:t>
            </a:r>
            <a:r>
              <a:rPr lang="en-US" sz="2800" b="0" i="1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Syndrom</a:t>
            </a:r>
            <a:r>
              <a:rPr lang="en-US" sz="2800" b="0" i="1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	 	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Sebuah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kondisi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yang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ditandai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dengan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sikap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hiperaktif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,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impulsif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,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kesulitan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mempertahankan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perhatian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,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keterbelakangan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mental,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masalah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pergerakan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,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kelainan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jantung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dan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kelainan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wajah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3429000"/>
            <a:ext cx="2590800" cy="302259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/>
          <p:nvPr/>
        </p:nvSpPr>
        <p:spPr>
          <a:xfrm>
            <a:off x="4314639" y="552433"/>
            <a:ext cx="409759" cy="304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48000" cap="flat">
            <a:solidFill>
              <a:srgbClr val="B07E0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3429000"/>
            <a:ext cx="3886200" cy="302259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/>
          <p:nvPr/>
        </p:nvSpPr>
        <p:spPr>
          <a:xfrm>
            <a:off x="3505200" y="4343400"/>
            <a:ext cx="1219199" cy="8381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48000" cap="flat">
            <a:solidFill>
              <a:srgbClr val="B07E0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108</TotalTime>
  <Words>757</Words>
  <Application>Microsoft Office PowerPoint</Application>
  <PresentationFormat>On-screen Show (4:3)</PresentationFormat>
  <Paragraphs>73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Angles</vt:lpstr>
      <vt:lpstr>Perkembangan &amp; Keplastisan Otak</vt:lpstr>
      <vt:lpstr>PERKEMBANGAN OTAK</vt:lpstr>
      <vt:lpstr>PERKEMBANGAN OTAK</vt:lpstr>
      <vt:lpstr>Pertumbuhan dan perkembangan Axon</vt:lpstr>
      <vt:lpstr>Neuron baru di masa depan</vt:lpstr>
      <vt:lpstr>PowerPoint Presentation</vt:lpstr>
      <vt:lpstr>Gradien Kimia Akson</vt:lpstr>
      <vt:lpstr>PowerPoint Presentation</vt:lpstr>
      <vt:lpstr>PowerPoint Presentation</vt:lpstr>
      <vt:lpstr>Diferensiasi korteks</vt:lpstr>
      <vt:lpstr>Pengalaman dan percabangan dendritik</vt:lpstr>
      <vt:lpstr>adaptasi otak pada orang buta sejak bayi</vt:lpstr>
      <vt:lpstr>efek dari pelatihan musik</vt:lpstr>
      <vt:lpstr>ketika reorganisasi otak pergi terlalu jauh</vt:lpstr>
      <vt:lpstr>plastisitas setelah kerusakan otak </vt:lpstr>
      <vt:lpstr> kerusakan otak dan pemulihan jangka pendek </vt:lpstr>
      <vt:lpstr>mengurangi bahaya dari stroke</vt:lpstr>
      <vt:lpstr>perawatan segera</vt:lpstr>
      <vt:lpstr>setelah sejam pertama</vt:lpstr>
      <vt:lpstr>mekanisme kemudian pemulihan</vt:lpstr>
      <vt:lpstr>peningkatan stimulasi otak</vt:lpstr>
      <vt:lpstr>pertumbuhan kembali dari akson</vt:lpstr>
      <vt:lpstr>tumbuh</vt:lpstr>
      <vt:lpstr>What it’s Denervation Supersensitivity?</vt:lpstr>
      <vt:lpstr>Reorganized Sensory Representations and the Phantom Limb</vt:lpstr>
      <vt:lpstr>Learned Adjusments in Behavior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Perkembangan &amp; keplastisan</dc:title>
  <dc:creator>ASUS</dc:creator>
  <cp:lastModifiedBy>user</cp:lastModifiedBy>
  <cp:revision>15</cp:revision>
  <dcterms:created xsi:type="dcterms:W3CDTF">2016-09-11T12:16:39Z</dcterms:created>
  <dcterms:modified xsi:type="dcterms:W3CDTF">2016-09-16T05:36:58Z</dcterms:modified>
</cp:coreProperties>
</file>