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8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9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0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1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9" r:id="rId2"/>
    <p:sldMasterId id="2147483701" r:id="rId3"/>
    <p:sldMasterId id="2147483719" r:id="rId4"/>
    <p:sldMasterId id="2147483737" r:id="rId5"/>
    <p:sldMasterId id="2147483761" r:id="rId6"/>
    <p:sldMasterId id="2147483791" r:id="rId7"/>
    <p:sldMasterId id="2147483809" r:id="rId8"/>
    <p:sldMasterId id="2147483826" r:id="rId9"/>
    <p:sldMasterId id="2147483838" r:id="rId10"/>
    <p:sldMasterId id="2147483855" r:id="rId11"/>
    <p:sldMasterId id="2147483873" r:id="rId12"/>
  </p:sldMasterIdLst>
  <p:sldIdLst>
    <p:sldId id="256" r:id="rId13"/>
    <p:sldId id="266" r:id="rId14"/>
    <p:sldId id="274" r:id="rId15"/>
    <p:sldId id="275" r:id="rId16"/>
    <p:sldId id="276" r:id="rId17"/>
    <p:sldId id="277" r:id="rId18"/>
    <p:sldId id="265" r:id="rId19"/>
    <p:sldId id="278" r:id="rId20"/>
    <p:sldId id="263" r:id="rId21"/>
    <p:sldId id="268" r:id="rId22"/>
    <p:sldId id="269" r:id="rId23"/>
    <p:sldId id="264" r:id="rId24"/>
    <p:sldId id="258" r:id="rId25"/>
    <p:sldId id="257" r:id="rId26"/>
    <p:sldId id="273" r:id="rId27"/>
    <p:sldId id="262" r:id="rId28"/>
    <p:sldId id="271" r:id="rId29"/>
    <p:sldId id="272" r:id="rId30"/>
    <p:sldId id="259" r:id="rId31"/>
    <p:sldId id="260" r:id="rId32"/>
    <p:sldId id="261" r:id="rId33"/>
    <p:sldId id="27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6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872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5402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679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4940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326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778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401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746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447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428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8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53244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332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683377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252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07712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59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5788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670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784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5988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21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875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3156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6938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8069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304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4868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861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4371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959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173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10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41404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863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08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6997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4053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2309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2661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603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8300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274804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42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268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267211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0202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8162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5696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49190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2818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3326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4437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7621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89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3125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3238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3584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6318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8472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2044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241669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5711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530963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2872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43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9281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796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88376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2307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99794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6142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9042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6091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0994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3805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83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29968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6469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34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8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41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31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38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0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42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2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99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721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663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04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864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0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639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541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997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0324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3025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692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3555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016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243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8177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7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841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432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9726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4041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3090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9600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889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088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414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320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7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10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110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75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500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900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082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892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277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434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125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69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5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516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94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6492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377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1364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782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026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811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28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7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45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6494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835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8460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400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739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830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887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312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963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327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47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790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2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993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0148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300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8316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784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1219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805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96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406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1171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753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858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8270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8959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818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4022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9202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234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17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45.xml"/><Relationship Id="rId16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slideLayout" Target="../slideLayouts/slideLayout15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8.jpe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1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2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25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0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74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3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5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02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8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2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7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290623-3990-41C7-9AEE-5CD06B1CBF78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7FCC214-C27D-432F-93C8-309981BE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2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asil gambar untuk anatomi otak dan sistem sar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906" y="875459"/>
            <a:ext cx="6425827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asil gambar untuk anatomi otak dan sistem sara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9247" cy="429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9050" y="5126037"/>
            <a:ext cx="5370196" cy="16557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Irma </a:t>
            </a:r>
            <a:r>
              <a:rPr lang="en-US" dirty="0" err="1" smtClean="0"/>
              <a:t>Prilisiana</a:t>
            </a:r>
            <a:r>
              <a:rPr lang="en-US" dirty="0" smtClean="0"/>
              <a:t> </a:t>
            </a:r>
            <a:r>
              <a:rPr lang="en-US" dirty="0" err="1" smtClean="0"/>
              <a:t>Paskahwati</a:t>
            </a:r>
            <a:r>
              <a:rPr lang="en-US" dirty="0" smtClean="0"/>
              <a:t>		2014031018</a:t>
            </a:r>
          </a:p>
          <a:p>
            <a:r>
              <a:rPr lang="en-US" dirty="0" err="1" smtClean="0"/>
              <a:t>Herlita</a:t>
            </a:r>
            <a:r>
              <a:rPr lang="en-US" dirty="0" smtClean="0"/>
              <a:t>				2016031016</a:t>
            </a:r>
          </a:p>
          <a:p>
            <a:r>
              <a:rPr lang="en-US" dirty="0" err="1" smtClean="0"/>
              <a:t>Anugrah</a:t>
            </a:r>
            <a:r>
              <a:rPr lang="en-US" dirty="0" smtClean="0"/>
              <a:t> </a:t>
            </a:r>
            <a:r>
              <a:rPr lang="en-US" dirty="0" err="1" smtClean="0"/>
              <a:t>Permata</a:t>
            </a:r>
            <a:r>
              <a:rPr lang="en-US" dirty="0" smtClean="0"/>
              <a:t> Sari		2016031006</a:t>
            </a:r>
          </a:p>
          <a:p>
            <a:r>
              <a:rPr lang="en-US" dirty="0" smtClean="0"/>
              <a:t>Layla </a:t>
            </a:r>
            <a:r>
              <a:rPr lang="en-US" dirty="0" err="1" smtClean="0"/>
              <a:t>Nurul</a:t>
            </a:r>
            <a:r>
              <a:rPr lang="en-US" dirty="0" smtClean="0"/>
              <a:t> </a:t>
            </a:r>
            <a:r>
              <a:rPr lang="en-US" dirty="0" err="1" smtClean="0"/>
              <a:t>Af’idati</a:t>
            </a:r>
            <a:r>
              <a:rPr lang="en-US" dirty="0" smtClean="0"/>
              <a:t>		2016031021</a:t>
            </a:r>
          </a:p>
          <a:p>
            <a:r>
              <a:rPr lang="en-US" dirty="0" err="1" smtClean="0"/>
              <a:t>Christoffel</a:t>
            </a:r>
            <a:r>
              <a:rPr lang="en-US" dirty="0" smtClean="0"/>
              <a:t> </a:t>
            </a:r>
            <a:r>
              <a:rPr lang="en-US" dirty="0" err="1" smtClean="0"/>
              <a:t>Eithan</a:t>
            </a:r>
            <a:r>
              <a:rPr lang="en-US" dirty="0" smtClean="0"/>
              <a:t> </a:t>
            </a:r>
            <a:r>
              <a:rPr lang="en-US" dirty="0" err="1" smtClean="0"/>
              <a:t>Umboh</a:t>
            </a:r>
            <a:r>
              <a:rPr lang="en-US" dirty="0" smtClean="0"/>
              <a:t>		2016031011</a:t>
            </a:r>
            <a:endParaRPr lang="en-US" dirty="0"/>
          </a:p>
        </p:txBody>
      </p:sp>
      <p:pic>
        <p:nvPicPr>
          <p:cNvPr id="2054" name="Picture 6" descr="Hasil gambar untuk EEG dan M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3" y="2856334"/>
            <a:ext cx="5697071" cy="402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0895" y="1373094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Chapter 4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00866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sil gambar untuk the foreb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119" y="1587426"/>
            <a:ext cx="6202270" cy="452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22775" y="2058424"/>
            <a:ext cx="30838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terbesar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otak</a:t>
            </a:r>
            <a:r>
              <a:rPr lang="en-US" sz="2000" dirty="0" smtClean="0"/>
              <a:t> </a:t>
            </a:r>
            <a:r>
              <a:rPr lang="en-US" sz="2000" dirty="0" err="1" smtClean="0"/>
              <a:t>mamalia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292787" y="5325036"/>
            <a:ext cx="3343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medulla, </a:t>
            </a:r>
            <a:r>
              <a:rPr lang="en-US" dirty="0" err="1" smtClean="0"/>
              <a:t>spons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/>
              <a:t> </a:t>
            </a:r>
            <a:r>
              <a:rPr lang="en-US" dirty="0" smtClean="0"/>
              <a:t>cerebellum (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21223" y="5001870"/>
            <a:ext cx="3343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medulla, </a:t>
            </a:r>
            <a:r>
              <a:rPr lang="en-US" dirty="0" err="1" smtClean="0"/>
              <a:t>spons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/>
              <a:t> </a:t>
            </a:r>
            <a:r>
              <a:rPr lang="en-US" dirty="0" smtClean="0"/>
              <a:t>cerebellum (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).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8861" y="417356"/>
            <a:ext cx="9601196" cy="1303867"/>
          </a:xfrm>
        </p:spPr>
        <p:txBody>
          <a:bodyPr/>
          <a:lstStyle/>
          <a:p>
            <a:r>
              <a:rPr lang="en-US" dirty="0" err="1" smtClean="0"/>
              <a:t>Bagian-bagian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81323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Limbic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3883" y="2519082"/>
            <a:ext cx="5033682" cy="3747246"/>
          </a:xfrm>
        </p:spPr>
        <p:txBody>
          <a:bodyPr/>
          <a:lstStyle/>
          <a:p>
            <a:r>
              <a:rPr lang="en-US" dirty="0" err="1" smtClean="0"/>
              <a:t>Terletak</a:t>
            </a:r>
            <a:r>
              <a:rPr lang="en-US" dirty="0" smtClean="0"/>
              <a:t> di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tengah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yang </a:t>
            </a:r>
            <a:r>
              <a:rPr lang="en-US" dirty="0" err="1" smtClean="0"/>
              <a:t>membungkus</a:t>
            </a:r>
            <a:r>
              <a:rPr lang="en-US" dirty="0" smtClean="0"/>
              <a:t> </a:t>
            </a:r>
            <a:r>
              <a:rPr lang="en-US" i="1" dirty="0" smtClean="0"/>
              <a:t>brainstem.</a:t>
            </a:r>
          </a:p>
          <a:p>
            <a:endParaRPr lang="en-US" i="1" dirty="0"/>
          </a:p>
          <a:p>
            <a:r>
              <a:rPr lang="en-US" dirty="0" err="1" smtClean="0"/>
              <a:t>Komponen</a:t>
            </a:r>
            <a:r>
              <a:rPr lang="en-US" dirty="0" smtClean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Olfactory </a:t>
            </a:r>
            <a:r>
              <a:rPr lang="en-US" dirty="0" smtClean="0"/>
              <a:t>bulb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Thalamus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Hypothalamus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Amygdala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Hippocampus</a:t>
            </a:r>
            <a:endParaRPr lang="en-US" dirty="0" smtClean="0"/>
          </a:p>
        </p:txBody>
      </p:sp>
      <p:pic>
        <p:nvPicPr>
          <p:cNvPr id="4" name="Picture 2" descr="Hasil gambar untuk fungsi dari otak depan (forebrai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33" y="2545148"/>
            <a:ext cx="5743427" cy="364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670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Cerebral Cortex</a:t>
            </a:r>
            <a:endParaRPr lang="en-US" dirty="0"/>
          </a:p>
        </p:txBody>
      </p:sp>
      <p:pic>
        <p:nvPicPr>
          <p:cNvPr id="5" name="Picture 2" descr="Hasil gambar untuk comparison of mammalian bra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446" y="1986522"/>
            <a:ext cx="7589512" cy="428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844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620"/>
            <a:ext cx="10515600" cy="1325563"/>
          </a:xfrm>
        </p:spPr>
        <p:txBody>
          <a:bodyPr/>
          <a:lstStyle/>
          <a:p>
            <a:r>
              <a:rPr lang="en-US" dirty="0" smtClean="0"/>
              <a:t>The Cerebral </a:t>
            </a:r>
            <a:r>
              <a:rPr lang="en-US" dirty="0" smtClean="0"/>
              <a:t>Cortex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9389"/>
            <a:ext cx="5715000" cy="333804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i="1" dirty="0" err="1" smtClean="0"/>
              <a:t>Cerbral</a:t>
            </a:r>
            <a:r>
              <a:rPr lang="en-US" i="1" dirty="0" smtClean="0"/>
              <a:t> Cortex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6 layer </a:t>
            </a:r>
            <a:r>
              <a:rPr lang="en-US" dirty="0" err="1" smtClean="0"/>
              <a:t>dari</a:t>
            </a:r>
            <a:r>
              <a:rPr lang="en-US" dirty="0" smtClean="0"/>
              <a:t> neuron.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diatur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tersusun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perpendicular.</a:t>
            </a:r>
            <a:endParaRPr lang="en-US" dirty="0"/>
          </a:p>
        </p:txBody>
      </p:sp>
      <p:pic>
        <p:nvPicPr>
          <p:cNvPr id="5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91596"/>
            <a:ext cx="5254326" cy="555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66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Cerebral Cortex</a:t>
            </a:r>
            <a:endParaRPr lang="en-US" dirty="0"/>
          </a:p>
        </p:txBody>
      </p:sp>
      <p:pic>
        <p:nvPicPr>
          <p:cNvPr id="4" name="Picture 2" descr="http://fungsi.web.id/wp-content/uploads/2015/03/Lobus-parietal-400x2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623" y="1529290"/>
            <a:ext cx="5286003" cy="359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475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Prefrontal Cortex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6" descr="http://thebrain.mcgill.ca/flash/a/a_05/a_05_cr/a_05_cr_her/a_05_cr_her_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120" y="1778464"/>
            <a:ext cx="8409904" cy="329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995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asil gambar untuk pertanya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306" y="508561"/>
            <a:ext cx="6235328" cy="623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9024" y="2967335"/>
            <a:ext cx="10053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How do the parts work together??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0420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Correlating Brain Anatomy With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Tahun</a:t>
            </a:r>
            <a:r>
              <a:rPr lang="en-US" dirty="0" smtClean="0"/>
              <a:t> 1800, Franz Gall </a:t>
            </a:r>
            <a:r>
              <a:rPr lang="en-US" dirty="0" err="1" smtClean="0"/>
              <a:t>mengamati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orang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kenangan</a:t>
            </a:r>
            <a:r>
              <a:rPr lang="en-US" dirty="0" smtClean="0"/>
              <a:t> </a:t>
            </a:r>
            <a:r>
              <a:rPr lang="en-US" dirty="0" err="1" smtClean="0"/>
              <a:t>lisan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menonjol</a:t>
            </a:r>
            <a:r>
              <a:rPr lang="en-US" dirty="0" smtClean="0"/>
              <a:t>.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menyimpulkan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memori</a:t>
            </a:r>
            <a:r>
              <a:rPr lang="en-US" dirty="0" smtClean="0"/>
              <a:t> verbal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area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CT SCAN </a:t>
            </a:r>
            <a:r>
              <a:rPr lang="en-US" dirty="0" err="1" smtClean="0"/>
              <a:t>dan</a:t>
            </a:r>
            <a:r>
              <a:rPr lang="en-US" dirty="0" smtClean="0"/>
              <a:t> MRI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modern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anatomi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Hasil gambar untuk ct sc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09999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67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187" y="313765"/>
            <a:ext cx="10515600" cy="1325563"/>
          </a:xfrm>
        </p:spPr>
        <p:txBody>
          <a:bodyPr/>
          <a:lstStyle/>
          <a:p>
            <a:r>
              <a:rPr lang="en-US" dirty="0" smtClean="0"/>
              <a:t>Recording brain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5891" y="1812844"/>
            <a:ext cx="8861612" cy="2423894"/>
          </a:xfrm>
        </p:spPr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merekam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lain: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EEG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MEG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F-MRI</a:t>
            </a:r>
            <a:endParaRPr lang="en-US" dirty="0"/>
          </a:p>
        </p:txBody>
      </p:sp>
      <p:pic>
        <p:nvPicPr>
          <p:cNvPr id="8194" name="Picture 2" descr="Hasil gambar untuk e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561" y="3840720"/>
            <a:ext cx="4687827" cy="298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asil gambar untuk MAGNETOENCEPHALOGRA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048" y="0"/>
            <a:ext cx="2794746" cy="381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asil gambar untuk fM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20" y="2765354"/>
            <a:ext cx="2464174" cy="328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45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Effects of Brain Damage</a:t>
            </a:r>
          </a:p>
          <a:p>
            <a:endParaRPr lang="en-US" dirty="0"/>
          </a:p>
          <a:p>
            <a:r>
              <a:rPr lang="en-US" dirty="0" smtClean="0"/>
              <a:t>Effect of Brain stimulation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mengganggu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, </a:t>
            </a:r>
            <a:r>
              <a:rPr lang="en-US" dirty="0" err="1" smtClean="0"/>
              <a:t>rangsangan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376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Nervous 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825625"/>
            <a:ext cx="4074459" cy="4351338"/>
          </a:xfrm>
        </p:spPr>
        <p:txBody>
          <a:bodyPr>
            <a:normAutofit/>
          </a:bodyPr>
          <a:lstStyle/>
          <a:p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Saraf</a:t>
            </a:r>
            <a:r>
              <a:rPr lang="en-US" sz="2800" dirty="0"/>
              <a:t> </a:t>
            </a:r>
            <a:r>
              <a:rPr lang="en-US" sz="2800" dirty="0" err="1" smtClean="0"/>
              <a:t>Pusat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err="1" smtClean="0"/>
              <a:t>Otak</a:t>
            </a:r>
            <a:r>
              <a:rPr lang="en-US" sz="2400" dirty="0" smtClean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Sumsum</a:t>
            </a:r>
            <a:r>
              <a:rPr lang="en-US" sz="2400" dirty="0"/>
              <a:t> </a:t>
            </a:r>
            <a:r>
              <a:rPr lang="en-US" sz="2400" dirty="0" err="1"/>
              <a:t>tulang</a:t>
            </a:r>
            <a:r>
              <a:rPr lang="en-US" sz="2400" dirty="0"/>
              <a:t> </a:t>
            </a:r>
            <a:r>
              <a:rPr lang="en-US" sz="2400" dirty="0" err="1" smtClean="0"/>
              <a:t>belakang</a:t>
            </a:r>
            <a:endParaRPr lang="en-US" sz="2400" dirty="0"/>
          </a:p>
          <a:p>
            <a:endParaRPr lang="en-US" sz="2800" dirty="0"/>
          </a:p>
          <a:p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saraf</a:t>
            </a:r>
            <a:r>
              <a:rPr lang="en-US" sz="2800" dirty="0"/>
              <a:t> </a:t>
            </a:r>
            <a:r>
              <a:rPr lang="en-US" sz="2800" dirty="0" err="1" smtClean="0"/>
              <a:t>Perifer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/>
              <a:t>Saraf</a:t>
            </a:r>
            <a:r>
              <a:rPr lang="en-US" sz="2400" dirty="0"/>
              <a:t> </a:t>
            </a:r>
            <a:r>
              <a:rPr lang="en-US" sz="2400" dirty="0" err="1"/>
              <a:t>diluar</a:t>
            </a:r>
            <a:r>
              <a:rPr lang="en-US" sz="2400" dirty="0"/>
              <a:t> </a:t>
            </a:r>
            <a:r>
              <a:rPr lang="en-US" sz="2400" dirty="0" err="1"/>
              <a:t>otak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sumsum</a:t>
            </a:r>
            <a:r>
              <a:rPr lang="en-US" sz="2400" dirty="0"/>
              <a:t> </a:t>
            </a:r>
            <a:r>
              <a:rPr lang="en-US" sz="2400" dirty="0" err="1"/>
              <a:t>tulang</a:t>
            </a:r>
            <a:r>
              <a:rPr lang="en-US" sz="2400" dirty="0"/>
              <a:t> </a:t>
            </a:r>
            <a:r>
              <a:rPr lang="en-US" sz="2400" dirty="0" err="1"/>
              <a:t>belakang</a:t>
            </a:r>
            <a:r>
              <a:rPr lang="en-US" sz="2400" dirty="0"/>
              <a:t> (</a:t>
            </a:r>
            <a:r>
              <a:rPr lang="en-US" sz="2400" dirty="0" err="1"/>
              <a:t>saraf</a:t>
            </a:r>
            <a:r>
              <a:rPr lang="en-US" sz="2400" dirty="0"/>
              <a:t> di </a:t>
            </a:r>
            <a:r>
              <a:rPr lang="en-US" sz="2400" dirty="0" err="1"/>
              <a:t>lengan</a:t>
            </a:r>
            <a:r>
              <a:rPr lang="en-US" sz="2400" dirty="0"/>
              <a:t>, kaki,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6115" y="247820"/>
            <a:ext cx="4635932" cy="643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508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asil gambar untuk intellig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590" y="254975"/>
            <a:ext cx="6706410" cy="670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9791" y="2357715"/>
            <a:ext cx="88324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Does brain size have anything 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to do with intelligence??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976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82" y="2094850"/>
            <a:ext cx="4692525" cy="388077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Perbandingan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spesies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err="1" smtClean="0"/>
              <a:t>Perbandingan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Perbandingan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laki-laki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perempuan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146" name="Picture 2" descr="Hasil gambar untuk perbandingan otak pria dan wan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381499"/>
            <a:ext cx="49530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asil gambar untuk perbandingan otak antar spes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968" y="897128"/>
            <a:ext cx="523875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064" y="480688"/>
            <a:ext cx="8596668" cy="1320800"/>
          </a:xfrm>
        </p:spPr>
        <p:txBody>
          <a:bodyPr/>
          <a:lstStyle/>
          <a:p>
            <a:r>
              <a:rPr lang="en-US" dirty="0" smtClean="0"/>
              <a:t>Differences in brain size and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46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405" y="2823882"/>
            <a:ext cx="8596668" cy="1320800"/>
          </a:xfrm>
        </p:spPr>
        <p:txBody>
          <a:bodyPr/>
          <a:lstStyle/>
          <a:p>
            <a:r>
              <a:rPr lang="en-US" dirty="0" smtClean="0"/>
              <a:t>Thank you…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0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1448" y="1418478"/>
            <a:ext cx="4379258" cy="4993341"/>
          </a:xfrm>
        </p:spPr>
        <p:txBody>
          <a:bodyPr/>
          <a:lstStyle/>
          <a:p>
            <a:pPr marL="285750" indent="-285750"/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organ </a:t>
            </a:r>
            <a:r>
              <a:rPr lang="en-US" dirty="0" err="1"/>
              <a:t>organ</a:t>
            </a:r>
            <a:r>
              <a:rPr lang="en-US" dirty="0"/>
              <a:t> </a:t>
            </a:r>
            <a:r>
              <a:rPr lang="en-US" dirty="0" err="1"/>
              <a:t>indera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saraf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&amp;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saraf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Otot</a:t>
            </a:r>
            <a:endParaRPr lang="en-US" dirty="0"/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sadar</a:t>
            </a:r>
            <a:r>
              <a:rPr lang="en-US" dirty="0"/>
              <a:t> &amp;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merasakan</a:t>
            </a:r>
            <a:r>
              <a:rPr lang="en-US" dirty="0"/>
              <a:t> </a:t>
            </a:r>
            <a:r>
              <a:rPr lang="en-US" dirty="0" err="1"/>
              <a:t>rangsangan</a:t>
            </a:r>
            <a:r>
              <a:rPr lang="en-US" dirty="0"/>
              <a:t> </a:t>
            </a:r>
            <a:r>
              <a:rPr lang="en-US" dirty="0" err="1"/>
              <a:t>eksternal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88" y="660960"/>
            <a:ext cx="511175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309" y="314325"/>
            <a:ext cx="5163186" cy="1320800"/>
          </a:xfrm>
        </p:spPr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Saraf</a:t>
            </a:r>
            <a:r>
              <a:rPr lang="en-US" dirty="0"/>
              <a:t> </a:t>
            </a:r>
            <a:r>
              <a:rPr lang="en-US" dirty="0" err="1"/>
              <a:t>Somatik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68032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8756" y="309563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Sistem</a:t>
            </a:r>
            <a:r>
              <a:rPr lang="en-US" sz="3200" dirty="0" smtClean="0"/>
              <a:t> </a:t>
            </a:r>
            <a:r>
              <a:rPr lang="en-US" sz="3200" dirty="0" err="1" smtClean="0"/>
              <a:t>Saraf</a:t>
            </a:r>
            <a:r>
              <a:rPr lang="en-US" sz="3200" dirty="0" smtClean="0"/>
              <a:t> </a:t>
            </a:r>
            <a:r>
              <a:rPr lang="en-US" sz="3200" dirty="0" err="1" smtClean="0"/>
              <a:t>Otonom</a:t>
            </a:r>
            <a:endParaRPr lang="en-US" sz="3200" dirty="0"/>
          </a:p>
        </p:txBody>
      </p:sp>
      <p:sp>
        <p:nvSpPr>
          <p:cNvPr id="5" name="Text Placeholder 3"/>
          <p:cNvSpPr>
            <a:spLocks noGrp="1"/>
          </p:cNvSpPr>
          <p:nvPr>
            <p:ph idx="1"/>
          </p:nvPr>
        </p:nvSpPr>
        <p:spPr>
          <a:xfrm>
            <a:off x="757518" y="1801905"/>
            <a:ext cx="3688976" cy="4850187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Berfungsi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Mengontrol</a:t>
            </a:r>
            <a:r>
              <a:rPr lang="en-US" sz="2400" dirty="0" smtClean="0"/>
              <a:t> </a:t>
            </a:r>
            <a:r>
              <a:rPr lang="en-US" sz="2400" dirty="0" err="1" smtClean="0"/>
              <a:t>Hati</a:t>
            </a:r>
            <a:r>
              <a:rPr lang="en-US" sz="2400" dirty="0" smtClean="0"/>
              <a:t>, </a:t>
            </a:r>
            <a:r>
              <a:rPr lang="en-US" sz="2400" dirty="0" err="1" smtClean="0"/>
              <a:t>Usus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organ lain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Atau</a:t>
            </a:r>
            <a:r>
              <a:rPr lang="en-US" sz="2400" dirty="0" smtClean="0"/>
              <a:t> 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r>
              <a:rPr lang="en-US" sz="2400" dirty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sadar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Terbagi</a:t>
            </a:r>
            <a:r>
              <a:rPr lang="en-US" sz="2400" dirty="0" smtClean="0"/>
              <a:t> </a:t>
            </a:r>
            <a:r>
              <a:rPr lang="en-US" sz="2400" dirty="0" err="1" smtClean="0"/>
              <a:t>lagi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2: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saraf</a:t>
            </a:r>
            <a:r>
              <a:rPr lang="en-US" sz="2400" dirty="0" smtClean="0"/>
              <a:t> </a:t>
            </a:r>
            <a:r>
              <a:rPr lang="en-US" sz="2400" dirty="0" err="1" smtClean="0"/>
              <a:t>simpatik</a:t>
            </a:r>
            <a:r>
              <a:rPr lang="en-US" sz="2400" dirty="0" smtClean="0"/>
              <a:t> &amp; </a:t>
            </a:r>
            <a:r>
              <a:rPr lang="en-US" sz="2400" dirty="0" err="1" smtClean="0"/>
              <a:t>Parasimpatik</a:t>
            </a:r>
            <a:endParaRPr lang="en-US" sz="2400" dirty="0"/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556" y="309563"/>
            <a:ext cx="511175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665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Sumsum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483" y="864108"/>
            <a:ext cx="5638799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736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43" y="1435505"/>
            <a:ext cx="7010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536023" y="1426540"/>
            <a:ext cx="276847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Otak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Manusia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6019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sil gambar untuk the foreb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924" y="1623285"/>
            <a:ext cx="6202270" cy="452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59388" y="2128768"/>
            <a:ext cx="30838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terbesar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mamalia</a:t>
            </a:r>
            <a:r>
              <a:rPr lang="en-US" dirty="0" smtClean="0"/>
              <a:t>,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cerebrum</a:t>
            </a:r>
            <a:r>
              <a:rPr lang="en-US" dirty="0" smtClean="0"/>
              <a:t>.</a:t>
            </a:r>
            <a:endParaRPr lang="en-US" i="1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08055" y="5423648"/>
            <a:ext cx="3343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medulla, </a:t>
            </a:r>
            <a:r>
              <a:rPr lang="en-US" dirty="0" err="1" smtClean="0"/>
              <a:t>spons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/>
              <a:t> </a:t>
            </a:r>
            <a:r>
              <a:rPr lang="en-US" dirty="0" smtClean="0"/>
              <a:t>cerebellum (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1293" y="5001870"/>
            <a:ext cx="3343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medulla, </a:t>
            </a:r>
            <a:r>
              <a:rPr lang="en-US" dirty="0" err="1" smtClean="0"/>
              <a:t>spons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/>
              <a:t> </a:t>
            </a:r>
            <a:r>
              <a:rPr lang="en-US" dirty="0" smtClean="0"/>
              <a:t>cerebellum (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).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Bagian-bagian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811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Hindbrain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5035"/>
            <a:ext cx="4979395" cy="4526327"/>
          </a:xfrm>
        </p:spPr>
        <p:txBody>
          <a:bodyPr/>
          <a:lstStyle/>
          <a:p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medulla, pons, </a:t>
            </a:r>
            <a:r>
              <a:rPr lang="en-US" dirty="0" err="1" smtClean="0"/>
              <a:t>dan</a:t>
            </a:r>
            <a:r>
              <a:rPr lang="en-US" dirty="0" smtClean="0"/>
              <a:t> cerebellum (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smtClean="0"/>
              <a:t>Medulla </a:t>
            </a:r>
            <a:r>
              <a:rPr lang="en-US" dirty="0" err="1" smtClean="0"/>
              <a:t>dan</a:t>
            </a:r>
            <a:r>
              <a:rPr lang="en-US" dirty="0" smtClean="0"/>
              <a:t> pons </a:t>
            </a:r>
            <a:r>
              <a:rPr lang="en-US" dirty="0" err="1" smtClean="0"/>
              <a:t>mengontrol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vital reflex (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bernapas</a:t>
            </a:r>
            <a:r>
              <a:rPr lang="en-US" dirty="0" smtClean="0"/>
              <a:t>, heart rate, </a:t>
            </a:r>
            <a:r>
              <a:rPr lang="en-US" dirty="0" err="1" smtClean="0"/>
              <a:t>pengularan</a:t>
            </a:r>
            <a:r>
              <a:rPr lang="en-US" dirty="0" smtClean="0"/>
              <a:t> saliva, </a:t>
            </a:r>
            <a:r>
              <a:rPr lang="en-US" dirty="0" err="1" smtClean="0"/>
              <a:t>batuk</a:t>
            </a:r>
            <a:r>
              <a:rPr lang="en-US" dirty="0" smtClean="0"/>
              <a:t>, </a:t>
            </a:r>
            <a:r>
              <a:rPr lang="en-US" dirty="0" err="1" smtClean="0"/>
              <a:t>bersin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Cerebellum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mengandalikan</a:t>
            </a:r>
            <a:r>
              <a:rPr lang="en-US" dirty="0" smtClean="0"/>
              <a:t> </a:t>
            </a:r>
            <a:r>
              <a:rPr lang="en-US" dirty="0" err="1" smtClean="0"/>
              <a:t>pergerakan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medulla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berakibat</a:t>
            </a:r>
            <a:r>
              <a:rPr lang="en-US" dirty="0" smtClean="0"/>
              <a:t> fatal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mengancam</a:t>
            </a:r>
            <a:r>
              <a:rPr lang="en-US" dirty="0" smtClean="0"/>
              <a:t> </a:t>
            </a:r>
            <a:r>
              <a:rPr lang="en-US" dirty="0" err="1" smtClean="0"/>
              <a:t>nyawa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/>
              <a:t>.</a:t>
            </a:r>
          </a:p>
        </p:txBody>
      </p:sp>
      <p:pic>
        <p:nvPicPr>
          <p:cNvPr id="2050" name="Picture 2" descr="Hasil gambar untuk hindb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835" y="1067962"/>
            <a:ext cx="5345633" cy="542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177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Forebrain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yang paling </a:t>
            </a:r>
            <a:r>
              <a:rPr lang="en-US" dirty="0" err="1" smtClean="0"/>
              <a:t>terbesar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(</a:t>
            </a:r>
            <a:r>
              <a:rPr lang="en-US" i="1" dirty="0" smtClean="0"/>
              <a:t>Cerebrum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paling </a:t>
            </a:r>
            <a:r>
              <a:rPr lang="en-US" dirty="0" err="1" smtClean="0"/>
              <a:t>utama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forebrain: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memproses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berpikir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/>
              <a:t>Memori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/>
              <a:t>Bahasa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/>
              <a:t>Kemampuan</a:t>
            </a:r>
            <a:r>
              <a:rPr lang="en-US" dirty="0" smtClean="0"/>
              <a:t> visual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2" descr="http://fungsi.web.id/wp-content/uploads/2015/03/Lobus-parietal-400x2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852" y="2249705"/>
            <a:ext cx="4016188" cy="273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asil gambar untuk belahan dari fore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770" y="3534281"/>
            <a:ext cx="4673236" cy="261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93674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0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1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2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5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8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9.xml><?xml version="1.0" encoding="utf-8"?>
<a:theme xmlns:a="http://schemas.openxmlformats.org/drawingml/2006/main" name="1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619</TotalTime>
  <Words>438</Words>
  <Application>Microsoft Office PowerPoint</Application>
  <PresentationFormat>Widescreen</PresentationFormat>
  <Paragraphs>91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22</vt:i4>
      </vt:variant>
    </vt:vector>
  </HeadingPairs>
  <TitlesOfParts>
    <vt:vector size="46" baseType="lpstr">
      <vt:lpstr>Arial</vt:lpstr>
      <vt:lpstr>Calibri</vt:lpstr>
      <vt:lpstr>Calibri Light</vt:lpstr>
      <vt:lpstr>Century Gothic</vt:lpstr>
      <vt:lpstr>Corbel</vt:lpstr>
      <vt:lpstr>Garamond</vt:lpstr>
      <vt:lpstr>Trebuchet MS</vt:lpstr>
      <vt:lpstr>Tw Cen MT</vt:lpstr>
      <vt:lpstr>Tw Cen MT Condensed</vt:lpstr>
      <vt:lpstr>Wingdings</vt:lpstr>
      <vt:lpstr>Wingdings 2</vt:lpstr>
      <vt:lpstr>Wingdings 3</vt:lpstr>
      <vt:lpstr>Facet</vt:lpstr>
      <vt:lpstr>Retrospect</vt:lpstr>
      <vt:lpstr>Organic</vt:lpstr>
      <vt:lpstr>Ion Boardroom</vt:lpstr>
      <vt:lpstr>Integral</vt:lpstr>
      <vt:lpstr>Office Theme</vt:lpstr>
      <vt:lpstr>1_Organic</vt:lpstr>
      <vt:lpstr>1_Facet</vt:lpstr>
      <vt:lpstr>1_Frame</vt:lpstr>
      <vt:lpstr>2_Facet</vt:lpstr>
      <vt:lpstr>Slice</vt:lpstr>
      <vt:lpstr>1_Retrospect</vt:lpstr>
      <vt:lpstr>Chapter 4</vt:lpstr>
      <vt:lpstr>Structure Nervous System</vt:lpstr>
      <vt:lpstr>Sistem Saraf Somatik:</vt:lpstr>
      <vt:lpstr>Sistem Saraf Otonom</vt:lpstr>
      <vt:lpstr>Sumsum Tulang Belakang</vt:lpstr>
      <vt:lpstr>PowerPoint Presentation</vt:lpstr>
      <vt:lpstr>Bagian-bagian Otak:</vt:lpstr>
      <vt:lpstr>The Hindbrain</vt:lpstr>
      <vt:lpstr>The Forebrain</vt:lpstr>
      <vt:lpstr>Bagian-bagian Otak:</vt:lpstr>
      <vt:lpstr>Limbic System</vt:lpstr>
      <vt:lpstr>The Cerebral Cortex</vt:lpstr>
      <vt:lpstr>The Cerebral Cortex</vt:lpstr>
      <vt:lpstr>The Cerebral Cortex</vt:lpstr>
      <vt:lpstr>Prefrontal Cortex</vt:lpstr>
      <vt:lpstr>PowerPoint Presentation</vt:lpstr>
      <vt:lpstr>Correlating Brain Anatomy With Behavior</vt:lpstr>
      <vt:lpstr>Recording brain activity</vt:lpstr>
      <vt:lpstr>Effects</vt:lpstr>
      <vt:lpstr>PowerPoint Presentation</vt:lpstr>
      <vt:lpstr>Differences in brain size and structure</vt:lpstr>
      <vt:lpstr>Thank you…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48</cp:revision>
  <dcterms:created xsi:type="dcterms:W3CDTF">2016-09-14T05:44:52Z</dcterms:created>
  <dcterms:modified xsi:type="dcterms:W3CDTF">2016-09-15T14:20:13Z</dcterms:modified>
</cp:coreProperties>
</file>