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86" r:id="rId3"/>
    <p:sldId id="258" r:id="rId4"/>
    <p:sldId id="257" r:id="rId5"/>
    <p:sldId id="259" r:id="rId6"/>
    <p:sldId id="260" r:id="rId7"/>
    <p:sldId id="263" r:id="rId8"/>
    <p:sldId id="264" r:id="rId9"/>
    <p:sldId id="265" r:id="rId10"/>
    <p:sldId id="271" r:id="rId11"/>
    <p:sldId id="267" r:id="rId12"/>
    <p:sldId id="268" r:id="rId13"/>
    <p:sldId id="269" r:id="rId14"/>
    <p:sldId id="270" r:id="rId15"/>
    <p:sldId id="272" r:id="rId16"/>
    <p:sldId id="287" r:id="rId17"/>
    <p:sldId id="274" r:id="rId18"/>
    <p:sldId id="279" r:id="rId19"/>
    <p:sldId id="278" r:id="rId20"/>
    <p:sldId id="276" r:id="rId21"/>
    <p:sldId id="280" r:id="rId22"/>
    <p:sldId id="282" r:id="rId23"/>
    <p:sldId id="281" r:id="rId24"/>
    <p:sldId id="283" r:id="rId25"/>
    <p:sldId id="285" r:id="rId26"/>
    <p:sldId id="288" r:id="rId27"/>
    <p:sldId id="289" r:id="rId28"/>
    <p:sldId id="290" r:id="rId29"/>
    <p:sldId id="291" r:id="rId30"/>
    <p:sldId id="292" r:id="rId31"/>
    <p:sldId id="293" r:id="rId32"/>
    <p:sldId id="294" r:id="rId33"/>
    <p:sldId id="295" r:id="rId34"/>
    <p:sldId id="296" r:id="rId35"/>
    <p:sldId id="306" r:id="rId36"/>
    <p:sldId id="307" r:id="rId37"/>
    <p:sldId id="308" r:id="rId38"/>
    <p:sldId id="309" r:id="rId39"/>
    <p:sldId id="310" r:id="rId40"/>
    <p:sldId id="311" r:id="rId41"/>
    <p:sldId id="312" r:id="rId42"/>
    <p:sldId id="313" r:id="rId43"/>
    <p:sldId id="314" r:id="rId44"/>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300"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A045BE4-DCF0-4CF5-A345-8FD20DFD3153}" type="datetimeFigureOut">
              <a:rPr lang="id-ID" smtClean="0"/>
              <a:t>01/09/2016</a:t>
            </a:fld>
            <a:endParaRPr lang="id-ID"/>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id-ID"/>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2EC48E37-BBF8-4756-865A-848F5F3A4F25}" type="slidenum">
              <a:rPr lang="id-ID" smtClean="0"/>
              <a:t>‹#›</a:t>
            </a:fld>
            <a:endParaRPr lang="id-ID"/>
          </a:p>
        </p:txBody>
      </p:sp>
    </p:spTree>
    <p:extLst>
      <p:ext uri="{BB962C8B-B14F-4D97-AF65-F5344CB8AC3E}">
        <p14:creationId xmlns:p14="http://schemas.microsoft.com/office/powerpoint/2010/main" val="2935075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045BE4-DCF0-4CF5-A345-8FD20DFD3153}" type="datetimeFigureOut">
              <a:rPr lang="id-ID" smtClean="0"/>
              <a:t>01/09/2016</a:t>
            </a:fld>
            <a:endParaRPr lang="id-ID"/>
          </a:p>
        </p:txBody>
      </p:sp>
      <p:sp>
        <p:nvSpPr>
          <p:cNvPr id="6" name="Footer Placeholder 5"/>
          <p:cNvSpPr>
            <a:spLocks noGrp="1"/>
          </p:cNvSpPr>
          <p:nvPr>
            <p:ph type="ftr" sz="quarter" idx="11"/>
          </p:nvPr>
        </p:nvSpPr>
        <p:spPr/>
        <p:txBody>
          <a:bodyPr/>
          <a:lstStyle/>
          <a:p>
            <a:endParaRPr lang="id-ID"/>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EC48E37-BBF8-4756-865A-848F5F3A4F25}" type="slidenum">
              <a:rPr lang="id-ID" smtClean="0"/>
              <a:t>‹#›</a:t>
            </a:fld>
            <a:endParaRPr lang="id-ID"/>
          </a:p>
        </p:txBody>
      </p:sp>
    </p:spTree>
    <p:extLst>
      <p:ext uri="{BB962C8B-B14F-4D97-AF65-F5344CB8AC3E}">
        <p14:creationId xmlns:p14="http://schemas.microsoft.com/office/powerpoint/2010/main" val="385552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045BE4-DCF0-4CF5-A345-8FD20DFD3153}" type="datetimeFigureOut">
              <a:rPr lang="id-ID" smtClean="0"/>
              <a:t>01/09/2016</a:t>
            </a:fld>
            <a:endParaRPr lang="id-ID"/>
          </a:p>
        </p:txBody>
      </p:sp>
      <p:sp>
        <p:nvSpPr>
          <p:cNvPr id="5" name="Footer Placeholder 4"/>
          <p:cNvSpPr>
            <a:spLocks noGrp="1"/>
          </p:cNvSpPr>
          <p:nvPr>
            <p:ph type="ftr" sz="quarter" idx="11"/>
          </p:nvPr>
        </p:nvSpPr>
        <p:spPr/>
        <p:txBody>
          <a:bodyPr/>
          <a:lstStyle/>
          <a:p>
            <a:endParaRPr lang="id-ID"/>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EC48E37-BBF8-4756-865A-848F5F3A4F25}" type="slidenum">
              <a:rPr lang="id-ID" smtClean="0"/>
              <a:t>‹#›</a:t>
            </a:fld>
            <a:endParaRPr lang="id-ID"/>
          </a:p>
        </p:txBody>
      </p:sp>
    </p:spTree>
    <p:extLst>
      <p:ext uri="{BB962C8B-B14F-4D97-AF65-F5344CB8AC3E}">
        <p14:creationId xmlns:p14="http://schemas.microsoft.com/office/powerpoint/2010/main" val="2306477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045BE4-DCF0-4CF5-A345-8FD20DFD3153}" type="datetimeFigureOut">
              <a:rPr lang="id-ID" smtClean="0"/>
              <a:t>01/09/2016</a:t>
            </a:fld>
            <a:endParaRPr lang="id-ID"/>
          </a:p>
        </p:txBody>
      </p:sp>
      <p:sp>
        <p:nvSpPr>
          <p:cNvPr id="5" name="Footer Placeholder 4"/>
          <p:cNvSpPr>
            <a:spLocks noGrp="1"/>
          </p:cNvSpPr>
          <p:nvPr>
            <p:ph type="ftr" sz="quarter" idx="11"/>
          </p:nvPr>
        </p:nvSpPr>
        <p:spPr/>
        <p:txBody>
          <a:bodyPr/>
          <a:lstStyle/>
          <a:p>
            <a:endParaRPr lang="id-ID"/>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EC48E37-BBF8-4756-865A-848F5F3A4F25}" type="slidenum">
              <a:rPr lang="id-ID" smtClean="0"/>
              <a:t>‹#›</a:t>
            </a:fld>
            <a:endParaRPr lang="id-ID"/>
          </a:p>
        </p:txBody>
      </p:sp>
    </p:spTree>
    <p:extLst>
      <p:ext uri="{BB962C8B-B14F-4D97-AF65-F5344CB8AC3E}">
        <p14:creationId xmlns:p14="http://schemas.microsoft.com/office/powerpoint/2010/main" val="309203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045BE4-DCF0-4CF5-A345-8FD20DFD3153}" type="datetimeFigureOut">
              <a:rPr lang="id-ID" smtClean="0"/>
              <a:t>01/09/2016</a:t>
            </a:fld>
            <a:endParaRPr lang="id-ID"/>
          </a:p>
        </p:txBody>
      </p:sp>
      <p:sp>
        <p:nvSpPr>
          <p:cNvPr id="5" name="Footer Placeholder 4"/>
          <p:cNvSpPr>
            <a:spLocks noGrp="1"/>
          </p:cNvSpPr>
          <p:nvPr>
            <p:ph type="ftr" sz="quarter" idx="11"/>
          </p:nvPr>
        </p:nvSpPr>
        <p:spPr/>
        <p:txBody>
          <a:bodyPr/>
          <a:lstStyle/>
          <a:p>
            <a:endParaRPr lang="id-ID"/>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EC48E37-BBF8-4756-865A-848F5F3A4F25}" type="slidenum">
              <a:rPr lang="id-ID" smtClean="0"/>
              <a:t>‹#›</a:t>
            </a:fld>
            <a:endParaRPr lang="id-ID"/>
          </a:p>
        </p:txBody>
      </p:sp>
    </p:spTree>
    <p:extLst>
      <p:ext uri="{BB962C8B-B14F-4D97-AF65-F5344CB8AC3E}">
        <p14:creationId xmlns:p14="http://schemas.microsoft.com/office/powerpoint/2010/main" val="3333122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A045BE4-DCF0-4CF5-A345-8FD20DFD3153}" type="datetimeFigureOut">
              <a:rPr lang="id-ID" smtClean="0"/>
              <a:t>01/09/2016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EC48E37-BBF8-4756-865A-848F5F3A4F25}" type="slidenum">
              <a:rPr lang="id-ID" smtClean="0"/>
              <a:t>‹#›</a:t>
            </a:fld>
            <a:endParaRPr lang="id-ID"/>
          </a:p>
        </p:txBody>
      </p:sp>
    </p:spTree>
    <p:extLst>
      <p:ext uri="{BB962C8B-B14F-4D97-AF65-F5344CB8AC3E}">
        <p14:creationId xmlns:p14="http://schemas.microsoft.com/office/powerpoint/2010/main" val="2724811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A045BE4-DCF0-4CF5-A345-8FD20DFD3153}" type="datetimeFigureOut">
              <a:rPr lang="id-ID" smtClean="0"/>
              <a:t>01/09/2016</a:t>
            </a:fld>
            <a:endParaRPr lang="id-ID"/>
          </a:p>
        </p:txBody>
      </p:sp>
      <p:sp>
        <p:nvSpPr>
          <p:cNvPr id="8" name="Footer Placeholder 7"/>
          <p:cNvSpPr>
            <a:spLocks noGrp="1"/>
          </p:cNvSpPr>
          <p:nvPr>
            <p:ph type="ftr" sz="quarter" idx="11"/>
          </p:nvPr>
        </p:nvSpPr>
        <p:spPr>
          <a:xfrm>
            <a:off x="561111" y="6391838"/>
            <a:ext cx="3644282" cy="304801"/>
          </a:xfrm>
        </p:spPr>
        <p:txBody>
          <a:bodyPr/>
          <a:lstStyle/>
          <a:p>
            <a:endParaRPr lang="id-ID"/>
          </a:p>
        </p:txBody>
      </p:sp>
      <p:sp>
        <p:nvSpPr>
          <p:cNvPr id="9" name="Slide Number Placeholder 8"/>
          <p:cNvSpPr>
            <a:spLocks noGrp="1"/>
          </p:cNvSpPr>
          <p:nvPr>
            <p:ph type="sldNum" sz="quarter" idx="12"/>
          </p:nvPr>
        </p:nvSpPr>
        <p:spPr/>
        <p:txBody>
          <a:bodyPr/>
          <a:lstStyle/>
          <a:p>
            <a:fld id="{2EC48E37-BBF8-4756-865A-848F5F3A4F25}" type="slidenum">
              <a:rPr lang="id-ID" smtClean="0"/>
              <a:t>‹#›</a:t>
            </a:fld>
            <a:endParaRPr lang="id-ID"/>
          </a:p>
        </p:txBody>
      </p:sp>
    </p:spTree>
    <p:extLst>
      <p:ext uri="{BB962C8B-B14F-4D97-AF65-F5344CB8AC3E}">
        <p14:creationId xmlns:p14="http://schemas.microsoft.com/office/powerpoint/2010/main" val="2286174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A045BE4-DCF0-4CF5-A345-8FD20DFD3153}" type="datetimeFigureOut">
              <a:rPr lang="id-ID" smtClean="0"/>
              <a:t>01/09/2016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EC48E37-BBF8-4756-865A-848F5F3A4F25}" type="slidenum">
              <a:rPr lang="id-ID" smtClean="0"/>
              <a:t>‹#›</a:t>
            </a:fld>
            <a:endParaRPr lang="id-ID"/>
          </a:p>
        </p:txBody>
      </p:sp>
    </p:spTree>
    <p:extLst>
      <p:ext uri="{BB962C8B-B14F-4D97-AF65-F5344CB8AC3E}">
        <p14:creationId xmlns:p14="http://schemas.microsoft.com/office/powerpoint/2010/main" val="895213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A045BE4-DCF0-4CF5-A345-8FD20DFD3153}" type="datetimeFigureOut">
              <a:rPr lang="id-ID" smtClean="0"/>
              <a:t>01/09/2016</a:t>
            </a:fld>
            <a:endParaRPr lang="id-ID"/>
          </a:p>
        </p:txBody>
      </p:sp>
      <p:sp>
        <p:nvSpPr>
          <p:cNvPr id="5" name="Footer Placeholder 4"/>
          <p:cNvSpPr>
            <a:spLocks noGrp="1"/>
          </p:cNvSpPr>
          <p:nvPr>
            <p:ph type="ftr" sz="quarter" idx="11"/>
          </p:nvPr>
        </p:nvSpPr>
        <p:spPr/>
        <p:txBody>
          <a:bodyPr/>
          <a:lstStyle/>
          <a:p>
            <a:endParaRPr lang="id-ID"/>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EC48E37-BBF8-4756-865A-848F5F3A4F25}" type="slidenum">
              <a:rPr lang="id-ID" smtClean="0"/>
              <a:t>‹#›</a:t>
            </a:fld>
            <a:endParaRPr lang="id-ID"/>
          </a:p>
        </p:txBody>
      </p:sp>
    </p:spTree>
    <p:extLst>
      <p:ext uri="{BB962C8B-B14F-4D97-AF65-F5344CB8AC3E}">
        <p14:creationId xmlns:p14="http://schemas.microsoft.com/office/powerpoint/2010/main" val="4099915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045BE4-DCF0-4CF5-A345-8FD20DFD3153}" type="datetimeFigureOut">
              <a:rPr lang="id-ID" smtClean="0"/>
              <a:t>01/09/2016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EC48E37-BBF8-4756-865A-848F5F3A4F25}" type="slidenum">
              <a:rPr lang="id-ID" smtClean="0"/>
              <a:t>‹#›</a:t>
            </a:fld>
            <a:endParaRPr lang="id-ID"/>
          </a:p>
        </p:txBody>
      </p:sp>
    </p:spTree>
    <p:extLst>
      <p:ext uri="{BB962C8B-B14F-4D97-AF65-F5344CB8AC3E}">
        <p14:creationId xmlns:p14="http://schemas.microsoft.com/office/powerpoint/2010/main" val="4196757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045BE4-DCF0-4CF5-A345-8FD20DFD3153}" type="datetimeFigureOut">
              <a:rPr lang="id-ID" smtClean="0"/>
              <a:t>01/09/2016</a:t>
            </a:fld>
            <a:endParaRPr lang="id-ID"/>
          </a:p>
        </p:txBody>
      </p:sp>
      <p:sp>
        <p:nvSpPr>
          <p:cNvPr id="5" name="Footer Placeholder 4"/>
          <p:cNvSpPr>
            <a:spLocks noGrp="1"/>
          </p:cNvSpPr>
          <p:nvPr>
            <p:ph type="ftr" sz="quarter" idx="11"/>
          </p:nvPr>
        </p:nvSpPr>
        <p:spPr/>
        <p:txBody>
          <a:bodyPr/>
          <a:lstStyle/>
          <a:p>
            <a:endParaRPr lang="id-ID"/>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EC48E37-BBF8-4756-865A-848F5F3A4F25}" type="slidenum">
              <a:rPr lang="id-ID" smtClean="0"/>
              <a:t>‹#›</a:t>
            </a:fld>
            <a:endParaRPr lang="id-ID"/>
          </a:p>
        </p:txBody>
      </p:sp>
    </p:spTree>
    <p:extLst>
      <p:ext uri="{BB962C8B-B14F-4D97-AF65-F5344CB8AC3E}">
        <p14:creationId xmlns:p14="http://schemas.microsoft.com/office/powerpoint/2010/main" val="758746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045BE4-DCF0-4CF5-A345-8FD20DFD3153}" type="datetimeFigureOut">
              <a:rPr lang="id-ID" smtClean="0"/>
              <a:t>01/09/2016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EC48E37-BBF8-4756-865A-848F5F3A4F25}" type="slidenum">
              <a:rPr lang="id-ID" smtClean="0"/>
              <a:t>‹#›</a:t>
            </a:fld>
            <a:endParaRPr lang="id-ID"/>
          </a:p>
        </p:txBody>
      </p:sp>
    </p:spTree>
    <p:extLst>
      <p:ext uri="{BB962C8B-B14F-4D97-AF65-F5344CB8AC3E}">
        <p14:creationId xmlns:p14="http://schemas.microsoft.com/office/powerpoint/2010/main" val="3458325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045BE4-DCF0-4CF5-A345-8FD20DFD3153}" type="datetimeFigureOut">
              <a:rPr lang="id-ID" smtClean="0"/>
              <a:t>01/09/2016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EC48E37-BBF8-4756-865A-848F5F3A4F25}" type="slidenum">
              <a:rPr lang="id-ID" smtClean="0"/>
              <a:t>‹#›</a:t>
            </a:fld>
            <a:endParaRPr lang="id-ID"/>
          </a:p>
        </p:txBody>
      </p:sp>
    </p:spTree>
    <p:extLst>
      <p:ext uri="{BB962C8B-B14F-4D97-AF65-F5344CB8AC3E}">
        <p14:creationId xmlns:p14="http://schemas.microsoft.com/office/powerpoint/2010/main" val="3521126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045BE4-DCF0-4CF5-A345-8FD20DFD3153}" type="datetimeFigureOut">
              <a:rPr lang="id-ID" smtClean="0"/>
              <a:t>01/09/2016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EC48E37-BBF8-4756-865A-848F5F3A4F25}" type="slidenum">
              <a:rPr lang="id-ID" smtClean="0"/>
              <a:t>‹#›</a:t>
            </a:fld>
            <a:endParaRPr lang="id-ID"/>
          </a:p>
        </p:txBody>
      </p:sp>
    </p:spTree>
    <p:extLst>
      <p:ext uri="{BB962C8B-B14F-4D97-AF65-F5344CB8AC3E}">
        <p14:creationId xmlns:p14="http://schemas.microsoft.com/office/powerpoint/2010/main" val="3669297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045BE4-DCF0-4CF5-A345-8FD20DFD3153}" type="datetimeFigureOut">
              <a:rPr lang="id-ID" smtClean="0"/>
              <a:t>01/09/2016</a:t>
            </a:fld>
            <a:endParaRPr lang="id-ID"/>
          </a:p>
        </p:txBody>
      </p:sp>
      <p:sp>
        <p:nvSpPr>
          <p:cNvPr id="3" name="Footer Placeholder 2"/>
          <p:cNvSpPr>
            <a:spLocks noGrp="1"/>
          </p:cNvSpPr>
          <p:nvPr>
            <p:ph type="ftr" sz="quarter" idx="11"/>
          </p:nvPr>
        </p:nvSpPr>
        <p:spPr/>
        <p:txBody>
          <a:bodyPr/>
          <a:lstStyle/>
          <a:p>
            <a:endParaRPr lang="id-ID"/>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EC48E37-BBF8-4756-865A-848F5F3A4F25}" type="slidenum">
              <a:rPr lang="id-ID" smtClean="0"/>
              <a:t>‹#›</a:t>
            </a:fld>
            <a:endParaRPr lang="id-ID"/>
          </a:p>
        </p:txBody>
      </p:sp>
    </p:spTree>
    <p:extLst>
      <p:ext uri="{BB962C8B-B14F-4D97-AF65-F5344CB8AC3E}">
        <p14:creationId xmlns:p14="http://schemas.microsoft.com/office/powerpoint/2010/main" val="818712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045BE4-DCF0-4CF5-A345-8FD20DFD3153}" type="datetimeFigureOut">
              <a:rPr lang="id-ID" smtClean="0"/>
              <a:t>01/09/2016</a:t>
            </a:fld>
            <a:endParaRPr lang="id-ID"/>
          </a:p>
        </p:txBody>
      </p:sp>
      <p:sp>
        <p:nvSpPr>
          <p:cNvPr id="6" name="Footer Placeholder 5"/>
          <p:cNvSpPr>
            <a:spLocks noGrp="1"/>
          </p:cNvSpPr>
          <p:nvPr>
            <p:ph type="ftr" sz="quarter" idx="11"/>
          </p:nvPr>
        </p:nvSpPr>
        <p:spPr/>
        <p:txBody>
          <a:bodyPr/>
          <a:lstStyle/>
          <a:p>
            <a:endParaRPr lang="id-ID"/>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EC48E37-BBF8-4756-865A-848F5F3A4F25}" type="slidenum">
              <a:rPr lang="id-ID" smtClean="0"/>
              <a:t>‹#›</a:t>
            </a:fld>
            <a:endParaRPr lang="id-ID"/>
          </a:p>
        </p:txBody>
      </p:sp>
    </p:spTree>
    <p:extLst>
      <p:ext uri="{BB962C8B-B14F-4D97-AF65-F5344CB8AC3E}">
        <p14:creationId xmlns:p14="http://schemas.microsoft.com/office/powerpoint/2010/main" val="4256395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045BE4-DCF0-4CF5-A345-8FD20DFD3153}" type="datetimeFigureOut">
              <a:rPr lang="id-ID" smtClean="0"/>
              <a:t>01/09/2016</a:t>
            </a:fld>
            <a:endParaRPr lang="id-ID"/>
          </a:p>
        </p:txBody>
      </p:sp>
      <p:sp>
        <p:nvSpPr>
          <p:cNvPr id="6" name="Footer Placeholder 5"/>
          <p:cNvSpPr>
            <a:spLocks noGrp="1"/>
          </p:cNvSpPr>
          <p:nvPr>
            <p:ph type="ftr" sz="quarter" idx="11"/>
          </p:nvPr>
        </p:nvSpPr>
        <p:spPr/>
        <p:txBody>
          <a:bodyPr/>
          <a:lstStyle/>
          <a:p>
            <a:endParaRPr lang="id-ID"/>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EC48E37-BBF8-4756-865A-848F5F3A4F25}" type="slidenum">
              <a:rPr lang="id-ID" smtClean="0"/>
              <a:t>‹#›</a:t>
            </a:fld>
            <a:endParaRPr lang="id-ID"/>
          </a:p>
        </p:txBody>
      </p:sp>
    </p:spTree>
    <p:extLst>
      <p:ext uri="{BB962C8B-B14F-4D97-AF65-F5344CB8AC3E}">
        <p14:creationId xmlns:p14="http://schemas.microsoft.com/office/powerpoint/2010/main" val="4068659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A045BE4-DCF0-4CF5-A345-8FD20DFD3153}" type="datetimeFigureOut">
              <a:rPr lang="id-ID" smtClean="0"/>
              <a:t>01/09/2016</a:t>
            </a:fld>
            <a:endParaRPr lang="id-ID"/>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id-ID"/>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2EC48E37-BBF8-4756-865A-848F5F3A4F25}" type="slidenum">
              <a:rPr lang="id-ID" smtClean="0"/>
              <a:t>‹#›</a:t>
            </a:fld>
            <a:endParaRPr lang="id-ID"/>
          </a:p>
        </p:txBody>
      </p:sp>
    </p:spTree>
    <p:extLst>
      <p:ext uri="{BB962C8B-B14F-4D97-AF65-F5344CB8AC3E}">
        <p14:creationId xmlns:p14="http://schemas.microsoft.com/office/powerpoint/2010/main" val="207034066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id-ID" dirty="0"/>
              <a:t>SYNAPSES</a:t>
            </a:r>
          </a:p>
        </p:txBody>
      </p:sp>
      <p:sp>
        <p:nvSpPr>
          <p:cNvPr id="7" name="Content Placeholder 6"/>
          <p:cNvSpPr>
            <a:spLocks noGrp="1"/>
          </p:cNvSpPr>
          <p:nvPr>
            <p:ph idx="1"/>
          </p:nvPr>
        </p:nvSpPr>
        <p:spPr>
          <a:xfrm>
            <a:off x="1154954" y="2603500"/>
            <a:ext cx="9598905" cy="4254500"/>
          </a:xfrm>
        </p:spPr>
        <p:txBody>
          <a:bodyPr/>
          <a:lstStyle/>
          <a:p>
            <a:pPr marL="0" indent="0" algn="ctr">
              <a:buNone/>
            </a:pPr>
            <a:r>
              <a:rPr lang="id-ID" sz="2000" dirty="0">
                <a:solidFill>
                  <a:schemeClr val="tx1"/>
                </a:solidFill>
              </a:rPr>
              <a:t>DISUSUN OLEH :</a:t>
            </a:r>
          </a:p>
          <a:p>
            <a:pPr marL="0" indent="0" algn="ctr">
              <a:buNone/>
            </a:pPr>
            <a:r>
              <a:rPr lang="id-ID" sz="2000" dirty="0">
                <a:solidFill>
                  <a:schemeClr val="tx1"/>
                </a:solidFill>
              </a:rPr>
              <a:t>AMAS SHALSABILLA</a:t>
            </a:r>
          </a:p>
          <a:p>
            <a:pPr marL="0" indent="0" algn="ctr">
              <a:buNone/>
            </a:pPr>
            <a:r>
              <a:rPr lang="id-ID" sz="2000" dirty="0">
                <a:solidFill>
                  <a:schemeClr val="tx1"/>
                </a:solidFill>
              </a:rPr>
              <a:t>BUNGA</a:t>
            </a:r>
            <a:r>
              <a:rPr lang="en-US" sz="2000" dirty="0">
                <a:solidFill>
                  <a:schemeClr val="tx1"/>
                </a:solidFill>
              </a:rPr>
              <a:t> KARUNI</a:t>
            </a:r>
            <a:r>
              <a:rPr lang="id-ID" sz="2000" dirty="0">
                <a:solidFill>
                  <a:schemeClr val="tx1"/>
                </a:solidFill>
              </a:rPr>
              <a:t> </a:t>
            </a:r>
          </a:p>
          <a:p>
            <a:pPr marL="0" indent="0" algn="ctr">
              <a:buNone/>
            </a:pPr>
            <a:r>
              <a:rPr lang="id-ID" sz="2000" dirty="0">
                <a:solidFill>
                  <a:schemeClr val="tx1"/>
                </a:solidFill>
              </a:rPr>
              <a:t>HANNA INDAH S.</a:t>
            </a:r>
          </a:p>
          <a:p>
            <a:pPr marL="0" indent="0" algn="ctr">
              <a:buNone/>
            </a:pPr>
            <a:r>
              <a:rPr lang="id-ID" sz="2000" dirty="0">
                <a:solidFill>
                  <a:schemeClr val="tx1"/>
                </a:solidFill>
              </a:rPr>
              <a:t>KARINA</a:t>
            </a:r>
            <a:r>
              <a:rPr lang="en-US" sz="2000" dirty="0">
                <a:solidFill>
                  <a:schemeClr val="tx1"/>
                </a:solidFill>
              </a:rPr>
              <a:t> RAHAYU</a:t>
            </a:r>
          </a:p>
          <a:p>
            <a:pPr marL="0" indent="0" algn="ctr">
              <a:buNone/>
            </a:pPr>
            <a:r>
              <a:rPr lang="en-US" sz="2000" dirty="0">
                <a:solidFill>
                  <a:schemeClr val="tx1"/>
                </a:solidFill>
              </a:rPr>
              <a:t>ADZKA ADZKIYA</a:t>
            </a:r>
          </a:p>
          <a:p>
            <a:pPr marL="0" indent="0" algn="ctr">
              <a:buNone/>
            </a:pPr>
            <a:endParaRPr lang="id-ID" dirty="0">
              <a:solidFill>
                <a:schemeClr val="tx1"/>
              </a:solidFill>
            </a:endParaRPr>
          </a:p>
          <a:p>
            <a:pPr marL="0" indent="0" algn="ctr">
              <a:buNone/>
            </a:pPr>
            <a:endParaRPr lang="id-ID" dirty="0"/>
          </a:p>
        </p:txBody>
      </p:sp>
    </p:spTree>
    <p:extLst>
      <p:ext uri="{BB962C8B-B14F-4D97-AF65-F5344CB8AC3E}">
        <p14:creationId xmlns:p14="http://schemas.microsoft.com/office/powerpoint/2010/main" val="1727965310"/>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16200000">
            <a:off x="1397048" y="2405062"/>
            <a:ext cx="4138612" cy="4138612"/>
          </a:xfrm>
        </p:spPr>
      </p:pic>
      <p:sp>
        <p:nvSpPr>
          <p:cNvPr id="8" name="Content Placeholder 7"/>
          <p:cNvSpPr>
            <a:spLocks noGrp="1"/>
          </p:cNvSpPr>
          <p:nvPr>
            <p:ph sz="quarter" idx="4"/>
          </p:nvPr>
        </p:nvSpPr>
        <p:spPr>
          <a:xfrm>
            <a:off x="5886741" y="2574455"/>
            <a:ext cx="4261811" cy="3581646"/>
          </a:xfrm>
        </p:spPr>
        <p:txBody>
          <a:bodyPr>
            <a:normAutofit/>
          </a:bodyPr>
          <a:lstStyle/>
          <a:p>
            <a:r>
              <a:rPr lang="en-US" sz="2000" dirty="0"/>
              <a:t>Sherrington </a:t>
            </a:r>
            <a:r>
              <a:rPr lang="en-US" sz="2000" dirty="0" err="1"/>
              <a:t>menemukan</a:t>
            </a:r>
            <a:r>
              <a:rPr lang="en-US" sz="2000" dirty="0"/>
              <a:t> </a:t>
            </a:r>
            <a:r>
              <a:rPr lang="en-US" sz="2000" dirty="0" err="1"/>
              <a:t>bahwa</a:t>
            </a:r>
            <a:r>
              <a:rPr lang="en-US" sz="2000" dirty="0"/>
              <a:t> </a:t>
            </a:r>
            <a:r>
              <a:rPr lang="en-US" sz="2000" dirty="0" err="1"/>
              <a:t>kecepatan</a:t>
            </a:r>
            <a:r>
              <a:rPr lang="en-US" sz="2000" dirty="0"/>
              <a:t> </a:t>
            </a:r>
            <a:r>
              <a:rPr lang="en-US" sz="2000" dirty="0" err="1"/>
              <a:t>konduksi</a:t>
            </a:r>
            <a:r>
              <a:rPr lang="en-US" sz="2000" dirty="0"/>
              <a:t> </a:t>
            </a:r>
            <a:r>
              <a:rPr lang="en-US" sz="2000" dirty="0" err="1"/>
              <a:t>melalui</a:t>
            </a:r>
            <a:r>
              <a:rPr lang="en-US" sz="2000" dirty="0"/>
              <a:t> </a:t>
            </a:r>
            <a:r>
              <a:rPr lang="en-US" sz="2000" dirty="0" err="1"/>
              <a:t>busur</a:t>
            </a:r>
            <a:r>
              <a:rPr lang="en-US" sz="2000" dirty="0"/>
              <a:t> </a:t>
            </a:r>
            <a:r>
              <a:rPr lang="en-US" sz="2000" dirty="0" err="1"/>
              <a:t>bervariasi</a:t>
            </a:r>
            <a:r>
              <a:rPr lang="en-US" sz="2000" dirty="0"/>
              <a:t> </a:t>
            </a:r>
            <a:r>
              <a:rPr lang="en-US" sz="2000" dirty="0" err="1"/>
              <a:t>namun</a:t>
            </a:r>
            <a:r>
              <a:rPr lang="en-US" sz="2000" dirty="0"/>
              <a:t> </a:t>
            </a:r>
            <a:r>
              <a:rPr lang="en-US" sz="2000" dirty="0" err="1"/>
              <a:t>tidak</a:t>
            </a:r>
            <a:r>
              <a:rPr lang="en-US" sz="2000" dirty="0"/>
              <a:t> </a:t>
            </a:r>
            <a:r>
              <a:rPr lang="en-US" sz="2000" dirty="0" err="1"/>
              <a:t>pernah</a:t>
            </a:r>
            <a:r>
              <a:rPr lang="en-US" sz="2000" dirty="0"/>
              <a:t> </a:t>
            </a:r>
            <a:r>
              <a:rPr lang="en-US" sz="2000" dirty="0" err="1"/>
              <a:t>lebih</a:t>
            </a:r>
            <a:r>
              <a:rPr lang="en-US" sz="2000" dirty="0"/>
              <a:t> </a:t>
            </a:r>
            <a:r>
              <a:rPr lang="en-US" sz="2000" dirty="0" err="1"/>
              <a:t>dari</a:t>
            </a:r>
            <a:r>
              <a:rPr lang="en-US" sz="2000" dirty="0"/>
              <a:t> 15 m/s </a:t>
            </a:r>
          </a:p>
          <a:p>
            <a:r>
              <a:rPr lang="en-US" sz="2000" dirty="0"/>
              <a:t>Previous research </a:t>
            </a:r>
            <a:r>
              <a:rPr lang="en-US" sz="2000" dirty="0" err="1"/>
              <a:t>telah</a:t>
            </a:r>
            <a:r>
              <a:rPr lang="en-US" sz="2000" dirty="0"/>
              <a:t> </a:t>
            </a:r>
            <a:r>
              <a:rPr lang="en-US" sz="2000" dirty="0" err="1"/>
              <a:t>mengukur</a:t>
            </a:r>
            <a:r>
              <a:rPr lang="en-US" sz="2000" dirty="0"/>
              <a:t> </a:t>
            </a:r>
            <a:r>
              <a:rPr lang="en-US" sz="2000" dirty="0" err="1"/>
              <a:t>aksi</a:t>
            </a:r>
            <a:r>
              <a:rPr lang="en-US" sz="2000" dirty="0"/>
              <a:t> potential velocities along sensory or motor nerves at 40 m/s</a:t>
            </a:r>
          </a:p>
          <a:p>
            <a:endParaRPr lang="en-US" dirty="0"/>
          </a:p>
        </p:txBody>
      </p:sp>
    </p:spTree>
    <p:extLst>
      <p:ext uri="{BB962C8B-B14F-4D97-AF65-F5344CB8AC3E}">
        <p14:creationId xmlns:p14="http://schemas.microsoft.com/office/powerpoint/2010/main" val="3916165655"/>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352689" y="2758047"/>
            <a:ext cx="8825659" cy="3416300"/>
          </a:xfrm>
        </p:spPr>
        <p:txBody>
          <a:bodyPr>
            <a:normAutofit/>
          </a:bodyPr>
          <a:lstStyle/>
          <a:p>
            <a:r>
              <a:rPr lang="en-US" sz="2400" dirty="0"/>
              <a:t>Sherrington </a:t>
            </a:r>
            <a:r>
              <a:rPr lang="en-US" sz="2400" dirty="0" err="1"/>
              <a:t>menyimpulkan</a:t>
            </a:r>
            <a:r>
              <a:rPr lang="en-US" sz="2400" dirty="0"/>
              <a:t> </a:t>
            </a:r>
            <a:r>
              <a:rPr lang="en-US" sz="2400" dirty="0" err="1"/>
              <a:t>bahwa</a:t>
            </a:r>
            <a:r>
              <a:rPr lang="en-US" sz="2400" dirty="0"/>
              <a:t> </a:t>
            </a:r>
            <a:r>
              <a:rPr lang="en-US" sz="2400" dirty="0" err="1"/>
              <a:t>beberapa</a:t>
            </a:r>
            <a:r>
              <a:rPr lang="en-US" sz="2400" dirty="0"/>
              <a:t> proses </a:t>
            </a:r>
            <a:r>
              <a:rPr lang="en-US" sz="2400" dirty="0" err="1"/>
              <a:t>memperlambat</a:t>
            </a:r>
            <a:r>
              <a:rPr lang="en-US" sz="2400" dirty="0"/>
              <a:t> </a:t>
            </a:r>
            <a:r>
              <a:rPr lang="en-US" sz="2400" dirty="0" err="1"/>
              <a:t>konduksi</a:t>
            </a:r>
            <a:r>
              <a:rPr lang="en-US" sz="2400" dirty="0"/>
              <a:t> </a:t>
            </a:r>
            <a:r>
              <a:rPr lang="en-US" sz="2400" dirty="0" err="1"/>
              <a:t>melalui</a:t>
            </a:r>
            <a:r>
              <a:rPr lang="en-US" sz="2400" dirty="0"/>
              <a:t> </a:t>
            </a:r>
            <a:r>
              <a:rPr lang="en-US" sz="2400" dirty="0" err="1"/>
              <a:t>refleks</a:t>
            </a:r>
            <a:r>
              <a:rPr lang="en-US" sz="2400" dirty="0"/>
              <a:t> , </a:t>
            </a:r>
            <a:r>
              <a:rPr lang="en-US" sz="2400" dirty="0" err="1"/>
              <a:t>bukan</a:t>
            </a:r>
            <a:r>
              <a:rPr lang="en-US" sz="2400" dirty="0"/>
              <a:t> </a:t>
            </a:r>
            <a:r>
              <a:rPr lang="en-US" sz="2400" dirty="0" err="1"/>
              <a:t>akson</a:t>
            </a:r>
            <a:r>
              <a:rPr lang="en-US" sz="2400" dirty="0"/>
              <a:t>.</a:t>
            </a:r>
          </a:p>
          <a:p>
            <a:r>
              <a:rPr lang="en-US" sz="2400" dirty="0"/>
              <a:t>Dan </a:t>
            </a:r>
            <a:r>
              <a:rPr lang="en-US" sz="2400" dirty="0" err="1"/>
              <a:t>ia</a:t>
            </a:r>
            <a:r>
              <a:rPr lang="en-US" sz="2400" dirty="0"/>
              <a:t> </a:t>
            </a:r>
            <a:r>
              <a:rPr lang="en-US" sz="2400" dirty="0" err="1"/>
              <a:t>menyimpulkan</a:t>
            </a:r>
            <a:r>
              <a:rPr lang="en-US" sz="2400" dirty="0"/>
              <a:t> </a:t>
            </a:r>
            <a:r>
              <a:rPr lang="en-US" sz="2400" dirty="0" err="1"/>
              <a:t>bahwa</a:t>
            </a:r>
            <a:r>
              <a:rPr lang="en-US" sz="2400" i="1" dirty="0"/>
              <a:t> delay </a:t>
            </a:r>
            <a:r>
              <a:rPr lang="en-US" sz="2400" dirty="0" err="1"/>
              <a:t>itu</a:t>
            </a:r>
            <a:r>
              <a:rPr lang="en-US" sz="2400" dirty="0"/>
              <a:t> </a:t>
            </a:r>
            <a:r>
              <a:rPr lang="en-US" sz="2400" dirty="0" err="1"/>
              <a:t>terjadi</a:t>
            </a:r>
            <a:r>
              <a:rPr lang="en-US" sz="2400" dirty="0"/>
              <a:t> di </a:t>
            </a:r>
            <a:r>
              <a:rPr lang="en-US" sz="2400" dirty="0" err="1"/>
              <a:t>saat</a:t>
            </a:r>
            <a:r>
              <a:rPr lang="en-US" sz="2400" dirty="0"/>
              <a:t> </a:t>
            </a:r>
            <a:r>
              <a:rPr lang="en-US" sz="2400" dirty="0" err="1"/>
              <a:t>satu</a:t>
            </a:r>
            <a:r>
              <a:rPr lang="en-US" sz="2400" dirty="0"/>
              <a:t> neuron </a:t>
            </a:r>
            <a:r>
              <a:rPr lang="en-US" sz="2400" dirty="0" err="1"/>
              <a:t>berkomunikasi</a:t>
            </a:r>
            <a:r>
              <a:rPr lang="en-US" sz="2400" dirty="0"/>
              <a:t> </a:t>
            </a:r>
            <a:r>
              <a:rPr lang="en-US" sz="2400" dirty="0" err="1"/>
              <a:t>dengan</a:t>
            </a:r>
            <a:r>
              <a:rPr lang="en-US" sz="2400" dirty="0"/>
              <a:t> yang lain</a:t>
            </a:r>
          </a:p>
        </p:txBody>
      </p:sp>
    </p:spTree>
    <p:extLst>
      <p:ext uri="{BB962C8B-B14F-4D97-AF65-F5344CB8AC3E}">
        <p14:creationId xmlns:p14="http://schemas.microsoft.com/office/powerpoint/2010/main" val="254083679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Temporal Summation</a:t>
            </a:r>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188484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Sherrington </a:t>
            </a:r>
            <a:r>
              <a:rPr lang="en-US" dirty="0" err="1"/>
              <a:t>menduga</a:t>
            </a:r>
            <a:r>
              <a:rPr lang="en-US" dirty="0"/>
              <a:t> </a:t>
            </a:r>
            <a:r>
              <a:rPr lang="en-US" dirty="0" err="1"/>
              <a:t>bahwa</a:t>
            </a:r>
            <a:r>
              <a:rPr lang="en-US" dirty="0"/>
              <a:t> </a:t>
            </a:r>
            <a:r>
              <a:rPr lang="en-US" dirty="0" err="1"/>
              <a:t>sebuah</a:t>
            </a:r>
            <a:r>
              <a:rPr lang="en-US" dirty="0"/>
              <a:t> </a:t>
            </a:r>
            <a:r>
              <a:rPr lang="en-US" dirty="0" err="1"/>
              <a:t>cubitan</a:t>
            </a:r>
            <a:r>
              <a:rPr lang="en-US" dirty="0"/>
              <a:t> </a:t>
            </a:r>
            <a:r>
              <a:rPr lang="en-US" dirty="0" err="1"/>
              <a:t>ringan</a:t>
            </a:r>
            <a:r>
              <a:rPr lang="en-US" dirty="0"/>
              <a:t> </a:t>
            </a:r>
            <a:r>
              <a:rPr lang="en-US" dirty="0" err="1"/>
              <a:t>menghasilkan</a:t>
            </a:r>
            <a:r>
              <a:rPr lang="en-US" dirty="0"/>
              <a:t> </a:t>
            </a:r>
            <a:r>
              <a:rPr lang="en-US" dirty="0" err="1"/>
              <a:t>transmisi</a:t>
            </a:r>
            <a:r>
              <a:rPr lang="en-US" dirty="0"/>
              <a:t> </a:t>
            </a:r>
            <a:r>
              <a:rPr lang="en-US" dirty="0" err="1"/>
              <a:t>sinaptik</a:t>
            </a:r>
            <a:r>
              <a:rPr lang="en-US" dirty="0"/>
              <a:t> yang </a:t>
            </a:r>
            <a:r>
              <a:rPr lang="en-US" dirty="0" err="1"/>
              <a:t>kurang</a:t>
            </a:r>
            <a:r>
              <a:rPr lang="en-US" dirty="0"/>
              <a:t> </a:t>
            </a:r>
            <a:r>
              <a:rPr lang="en-US" dirty="0" err="1"/>
              <a:t>dari</a:t>
            </a:r>
            <a:r>
              <a:rPr lang="en-US" dirty="0"/>
              <a:t> threshold </a:t>
            </a:r>
            <a:r>
              <a:rPr lang="en-US" dirty="0" err="1"/>
              <a:t>untuk</a:t>
            </a:r>
            <a:r>
              <a:rPr lang="en-US" dirty="0"/>
              <a:t> </a:t>
            </a:r>
            <a:r>
              <a:rPr lang="en-US" i="1" dirty="0"/>
              <a:t>neuron postsynaptic </a:t>
            </a:r>
            <a:r>
              <a:rPr lang="en-US" dirty="0"/>
              <a:t>(neuron yang </a:t>
            </a:r>
            <a:r>
              <a:rPr lang="en-US" dirty="0" err="1"/>
              <a:t>mengirim</a:t>
            </a:r>
            <a:r>
              <a:rPr lang="en-US" dirty="0"/>
              <a:t> </a:t>
            </a:r>
            <a:r>
              <a:rPr lang="en-US" i="1" dirty="0"/>
              <a:t>synaptic transmission</a:t>
            </a:r>
            <a:r>
              <a:rPr lang="en-US" dirty="0"/>
              <a:t>)</a:t>
            </a:r>
          </a:p>
          <a:p>
            <a:endParaRPr lang="en-US" dirty="0"/>
          </a:p>
          <a:p>
            <a:r>
              <a:rPr lang="en-US" dirty="0" err="1"/>
              <a:t>Sedangkan</a:t>
            </a:r>
            <a:r>
              <a:rPr lang="en-US" dirty="0"/>
              <a:t> </a:t>
            </a:r>
            <a:r>
              <a:rPr lang="en-US" dirty="0" err="1"/>
              <a:t>cubitan</a:t>
            </a:r>
            <a:r>
              <a:rPr lang="en-US" dirty="0"/>
              <a:t> yang </a:t>
            </a:r>
            <a:r>
              <a:rPr lang="en-US" dirty="0" err="1"/>
              <a:t>berkali</a:t>
            </a:r>
            <a:r>
              <a:rPr lang="en-US" dirty="0"/>
              <a:t>-kali, </a:t>
            </a:r>
            <a:r>
              <a:rPr lang="en-US" dirty="0" err="1"/>
              <a:t>dalam</a:t>
            </a:r>
            <a:r>
              <a:rPr lang="en-US" dirty="0"/>
              <a:t> </a:t>
            </a:r>
            <a:r>
              <a:rPr lang="en-US" dirty="0" err="1"/>
              <a:t>setiap</a:t>
            </a:r>
            <a:r>
              <a:rPr lang="en-US" dirty="0"/>
              <a:t> </a:t>
            </a:r>
            <a:r>
              <a:rPr lang="en-US" dirty="0" err="1"/>
              <a:t>cubitan</a:t>
            </a:r>
            <a:r>
              <a:rPr lang="en-US" dirty="0"/>
              <a:t>, </a:t>
            </a:r>
            <a:r>
              <a:rPr lang="en-US" dirty="0" err="1"/>
              <a:t>berefek</a:t>
            </a:r>
            <a:r>
              <a:rPr lang="en-US" dirty="0"/>
              <a:t> </a:t>
            </a:r>
            <a:r>
              <a:rPr lang="en-US" dirty="0" err="1"/>
              <a:t>kepada</a:t>
            </a:r>
            <a:r>
              <a:rPr lang="en-US" dirty="0"/>
              <a:t> </a:t>
            </a:r>
            <a:r>
              <a:rPr lang="en-US" dirty="0" err="1"/>
              <a:t>cubitan</a:t>
            </a:r>
            <a:r>
              <a:rPr lang="en-US" dirty="0"/>
              <a:t> </a:t>
            </a:r>
            <a:r>
              <a:rPr lang="en-US" dirty="0" err="1"/>
              <a:t>sebelumnya</a:t>
            </a:r>
            <a:r>
              <a:rPr lang="en-US" dirty="0"/>
              <a:t> </a:t>
            </a:r>
            <a:r>
              <a:rPr lang="en-US" dirty="0" err="1"/>
              <a:t>sampai</a:t>
            </a:r>
            <a:r>
              <a:rPr lang="en-US" dirty="0"/>
              <a:t> </a:t>
            </a:r>
            <a:r>
              <a:rPr lang="en-US" dirty="0" err="1"/>
              <a:t>kombinasi</a:t>
            </a:r>
            <a:r>
              <a:rPr lang="en-US" dirty="0"/>
              <a:t> </a:t>
            </a:r>
            <a:r>
              <a:rPr lang="en-US" dirty="0" err="1"/>
              <a:t>tersebut</a:t>
            </a:r>
            <a:r>
              <a:rPr lang="en-US" dirty="0"/>
              <a:t> </a:t>
            </a:r>
            <a:r>
              <a:rPr lang="en-US" dirty="0" err="1"/>
              <a:t>mencapai</a:t>
            </a:r>
            <a:r>
              <a:rPr lang="en-US" dirty="0"/>
              <a:t> the threshold of the postsynaptic neuron, yang </a:t>
            </a:r>
            <a:r>
              <a:rPr lang="en-US" dirty="0" err="1"/>
              <a:t>menghasilkan</a:t>
            </a:r>
            <a:r>
              <a:rPr lang="en-US" dirty="0"/>
              <a:t> </a:t>
            </a:r>
            <a:r>
              <a:rPr lang="en-US" dirty="0" err="1"/>
              <a:t>sebuah</a:t>
            </a:r>
            <a:r>
              <a:rPr lang="en-US" dirty="0"/>
              <a:t> </a:t>
            </a:r>
            <a:r>
              <a:rPr lang="en-US" dirty="0" err="1"/>
              <a:t>aksi</a:t>
            </a:r>
            <a:r>
              <a:rPr lang="en-US" dirty="0"/>
              <a:t> </a:t>
            </a:r>
            <a:r>
              <a:rPr lang="en-US" dirty="0" err="1"/>
              <a:t>potensial</a:t>
            </a:r>
            <a:endParaRPr lang="en-US" dirty="0"/>
          </a:p>
        </p:txBody>
      </p:sp>
    </p:spTree>
    <p:extLst>
      <p:ext uri="{BB962C8B-B14F-4D97-AF65-F5344CB8AC3E}">
        <p14:creationId xmlns:p14="http://schemas.microsoft.com/office/powerpoint/2010/main" val="174701771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Placeholder 5"/>
          <p:cNvSpPr>
            <a:spLocks noGrp="1"/>
          </p:cNvSpPr>
          <p:nvPr>
            <p:ph type="body" idx="1"/>
          </p:nvPr>
        </p:nvSpPr>
        <p:spPr>
          <a:xfrm>
            <a:off x="549647" y="2407489"/>
            <a:ext cx="4825157" cy="576262"/>
          </a:xfrm>
        </p:spPr>
        <p:txBody>
          <a:bodyPr/>
          <a:lstStyle/>
          <a:p>
            <a:pPr algn="ctr"/>
            <a:r>
              <a:rPr lang="en-US" dirty="0"/>
              <a:t>John </a:t>
            </a:r>
            <a:r>
              <a:rPr lang="en-US" dirty="0" err="1"/>
              <a:t>Eccles</a:t>
            </a:r>
            <a:r>
              <a:rPr lang="en-US" dirty="0"/>
              <a:t> (1903-1997)</a:t>
            </a:r>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73949" y="3085776"/>
            <a:ext cx="2788958" cy="3545761"/>
          </a:xfrm>
        </p:spPr>
      </p:pic>
      <p:sp>
        <p:nvSpPr>
          <p:cNvPr id="8" name="Content Placeholder 7"/>
          <p:cNvSpPr>
            <a:spLocks noGrp="1"/>
          </p:cNvSpPr>
          <p:nvPr>
            <p:ph sz="quarter" idx="4"/>
          </p:nvPr>
        </p:nvSpPr>
        <p:spPr>
          <a:xfrm>
            <a:off x="5281433" y="3085776"/>
            <a:ext cx="4825159" cy="3451775"/>
          </a:xfrm>
        </p:spPr>
        <p:txBody>
          <a:bodyPr>
            <a:normAutofit/>
          </a:bodyPr>
          <a:lstStyle/>
          <a:p>
            <a:r>
              <a:rPr lang="en-US" sz="2400" dirty="0"/>
              <a:t>Eccles </a:t>
            </a:r>
            <a:r>
              <a:rPr lang="en-US" sz="2400" dirty="0" err="1"/>
              <a:t>melakukan</a:t>
            </a:r>
            <a:r>
              <a:rPr lang="en-US" sz="2400" dirty="0"/>
              <a:t> </a:t>
            </a:r>
            <a:r>
              <a:rPr lang="en-US" sz="2400" dirty="0" err="1"/>
              <a:t>percobaan</a:t>
            </a:r>
            <a:r>
              <a:rPr lang="en-US" sz="2400" dirty="0"/>
              <a:t> </a:t>
            </a:r>
            <a:r>
              <a:rPr lang="en-US" sz="2400" dirty="0" err="1"/>
              <a:t>menstimulasi</a:t>
            </a:r>
            <a:r>
              <a:rPr lang="en-US" sz="2400" dirty="0"/>
              <a:t> </a:t>
            </a:r>
            <a:r>
              <a:rPr lang="en-US" sz="2400" dirty="0" err="1"/>
              <a:t>akson</a:t>
            </a:r>
            <a:r>
              <a:rPr lang="en-US" sz="2400" dirty="0"/>
              <a:t> </a:t>
            </a:r>
            <a:r>
              <a:rPr lang="en-US" sz="2400" dirty="0" err="1"/>
              <a:t>melalui</a:t>
            </a:r>
            <a:r>
              <a:rPr lang="en-US" sz="2400" dirty="0"/>
              <a:t> postsynaptic</a:t>
            </a:r>
            <a:r>
              <a:rPr lang="id-ID" sz="2400" dirty="0"/>
              <a:t>  </a:t>
            </a:r>
            <a:r>
              <a:rPr lang="en-US" sz="2400" dirty="0"/>
              <a:t> ( 1964 )</a:t>
            </a:r>
          </a:p>
          <a:p>
            <a:r>
              <a:rPr lang="en-US" sz="2400" dirty="0" err="1"/>
              <a:t>Berbeda</a:t>
            </a:r>
            <a:r>
              <a:rPr lang="en-US" sz="2400" dirty="0"/>
              <a:t> </a:t>
            </a:r>
            <a:r>
              <a:rPr lang="en-US" sz="2400" dirty="0" err="1"/>
              <a:t>dari</a:t>
            </a:r>
            <a:r>
              <a:rPr lang="en-US" sz="2400" dirty="0"/>
              <a:t> action </a:t>
            </a:r>
            <a:r>
              <a:rPr lang="en-US" sz="2400" dirty="0" err="1"/>
              <a:t>potensial</a:t>
            </a:r>
            <a:r>
              <a:rPr lang="en-US" sz="2400" dirty="0"/>
              <a:t> yang </a:t>
            </a:r>
            <a:r>
              <a:rPr lang="en-US" sz="2400" dirty="0" err="1"/>
              <a:t>selalu</a:t>
            </a:r>
            <a:r>
              <a:rPr lang="en-US" sz="2400" dirty="0"/>
              <a:t> depolarization, </a:t>
            </a:r>
          </a:p>
          <a:p>
            <a:r>
              <a:rPr lang="en-US" sz="2400" dirty="0" err="1"/>
              <a:t>Berubah-ubah</a:t>
            </a:r>
            <a:r>
              <a:rPr lang="en-US" sz="2400" dirty="0"/>
              <a:t> (</a:t>
            </a:r>
            <a:r>
              <a:rPr lang="en-US" sz="2400" dirty="0" err="1"/>
              <a:t>tergantung</a:t>
            </a:r>
            <a:r>
              <a:rPr lang="en-US" sz="2400" dirty="0"/>
              <a:t>)</a:t>
            </a:r>
          </a:p>
          <a:p>
            <a:endParaRPr lang="en-US" dirty="0"/>
          </a:p>
        </p:txBody>
      </p:sp>
    </p:spTree>
    <p:extLst>
      <p:ext uri="{BB962C8B-B14F-4D97-AF65-F5344CB8AC3E}">
        <p14:creationId xmlns:p14="http://schemas.microsoft.com/office/powerpoint/2010/main" val="42798267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154954" y="2603500"/>
            <a:ext cx="4825158" cy="3707148"/>
          </a:xfrm>
        </p:spPr>
        <p:txBody>
          <a:bodyPr>
            <a:normAutofit/>
          </a:bodyPr>
          <a:lstStyle/>
          <a:p>
            <a:r>
              <a:rPr lang="en-US" sz="2000" dirty="0"/>
              <a:t>EPSP</a:t>
            </a:r>
          </a:p>
          <a:p>
            <a:pPr marL="0" indent="0">
              <a:buNone/>
            </a:pPr>
            <a:r>
              <a:rPr lang="en-US" sz="2000" dirty="0"/>
              <a:t>( Excitatory Postsynaptic </a:t>
            </a:r>
            <a:r>
              <a:rPr lang="en-US" sz="2000" dirty="0" err="1"/>
              <a:t>Potensial</a:t>
            </a:r>
            <a:r>
              <a:rPr lang="en-US" sz="2000" dirty="0"/>
              <a:t> )  </a:t>
            </a:r>
          </a:p>
          <a:p>
            <a:pPr marL="0" indent="0">
              <a:buNone/>
            </a:pPr>
            <a:r>
              <a:rPr lang="en-US" sz="2000" dirty="0" err="1"/>
              <a:t>terjadi</a:t>
            </a:r>
            <a:r>
              <a:rPr lang="en-US" sz="2000" dirty="0"/>
              <a:t> </a:t>
            </a:r>
            <a:r>
              <a:rPr lang="en-US" sz="2000" dirty="0" err="1"/>
              <a:t>jika</a:t>
            </a:r>
            <a:r>
              <a:rPr lang="en-US" sz="2000" dirty="0"/>
              <a:t> ion sodium </a:t>
            </a:r>
            <a:r>
              <a:rPr lang="en-US" sz="2000" dirty="0" err="1"/>
              <a:t>bisa</a:t>
            </a:r>
            <a:r>
              <a:rPr lang="en-US" sz="2000" dirty="0"/>
              <a:t> </a:t>
            </a:r>
            <a:r>
              <a:rPr lang="en-US" sz="2000" dirty="0" err="1"/>
              <a:t>masuk</a:t>
            </a:r>
            <a:r>
              <a:rPr lang="en-US" sz="2000" dirty="0"/>
              <a:t> </a:t>
            </a:r>
            <a:r>
              <a:rPr lang="en-US" sz="2000" dirty="0" err="1"/>
              <a:t>ke</a:t>
            </a:r>
            <a:r>
              <a:rPr lang="en-US" sz="2000" dirty="0"/>
              <a:t> </a:t>
            </a:r>
            <a:r>
              <a:rPr lang="en-US" sz="2000" dirty="0" err="1"/>
              <a:t>sel</a:t>
            </a:r>
            <a:r>
              <a:rPr lang="id-ID" sz="2000" dirty="0"/>
              <a:t>.</a:t>
            </a:r>
            <a:endParaRPr lang="en-US" sz="2000" dirty="0"/>
          </a:p>
          <a:p>
            <a:r>
              <a:rPr lang="en-US" sz="2000" dirty="0" err="1"/>
              <a:t>Jika</a:t>
            </a:r>
            <a:r>
              <a:rPr lang="en-US" sz="2000" dirty="0"/>
              <a:t> EPSP </a:t>
            </a:r>
            <a:r>
              <a:rPr lang="en-US" sz="2000" dirty="0" err="1"/>
              <a:t>tidak</a:t>
            </a:r>
            <a:r>
              <a:rPr lang="en-US" sz="2000" dirty="0"/>
              <a:t> </a:t>
            </a:r>
            <a:r>
              <a:rPr lang="en-US" sz="2000" dirty="0" err="1"/>
              <a:t>menyebabkan</a:t>
            </a:r>
            <a:r>
              <a:rPr lang="en-US" sz="2000" dirty="0"/>
              <a:t> </a:t>
            </a:r>
            <a:r>
              <a:rPr lang="en-US" sz="2000" dirty="0" err="1"/>
              <a:t>sel</a:t>
            </a:r>
            <a:r>
              <a:rPr lang="en-US" sz="2000" dirty="0"/>
              <a:t>  </a:t>
            </a:r>
            <a:r>
              <a:rPr lang="en-US" sz="2000" dirty="0" err="1"/>
              <a:t>mencapai</a:t>
            </a:r>
            <a:r>
              <a:rPr lang="en-US" sz="2000" dirty="0"/>
              <a:t> threshold (</a:t>
            </a:r>
            <a:r>
              <a:rPr lang="en-US" sz="2000" dirty="0" err="1"/>
              <a:t>batasan</a:t>
            </a:r>
            <a:r>
              <a:rPr lang="en-US" sz="2000" dirty="0"/>
              <a:t>) EPSP </a:t>
            </a:r>
            <a:r>
              <a:rPr lang="en-US" sz="2000" dirty="0" err="1"/>
              <a:t>akan</a:t>
            </a:r>
            <a:r>
              <a:rPr lang="en-US" sz="2000" dirty="0"/>
              <a:t> </a:t>
            </a:r>
            <a:r>
              <a:rPr lang="en-US" sz="2000" dirty="0" err="1"/>
              <a:t>cepat</a:t>
            </a:r>
            <a:r>
              <a:rPr lang="en-US" sz="2000" dirty="0"/>
              <a:t> </a:t>
            </a:r>
            <a:r>
              <a:rPr lang="en-US" sz="2000" dirty="0" err="1"/>
              <a:t>hilang</a:t>
            </a:r>
            <a:endParaRPr lang="en-US" sz="2000" dirty="0"/>
          </a:p>
          <a:p>
            <a:endParaRPr lang="en-US" sz="2000" dirty="0"/>
          </a:p>
          <a:p>
            <a:endParaRPr lang="en-US" sz="2000" dirty="0"/>
          </a:p>
        </p:txBody>
      </p:sp>
      <p:sp>
        <p:nvSpPr>
          <p:cNvPr id="6" name="Content Placeholder 5"/>
          <p:cNvSpPr>
            <a:spLocks noGrp="1"/>
          </p:cNvSpPr>
          <p:nvPr>
            <p:ph sz="quarter" idx="4"/>
          </p:nvPr>
        </p:nvSpPr>
        <p:spPr>
          <a:xfrm>
            <a:off x="6170075" y="2603500"/>
            <a:ext cx="4825159" cy="3449570"/>
          </a:xfrm>
        </p:spPr>
        <p:txBody>
          <a:bodyPr>
            <a:normAutofit/>
          </a:bodyPr>
          <a:lstStyle/>
          <a:p>
            <a:r>
              <a:rPr lang="en-US" sz="2000" dirty="0" err="1"/>
              <a:t>Saat</a:t>
            </a:r>
            <a:r>
              <a:rPr lang="en-US" sz="2000" dirty="0"/>
              <a:t> </a:t>
            </a:r>
            <a:r>
              <a:rPr lang="en-US" sz="2000" dirty="0" err="1"/>
              <a:t>Eccels</a:t>
            </a:r>
            <a:r>
              <a:rPr lang="en-US" sz="2000" dirty="0"/>
              <a:t> </a:t>
            </a:r>
            <a:r>
              <a:rPr lang="en-US" sz="2000" dirty="0" err="1"/>
              <a:t>menstimulasi</a:t>
            </a:r>
            <a:r>
              <a:rPr lang="en-US" sz="2000" dirty="0"/>
              <a:t> </a:t>
            </a:r>
            <a:r>
              <a:rPr lang="en-US" sz="2000" dirty="0" err="1"/>
              <a:t>akson</a:t>
            </a:r>
            <a:r>
              <a:rPr lang="en-US" sz="2000" dirty="0"/>
              <a:t> 2 kali </a:t>
            </a:r>
            <a:r>
              <a:rPr lang="en-US" sz="2000" dirty="0" err="1"/>
              <a:t>diwaktu</a:t>
            </a:r>
            <a:r>
              <a:rPr lang="en-US" sz="2000" dirty="0"/>
              <a:t> yang </a:t>
            </a:r>
            <a:r>
              <a:rPr lang="en-US" sz="2000" dirty="0" err="1"/>
              <a:t>berdekatan</a:t>
            </a:r>
            <a:r>
              <a:rPr lang="en-US" sz="2000" dirty="0"/>
              <a:t>, </a:t>
            </a:r>
            <a:r>
              <a:rPr lang="en-US" sz="2000" dirty="0" err="1"/>
              <a:t>ia</a:t>
            </a:r>
            <a:r>
              <a:rPr lang="en-US" sz="2000" dirty="0"/>
              <a:t> </a:t>
            </a:r>
            <a:r>
              <a:rPr lang="en-US" sz="2000" dirty="0" err="1"/>
              <a:t>mencatat</a:t>
            </a:r>
            <a:r>
              <a:rPr lang="en-US" sz="2000" dirty="0"/>
              <a:t> 2 EPSP di postsynaptic cell </a:t>
            </a:r>
            <a:r>
              <a:rPr lang="en-US" sz="2000" dirty="0" err="1"/>
              <a:t>berturut-turut</a:t>
            </a:r>
            <a:r>
              <a:rPr lang="en-US" sz="2000" dirty="0"/>
              <a:t>.</a:t>
            </a:r>
          </a:p>
          <a:p>
            <a:r>
              <a:rPr lang="en-US" sz="2000" dirty="0" err="1"/>
              <a:t>Saat</a:t>
            </a:r>
            <a:r>
              <a:rPr lang="en-US" sz="2000" dirty="0"/>
              <a:t> di </a:t>
            </a:r>
            <a:r>
              <a:rPr lang="en-US" sz="2000" dirty="0" err="1"/>
              <a:t>stimulasi</a:t>
            </a:r>
            <a:r>
              <a:rPr lang="en-US" sz="2000" dirty="0"/>
              <a:t> </a:t>
            </a:r>
            <a:r>
              <a:rPr lang="en-US" sz="2000" dirty="0" err="1"/>
              <a:t>sebanyak</a:t>
            </a:r>
            <a:r>
              <a:rPr lang="en-US" sz="2000" dirty="0"/>
              <a:t> 3 kali, EPSP </a:t>
            </a:r>
            <a:r>
              <a:rPr lang="en-US" sz="2000" dirty="0" err="1"/>
              <a:t>telah</a:t>
            </a:r>
            <a:r>
              <a:rPr lang="en-US" sz="2000" dirty="0"/>
              <a:t> </a:t>
            </a:r>
            <a:r>
              <a:rPr lang="en-US" sz="2000" dirty="0" err="1"/>
              <a:t>melebihi</a:t>
            </a:r>
            <a:r>
              <a:rPr lang="en-US" sz="2000" dirty="0"/>
              <a:t> threshold </a:t>
            </a:r>
            <a:r>
              <a:rPr lang="en-US" sz="2000" dirty="0" err="1"/>
              <a:t>dan</a:t>
            </a:r>
            <a:r>
              <a:rPr lang="en-US" sz="2000" dirty="0"/>
              <a:t> </a:t>
            </a:r>
            <a:r>
              <a:rPr lang="en-US" sz="2000" dirty="0" err="1"/>
              <a:t>menghasilkan</a:t>
            </a:r>
            <a:r>
              <a:rPr lang="en-US" sz="2000" dirty="0"/>
              <a:t> action </a:t>
            </a:r>
            <a:r>
              <a:rPr lang="en-US" sz="2000" dirty="0" err="1"/>
              <a:t>potensial</a:t>
            </a:r>
            <a:r>
              <a:rPr lang="en-US" sz="2000" dirty="0"/>
              <a:t>.</a:t>
            </a:r>
          </a:p>
        </p:txBody>
      </p:sp>
    </p:spTree>
    <p:extLst>
      <p:ext uri="{BB962C8B-B14F-4D97-AF65-F5344CB8AC3E}">
        <p14:creationId xmlns:p14="http://schemas.microsoft.com/office/powerpoint/2010/main" val="3601475585"/>
      </p:ext>
    </p:extLst>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7785" y="978796"/>
            <a:ext cx="8418262" cy="4971244"/>
          </a:xfrm>
          <a:prstGeom prst="rect">
            <a:avLst/>
          </a:prstGeom>
        </p:spPr>
      </p:pic>
    </p:spTree>
    <p:extLst>
      <p:ext uri="{BB962C8B-B14F-4D97-AF65-F5344CB8AC3E}">
        <p14:creationId xmlns:p14="http://schemas.microsoft.com/office/powerpoint/2010/main" val="10077475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Spatial Summation</a:t>
            </a:r>
          </a:p>
        </p:txBody>
      </p:sp>
      <p:sp>
        <p:nvSpPr>
          <p:cNvPr id="7" name="Subtitle 6"/>
          <p:cNvSpPr>
            <a:spLocks noGrp="1"/>
          </p:cNvSpPr>
          <p:nvPr>
            <p:ph type="subTitle" idx="1"/>
          </p:nvPr>
        </p:nvSpPr>
        <p:spPr/>
        <p:txBody>
          <a:bodyPr/>
          <a:lstStyle/>
          <a:p>
            <a:r>
              <a:rPr lang="en-US" dirty="0"/>
              <a:t>(summation over space)</a:t>
            </a:r>
          </a:p>
        </p:txBody>
      </p:sp>
    </p:spTree>
    <p:extLst>
      <p:ext uri="{BB962C8B-B14F-4D97-AF65-F5344CB8AC3E}">
        <p14:creationId xmlns:p14="http://schemas.microsoft.com/office/powerpoint/2010/main" val="2059170952"/>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4" y="2603500"/>
            <a:ext cx="9882240" cy="3230630"/>
          </a:xfrm>
        </p:spPr>
        <p:txBody>
          <a:bodyPr>
            <a:normAutofit/>
          </a:bodyPr>
          <a:lstStyle/>
          <a:p>
            <a:pPr marL="0" indent="0" algn="ctr">
              <a:buNone/>
            </a:pPr>
            <a:r>
              <a:rPr lang="en-US" sz="3200" dirty="0"/>
              <a:t>“ </a:t>
            </a:r>
            <a:r>
              <a:rPr lang="en-US" sz="3200" dirty="0" err="1"/>
              <a:t>Sinaptik</a:t>
            </a:r>
            <a:r>
              <a:rPr lang="en-US" sz="3200" dirty="0"/>
              <a:t> </a:t>
            </a:r>
            <a:r>
              <a:rPr lang="en-US" sz="3200" dirty="0" err="1"/>
              <a:t>masuk</a:t>
            </a:r>
            <a:r>
              <a:rPr lang="en-US" sz="3200" dirty="0"/>
              <a:t> </a:t>
            </a:r>
            <a:r>
              <a:rPr lang="en-US" sz="3200" dirty="0" err="1"/>
              <a:t>dari</a:t>
            </a:r>
            <a:r>
              <a:rPr lang="en-US" sz="3200" dirty="0"/>
              <a:t> </a:t>
            </a:r>
            <a:r>
              <a:rPr lang="en-US" sz="3200" dirty="0" err="1"/>
              <a:t>lokasi</a:t>
            </a:r>
            <a:r>
              <a:rPr lang="en-US" sz="3200" dirty="0"/>
              <a:t> yang </a:t>
            </a:r>
            <a:r>
              <a:rPr lang="en-US" sz="3200" dirty="0" err="1"/>
              <a:t>berbeda</a:t>
            </a:r>
            <a:r>
              <a:rPr lang="en-US" sz="3200" dirty="0"/>
              <a:t> </a:t>
            </a:r>
            <a:r>
              <a:rPr lang="en-US" sz="3200" dirty="0" err="1"/>
              <a:t>lalu</a:t>
            </a:r>
            <a:r>
              <a:rPr lang="en-US" sz="3200" dirty="0"/>
              <a:t> </a:t>
            </a:r>
            <a:r>
              <a:rPr lang="en-US" sz="3200" dirty="0" err="1"/>
              <a:t>menggabungkan</a:t>
            </a:r>
            <a:r>
              <a:rPr lang="en-US" sz="3200" dirty="0"/>
              <a:t> </a:t>
            </a:r>
            <a:r>
              <a:rPr lang="en-US" sz="3200" dirty="0" err="1"/>
              <a:t>efek</a:t>
            </a:r>
            <a:r>
              <a:rPr lang="en-US" sz="3200" dirty="0"/>
              <a:t> </a:t>
            </a:r>
            <a:r>
              <a:rPr lang="en-US" sz="3200" dirty="0" err="1"/>
              <a:t>mereka</a:t>
            </a:r>
            <a:r>
              <a:rPr lang="en-US" sz="3200" dirty="0"/>
              <a:t> </a:t>
            </a:r>
            <a:r>
              <a:rPr lang="en-US" sz="3200" dirty="0" err="1"/>
              <a:t>pada</a:t>
            </a:r>
            <a:r>
              <a:rPr lang="en-US" sz="3200" dirty="0"/>
              <a:t> </a:t>
            </a:r>
            <a:r>
              <a:rPr lang="en-US" sz="3200" dirty="0" err="1"/>
              <a:t>sebuah</a:t>
            </a:r>
            <a:r>
              <a:rPr lang="en-US" sz="3200" dirty="0"/>
              <a:t> neuron “</a:t>
            </a:r>
          </a:p>
        </p:txBody>
      </p:sp>
    </p:spTree>
    <p:extLst>
      <p:ext uri="{BB962C8B-B14F-4D97-AF65-F5344CB8AC3E}">
        <p14:creationId xmlns:p14="http://schemas.microsoft.com/office/powerpoint/2010/main" val="41320038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000" dirty="0"/>
              <a:t>Sherrington </a:t>
            </a:r>
            <a:r>
              <a:rPr lang="en-US" sz="2000" dirty="0" err="1"/>
              <a:t>mengemukakan</a:t>
            </a:r>
            <a:r>
              <a:rPr lang="en-US" sz="2000" dirty="0"/>
              <a:t> </a:t>
            </a:r>
            <a:r>
              <a:rPr lang="en-US" sz="2000" dirty="0" err="1"/>
              <a:t>dengan</a:t>
            </a:r>
            <a:r>
              <a:rPr lang="en-US" sz="2000" dirty="0"/>
              <a:t> </a:t>
            </a:r>
            <a:r>
              <a:rPr lang="en-US" sz="2000" dirty="0" err="1"/>
              <a:t>mencubit</a:t>
            </a:r>
            <a:r>
              <a:rPr lang="en-US" sz="2000" dirty="0"/>
              <a:t> </a:t>
            </a:r>
            <a:r>
              <a:rPr lang="en-US" sz="2000" dirty="0" err="1"/>
              <a:t>dua</a:t>
            </a:r>
            <a:r>
              <a:rPr lang="en-US" sz="2000" dirty="0"/>
              <a:t> </a:t>
            </a:r>
            <a:r>
              <a:rPr lang="en-US" sz="2000" dirty="0" err="1"/>
              <a:t>bagian</a:t>
            </a:r>
            <a:r>
              <a:rPr lang="en-US" sz="2000" dirty="0"/>
              <a:t> </a:t>
            </a:r>
            <a:r>
              <a:rPr lang="en-US" sz="2000" dirty="0" err="1"/>
              <a:t>secara</a:t>
            </a:r>
            <a:r>
              <a:rPr lang="en-US" sz="2000" dirty="0"/>
              <a:t> </a:t>
            </a:r>
            <a:r>
              <a:rPr lang="en-US" sz="2000" dirty="0" err="1"/>
              <a:t>bersamaan</a:t>
            </a:r>
            <a:r>
              <a:rPr lang="en-US" sz="2000" dirty="0"/>
              <a:t> </a:t>
            </a:r>
            <a:r>
              <a:rPr lang="en-US" sz="2000" dirty="0" err="1"/>
              <a:t>dapat</a:t>
            </a:r>
            <a:r>
              <a:rPr lang="en-US" sz="2000" dirty="0"/>
              <a:t> </a:t>
            </a:r>
            <a:r>
              <a:rPr lang="en-US" sz="2000" dirty="0" err="1"/>
              <a:t>mengaktifkan</a:t>
            </a:r>
            <a:r>
              <a:rPr lang="en-US" sz="2000" dirty="0"/>
              <a:t> </a:t>
            </a:r>
            <a:r>
              <a:rPr lang="en-US" sz="2000" dirty="0" err="1"/>
              <a:t>dua</a:t>
            </a:r>
            <a:r>
              <a:rPr lang="en-US" sz="2000" dirty="0"/>
              <a:t> neuron sensor yang </a:t>
            </a:r>
            <a:r>
              <a:rPr lang="en-US" sz="2000" dirty="0" err="1"/>
              <a:t>akson</a:t>
            </a:r>
            <a:r>
              <a:rPr lang="en-US" sz="2000" dirty="0"/>
              <a:t> </a:t>
            </a:r>
            <a:r>
              <a:rPr lang="en-US" sz="2000" dirty="0" err="1"/>
              <a:t>pertemukan</a:t>
            </a:r>
            <a:r>
              <a:rPr lang="en-US" sz="2000" dirty="0"/>
              <a:t> </a:t>
            </a:r>
            <a:r>
              <a:rPr lang="en-US" sz="2000" dirty="0" err="1"/>
              <a:t>menjadi</a:t>
            </a:r>
            <a:r>
              <a:rPr lang="en-US" sz="2000" dirty="0"/>
              <a:t> </a:t>
            </a:r>
            <a:r>
              <a:rPr lang="en-US" sz="2000" dirty="0" err="1"/>
              <a:t>satu</a:t>
            </a:r>
            <a:r>
              <a:rPr lang="en-US" sz="2000" dirty="0"/>
              <a:t> neuron </a:t>
            </a:r>
            <a:r>
              <a:rPr lang="en-US" sz="2000" dirty="0" err="1"/>
              <a:t>didalam</a:t>
            </a:r>
            <a:r>
              <a:rPr lang="en-US" sz="2000" dirty="0"/>
              <a:t> sum </a:t>
            </a:r>
            <a:r>
              <a:rPr lang="en-US" sz="2000" dirty="0" err="1"/>
              <a:t>sum</a:t>
            </a:r>
            <a:r>
              <a:rPr lang="en-US" sz="2000" dirty="0"/>
              <a:t> </a:t>
            </a:r>
            <a:r>
              <a:rPr lang="en-US" sz="2000" dirty="0" err="1"/>
              <a:t>tulang</a:t>
            </a:r>
            <a:r>
              <a:rPr lang="en-US" sz="2000" dirty="0"/>
              <a:t> </a:t>
            </a:r>
            <a:r>
              <a:rPr lang="en-US" sz="2000" dirty="0" err="1"/>
              <a:t>belakang</a:t>
            </a:r>
            <a:endParaRPr lang="en-US" sz="2000" dirty="0"/>
          </a:p>
          <a:p>
            <a:r>
              <a:rPr lang="id-ID" sz="2000" dirty="0" err="1"/>
              <a:t>E</a:t>
            </a:r>
            <a:r>
              <a:rPr lang="en-US" sz="2000" dirty="0" err="1"/>
              <a:t>ksitasi</a:t>
            </a:r>
            <a:r>
              <a:rPr lang="en-US" sz="2000" dirty="0"/>
              <a:t> </a:t>
            </a:r>
            <a:r>
              <a:rPr lang="en-US" sz="2000" dirty="0" err="1"/>
              <a:t>baik</a:t>
            </a:r>
            <a:r>
              <a:rPr lang="en-US" sz="2000" dirty="0"/>
              <a:t> </a:t>
            </a:r>
            <a:r>
              <a:rPr lang="en-US" sz="2000" dirty="0" err="1"/>
              <a:t>dari</a:t>
            </a:r>
            <a:r>
              <a:rPr lang="en-US" sz="2000" dirty="0"/>
              <a:t> </a:t>
            </a:r>
            <a:r>
              <a:rPr lang="en-US" sz="2000" dirty="0" err="1"/>
              <a:t>akson</a:t>
            </a:r>
            <a:r>
              <a:rPr lang="en-US" sz="2000" dirty="0"/>
              <a:t> </a:t>
            </a:r>
            <a:r>
              <a:rPr lang="en-US" sz="2000" dirty="0" err="1"/>
              <a:t>membangkitkan</a:t>
            </a:r>
            <a:r>
              <a:rPr lang="en-US" sz="2000" dirty="0"/>
              <a:t> neuron </a:t>
            </a:r>
            <a:r>
              <a:rPr lang="en-US" sz="2000" dirty="0" err="1"/>
              <a:t>tersebut</a:t>
            </a:r>
            <a:r>
              <a:rPr lang="en-US" sz="2000" dirty="0"/>
              <a:t> , </a:t>
            </a:r>
            <a:r>
              <a:rPr lang="en-US" sz="2000" dirty="0" err="1"/>
              <a:t>tetapi</a:t>
            </a:r>
            <a:r>
              <a:rPr lang="en-US" sz="2000" dirty="0"/>
              <a:t> </a:t>
            </a:r>
            <a:r>
              <a:rPr lang="en-US" sz="2000" dirty="0" err="1"/>
              <a:t>tidak</a:t>
            </a:r>
            <a:r>
              <a:rPr lang="en-US" sz="2000" dirty="0"/>
              <a:t> </a:t>
            </a:r>
            <a:r>
              <a:rPr lang="en-US" sz="2000" dirty="0" err="1"/>
              <a:t>cukup</a:t>
            </a:r>
            <a:r>
              <a:rPr lang="en-US" sz="2000" dirty="0"/>
              <a:t> </a:t>
            </a:r>
            <a:r>
              <a:rPr lang="en-US" sz="2000" dirty="0" err="1"/>
              <a:t>untuk</a:t>
            </a:r>
            <a:r>
              <a:rPr lang="en-US" sz="2000" dirty="0"/>
              <a:t> </a:t>
            </a:r>
            <a:r>
              <a:rPr lang="en-US" sz="2000" dirty="0" err="1"/>
              <a:t>mencapai</a:t>
            </a:r>
            <a:r>
              <a:rPr lang="en-US" sz="2000" dirty="0"/>
              <a:t> threshold (</a:t>
            </a:r>
            <a:r>
              <a:rPr lang="en-US" sz="2000" dirty="0" err="1"/>
              <a:t>ambang</a:t>
            </a:r>
            <a:r>
              <a:rPr lang="en-US" sz="2000" dirty="0"/>
              <a:t> </a:t>
            </a:r>
            <a:r>
              <a:rPr lang="en-US" sz="2000" dirty="0" err="1"/>
              <a:t>batas</a:t>
            </a:r>
            <a:r>
              <a:rPr lang="en-US" sz="2000" dirty="0"/>
              <a:t>)</a:t>
            </a:r>
          </a:p>
          <a:p>
            <a:r>
              <a:rPr lang="en-US" sz="2000" dirty="0" err="1"/>
              <a:t>Kombinasi</a:t>
            </a:r>
            <a:r>
              <a:rPr lang="en-US" sz="2000" dirty="0"/>
              <a:t> </a:t>
            </a:r>
            <a:r>
              <a:rPr lang="en-US" sz="2000" dirty="0" err="1"/>
              <a:t>Eksitasi</a:t>
            </a:r>
            <a:r>
              <a:rPr lang="en-US" sz="2000" dirty="0"/>
              <a:t> </a:t>
            </a:r>
            <a:r>
              <a:rPr lang="en-US" sz="2000" dirty="0" err="1"/>
              <a:t>melebihi</a:t>
            </a:r>
            <a:r>
              <a:rPr lang="en-US" sz="2000" dirty="0"/>
              <a:t> threshold (</a:t>
            </a:r>
            <a:r>
              <a:rPr lang="en-US" sz="2000" dirty="0" err="1"/>
              <a:t>ambang</a:t>
            </a:r>
            <a:r>
              <a:rPr lang="en-US" sz="2000" dirty="0"/>
              <a:t> </a:t>
            </a:r>
            <a:r>
              <a:rPr lang="en-US" sz="2000" dirty="0" err="1"/>
              <a:t>batas</a:t>
            </a:r>
            <a:r>
              <a:rPr lang="en-US" sz="2000" dirty="0"/>
              <a:t>) </a:t>
            </a:r>
            <a:r>
              <a:rPr lang="en-US" sz="2000" dirty="0" err="1"/>
              <a:t>dan</a:t>
            </a:r>
            <a:r>
              <a:rPr lang="en-US" sz="2000" dirty="0"/>
              <a:t> </a:t>
            </a:r>
            <a:r>
              <a:rPr lang="en-US" sz="2000" dirty="0" err="1"/>
              <a:t>menghasilkan</a:t>
            </a:r>
            <a:r>
              <a:rPr lang="en-US" sz="2000" dirty="0"/>
              <a:t> </a:t>
            </a:r>
            <a:r>
              <a:rPr lang="en-US" sz="2000" dirty="0" err="1"/>
              <a:t>potensial</a:t>
            </a:r>
            <a:r>
              <a:rPr lang="en-US" sz="2000" dirty="0"/>
              <a:t> </a:t>
            </a:r>
            <a:r>
              <a:rPr lang="en-US" sz="2000" dirty="0" err="1"/>
              <a:t>aksi</a:t>
            </a:r>
            <a:endParaRPr lang="en-US" sz="2000" dirty="0"/>
          </a:p>
        </p:txBody>
      </p:sp>
    </p:spTree>
    <p:extLst>
      <p:ext uri="{BB962C8B-B14F-4D97-AF65-F5344CB8AC3E}">
        <p14:creationId xmlns:p14="http://schemas.microsoft.com/office/powerpoint/2010/main" val="8073846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id-ID" dirty="0"/>
              <a:t>THE CONCEPT OF THE SYNAPSE</a:t>
            </a:r>
          </a:p>
        </p:txBody>
      </p:sp>
      <p:sp>
        <p:nvSpPr>
          <p:cNvPr id="5" name="Subtitle 4"/>
          <p:cNvSpPr>
            <a:spLocks noGrp="1"/>
          </p:cNvSpPr>
          <p:nvPr>
            <p:ph type="subTitle" idx="1"/>
          </p:nvPr>
        </p:nvSpPr>
        <p:spPr/>
        <p:txBody>
          <a:bodyPr/>
          <a:lstStyle/>
          <a:p>
            <a:r>
              <a:rPr lang="id-ID" dirty="0"/>
              <a:t>MODULE 3.1</a:t>
            </a:r>
          </a:p>
        </p:txBody>
      </p:sp>
    </p:spTree>
    <p:extLst>
      <p:ext uri="{BB962C8B-B14F-4D97-AF65-F5344CB8AC3E}">
        <p14:creationId xmlns:p14="http://schemas.microsoft.com/office/powerpoint/2010/main" val="8172583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154954" y="2603500"/>
            <a:ext cx="4912784" cy="3684588"/>
          </a:xfrm>
        </p:spPr>
      </p:pic>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normAutofit/>
          </a:bodyPr>
          <a:lstStyle/>
          <a:p>
            <a:r>
              <a:rPr lang="en-US" sz="2400" dirty="0" err="1"/>
              <a:t>Eccles</a:t>
            </a:r>
            <a:r>
              <a:rPr lang="en-US" sz="2400" dirty="0"/>
              <a:t> </a:t>
            </a:r>
            <a:r>
              <a:rPr lang="en-US" sz="2400" i="1" dirty="0"/>
              <a:t>confirmed</a:t>
            </a:r>
            <a:r>
              <a:rPr lang="en-US" sz="2400" dirty="0"/>
              <a:t> </a:t>
            </a:r>
            <a:r>
              <a:rPr lang="en-US" sz="2400" dirty="0" err="1"/>
              <a:t>inferensi</a:t>
            </a:r>
            <a:r>
              <a:rPr lang="en-US" sz="2400" dirty="0"/>
              <a:t> Sherrington yang </a:t>
            </a:r>
            <a:r>
              <a:rPr lang="en-US" sz="2400" dirty="0" err="1"/>
              <a:t>menunjukkan</a:t>
            </a:r>
            <a:r>
              <a:rPr lang="en-US" sz="2400" dirty="0"/>
              <a:t> </a:t>
            </a:r>
            <a:r>
              <a:rPr lang="en-US" sz="2400" dirty="0" err="1"/>
              <a:t>bahwa</a:t>
            </a:r>
            <a:r>
              <a:rPr lang="en-US" sz="2400" dirty="0"/>
              <a:t> EPSPs </a:t>
            </a:r>
            <a:r>
              <a:rPr lang="en-US" sz="2400" dirty="0" err="1"/>
              <a:t>dari</a:t>
            </a:r>
            <a:r>
              <a:rPr lang="en-US" sz="2400" dirty="0"/>
              <a:t> </a:t>
            </a:r>
            <a:r>
              <a:rPr lang="en-US" sz="2400" dirty="0" err="1"/>
              <a:t>beberapa</a:t>
            </a:r>
            <a:r>
              <a:rPr lang="en-US" sz="2400" dirty="0"/>
              <a:t> </a:t>
            </a:r>
            <a:r>
              <a:rPr lang="en-US" sz="2400" dirty="0" err="1"/>
              <a:t>akson</a:t>
            </a:r>
            <a:r>
              <a:rPr lang="en-US" sz="2400" dirty="0"/>
              <a:t> </a:t>
            </a:r>
            <a:r>
              <a:rPr lang="en-US" sz="2400" dirty="0" err="1"/>
              <a:t>menyimpulkan</a:t>
            </a:r>
            <a:r>
              <a:rPr lang="en-US" sz="2400" dirty="0"/>
              <a:t> </a:t>
            </a:r>
            <a:r>
              <a:rPr lang="en-US" sz="2400" dirty="0" err="1"/>
              <a:t>efek</a:t>
            </a:r>
            <a:r>
              <a:rPr lang="en-US" sz="2400" dirty="0"/>
              <a:t> </a:t>
            </a:r>
            <a:r>
              <a:rPr lang="en-US" sz="2400" dirty="0" err="1"/>
              <a:t>mereka</a:t>
            </a:r>
            <a:r>
              <a:rPr lang="en-US" sz="2400" dirty="0"/>
              <a:t> </a:t>
            </a:r>
            <a:r>
              <a:rPr lang="en-US" sz="2400" dirty="0" err="1"/>
              <a:t>pada</a:t>
            </a:r>
            <a:r>
              <a:rPr lang="en-US" sz="2400" dirty="0"/>
              <a:t> </a:t>
            </a:r>
            <a:r>
              <a:rPr lang="en-US" sz="2400" dirty="0" err="1"/>
              <a:t>sel</a:t>
            </a:r>
            <a:r>
              <a:rPr lang="en-US" sz="2400" dirty="0"/>
              <a:t> </a:t>
            </a:r>
            <a:r>
              <a:rPr lang="en-US" sz="2400" dirty="0" err="1"/>
              <a:t>postsinaptik</a:t>
            </a:r>
            <a:endParaRPr lang="en-US" sz="2400" dirty="0"/>
          </a:p>
        </p:txBody>
      </p:sp>
    </p:spTree>
    <p:extLst>
      <p:ext uri="{BB962C8B-B14F-4D97-AF65-F5344CB8AC3E}">
        <p14:creationId xmlns:p14="http://schemas.microsoft.com/office/powerpoint/2010/main" val="108312994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4" name="Content Placeholder 3"/>
          <p:cNvSpPr>
            <a:spLocks noGrp="1"/>
          </p:cNvSpPr>
          <p:nvPr>
            <p:ph idx="1"/>
          </p:nvPr>
        </p:nvSpPr>
        <p:spPr/>
        <p:txBody>
          <a:bodyPr>
            <a:normAutofit/>
          </a:bodyPr>
          <a:lstStyle/>
          <a:p>
            <a:r>
              <a:rPr lang="en-US" sz="2000" dirty="0"/>
              <a:t>Spatial Summation </a:t>
            </a:r>
            <a:r>
              <a:rPr lang="en-US" sz="2000" dirty="0" err="1"/>
              <a:t>penting</a:t>
            </a:r>
            <a:r>
              <a:rPr lang="en-US" sz="2000" dirty="0"/>
              <a:t> </a:t>
            </a:r>
            <a:r>
              <a:rPr lang="en-US" sz="2000" dirty="0" err="1"/>
              <a:t>untuk</a:t>
            </a:r>
            <a:r>
              <a:rPr lang="en-US" sz="2000" dirty="0"/>
              <a:t> </a:t>
            </a:r>
            <a:r>
              <a:rPr lang="en-US" sz="2000" dirty="0" err="1"/>
              <a:t>fungsi</a:t>
            </a:r>
            <a:r>
              <a:rPr lang="en-US" sz="2000" dirty="0"/>
              <a:t> </a:t>
            </a:r>
            <a:r>
              <a:rPr lang="en-US" sz="2000" dirty="0" err="1"/>
              <a:t>otak</a:t>
            </a:r>
            <a:r>
              <a:rPr lang="en-US" sz="2000" dirty="0"/>
              <a:t> . </a:t>
            </a:r>
            <a:r>
              <a:rPr lang="en-US" sz="2000" dirty="0" err="1"/>
              <a:t>Sensorik</a:t>
            </a:r>
            <a:r>
              <a:rPr lang="en-US" sz="2000" dirty="0"/>
              <a:t> yang </a:t>
            </a:r>
            <a:r>
              <a:rPr lang="en-US" sz="2000" dirty="0" err="1"/>
              <a:t>masuk</a:t>
            </a:r>
            <a:r>
              <a:rPr lang="en-US" sz="2000" dirty="0"/>
              <a:t> </a:t>
            </a:r>
            <a:r>
              <a:rPr lang="en-US" sz="2000" dirty="0" err="1"/>
              <a:t>ke</a:t>
            </a:r>
            <a:r>
              <a:rPr lang="en-US" sz="2000" dirty="0"/>
              <a:t> </a:t>
            </a:r>
            <a:r>
              <a:rPr lang="en-US" sz="2000" dirty="0" err="1"/>
              <a:t>otak</a:t>
            </a:r>
            <a:r>
              <a:rPr lang="en-US" sz="2000" dirty="0"/>
              <a:t> </a:t>
            </a:r>
            <a:r>
              <a:rPr lang="en-US" sz="2000" dirty="0" err="1"/>
              <a:t>tiba</a:t>
            </a:r>
            <a:r>
              <a:rPr lang="en-US" sz="2000" dirty="0"/>
              <a:t> di </a:t>
            </a:r>
            <a:r>
              <a:rPr lang="en-US" sz="2000" dirty="0" err="1"/>
              <a:t>sinapsis</a:t>
            </a:r>
            <a:r>
              <a:rPr lang="en-US" sz="2000" dirty="0"/>
              <a:t> yang </a:t>
            </a:r>
            <a:r>
              <a:rPr lang="en-US" sz="2000" dirty="0" err="1"/>
              <a:t>secara</a:t>
            </a:r>
            <a:r>
              <a:rPr lang="en-US" sz="2000" dirty="0"/>
              <a:t> </a:t>
            </a:r>
            <a:r>
              <a:rPr lang="en-US" sz="2000" dirty="0" err="1"/>
              <a:t>individu</a:t>
            </a:r>
            <a:r>
              <a:rPr lang="en-US" sz="2000" dirty="0"/>
              <a:t> </a:t>
            </a:r>
            <a:r>
              <a:rPr lang="en-US" sz="2000" dirty="0" err="1"/>
              <a:t>menghasilkan</a:t>
            </a:r>
            <a:r>
              <a:rPr lang="en-US" sz="2000" dirty="0"/>
              <a:t> </a:t>
            </a:r>
            <a:r>
              <a:rPr lang="en-US" sz="2000" dirty="0" err="1"/>
              <a:t>efek</a:t>
            </a:r>
            <a:r>
              <a:rPr lang="en-US" sz="2000" dirty="0"/>
              <a:t> yang </a:t>
            </a:r>
            <a:r>
              <a:rPr lang="en-US" sz="2000" dirty="0" err="1"/>
              <a:t>lemah</a:t>
            </a:r>
            <a:r>
              <a:rPr lang="en-US" sz="2000" dirty="0"/>
              <a:t> . </a:t>
            </a:r>
            <a:r>
              <a:rPr lang="en-US" sz="2000" dirty="0" err="1"/>
              <a:t>Namun</a:t>
            </a:r>
            <a:r>
              <a:rPr lang="en-US" sz="2000" dirty="0"/>
              <a:t> , </a:t>
            </a:r>
            <a:r>
              <a:rPr lang="en-US" sz="2000" dirty="0" err="1"/>
              <a:t>setiap</a:t>
            </a:r>
            <a:r>
              <a:rPr lang="en-US" sz="2000" dirty="0"/>
              <a:t> neuron </a:t>
            </a:r>
            <a:r>
              <a:rPr lang="en-US" sz="2000" dirty="0" err="1"/>
              <a:t>menerima</a:t>
            </a:r>
            <a:r>
              <a:rPr lang="en-US" sz="2000" dirty="0"/>
              <a:t> </a:t>
            </a:r>
            <a:r>
              <a:rPr lang="en-US" sz="2000" dirty="0" err="1"/>
              <a:t>banyak</a:t>
            </a:r>
            <a:r>
              <a:rPr lang="en-US" sz="2000" dirty="0"/>
              <a:t> </a:t>
            </a:r>
            <a:r>
              <a:rPr lang="en-US" sz="2000" dirty="0" err="1"/>
              <a:t>akson</a:t>
            </a:r>
            <a:r>
              <a:rPr lang="en-US" sz="2000" dirty="0"/>
              <a:t> </a:t>
            </a:r>
            <a:r>
              <a:rPr lang="en-US" sz="2000" dirty="0" err="1"/>
              <a:t>masuk</a:t>
            </a:r>
            <a:r>
              <a:rPr lang="en-US" sz="2000" dirty="0"/>
              <a:t> , yang </a:t>
            </a:r>
            <a:r>
              <a:rPr lang="en-US" sz="2000" dirty="0" err="1"/>
              <a:t>disinkronkan</a:t>
            </a:r>
            <a:r>
              <a:rPr lang="en-US" sz="2000" dirty="0"/>
              <a:t> </a:t>
            </a:r>
            <a:r>
              <a:rPr lang="en-US" sz="2000" dirty="0" err="1"/>
              <a:t>selama</a:t>
            </a:r>
            <a:r>
              <a:rPr lang="en-US" sz="2000" dirty="0"/>
              <a:t> </a:t>
            </a:r>
            <a:r>
              <a:rPr lang="en-US" sz="2000" dirty="0" err="1"/>
              <a:t>rangsangan</a:t>
            </a:r>
            <a:r>
              <a:rPr lang="en-US" sz="2000" dirty="0"/>
              <a:t> </a:t>
            </a:r>
            <a:r>
              <a:rPr lang="en-US" sz="2000" dirty="0" err="1"/>
              <a:t>sensorik</a:t>
            </a:r>
            <a:r>
              <a:rPr lang="en-US" sz="2000" dirty="0"/>
              <a:t> ( </a:t>
            </a:r>
            <a:r>
              <a:rPr lang="en-US" sz="2000" dirty="0" err="1"/>
              <a:t>bruno</a:t>
            </a:r>
            <a:r>
              <a:rPr lang="en-US" sz="2000" dirty="0"/>
              <a:t> &amp; </a:t>
            </a:r>
            <a:r>
              <a:rPr lang="en-US" sz="2000" dirty="0" err="1"/>
              <a:t>Sakmann</a:t>
            </a:r>
            <a:r>
              <a:rPr lang="en-US" sz="2000" dirty="0"/>
              <a:t> , 2006) .</a:t>
            </a:r>
          </a:p>
          <a:p>
            <a:r>
              <a:rPr lang="en-US" sz="2000" dirty="0"/>
              <a:t>Spatial Summation </a:t>
            </a:r>
            <a:r>
              <a:rPr lang="en-US" sz="2000" dirty="0" err="1"/>
              <a:t>menjamin</a:t>
            </a:r>
            <a:r>
              <a:rPr lang="en-US" sz="2000" dirty="0"/>
              <a:t> </a:t>
            </a:r>
            <a:r>
              <a:rPr lang="en-US" sz="2000" dirty="0" err="1"/>
              <a:t>bahwa</a:t>
            </a:r>
            <a:r>
              <a:rPr lang="en-US" sz="2000" dirty="0"/>
              <a:t> stimulus </a:t>
            </a:r>
            <a:r>
              <a:rPr lang="en-US" sz="2000" dirty="0" err="1"/>
              <a:t>sensorik</a:t>
            </a:r>
            <a:r>
              <a:rPr lang="en-US" sz="2000" dirty="0"/>
              <a:t> </a:t>
            </a:r>
            <a:r>
              <a:rPr lang="en-US" sz="2000" dirty="0" err="1"/>
              <a:t>akan</a:t>
            </a:r>
            <a:r>
              <a:rPr lang="en-US" sz="2000" dirty="0"/>
              <a:t> </a:t>
            </a:r>
            <a:r>
              <a:rPr lang="en-US" sz="2000" dirty="0" err="1"/>
              <a:t>merangsang</a:t>
            </a:r>
            <a:r>
              <a:rPr lang="en-US" sz="2000" dirty="0"/>
              <a:t> </a:t>
            </a:r>
            <a:r>
              <a:rPr lang="en-US" sz="2000" dirty="0" err="1"/>
              <a:t>sel-sel</a:t>
            </a:r>
            <a:r>
              <a:rPr lang="en-US" sz="2000" dirty="0"/>
              <a:t> </a:t>
            </a:r>
            <a:r>
              <a:rPr lang="en-US" sz="2000" dirty="0" err="1"/>
              <a:t>kortikal</a:t>
            </a:r>
            <a:r>
              <a:rPr lang="en-US" sz="2000" dirty="0"/>
              <a:t> </a:t>
            </a:r>
            <a:r>
              <a:rPr lang="en-US" sz="2000" dirty="0" err="1"/>
              <a:t>cukup</a:t>
            </a:r>
            <a:r>
              <a:rPr lang="en-US" sz="2000" dirty="0"/>
              <a:t> </a:t>
            </a:r>
            <a:r>
              <a:rPr lang="en-US" sz="2000" dirty="0" err="1"/>
              <a:t>untuk</a:t>
            </a:r>
            <a:r>
              <a:rPr lang="en-US" sz="2000" dirty="0"/>
              <a:t> </a:t>
            </a:r>
            <a:r>
              <a:rPr lang="en-US" sz="2000" dirty="0" err="1"/>
              <a:t>mengaktifkan</a:t>
            </a:r>
            <a:r>
              <a:rPr lang="en-US" sz="2000" dirty="0"/>
              <a:t> stimulus </a:t>
            </a:r>
            <a:r>
              <a:rPr lang="en-US" sz="2000" dirty="0" err="1"/>
              <a:t>sensorik</a:t>
            </a:r>
            <a:r>
              <a:rPr lang="en-US" sz="2000" dirty="0"/>
              <a:t> </a:t>
            </a:r>
            <a:r>
              <a:rPr lang="en-US" sz="2000" dirty="0" err="1"/>
              <a:t>itu</a:t>
            </a:r>
            <a:r>
              <a:rPr lang="en-US" sz="2000" dirty="0"/>
              <a:t> </a:t>
            </a:r>
            <a:r>
              <a:rPr lang="en-US" sz="2000" dirty="0" err="1"/>
              <a:t>sendiri</a:t>
            </a:r>
            <a:r>
              <a:rPr lang="en-US" sz="2000" dirty="0"/>
              <a:t>.</a:t>
            </a:r>
          </a:p>
          <a:p>
            <a:endParaRPr lang="en-US" sz="2000" dirty="0"/>
          </a:p>
        </p:txBody>
      </p:sp>
    </p:spTree>
    <p:extLst>
      <p:ext uri="{BB962C8B-B14F-4D97-AF65-F5344CB8AC3E}">
        <p14:creationId xmlns:p14="http://schemas.microsoft.com/office/powerpoint/2010/main" val="22539383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a:t>INHIBITORY SYNAPSES</a:t>
            </a:r>
          </a:p>
        </p:txBody>
      </p:sp>
      <p:sp>
        <p:nvSpPr>
          <p:cNvPr id="3" name="Content Placeholder 2"/>
          <p:cNvSpPr>
            <a:spLocks noGrp="1"/>
          </p:cNvSpPr>
          <p:nvPr>
            <p:ph idx="1"/>
          </p:nvPr>
        </p:nvSpPr>
        <p:spPr>
          <a:xfrm>
            <a:off x="5535660" y="2603499"/>
            <a:ext cx="4471225" cy="3835938"/>
          </a:xfrm>
        </p:spPr>
        <p:txBody>
          <a:bodyPr/>
          <a:lstStyle/>
          <a:p>
            <a:pPr marL="0" indent="0">
              <a:buNone/>
            </a:pPr>
            <a:r>
              <a:rPr lang="id-ID" dirty="0"/>
              <a:t>Sherrington menjelaskan bahwa terdapat koneksi tertentu dalam saraf tulang belakang.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954" y="2603499"/>
            <a:ext cx="3811574" cy="3611250"/>
          </a:xfrm>
          <a:prstGeom prst="rect">
            <a:avLst/>
          </a:prstGeom>
        </p:spPr>
      </p:pic>
    </p:spTree>
    <p:extLst>
      <p:ext uri="{BB962C8B-B14F-4D97-AF65-F5344CB8AC3E}">
        <p14:creationId xmlns:p14="http://schemas.microsoft.com/office/powerpoint/2010/main" val="340863348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1306" y="2969296"/>
            <a:ext cx="10494924" cy="2426951"/>
          </a:xfrm>
        </p:spPr>
      </p:pic>
    </p:spTree>
    <p:extLst>
      <p:ext uri="{BB962C8B-B14F-4D97-AF65-F5344CB8AC3E}">
        <p14:creationId xmlns:p14="http://schemas.microsoft.com/office/powerpoint/2010/main" val="4308108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a:t>HUBUNGAN ANTARA EPSP, IPSP, DAN POTENSIAL AKSI</a:t>
            </a:r>
          </a:p>
        </p:txBody>
      </p:sp>
      <p:sp>
        <p:nvSpPr>
          <p:cNvPr id="3" name="Content Placeholder 2"/>
          <p:cNvSpPr>
            <a:spLocks noGrp="1"/>
          </p:cNvSpPr>
          <p:nvPr>
            <p:ph idx="1"/>
          </p:nvPr>
        </p:nvSpPr>
        <p:spPr/>
        <p:txBody>
          <a:bodyPr>
            <a:normAutofit/>
          </a:bodyPr>
          <a:lstStyle/>
          <a:p>
            <a:r>
              <a:rPr lang="id-ID" dirty="0"/>
              <a:t>Sherrington bekerja membuka jalan menelusuri diagram pengkabelan dari sistem nervous.</a:t>
            </a:r>
          </a:p>
          <a:p>
            <a:r>
              <a:rPr lang="id-ID" dirty="0"/>
              <a:t>	Beberapa neuron mempunyai tingkat penembakan spontan, produksi periodik dari aksi potensial bahkan tanpa synaptik bawaan. </a:t>
            </a:r>
          </a:p>
        </p:txBody>
      </p:sp>
    </p:spTree>
    <p:extLst>
      <p:ext uri="{BB962C8B-B14F-4D97-AF65-F5344CB8AC3E}">
        <p14:creationId xmlns:p14="http://schemas.microsoft.com/office/powerpoint/2010/main" val="17030601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id-ID" dirty="0"/>
              <a:t>CHEMICAL EVENT AT THE SYNAPSE</a:t>
            </a:r>
          </a:p>
        </p:txBody>
      </p:sp>
      <p:sp>
        <p:nvSpPr>
          <p:cNvPr id="3" name="Subtitle 2"/>
          <p:cNvSpPr>
            <a:spLocks noGrp="1"/>
          </p:cNvSpPr>
          <p:nvPr>
            <p:ph type="subTitle" idx="1"/>
          </p:nvPr>
        </p:nvSpPr>
        <p:spPr/>
        <p:txBody>
          <a:bodyPr/>
          <a:lstStyle/>
          <a:p>
            <a:r>
              <a:rPr lang="id-ID" dirty="0"/>
              <a:t>MODULE 3.2</a:t>
            </a:r>
          </a:p>
          <a:p>
            <a:endParaRPr lang="id-ID" dirty="0"/>
          </a:p>
        </p:txBody>
      </p:sp>
    </p:spTree>
    <p:extLst>
      <p:ext uri="{BB962C8B-B14F-4D97-AF65-F5344CB8AC3E}">
        <p14:creationId xmlns:p14="http://schemas.microsoft.com/office/powerpoint/2010/main" val="166038027"/>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PENEMUAN</a:t>
            </a:r>
            <a:r>
              <a:rPr lang="en-US" dirty="0"/>
              <a:t> AKAN </a:t>
            </a:r>
            <a:r>
              <a:rPr lang="en-US" i="1" dirty="0"/>
              <a:t>CHEMICAL TRANSMISSION</a:t>
            </a:r>
            <a:r>
              <a:rPr lang="en-US" dirty="0"/>
              <a:t> </a:t>
            </a:r>
            <a:r>
              <a:rPr lang="en-US" dirty="0" err="1"/>
              <a:t>PADA</a:t>
            </a:r>
            <a:r>
              <a:rPr lang="en-US" dirty="0"/>
              <a:t> SYNAPSES</a:t>
            </a:r>
            <a:endParaRPr lang="id-ID"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59506" y="2551353"/>
            <a:ext cx="2286198" cy="3237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773768" y="2551353"/>
            <a:ext cx="5670997" cy="1815882"/>
          </a:xfrm>
          <a:prstGeom prst="rect">
            <a:avLst/>
          </a:prstGeom>
        </p:spPr>
        <p:txBody>
          <a:bodyPr wrap="square">
            <a:spAutoFit/>
          </a:bodyPr>
          <a:lstStyle/>
          <a:p>
            <a:r>
              <a:rPr lang="en-US" sz="2800" dirty="0" err="1">
                <a:latin typeface="Trebuchet MS"/>
              </a:rPr>
              <a:t>O.T</a:t>
            </a:r>
            <a:r>
              <a:rPr lang="en-US" sz="2800" dirty="0">
                <a:latin typeface="Trebuchet MS"/>
              </a:rPr>
              <a:t>. Loewi (1920) </a:t>
            </a:r>
            <a:r>
              <a:rPr lang="en-US" sz="2800" dirty="0" err="1">
                <a:latin typeface="Trebuchet MS"/>
              </a:rPr>
              <a:t>melalui</a:t>
            </a:r>
            <a:r>
              <a:rPr lang="en-US" sz="2800" dirty="0">
                <a:latin typeface="Trebuchet MS"/>
              </a:rPr>
              <a:t> </a:t>
            </a:r>
            <a:r>
              <a:rPr lang="en-US" sz="2800" dirty="0" err="1">
                <a:latin typeface="Trebuchet MS"/>
              </a:rPr>
              <a:t>sebuah</a:t>
            </a:r>
            <a:r>
              <a:rPr lang="en-US" sz="2800" dirty="0">
                <a:latin typeface="Trebuchet MS"/>
              </a:rPr>
              <a:t> </a:t>
            </a:r>
            <a:r>
              <a:rPr lang="en-US" sz="2800" dirty="0" err="1">
                <a:latin typeface="Trebuchet MS"/>
              </a:rPr>
              <a:t>penelitian</a:t>
            </a:r>
            <a:r>
              <a:rPr lang="en-US" sz="2800" dirty="0">
                <a:latin typeface="Trebuchet MS"/>
              </a:rPr>
              <a:t> </a:t>
            </a:r>
            <a:r>
              <a:rPr lang="en-US" sz="2800" dirty="0" err="1">
                <a:latin typeface="Trebuchet MS"/>
              </a:rPr>
              <a:t>menemukan</a:t>
            </a:r>
            <a:r>
              <a:rPr lang="en-US" sz="2800" dirty="0">
                <a:latin typeface="Trebuchet MS"/>
              </a:rPr>
              <a:t> </a:t>
            </a:r>
            <a:r>
              <a:rPr lang="en-US" sz="2800" dirty="0" err="1">
                <a:latin typeface="Trebuchet MS"/>
              </a:rPr>
              <a:t>bahwa</a:t>
            </a:r>
            <a:r>
              <a:rPr lang="en-US" sz="2800" dirty="0">
                <a:latin typeface="Trebuchet MS"/>
              </a:rPr>
              <a:t> </a:t>
            </a:r>
            <a:r>
              <a:rPr lang="en-US" sz="2800" dirty="0" err="1">
                <a:latin typeface="Trebuchet MS"/>
              </a:rPr>
              <a:t>saraf</a:t>
            </a:r>
            <a:r>
              <a:rPr lang="en-US" sz="2800" dirty="0">
                <a:latin typeface="Trebuchet MS"/>
              </a:rPr>
              <a:t> </a:t>
            </a:r>
            <a:r>
              <a:rPr lang="en-US" sz="2800" dirty="0" err="1">
                <a:latin typeface="Trebuchet MS"/>
              </a:rPr>
              <a:t>mengirim</a:t>
            </a:r>
            <a:r>
              <a:rPr lang="en-US" sz="2800" dirty="0">
                <a:latin typeface="Trebuchet MS"/>
              </a:rPr>
              <a:t> </a:t>
            </a:r>
            <a:r>
              <a:rPr lang="en-US" sz="2800" dirty="0" err="1">
                <a:latin typeface="Trebuchet MS"/>
              </a:rPr>
              <a:t>pesan</a:t>
            </a:r>
            <a:r>
              <a:rPr lang="en-US" sz="2800" dirty="0">
                <a:latin typeface="Trebuchet MS"/>
              </a:rPr>
              <a:t> </a:t>
            </a:r>
            <a:r>
              <a:rPr lang="en-US" sz="2800" dirty="0" err="1">
                <a:latin typeface="Trebuchet MS"/>
              </a:rPr>
              <a:t>dengan</a:t>
            </a:r>
            <a:r>
              <a:rPr lang="en-US" sz="2800" dirty="0">
                <a:latin typeface="Trebuchet MS"/>
              </a:rPr>
              <a:t> </a:t>
            </a:r>
            <a:r>
              <a:rPr lang="en-US" sz="2800" dirty="0" err="1">
                <a:latin typeface="Trebuchet MS"/>
              </a:rPr>
              <a:t>cara</a:t>
            </a:r>
            <a:r>
              <a:rPr lang="en-US" sz="2800" dirty="0">
                <a:latin typeface="Trebuchet MS"/>
              </a:rPr>
              <a:t> </a:t>
            </a:r>
            <a:r>
              <a:rPr lang="en-US" sz="2800" dirty="0" err="1">
                <a:latin typeface="Trebuchet MS"/>
              </a:rPr>
              <a:t>melepaskan</a:t>
            </a:r>
            <a:r>
              <a:rPr lang="en-US" sz="2800" dirty="0">
                <a:latin typeface="Trebuchet MS"/>
              </a:rPr>
              <a:t> </a:t>
            </a:r>
            <a:r>
              <a:rPr lang="en-US" sz="2800" dirty="0" err="1">
                <a:latin typeface="Trebuchet MS"/>
              </a:rPr>
              <a:t>zat-zat</a:t>
            </a:r>
            <a:r>
              <a:rPr lang="en-US" sz="2800" dirty="0">
                <a:latin typeface="Trebuchet MS"/>
              </a:rPr>
              <a:t> </a:t>
            </a:r>
            <a:r>
              <a:rPr lang="en-US" sz="2800" dirty="0" err="1">
                <a:latin typeface="Trebuchet MS"/>
              </a:rPr>
              <a:t>kimia</a:t>
            </a:r>
            <a:r>
              <a:rPr lang="id-ID" sz="2800" dirty="0">
                <a:latin typeface="Trebuchet MS"/>
              </a:rPr>
              <a:t>.</a:t>
            </a:r>
            <a:endParaRPr lang="id-ID" sz="2800" dirty="0"/>
          </a:p>
        </p:txBody>
      </p:sp>
    </p:spTree>
    <p:extLst>
      <p:ext uri="{BB962C8B-B14F-4D97-AF65-F5344CB8AC3E}">
        <p14:creationId xmlns:p14="http://schemas.microsoft.com/office/powerpoint/2010/main" val="3446918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URUTAN</a:t>
            </a:r>
            <a:r>
              <a:rPr lang="en-US" dirty="0"/>
              <a:t> </a:t>
            </a:r>
            <a:r>
              <a:rPr lang="en-US" dirty="0" err="1"/>
              <a:t>PERISTIWA</a:t>
            </a:r>
            <a:r>
              <a:rPr lang="en-US" dirty="0"/>
              <a:t> </a:t>
            </a:r>
            <a:r>
              <a:rPr lang="en-US" dirty="0" err="1"/>
              <a:t>KIMIAWI</a:t>
            </a:r>
            <a:r>
              <a:rPr lang="en-US" dirty="0"/>
              <a:t> </a:t>
            </a:r>
            <a:r>
              <a:rPr lang="en-US" dirty="0" err="1"/>
              <a:t>PADA</a:t>
            </a:r>
            <a:r>
              <a:rPr lang="en-US" dirty="0"/>
              <a:t> </a:t>
            </a:r>
            <a:r>
              <a:rPr lang="en-US" i="1" dirty="0"/>
              <a:t>SYNAPSES</a:t>
            </a:r>
            <a:endParaRPr lang="id-ID"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04077" y="2513347"/>
            <a:ext cx="3881579" cy="4094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48538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TIPE</a:t>
            </a:r>
            <a:r>
              <a:rPr lang="en-US" dirty="0"/>
              <a:t> NEUROTRANSMITTER</a:t>
            </a:r>
            <a:endParaRPr lang="id-ID" dirty="0"/>
          </a:p>
        </p:txBody>
      </p:sp>
      <p:sp>
        <p:nvSpPr>
          <p:cNvPr id="3" name="Content Placeholder 2"/>
          <p:cNvSpPr>
            <a:spLocks noGrp="1"/>
          </p:cNvSpPr>
          <p:nvPr>
            <p:ph idx="1"/>
          </p:nvPr>
        </p:nvSpPr>
        <p:spPr/>
        <p:txBody>
          <a:bodyPr/>
          <a:lstStyle/>
          <a:p>
            <a:pPr marL="0" indent="0">
              <a:buNone/>
            </a:pPr>
            <a:r>
              <a:rPr lang="id-ID" dirty="0"/>
              <a:t>Dalam synpases, neuron melepaskan zat kimia yang dapat mempengaruhi neuron lainnya. Yang diisebut juga neurontransmitter. Kategori utamanya yaitu :</a:t>
            </a:r>
          </a:p>
          <a:p>
            <a:pPr marL="0" indent="0">
              <a:buNone/>
            </a:pPr>
            <a:r>
              <a:rPr lang="id-ID" dirty="0"/>
              <a:t>1. Amino acids </a:t>
            </a:r>
          </a:p>
          <a:p>
            <a:pPr marL="0" indent="0">
              <a:buNone/>
            </a:pPr>
            <a:r>
              <a:rPr lang="id-ID" dirty="0"/>
              <a:t>2. Neuronpeptides</a:t>
            </a:r>
          </a:p>
          <a:p>
            <a:pPr marL="0" indent="0">
              <a:buNone/>
            </a:pPr>
            <a:r>
              <a:rPr lang="id-ID" dirty="0"/>
              <a:t>3. Acetylcholine</a:t>
            </a:r>
          </a:p>
          <a:p>
            <a:pPr marL="0" indent="0">
              <a:buNone/>
            </a:pPr>
            <a:r>
              <a:rPr lang="id-ID" dirty="0"/>
              <a:t>4. Monoamines</a:t>
            </a:r>
          </a:p>
          <a:p>
            <a:pPr marL="0" indent="0">
              <a:buNone/>
            </a:pPr>
            <a:r>
              <a:rPr lang="id-ID" dirty="0"/>
              <a:t>5. Purines </a:t>
            </a:r>
          </a:p>
          <a:p>
            <a:pPr marL="0" indent="0">
              <a:buNone/>
            </a:pPr>
            <a:r>
              <a:rPr lang="id-ID" dirty="0"/>
              <a:t>6. Gases</a:t>
            </a:r>
          </a:p>
          <a:p>
            <a:pPr marL="0" indent="0">
              <a:buNone/>
            </a:pPr>
            <a:endParaRPr lang="id-ID" dirty="0"/>
          </a:p>
        </p:txBody>
      </p:sp>
    </p:spTree>
    <p:extLst>
      <p:ext uri="{BB962C8B-B14F-4D97-AF65-F5344CB8AC3E}">
        <p14:creationId xmlns:p14="http://schemas.microsoft.com/office/powerpoint/2010/main" val="425694602"/>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RELEASE AND DIFFUSION OF TRANSMITTER</a:t>
            </a:r>
            <a:endParaRPr lang="id-ID" dirty="0"/>
          </a:p>
        </p:txBody>
      </p:sp>
      <p:sp>
        <p:nvSpPr>
          <p:cNvPr id="3" name="Content Placeholder 2"/>
          <p:cNvSpPr>
            <a:spLocks noGrp="1"/>
          </p:cNvSpPr>
          <p:nvPr>
            <p:ph idx="1"/>
          </p:nvPr>
        </p:nvSpPr>
        <p:spPr>
          <a:xfrm>
            <a:off x="1863292" y="2590621"/>
            <a:ext cx="8825659" cy="3416300"/>
          </a:xfrm>
        </p:spPr>
        <p:txBody>
          <a:bodyPr/>
          <a:lstStyle/>
          <a:p>
            <a:pPr marL="0" indent="0" algn="ctr">
              <a:buNone/>
            </a:pPr>
            <a:r>
              <a:rPr lang="id-ID" sz="2400" dirty="0"/>
              <a:t>Ketika tindakan potensi mencapai akhir dari sebuah axon, tindakan potensi itu sendiri tidak melepaskan neurotransmitter. Tindakan potensi sering gagal untuk melepaskan transmitter, dan bahkan ketika itu terjadi jumlah yang bervariasi.</a:t>
            </a:r>
          </a:p>
          <a:p>
            <a:pPr marL="0" indent="0">
              <a:buNone/>
            </a:pPr>
            <a:endParaRPr lang="id-ID" dirty="0"/>
          </a:p>
        </p:txBody>
      </p:sp>
    </p:spTree>
    <p:extLst>
      <p:ext uri="{BB962C8B-B14F-4D97-AF65-F5344CB8AC3E}">
        <p14:creationId xmlns:p14="http://schemas.microsoft.com/office/powerpoint/2010/main" val="39213701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a:t>THE CONCEPT OF THE SYNAPSE</a:t>
            </a:r>
          </a:p>
        </p:txBody>
      </p:sp>
      <p:sp>
        <p:nvSpPr>
          <p:cNvPr id="9" name="Text Placeholder 8"/>
          <p:cNvSpPr>
            <a:spLocks noGrp="1"/>
          </p:cNvSpPr>
          <p:nvPr>
            <p:ph type="body" idx="1"/>
          </p:nvPr>
        </p:nvSpPr>
        <p:spPr>
          <a:xfrm>
            <a:off x="839788" y="5500688"/>
            <a:ext cx="5157787" cy="823912"/>
          </a:xfrm>
        </p:spPr>
        <p:txBody>
          <a:bodyPr>
            <a:normAutofit fontScale="92500" lnSpcReduction="10000"/>
          </a:bodyPr>
          <a:lstStyle/>
          <a:p>
            <a:pPr algn="ctr"/>
            <a:r>
              <a:rPr lang="id-ID" dirty="0"/>
              <a:t>Ramon Y Cajal </a:t>
            </a:r>
          </a:p>
          <a:p>
            <a:pPr algn="ctr"/>
            <a:r>
              <a:rPr lang="id-ID" dirty="0"/>
              <a:t>(1852 – 1934)</a:t>
            </a:r>
          </a:p>
        </p:txBody>
      </p:sp>
      <p:pic>
        <p:nvPicPr>
          <p:cNvPr id="6"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74340" y="2335457"/>
            <a:ext cx="2961783" cy="2961783"/>
          </a:xfrm>
        </p:spPr>
      </p:pic>
      <p:sp>
        <p:nvSpPr>
          <p:cNvPr id="10" name="Text Placeholder 9"/>
          <p:cNvSpPr>
            <a:spLocks noGrp="1"/>
          </p:cNvSpPr>
          <p:nvPr>
            <p:ph type="body" sz="quarter" idx="3"/>
          </p:nvPr>
        </p:nvSpPr>
        <p:spPr>
          <a:xfrm>
            <a:off x="5669025" y="5626100"/>
            <a:ext cx="5183188" cy="823912"/>
          </a:xfrm>
        </p:spPr>
        <p:txBody>
          <a:bodyPr>
            <a:normAutofit fontScale="92500" lnSpcReduction="10000"/>
          </a:bodyPr>
          <a:lstStyle/>
          <a:p>
            <a:pPr algn="ctr"/>
            <a:r>
              <a:rPr lang="id-ID" dirty="0"/>
              <a:t>Charles Scott Sherrington</a:t>
            </a:r>
          </a:p>
          <a:p>
            <a:pPr algn="ctr"/>
            <a:r>
              <a:rPr lang="id-ID" dirty="0"/>
              <a:t>(1857 – 1952)</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8001" y="2417519"/>
            <a:ext cx="2307015" cy="2988634"/>
          </a:xfrm>
          <a:prstGeom prst="rect">
            <a:avLst/>
          </a:prstGeom>
        </p:spPr>
      </p:pic>
    </p:spTree>
    <p:extLst>
      <p:ext uri="{BB962C8B-B14F-4D97-AF65-F5344CB8AC3E}">
        <p14:creationId xmlns:p14="http://schemas.microsoft.com/office/powerpoint/2010/main" val="16395857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a:t>IONOTROPIC EFFECT</a:t>
            </a:r>
          </a:p>
        </p:txBody>
      </p:sp>
      <p:sp>
        <p:nvSpPr>
          <p:cNvPr id="3" name="Content Placeholder 2"/>
          <p:cNvSpPr>
            <a:spLocks noGrp="1"/>
          </p:cNvSpPr>
          <p:nvPr>
            <p:ph idx="1"/>
          </p:nvPr>
        </p:nvSpPr>
        <p:spPr/>
        <p:txBody>
          <a:bodyPr/>
          <a:lstStyle/>
          <a:p>
            <a:r>
              <a:rPr lang="id-ID" sz="2000" dirty="0"/>
              <a:t>neurotransmitter tertentu mengerahkan efek ionotropic pada neuron postsynaptic.</a:t>
            </a:r>
          </a:p>
          <a:p>
            <a:r>
              <a:rPr lang="id-ID" sz="2000" dirty="0"/>
              <a:t>natrium dan kalium saluran sepanjang akson adalah voltage-gated.</a:t>
            </a:r>
          </a:p>
          <a:p>
            <a:r>
              <a:rPr lang="id-ID" sz="2000" dirty="0"/>
              <a:t>efek inotropik mulai cepat, kadang-kadang dalam waktu kurang dari satu millisecond, dan mereka bertahan hanya sekitar 20 millisecond. kebanyakan dari sinapsis ionotropic rangsang otak menggunakan neurotransmitter glutamat.</a:t>
            </a:r>
          </a:p>
          <a:p>
            <a:pPr marL="0" indent="0">
              <a:buNone/>
            </a:pPr>
            <a:endParaRPr lang="id-ID" dirty="0"/>
          </a:p>
        </p:txBody>
      </p:sp>
    </p:spTree>
    <p:extLst>
      <p:ext uri="{BB962C8B-B14F-4D97-AF65-F5344CB8AC3E}">
        <p14:creationId xmlns:p14="http://schemas.microsoft.com/office/powerpoint/2010/main" val="14311162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a:t>METABOTROPIC EFFECT AND SECOND MESSENGER SYSTEM</a:t>
            </a:r>
          </a:p>
        </p:txBody>
      </p:sp>
      <p:sp>
        <p:nvSpPr>
          <p:cNvPr id="3" name="Content Placeholder 2"/>
          <p:cNvSpPr>
            <a:spLocks noGrp="1"/>
          </p:cNvSpPr>
          <p:nvPr>
            <p:ph idx="1"/>
          </p:nvPr>
        </p:nvSpPr>
        <p:spPr/>
        <p:txBody>
          <a:bodyPr/>
          <a:lstStyle/>
          <a:p>
            <a:pPr marL="0" indent="0">
              <a:buNone/>
            </a:pPr>
            <a:r>
              <a:rPr lang="id-ID" sz="2000" dirty="0"/>
              <a:t>Pada sinapsis lainnya, neurotransmitter mengerahkan efek metabotropic dengan memulai urutan reaksi metabolisme yang lambat dan lebih tahan lama dibandingkan ionotropic efek. Efek metabotropic muncul 30 milidetik atau lebih setelah terlepasnya transmitter bahkan detik terakhir, menit, atau lebih lama. </a:t>
            </a:r>
          </a:p>
          <a:p>
            <a:endParaRPr lang="id-ID" dirty="0"/>
          </a:p>
          <a:p>
            <a:pPr marL="0" indent="0">
              <a:buNone/>
            </a:pPr>
            <a:endParaRPr lang="id-ID" dirty="0"/>
          </a:p>
        </p:txBody>
      </p:sp>
    </p:spTree>
    <p:extLst>
      <p:ext uri="{BB962C8B-B14F-4D97-AF65-F5344CB8AC3E}">
        <p14:creationId xmlns:p14="http://schemas.microsoft.com/office/powerpoint/2010/main" val="337142198"/>
      </p:ext>
    </p:extLst>
  </p:cSld>
  <p:clrMapOvr>
    <a:masterClrMapping/>
  </p:clrMapOvr>
  <p:transition spd="slow">
    <p:comb/>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a:t>HORMONES </a:t>
            </a:r>
          </a:p>
        </p:txBody>
      </p:sp>
      <p:sp>
        <p:nvSpPr>
          <p:cNvPr id="3" name="Content Placeholder 2"/>
          <p:cNvSpPr>
            <a:spLocks noGrp="1"/>
          </p:cNvSpPr>
          <p:nvPr>
            <p:ph idx="1"/>
          </p:nvPr>
        </p:nvSpPr>
        <p:spPr/>
        <p:txBody>
          <a:bodyPr/>
          <a:lstStyle/>
          <a:p>
            <a:r>
              <a:rPr lang="id-ID" sz="2000" dirty="0"/>
              <a:t>Hormon adalah bahan kimia yang disekresikan, disampaikan oleh darah ke organ-organ lain.</a:t>
            </a:r>
          </a:p>
          <a:p>
            <a:r>
              <a:rPr lang="id-ID" sz="2000" dirty="0"/>
              <a:t>hormon mengubah aktivitas otak, hormon yang dikeluarkan oleh otak mengontrol sekresi hormon lainnya. </a:t>
            </a:r>
          </a:p>
          <a:p>
            <a:pPr marL="0" indent="0">
              <a:buNone/>
            </a:pPr>
            <a:endParaRPr lang="id-ID" dirty="0"/>
          </a:p>
        </p:txBody>
      </p:sp>
    </p:spTree>
    <p:extLst>
      <p:ext uri="{BB962C8B-B14F-4D97-AF65-F5344CB8AC3E}">
        <p14:creationId xmlns:p14="http://schemas.microsoft.com/office/powerpoint/2010/main" val="8649093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a:t>INVACTION AND REUPTAKE OF NEUROTRANSMITTER</a:t>
            </a:r>
          </a:p>
        </p:txBody>
      </p:sp>
      <p:sp>
        <p:nvSpPr>
          <p:cNvPr id="3" name="Content Placeholder 2"/>
          <p:cNvSpPr>
            <a:spLocks noGrp="1"/>
          </p:cNvSpPr>
          <p:nvPr>
            <p:ph idx="1"/>
          </p:nvPr>
        </p:nvSpPr>
        <p:spPr/>
        <p:txBody>
          <a:bodyPr/>
          <a:lstStyle/>
          <a:p>
            <a:r>
              <a:rPr lang="id-ID" sz="2000" dirty="0"/>
              <a:t>Proses yang disebut reuptake, terjadi melalui membran protein khusus yang disebut transporter.</a:t>
            </a:r>
          </a:p>
          <a:p>
            <a:r>
              <a:rPr lang="id-ID" sz="2000" dirty="0"/>
              <a:t>misalnya, di daerah otak yang disebut nucleus caudatus, transporter dopamin cepat reuptake hampir semua dopamin dilepaskan. Namun, di daerah otak lainnya, lebih sedikit transporter yang hadir, dan reuptake lebih lambat.</a:t>
            </a:r>
          </a:p>
          <a:p>
            <a:pPr marL="0" indent="0">
              <a:buNone/>
            </a:pPr>
            <a:endParaRPr lang="id-ID" dirty="0"/>
          </a:p>
        </p:txBody>
      </p:sp>
    </p:spTree>
    <p:extLst>
      <p:ext uri="{BB962C8B-B14F-4D97-AF65-F5344CB8AC3E}">
        <p14:creationId xmlns:p14="http://schemas.microsoft.com/office/powerpoint/2010/main" val="22244268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a:t>NEGATIVE FEEDBACK FROM THE POSTSYNAPTIC CELL</a:t>
            </a:r>
          </a:p>
        </p:txBody>
      </p:sp>
      <p:sp>
        <p:nvSpPr>
          <p:cNvPr id="3" name="Content Placeholder 2"/>
          <p:cNvSpPr>
            <a:spLocks noGrp="1"/>
          </p:cNvSpPr>
          <p:nvPr>
            <p:ph idx="1"/>
          </p:nvPr>
        </p:nvSpPr>
        <p:spPr/>
        <p:txBody>
          <a:bodyPr>
            <a:normAutofit/>
          </a:bodyPr>
          <a:lstStyle/>
          <a:p>
            <a:r>
              <a:rPr lang="id-ID" sz="2000" dirty="0"/>
              <a:t>Pertama, banyak terminal prasinaptik memiliki reseptor peka terhadap transmitter yang sama mereka keluarkan. </a:t>
            </a:r>
          </a:p>
          <a:p>
            <a:r>
              <a:rPr lang="id-ID" sz="2000" dirty="0"/>
              <a:t>Beberapa neuron postsynaptic menanggapi rangsangan dengan melepaskan bahan kimia khusus yang melakukan perjalanan kembali ke terminal prasinaps, di mana mereka menghambat pelepasan lebih lanjut dari transmitter.</a:t>
            </a:r>
          </a:p>
        </p:txBody>
      </p:sp>
    </p:spTree>
    <p:extLst>
      <p:ext uri="{BB962C8B-B14F-4D97-AF65-F5344CB8AC3E}">
        <p14:creationId xmlns:p14="http://schemas.microsoft.com/office/powerpoint/2010/main" val="2523329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d-ID" dirty="0"/>
              <a:t>Synapses, Drugs, and Addiction</a:t>
            </a:r>
          </a:p>
        </p:txBody>
      </p:sp>
      <p:sp>
        <p:nvSpPr>
          <p:cNvPr id="6" name="Content Placeholder 5"/>
          <p:cNvSpPr>
            <a:spLocks noGrp="1"/>
          </p:cNvSpPr>
          <p:nvPr>
            <p:ph idx="1"/>
          </p:nvPr>
        </p:nvSpPr>
        <p:spPr/>
        <p:txBody>
          <a:bodyPr/>
          <a:lstStyle/>
          <a:p>
            <a:r>
              <a:rPr lang="id-ID" dirty="0"/>
              <a:t>Otak adalah suatu organ terpenting pada tubuh manusia yang merupakan sistem syaraf.</a:t>
            </a:r>
          </a:p>
          <a:p>
            <a:r>
              <a:rPr lang="en-US" dirty="0" err="1"/>
              <a:t>Hampir</a:t>
            </a:r>
            <a:r>
              <a:rPr lang="en-US" dirty="0"/>
              <a:t> </a:t>
            </a:r>
            <a:r>
              <a:rPr lang="en-US" dirty="0" err="1"/>
              <a:t>seluruh</a:t>
            </a:r>
            <a:r>
              <a:rPr lang="en-US" dirty="0"/>
              <a:t> </a:t>
            </a:r>
            <a:r>
              <a:rPr lang="en-US" i="1" dirty="0"/>
              <a:t>drugs</a:t>
            </a:r>
            <a:r>
              <a:rPr lang="en-US" dirty="0"/>
              <a:t> </a:t>
            </a:r>
            <a:r>
              <a:rPr lang="en-US" dirty="0" err="1"/>
              <a:t>dengan</a:t>
            </a:r>
            <a:r>
              <a:rPr lang="en-US" dirty="0"/>
              <a:t> </a:t>
            </a:r>
            <a:r>
              <a:rPr lang="en-US" dirty="0" err="1"/>
              <a:t>efek</a:t>
            </a:r>
            <a:r>
              <a:rPr lang="en-US" dirty="0"/>
              <a:t> </a:t>
            </a:r>
            <a:r>
              <a:rPr lang="en-US" dirty="0" err="1"/>
              <a:t>psikologis</a:t>
            </a:r>
            <a:r>
              <a:rPr lang="en-US" dirty="0"/>
              <a:t> </a:t>
            </a:r>
            <a:r>
              <a:rPr lang="en-US" dirty="0" err="1"/>
              <a:t>terjadi</a:t>
            </a:r>
            <a:r>
              <a:rPr lang="en-US" dirty="0"/>
              <a:t> di </a:t>
            </a:r>
            <a:r>
              <a:rPr lang="en-US" dirty="0" err="1"/>
              <a:t>dalam</a:t>
            </a:r>
            <a:r>
              <a:rPr lang="en-US" dirty="0"/>
              <a:t> </a:t>
            </a:r>
            <a:r>
              <a:rPr lang="en-US" i="1" dirty="0"/>
              <a:t>synapses</a:t>
            </a:r>
            <a:r>
              <a:rPr lang="en-US" dirty="0"/>
              <a:t>.</a:t>
            </a:r>
            <a:endParaRPr lang="id-ID" dirty="0"/>
          </a:p>
          <a:p>
            <a:r>
              <a:rPr lang="id-ID" dirty="0"/>
              <a:t>Otak merupakan sebuah organ tubuh yang mampu membuat bahan kimia yang menyerupai Opiat.</a:t>
            </a:r>
          </a:p>
          <a:p>
            <a:pPr marL="0" indent="0">
              <a:buNone/>
            </a:pPr>
            <a:endParaRPr lang="id-ID"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6200" y="4725144"/>
            <a:ext cx="2520280" cy="1872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7370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Synapses, Drugs, and Addiction</a:t>
            </a:r>
          </a:p>
        </p:txBody>
      </p:sp>
      <p:sp>
        <p:nvSpPr>
          <p:cNvPr id="3" name="Content Placeholder 2"/>
          <p:cNvSpPr>
            <a:spLocks noGrp="1"/>
          </p:cNvSpPr>
          <p:nvPr>
            <p:ph idx="1"/>
          </p:nvPr>
        </p:nvSpPr>
        <p:spPr/>
        <p:txBody>
          <a:bodyPr/>
          <a:lstStyle/>
          <a:p>
            <a:pPr marL="0" indent="0">
              <a:buNone/>
            </a:pPr>
            <a:r>
              <a:rPr lang="id-ID" dirty="0"/>
              <a:t>Types of Mechanisms</a:t>
            </a:r>
          </a:p>
          <a:p>
            <a:r>
              <a:rPr lang="id-ID" dirty="0"/>
              <a:t>Antagonist</a:t>
            </a:r>
          </a:p>
          <a:p>
            <a:r>
              <a:rPr lang="id-ID" dirty="0"/>
              <a:t>Agonist </a:t>
            </a:r>
          </a:p>
          <a:p>
            <a:r>
              <a:rPr lang="id-ID" dirty="0"/>
              <a:t>Obat bervariasi dalam </a:t>
            </a:r>
            <a:r>
              <a:rPr lang="id-ID" i="1" dirty="0"/>
              <a:t>affinity &amp; efficacy </a:t>
            </a:r>
            <a:endParaRPr lang="id-ID" dirty="0"/>
          </a:p>
          <a:p>
            <a:r>
              <a:rPr lang="id-ID" dirty="0"/>
              <a:t>Semua dampak (efek) obat yang konsumsi akan memiliki efek yang berbeda-beda pada setiap individu, sesuai dengan jumlah kadar yang telah dikonsumsi.</a:t>
            </a:r>
          </a:p>
        </p:txBody>
      </p:sp>
    </p:spTree>
    <p:extLst>
      <p:ext uri="{BB962C8B-B14F-4D97-AF65-F5344CB8AC3E}">
        <p14:creationId xmlns:p14="http://schemas.microsoft.com/office/powerpoint/2010/main" val="3005723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Abused Drugs</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98204" y="2854678"/>
            <a:ext cx="5073026"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8937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Abused Drugs</a:t>
            </a:r>
          </a:p>
        </p:txBody>
      </p:sp>
      <p:sp>
        <p:nvSpPr>
          <p:cNvPr id="3" name="Content Placeholder 2"/>
          <p:cNvSpPr>
            <a:spLocks noGrp="1"/>
          </p:cNvSpPr>
          <p:nvPr>
            <p:ph idx="1"/>
          </p:nvPr>
        </p:nvSpPr>
        <p:spPr>
          <a:xfrm>
            <a:off x="1432051" y="2532185"/>
            <a:ext cx="8507288" cy="4041032"/>
          </a:xfrm>
        </p:spPr>
        <p:txBody>
          <a:bodyPr/>
          <a:lstStyle/>
          <a:p>
            <a:r>
              <a:rPr lang="id-ID" i="1" dirty="0"/>
              <a:t>Stimulant drugs : Amphetamine, Cocaine, Methylpenidate</a:t>
            </a:r>
            <a:r>
              <a:rPr lang="id-ID" dirty="0"/>
              <a:t>.</a:t>
            </a:r>
          </a:p>
          <a:p>
            <a:pPr marL="0" indent="0">
              <a:buNone/>
            </a:pPr>
            <a:r>
              <a:rPr lang="id-ID" i="1" dirty="0"/>
              <a:t>Stimulant drugs : Amphetamine, Cocaine, Methylpenidate</a:t>
            </a:r>
          </a:p>
          <a:p>
            <a:pPr marL="0" indent="0">
              <a:buNone/>
            </a:pPr>
            <a:endParaRPr lang="id-ID" i="1"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0607" y="4440303"/>
            <a:ext cx="2482318"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888" y="3743746"/>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2191" y="4440303"/>
            <a:ext cx="2562225" cy="1790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7047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Abused Drugs</a:t>
            </a:r>
          </a:p>
        </p:txBody>
      </p:sp>
      <p:sp>
        <p:nvSpPr>
          <p:cNvPr id="3" name="Content Placeholder 2"/>
          <p:cNvSpPr>
            <a:spLocks noGrp="1"/>
          </p:cNvSpPr>
          <p:nvPr>
            <p:ph idx="1"/>
          </p:nvPr>
        </p:nvSpPr>
        <p:spPr/>
        <p:txBody>
          <a:bodyPr/>
          <a:lstStyle/>
          <a:p>
            <a:r>
              <a:rPr lang="id-ID" i="1" dirty="0"/>
              <a:t>Nicotine</a:t>
            </a:r>
            <a:endParaRPr lang="id-ID" dirty="0"/>
          </a:p>
          <a:p>
            <a:pPr marL="0" indent="0">
              <a:buNone/>
            </a:pPr>
            <a:endParaRPr lang="id-ID" i="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720" y="3042173"/>
            <a:ext cx="4104456" cy="2052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28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3" name="Content Placeholder 12"/>
          <p:cNvSpPr>
            <a:spLocks noGrp="1"/>
          </p:cNvSpPr>
          <p:nvPr>
            <p:ph idx="1"/>
          </p:nvPr>
        </p:nvSpPr>
        <p:spPr>
          <a:xfrm>
            <a:off x="2501901" y="2362200"/>
            <a:ext cx="7645400" cy="3670299"/>
          </a:xfrm>
        </p:spPr>
        <p:txBody>
          <a:bodyPr>
            <a:normAutofit fontScale="92500"/>
          </a:bodyPr>
          <a:lstStyle/>
          <a:p>
            <a:pPr marL="0" indent="0" algn="ctr">
              <a:buNone/>
            </a:pPr>
            <a:r>
              <a:rPr lang="id-ID" u="sng" dirty="0"/>
              <a:t>Ramon Y </a:t>
            </a:r>
            <a:r>
              <a:rPr lang="id-ID" u="sng" dirty="0" smtClean="0"/>
              <a:t>Cajal</a:t>
            </a:r>
          </a:p>
          <a:p>
            <a:pPr marL="0" indent="0" algn="just">
              <a:buNone/>
            </a:pPr>
            <a:r>
              <a:rPr lang="id-ID" sz="2400" dirty="0" smtClean="0"/>
              <a:t>Ramon Y Cajal anatomis menunjukkan celah sempit yang memisahkan satu neuron dari yang lain.</a:t>
            </a:r>
          </a:p>
          <a:p>
            <a:pPr marL="0" indent="0">
              <a:buNone/>
            </a:pPr>
            <a:endParaRPr lang="id-ID" sz="2400" dirty="0"/>
          </a:p>
          <a:p>
            <a:pPr marL="0" indent="0" algn="ctr">
              <a:buNone/>
            </a:pPr>
            <a:r>
              <a:rPr lang="id-ID" u="sng" dirty="0"/>
              <a:t>Charles Scott Sherrington</a:t>
            </a:r>
          </a:p>
          <a:p>
            <a:pPr marL="0" indent="0" algn="just">
              <a:buNone/>
            </a:pPr>
            <a:r>
              <a:rPr lang="id-ID" sz="2400" dirty="0" smtClean="0"/>
              <a:t>Charles </a:t>
            </a:r>
            <a:r>
              <a:rPr lang="id-ID" sz="2400" dirty="0"/>
              <a:t>Scott Sherrington fisiologis menunjukkan bahwa komunikasi antara satu neuron yang terjadi sepanjang akson tunggal berbeda bentuknya</a:t>
            </a:r>
            <a:r>
              <a:rPr lang="id-ID" sz="2400" dirty="0" smtClean="0"/>
              <a:t>.</a:t>
            </a:r>
            <a:endParaRPr lang="id-ID" sz="2400" dirty="0"/>
          </a:p>
        </p:txBody>
      </p:sp>
    </p:spTree>
    <p:extLst>
      <p:ext uri="{BB962C8B-B14F-4D97-AF65-F5344CB8AC3E}">
        <p14:creationId xmlns:p14="http://schemas.microsoft.com/office/powerpoint/2010/main" val="2886203808"/>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Abused Drugs</a:t>
            </a:r>
          </a:p>
        </p:txBody>
      </p:sp>
      <p:sp>
        <p:nvSpPr>
          <p:cNvPr id="3" name="Content Placeholder 2"/>
          <p:cNvSpPr>
            <a:spLocks noGrp="1"/>
          </p:cNvSpPr>
          <p:nvPr>
            <p:ph idx="1"/>
          </p:nvPr>
        </p:nvSpPr>
        <p:spPr/>
        <p:txBody>
          <a:bodyPr/>
          <a:lstStyle/>
          <a:p>
            <a:r>
              <a:rPr lang="id-ID" i="1" dirty="0"/>
              <a:t> Opiates : heroin, morphine, metadone</a:t>
            </a:r>
          </a:p>
          <a:p>
            <a:r>
              <a:rPr lang="id-ID" i="1" dirty="0"/>
              <a:t>Marijuana : </a:t>
            </a:r>
            <a:r>
              <a:rPr lang="id-ID" dirty="0"/>
              <a:t>ganja</a:t>
            </a:r>
          </a:p>
          <a:p>
            <a:r>
              <a:rPr lang="id-ID" i="1" dirty="0"/>
              <a:t>Hallucinogenic Drugs : lysergic acid diethylamide.</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552" y="4221089"/>
            <a:ext cx="2059706" cy="137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1558" y="2546615"/>
            <a:ext cx="2263961" cy="15032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3462" y="4736455"/>
            <a:ext cx="2014898" cy="171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5841" y="4907624"/>
            <a:ext cx="2064841" cy="1373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37947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Alcohol and Alcoholism</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79177" y="2614673"/>
            <a:ext cx="5715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1719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Addiction </a:t>
            </a:r>
          </a:p>
        </p:txBody>
      </p:sp>
      <p:sp>
        <p:nvSpPr>
          <p:cNvPr id="3" name="Content Placeholder 2"/>
          <p:cNvSpPr>
            <a:spLocks noGrp="1"/>
          </p:cNvSpPr>
          <p:nvPr>
            <p:ph idx="1"/>
          </p:nvPr>
        </p:nvSpPr>
        <p:spPr/>
        <p:txBody>
          <a:bodyPr/>
          <a:lstStyle/>
          <a:p>
            <a:pPr marL="0" indent="0">
              <a:buNone/>
            </a:pPr>
            <a:r>
              <a:rPr lang="id-ID" dirty="0"/>
              <a:t>Semakin sering manusia menggunakan obat-obatan, maka perilaku mereka akan menjadi kompulsif dan adiktif terhadap obat-obatan.</a:t>
            </a:r>
          </a:p>
          <a:p>
            <a:pPr marL="0" indent="0">
              <a:buNone/>
            </a:pPr>
            <a:endParaRPr lang="id-ID" dirty="0"/>
          </a:p>
          <a:p>
            <a:r>
              <a:rPr lang="id-ID" i="1" dirty="0"/>
              <a:t>Seeking Pleasure and Avoiding Displeasure</a:t>
            </a:r>
          </a:p>
          <a:p>
            <a:r>
              <a:rPr lang="id-ID" i="1" dirty="0"/>
              <a:t>Cravings in Response to Cues</a:t>
            </a:r>
          </a:p>
          <a:p>
            <a:r>
              <a:rPr lang="id-ID" i="1" dirty="0"/>
              <a:t>Brain Reorganization</a:t>
            </a:r>
          </a:p>
        </p:txBody>
      </p:sp>
    </p:spTree>
    <p:extLst>
      <p:ext uri="{BB962C8B-B14F-4D97-AF65-F5344CB8AC3E}">
        <p14:creationId xmlns:p14="http://schemas.microsoft.com/office/powerpoint/2010/main" val="2628837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Medication to Combat Substance Abuse</a:t>
            </a:r>
          </a:p>
        </p:txBody>
      </p:sp>
      <p:sp>
        <p:nvSpPr>
          <p:cNvPr id="3" name="Content Placeholder 2"/>
          <p:cNvSpPr>
            <a:spLocks noGrp="1"/>
          </p:cNvSpPr>
          <p:nvPr>
            <p:ph idx="1"/>
          </p:nvPr>
        </p:nvSpPr>
        <p:spPr/>
        <p:txBody>
          <a:bodyPr/>
          <a:lstStyle/>
          <a:p>
            <a:pPr marL="0" indent="0">
              <a:buNone/>
            </a:pPr>
            <a:r>
              <a:rPr lang="id-ID" dirty="0"/>
              <a:t>  </a:t>
            </a:r>
            <a:r>
              <a:rPr lang="id-ID" i="1" dirty="0"/>
              <a:t>                                                acetaldehyde</a:t>
            </a:r>
          </a:p>
          <a:p>
            <a:pPr marL="0" indent="0">
              <a:buNone/>
            </a:pPr>
            <a:r>
              <a:rPr lang="id-ID" i="1" dirty="0"/>
              <a:t>                                                  dehydrogenase</a:t>
            </a:r>
          </a:p>
          <a:p>
            <a:pPr marL="0" indent="0">
              <a:buNone/>
            </a:pPr>
            <a:r>
              <a:rPr lang="id-ID" i="1" dirty="0"/>
              <a:t>Ethyl alcohol </a:t>
            </a:r>
            <a:r>
              <a:rPr lang="id-ID" i="1" dirty="0">
                <a:sym typeface="Wingdings" pitchFamily="2" charset="2"/>
              </a:rPr>
              <a:t> acetaldehyde  acetic acid</a:t>
            </a:r>
            <a:r>
              <a:rPr lang="id-ID" i="1" dirty="0"/>
              <a:t> </a:t>
            </a:r>
            <a:endParaRPr lang="id-ID"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654" y="4434514"/>
            <a:ext cx="3240360" cy="18227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0037" y="4176529"/>
            <a:ext cx="2664296" cy="20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847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sz="5400" b="1" dirty="0">
                <a:ln w="9525">
                  <a:solidFill>
                    <a:schemeClr val="bg1"/>
                  </a:solidFill>
                  <a:prstDash val="solid"/>
                </a:ln>
                <a:effectLst>
                  <a:outerShdw blurRad="12700" dist="38100" dir="2700000" algn="tl" rotWithShape="0">
                    <a:schemeClr val="bg1">
                      <a:lumMod val="50000"/>
                    </a:schemeClr>
                  </a:outerShdw>
                </a:effectLst>
              </a:rPr>
              <a:t>THE PROPERTY OF SYNAPSE</a:t>
            </a:r>
          </a:p>
        </p:txBody>
      </p:sp>
      <p:sp>
        <p:nvSpPr>
          <p:cNvPr id="3" name="Content Placeholder 2"/>
          <p:cNvSpPr>
            <a:spLocks noGrp="1"/>
          </p:cNvSpPr>
          <p:nvPr>
            <p:ph idx="1"/>
          </p:nvPr>
        </p:nvSpPr>
        <p:spPr/>
        <p:txBody>
          <a:bodyPr/>
          <a:lstStyle/>
          <a:p>
            <a:pPr marL="0" indent="0">
              <a:buNone/>
            </a:pPr>
            <a:endParaRPr lang="id-ID" dirty="0"/>
          </a:p>
          <a:p>
            <a:pPr marL="0" indent="0">
              <a:buNone/>
            </a:pPr>
            <a:endParaRPr lang="id-ID" dirty="0"/>
          </a:p>
          <a:p>
            <a:pPr marL="0" indent="0">
              <a:buNone/>
            </a:pPr>
            <a:endParaRPr lang="id-ID"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800" y="3693795"/>
            <a:ext cx="10058400" cy="2326005"/>
          </a:xfrm>
          <a:prstGeom prst="rect">
            <a:avLst/>
          </a:prstGeom>
        </p:spPr>
      </p:pic>
    </p:spTree>
    <p:extLst>
      <p:ext uri="{BB962C8B-B14F-4D97-AF65-F5344CB8AC3E}">
        <p14:creationId xmlns:p14="http://schemas.microsoft.com/office/powerpoint/2010/main" val="158185929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442" y="2128100"/>
            <a:ext cx="10515600" cy="4351338"/>
          </a:xfrm>
        </p:spPr>
        <p:txBody>
          <a:bodyPr/>
          <a:lstStyle/>
          <a:p>
            <a:pPr marL="0" indent="0">
              <a:buNone/>
            </a:pPr>
            <a:endParaRPr lang="id-ID" dirty="0"/>
          </a:p>
          <a:p>
            <a:pPr marL="0" indent="0">
              <a:buNone/>
            </a:pPr>
            <a:r>
              <a:rPr lang="id-ID" sz="2400" dirty="0"/>
              <a:t>*Sherring ton melakukan eksperimen reflek ; dengan menyubit salah satu kaki dari se-ekor anjing </a:t>
            </a:r>
          </a:p>
          <a:p>
            <a:pPr marL="0" indent="0">
              <a:buNone/>
            </a:pPr>
            <a:endParaRPr lang="id-ID" dirty="0"/>
          </a:p>
          <a:p>
            <a:pPr marL="0" indent="0">
              <a:buNone/>
            </a:pPr>
            <a:r>
              <a:rPr lang="id-ID" sz="2400" dirty="0"/>
              <a:t>*Hasil eksperimen ; short delay until the dog flexed (raised) the pinched leg and extended the others.</a:t>
            </a:r>
          </a:p>
          <a:p>
            <a:pPr marL="0" indent="0">
              <a:buNone/>
            </a:pPr>
            <a:endParaRPr lang="id-ID" sz="2400" dirty="0"/>
          </a:p>
          <a:p>
            <a:pPr marL="0" indent="0">
              <a:buNone/>
            </a:pPr>
            <a:r>
              <a:rPr lang="id-ID" sz="2400" dirty="0"/>
              <a:t>*Sherrington menemukan bahwa manusia memiliki </a:t>
            </a:r>
            <a:r>
              <a:rPr lang="id-ID" sz="2400" i="1" dirty="0"/>
              <a:t>reflexive movement </a:t>
            </a:r>
            <a:r>
              <a:rPr lang="id-ID" sz="2400" dirty="0"/>
              <a:t>yang sama dengan hewan </a:t>
            </a:r>
          </a:p>
        </p:txBody>
      </p:sp>
    </p:spTree>
    <p:extLst>
      <p:ext uri="{BB962C8B-B14F-4D97-AF65-F5344CB8AC3E}">
        <p14:creationId xmlns:p14="http://schemas.microsoft.com/office/powerpoint/2010/main" val="119829859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7279"/>
            <a:ext cx="10515600" cy="1201291"/>
          </a:xfrm>
        </p:spPr>
        <p:txBody>
          <a:bodyPr>
            <a:normAutofit fontScale="90000"/>
          </a:bodyPr>
          <a:lstStyle/>
          <a:p>
            <a:r>
              <a:rPr lang="en-US" dirty="0" err="1"/>
              <a:t>Hasil</a:t>
            </a:r>
            <a:r>
              <a:rPr lang="en-US" dirty="0"/>
              <a:t> </a:t>
            </a:r>
            <a:r>
              <a:rPr lang="en-US" dirty="0" err="1"/>
              <a:t>observasi</a:t>
            </a:r>
            <a:r>
              <a:rPr lang="en-US" dirty="0"/>
              <a:t> Sherrington </a:t>
            </a:r>
            <a:r>
              <a:rPr lang="en-US" dirty="0" err="1"/>
              <a:t>terhadap</a:t>
            </a:r>
            <a:r>
              <a:rPr lang="en-US" dirty="0"/>
              <a:t> </a:t>
            </a:r>
            <a:r>
              <a:rPr lang="en-US" dirty="0" err="1"/>
              <a:t>beberapa</a:t>
            </a:r>
            <a:r>
              <a:rPr lang="en-US" dirty="0"/>
              <a:t> properties of reflexes suggesting special processes at the junctions between neurons</a:t>
            </a:r>
            <a:br>
              <a:rPr lang="en-US" dirty="0"/>
            </a:br>
            <a:endParaRPr lang="en-US" dirty="0"/>
          </a:p>
        </p:txBody>
      </p:sp>
      <p:sp>
        <p:nvSpPr>
          <p:cNvPr id="3" name="Content Placeholder 2"/>
          <p:cNvSpPr>
            <a:spLocks noGrp="1"/>
          </p:cNvSpPr>
          <p:nvPr>
            <p:ph idx="1"/>
          </p:nvPr>
        </p:nvSpPr>
        <p:spPr>
          <a:xfrm>
            <a:off x="838200" y="2498501"/>
            <a:ext cx="10515600" cy="3678462"/>
          </a:xfrm>
        </p:spPr>
        <p:txBody>
          <a:bodyPr>
            <a:normAutofit/>
          </a:bodyPr>
          <a:lstStyle/>
          <a:p>
            <a:r>
              <a:rPr lang="en-US" sz="2000" dirty="0"/>
              <a:t>A) reflexes are slower than conduction along an axon</a:t>
            </a:r>
          </a:p>
          <a:p>
            <a:pPr marL="0" indent="0">
              <a:buNone/>
            </a:pPr>
            <a:endParaRPr lang="en-US" sz="2000" dirty="0"/>
          </a:p>
          <a:p>
            <a:r>
              <a:rPr lang="en-US" sz="2000" dirty="0"/>
              <a:t>B) several weak stimuli presented at slightly different times or slightly different locations produce a stronger reflex than a single stimulus does</a:t>
            </a:r>
          </a:p>
          <a:p>
            <a:pPr marL="0" indent="0">
              <a:buNone/>
            </a:pPr>
            <a:endParaRPr lang="en-US" sz="2000" dirty="0"/>
          </a:p>
          <a:p>
            <a:r>
              <a:rPr lang="en-US" sz="2000" dirty="0"/>
              <a:t>C) When one set of muscles becomes excited, a different set becomes relaxed</a:t>
            </a:r>
          </a:p>
        </p:txBody>
      </p:sp>
    </p:spTree>
    <p:extLst>
      <p:ext uri="{BB962C8B-B14F-4D97-AF65-F5344CB8AC3E}">
        <p14:creationId xmlns:p14="http://schemas.microsoft.com/office/powerpoint/2010/main" val="282965532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Speed of a Reflex and Delayed Transmission at the Synapse</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0092155"/>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During the delay..</a:t>
            </a:r>
          </a:p>
        </p:txBody>
      </p:sp>
      <p:sp>
        <p:nvSpPr>
          <p:cNvPr id="3" name="Content Placeholder 2"/>
          <p:cNvSpPr>
            <a:spLocks noGrp="1"/>
          </p:cNvSpPr>
          <p:nvPr>
            <p:ph idx="1"/>
          </p:nvPr>
        </p:nvSpPr>
        <p:spPr/>
        <p:txBody>
          <a:bodyPr>
            <a:normAutofit fontScale="70000" lnSpcReduction="20000"/>
          </a:bodyPr>
          <a:lstStyle/>
          <a:p>
            <a:endParaRPr lang="en-US" dirty="0"/>
          </a:p>
          <a:p>
            <a:endParaRPr lang="en-US" dirty="0"/>
          </a:p>
          <a:p>
            <a:pPr marL="0" indent="0">
              <a:buNone/>
            </a:pPr>
            <a:r>
              <a:rPr lang="en-US" sz="3300" dirty="0"/>
              <a:t>  Impulse             an axon from the skin receptor           </a:t>
            </a:r>
          </a:p>
          <a:p>
            <a:pPr marL="0" indent="0">
              <a:buNone/>
            </a:pPr>
            <a:r>
              <a:rPr lang="en-US" sz="3300" dirty="0"/>
              <a:t>                                                                          </a:t>
            </a:r>
          </a:p>
          <a:p>
            <a:pPr marL="0" indent="0">
              <a:buNone/>
            </a:pPr>
            <a:r>
              <a:rPr lang="en-US" sz="3300" dirty="0"/>
              <a:t>                                            muscle                   the spinal cord </a:t>
            </a:r>
          </a:p>
          <a:p>
            <a:pPr marL="0" indent="0">
              <a:buNone/>
            </a:pPr>
            <a:endParaRPr lang="en-US" sz="3300" dirty="0"/>
          </a:p>
          <a:p>
            <a:pPr marL="0" indent="0">
              <a:buNone/>
            </a:pPr>
            <a:endParaRPr lang="en-US" sz="3300" dirty="0"/>
          </a:p>
          <a:p>
            <a:pPr marL="0" indent="0">
              <a:buNone/>
            </a:pPr>
            <a:r>
              <a:rPr lang="en-US" sz="3300" dirty="0"/>
              <a:t>                                                                                                               </a:t>
            </a:r>
          </a:p>
          <a:p>
            <a:pPr marL="0" indent="0">
              <a:buNone/>
            </a:pPr>
            <a:r>
              <a:rPr lang="en-US" dirty="0"/>
              <a:t>                                                                                          </a:t>
            </a:r>
          </a:p>
        </p:txBody>
      </p:sp>
      <p:sp>
        <p:nvSpPr>
          <p:cNvPr id="4" name="Right Arrow 3"/>
          <p:cNvSpPr/>
          <p:nvPr/>
        </p:nvSpPr>
        <p:spPr>
          <a:xfrm>
            <a:off x="2714044" y="2987895"/>
            <a:ext cx="605307" cy="6961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5400000">
            <a:off x="8254195" y="3028761"/>
            <a:ext cx="618186" cy="6629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5400000">
            <a:off x="6111562" y="3685762"/>
            <a:ext cx="822638" cy="6310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9322513"/>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Organic</Template>
  <TotalTime>515</TotalTime>
  <Words>1156</Words>
  <Application>Microsoft Office PowerPoint</Application>
  <PresentationFormat>Custom</PresentationFormat>
  <Paragraphs>137</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Ion Boardroom</vt:lpstr>
      <vt:lpstr>SYNAPSES</vt:lpstr>
      <vt:lpstr>THE CONCEPT OF THE SYNAPSE</vt:lpstr>
      <vt:lpstr>THE CONCEPT OF THE SYNAPSE</vt:lpstr>
      <vt:lpstr>PowerPoint Presentation</vt:lpstr>
      <vt:lpstr>THE PROPERTY OF SYNAPSE</vt:lpstr>
      <vt:lpstr>PowerPoint Presentation</vt:lpstr>
      <vt:lpstr>Hasil observasi Sherrington terhadap beberapa properties of reflexes suggesting special processes at the junctions between neurons </vt:lpstr>
      <vt:lpstr>Speed of a Reflex and Delayed Transmission at the Synapse</vt:lpstr>
      <vt:lpstr>During the delay..</vt:lpstr>
      <vt:lpstr>PowerPoint Presentation</vt:lpstr>
      <vt:lpstr>PowerPoint Presentation</vt:lpstr>
      <vt:lpstr>Temporal Summation</vt:lpstr>
      <vt:lpstr>PowerPoint Presentation</vt:lpstr>
      <vt:lpstr>PowerPoint Presentation</vt:lpstr>
      <vt:lpstr>PowerPoint Presentation</vt:lpstr>
      <vt:lpstr>PowerPoint Presentation</vt:lpstr>
      <vt:lpstr>Spatial Summation</vt:lpstr>
      <vt:lpstr>PowerPoint Presentation</vt:lpstr>
      <vt:lpstr>PowerPoint Presentation</vt:lpstr>
      <vt:lpstr>PowerPoint Presentation</vt:lpstr>
      <vt:lpstr>PowerPoint Presentation</vt:lpstr>
      <vt:lpstr>INHIBITORY SYNAPSES</vt:lpstr>
      <vt:lpstr>PowerPoint Presentation</vt:lpstr>
      <vt:lpstr>HUBUNGAN ANTARA EPSP, IPSP, DAN POTENSIAL AKSI</vt:lpstr>
      <vt:lpstr>CHEMICAL EVENT AT THE SYNAPSE</vt:lpstr>
      <vt:lpstr>PENEMUAN AKAN CHEMICAL TRANSMISSION PADA SYNAPSES</vt:lpstr>
      <vt:lpstr>URUTAN PERISTIWA KIMIAWI PADA SYNAPSES</vt:lpstr>
      <vt:lpstr>TIPE NEUROTRANSMITTER</vt:lpstr>
      <vt:lpstr>RELEASE AND DIFFUSION OF TRANSMITTER</vt:lpstr>
      <vt:lpstr>IONOTROPIC EFFECT</vt:lpstr>
      <vt:lpstr>METABOTROPIC EFFECT AND SECOND MESSENGER SYSTEM</vt:lpstr>
      <vt:lpstr>HORMONES </vt:lpstr>
      <vt:lpstr>INVACTION AND REUPTAKE OF NEUROTRANSMITTER</vt:lpstr>
      <vt:lpstr>NEGATIVE FEEDBACK FROM THE POSTSYNAPTIC CELL</vt:lpstr>
      <vt:lpstr>Synapses, Drugs, and Addiction</vt:lpstr>
      <vt:lpstr>Synapses, Drugs, and Addiction</vt:lpstr>
      <vt:lpstr>Abused Drugs</vt:lpstr>
      <vt:lpstr>Abused Drugs</vt:lpstr>
      <vt:lpstr>Abused Drugs</vt:lpstr>
      <vt:lpstr>Abused Drugs</vt:lpstr>
      <vt:lpstr>Alcohol and Alcoholism</vt:lpstr>
      <vt:lpstr>Addiction </vt:lpstr>
      <vt:lpstr>Medication to Combat Substance Abuse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ALFI SYAHRIN</cp:lastModifiedBy>
  <cp:revision>35</cp:revision>
  <dcterms:created xsi:type="dcterms:W3CDTF">2016-09-01T03:59:50Z</dcterms:created>
  <dcterms:modified xsi:type="dcterms:W3CDTF">2016-09-01T15:23:46Z</dcterms:modified>
</cp:coreProperties>
</file>