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5" r:id="rId1"/>
  </p:sldMasterIdLst>
  <p:sldIdLst>
    <p:sldId id="256" r:id="rId2"/>
    <p:sldId id="257" r:id="rId3"/>
    <p:sldId id="259" r:id="rId4"/>
    <p:sldId id="260" r:id="rId5"/>
    <p:sldId id="273" r:id="rId6"/>
    <p:sldId id="266" r:id="rId7"/>
    <p:sldId id="272" r:id="rId8"/>
    <p:sldId id="267" r:id="rId9"/>
    <p:sldId id="268" r:id="rId10"/>
    <p:sldId id="261" r:id="rId11"/>
    <p:sldId id="264" r:id="rId12"/>
    <p:sldId id="269" r:id="rId13"/>
    <p:sldId id="270" r:id="rId14"/>
    <p:sldId id="271" r:id="rId15"/>
    <p:sldId id="26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53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51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63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0232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785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918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55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06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11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092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499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0B31BB-4972-FC42-A4B5-046631177E00}" type="datetimeFigureOut">
              <a:rPr lang="en-US" smtClean="0"/>
              <a:t>9/1/2016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2B307E-9B1C-0F47-B2F3-6927BBF848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16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4794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Nerve Cells and Nerve Impulses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95133"/>
            <a:ext cx="6400800" cy="2922077"/>
          </a:xfrm>
        </p:spPr>
        <p:txBody>
          <a:bodyPr/>
          <a:lstStyle/>
          <a:p>
            <a:r>
              <a:rPr lang="en-US" sz="2800"/>
              <a:t>Stephanie Harefa</a:t>
            </a:r>
            <a:endParaRPr lang="en-US" sz="2800" dirty="0"/>
          </a:p>
          <a:p>
            <a:r>
              <a:rPr lang="en-US" sz="2800" dirty="0" err="1"/>
              <a:t>Aldi</a:t>
            </a:r>
            <a:r>
              <a:rPr lang="en-US" sz="2800" dirty="0"/>
              <a:t> </a:t>
            </a:r>
            <a:r>
              <a:rPr lang="en-US" sz="2800" dirty="0" err="1"/>
              <a:t>Setyawan</a:t>
            </a:r>
            <a:endParaRPr lang="en-US" sz="2800" dirty="0"/>
          </a:p>
          <a:p>
            <a:r>
              <a:rPr lang="en-US" sz="2800" dirty="0" err="1"/>
              <a:t>Bimo</a:t>
            </a:r>
            <a:r>
              <a:rPr lang="en-US" sz="2800" dirty="0"/>
              <a:t> </a:t>
            </a:r>
            <a:r>
              <a:rPr lang="en-US" sz="2800" dirty="0" err="1"/>
              <a:t>Ajie</a:t>
            </a:r>
            <a:endParaRPr lang="en-US" sz="2800" dirty="0"/>
          </a:p>
          <a:p>
            <a:r>
              <a:rPr lang="en-US" sz="2800" dirty="0" err="1"/>
              <a:t>Jihan</a:t>
            </a:r>
            <a:r>
              <a:rPr lang="en-US" sz="2800" dirty="0"/>
              <a:t> </a:t>
            </a:r>
            <a:r>
              <a:rPr lang="en-US" sz="2800" dirty="0" err="1"/>
              <a:t>Marwa</a:t>
            </a:r>
            <a:endParaRPr lang="en-US" sz="2800" dirty="0"/>
          </a:p>
          <a:p>
            <a:r>
              <a:rPr lang="en-US" sz="2800" dirty="0" err="1"/>
              <a:t>Gardani</a:t>
            </a:r>
            <a:r>
              <a:rPr lang="en-US" sz="2800" dirty="0"/>
              <a:t> </a:t>
            </a:r>
            <a:r>
              <a:rPr lang="en-US" sz="2800" dirty="0" err="1"/>
              <a:t>Praditya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129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blood-brain barrier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Blood-brain barrier (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) : </a:t>
            </a:r>
            <a:r>
              <a:rPr lang="en-US" dirty="0" err="1"/>
              <a:t>Penghalang</a:t>
            </a:r>
            <a:r>
              <a:rPr lang="en-US" dirty="0"/>
              <a:t> </a:t>
            </a:r>
            <a:r>
              <a:rPr lang="en-US" dirty="0" err="1"/>
              <a:t>berupa</a:t>
            </a:r>
            <a:r>
              <a:rPr lang="en-US" dirty="0"/>
              <a:t> </a:t>
            </a:r>
            <a:r>
              <a:rPr lang="en-US" dirty="0" err="1"/>
              <a:t>dinding</a:t>
            </a:r>
            <a:r>
              <a:rPr lang="en-US" dirty="0"/>
              <a:t> </a:t>
            </a:r>
            <a:r>
              <a:rPr lang="en-US" dirty="0" err="1"/>
              <a:t>kapiler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 yang </a:t>
            </a:r>
            <a:r>
              <a:rPr lang="en-US" dirty="0" err="1"/>
              <a:t>memisahkan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jaringan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</a:t>
            </a:r>
          </a:p>
          <a:p>
            <a:r>
              <a:rPr lang="en-US" dirty="0" err="1"/>
              <a:t>Apa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</a:t>
            </a:r>
          </a:p>
          <a:p>
            <a:r>
              <a:rPr lang="en-US" dirty="0"/>
              <a:t>Cara </a:t>
            </a:r>
            <a:r>
              <a:rPr lang="en-US" dirty="0" err="1"/>
              <a:t>kerja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</a:t>
            </a:r>
          </a:p>
          <a:p>
            <a:r>
              <a:rPr lang="en-US" dirty="0" err="1"/>
              <a:t>Mengapa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organ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saraf</a:t>
            </a:r>
            <a:r>
              <a:rPr lang="en-US" dirty="0"/>
              <a:t> </a:t>
            </a:r>
            <a:r>
              <a:rPr lang="en-US" dirty="0" err="1"/>
              <a:t>darah</a:t>
            </a:r>
            <a:r>
              <a:rPr lang="en-US" dirty="0"/>
              <a:t> </a:t>
            </a:r>
            <a:r>
              <a:rPr lang="en-US" dirty="0" err="1"/>
              <a:t>otak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011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80160" y="516475"/>
            <a:ext cx="6654018" cy="5912460"/>
          </a:xfrm>
        </p:spPr>
      </p:pic>
    </p:spTree>
    <p:extLst>
      <p:ext uri="{BB962C8B-B14F-4D97-AF65-F5344CB8AC3E}">
        <p14:creationId xmlns:p14="http://schemas.microsoft.com/office/powerpoint/2010/main" val="2955902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Action Potential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Membran</a:t>
            </a:r>
            <a:r>
              <a:rPr lang="en-US" dirty="0"/>
              <a:t> Plasma </a:t>
            </a:r>
            <a:r>
              <a:rPr lang="en-US" dirty="0" err="1"/>
              <a:t>Sel</a:t>
            </a:r>
            <a:endParaRPr lang="en-US" dirty="0"/>
          </a:p>
          <a:p>
            <a:r>
              <a:rPr lang="en-US" dirty="0"/>
              <a:t>Proses</a:t>
            </a:r>
          </a:p>
          <a:p>
            <a:r>
              <a:rPr lang="en-US" dirty="0" err="1"/>
              <a:t>Sebab</a:t>
            </a:r>
            <a:endParaRPr lang="en-US" dirty="0"/>
          </a:p>
          <a:p>
            <a:pPr>
              <a:buFont typeface="Courier New"/>
              <a:buChar char="o"/>
            </a:pPr>
            <a:r>
              <a:rPr lang="en-US" sz="3600" dirty="0"/>
              <a:t>ALL-OR-NONE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143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Refactory</a:t>
            </a:r>
            <a:r>
              <a:rPr lang="en-US" dirty="0"/>
              <a:t> Period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Refakter</a:t>
            </a:r>
            <a:r>
              <a:rPr lang="en-US" dirty="0"/>
              <a:t> Absolut: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potensial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</a:t>
            </a:r>
            <a:r>
              <a:rPr lang="en-US" dirty="0" err="1"/>
              <a:t>oleh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refrakter</a:t>
            </a:r>
            <a:r>
              <a:rPr lang="en-US" dirty="0"/>
              <a:t>,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refrakter</a:t>
            </a:r>
            <a:r>
              <a:rPr lang="en-US" dirty="0"/>
              <a:t> </a:t>
            </a:r>
            <a:r>
              <a:rPr lang="en-US" dirty="0" err="1"/>
              <a:t>absolut</a:t>
            </a:r>
            <a:endParaRPr lang="en-US" dirty="0"/>
          </a:p>
          <a:p>
            <a:r>
              <a:rPr lang="en-US" dirty="0" err="1"/>
              <a:t>Refakter</a:t>
            </a:r>
            <a:r>
              <a:rPr lang="en-US" dirty="0"/>
              <a:t> </a:t>
            </a:r>
            <a:r>
              <a:rPr lang="en-US" dirty="0" err="1"/>
              <a:t>Relatif</a:t>
            </a:r>
            <a:r>
              <a:rPr lang="en-US" dirty="0"/>
              <a:t>: </a:t>
            </a:r>
            <a:r>
              <a:rPr lang="en-US" dirty="0" err="1"/>
              <a:t>Bahkan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saluran</a:t>
            </a:r>
            <a:r>
              <a:rPr lang="en-US" dirty="0"/>
              <a:t> </a:t>
            </a:r>
            <a:r>
              <a:rPr lang="en-US" dirty="0" err="1"/>
              <a:t>menimbulkan</a:t>
            </a:r>
            <a:r>
              <a:rPr lang="en-US" dirty="0"/>
              <a:t> </a:t>
            </a:r>
            <a:r>
              <a:rPr lang="en-US" dirty="0" err="1"/>
              <a:t>refakter</a:t>
            </a:r>
            <a:r>
              <a:rPr lang="en-US" dirty="0"/>
              <a:t> </a:t>
            </a:r>
            <a:r>
              <a:rPr lang="en-US" dirty="0" err="1"/>
              <a:t>relatif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9307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Propagation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Alan Hodgkin: </a:t>
            </a:r>
            <a:r>
              <a:rPr lang="en-US" dirty="0" err="1"/>
              <a:t>Potensi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yang </a:t>
            </a:r>
            <a:r>
              <a:rPr lang="en-US" dirty="0" err="1"/>
              <a:t>dihasilkan</a:t>
            </a:r>
            <a:r>
              <a:rPr lang="en-US" dirty="0"/>
              <a:t> di </a:t>
            </a:r>
            <a:r>
              <a:rPr lang="en-US" dirty="0" err="1"/>
              <a:t>bukit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 </a:t>
            </a:r>
            <a:r>
              <a:rPr lang="en-US" dirty="0" err="1"/>
              <a:t>merambat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</a:t>
            </a:r>
            <a:r>
              <a:rPr lang="en-US" dirty="0" err="1"/>
              <a:t>sepanjang</a:t>
            </a:r>
            <a:r>
              <a:rPr lang="en-US" dirty="0"/>
              <a:t> </a:t>
            </a:r>
            <a:r>
              <a:rPr lang="en-US" dirty="0" err="1"/>
              <a:t>akson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4044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 Neurons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Neuron </a:t>
            </a:r>
            <a:r>
              <a:rPr lang="en-US" dirty="0" err="1"/>
              <a:t>lokal</a:t>
            </a:r>
            <a:r>
              <a:rPr lang="en-US" dirty="0"/>
              <a:t> : Neuron – neuron </a:t>
            </a:r>
            <a:r>
              <a:rPr lang="en-US" dirty="0" err="1"/>
              <a:t>hanya</a:t>
            </a:r>
            <a:r>
              <a:rPr lang="en-US" dirty="0"/>
              <a:t>	</a:t>
            </a:r>
            <a:r>
              <a:rPr lang="en-US" dirty="0" err="1"/>
              <a:t>bertukar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	</a:t>
            </a:r>
            <a:r>
              <a:rPr lang="en-US" dirty="0" err="1"/>
              <a:t>dengan</a:t>
            </a:r>
            <a:r>
              <a:rPr lang="en-US" dirty="0"/>
              <a:t> neuron lain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Graded </a:t>
            </a:r>
            <a:r>
              <a:rPr lang="en-US" dirty="0" err="1"/>
              <a:t>Potensials</a:t>
            </a:r>
            <a:r>
              <a:rPr lang="en-US" dirty="0"/>
              <a:t> : </a:t>
            </a:r>
            <a:r>
              <a:rPr lang="en-US" dirty="0" err="1"/>
              <a:t>Sejumlah</a:t>
            </a:r>
            <a:r>
              <a:rPr lang="en-US" dirty="0"/>
              <a:t> neuron </a:t>
            </a:r>
            <a:r>
              <a:rPr lang="en-US" dirty="0" err="1"/>
              <a:t>memiliki</a:t>
            </a:r>
            <a:r>
              <a:rPr lang="en-US" dirty="0"/>
              <a:t> 								</a:t>
            </a:r>
            <a:r>
              <a:rPr lang="en-US" dirty="0" err="1"/>
              <a:t>akson</a:t>
            </a:r>
            <a:r>
              <a:rPr lang="en-US" dirty="0"/>
              <a:t> </a:t>
            </a:r>
            <a:r>
              <a:rPr lang="en-US" dirty="0" err="1"/>
              <a:t>pendek</a:t>
            </a:r>
            <a:r>
              <a:rPr lang="en-US" dirty="0"/>
              <a:t>. 																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04032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Anatomy Of Neurons and Glia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Neurons : </a:t>
            </a:r>
            <a:r>
              <a:rPr lang="en-US" sz="2400" dirty="0" err="1"/>
              <a:t>menerima</a:t>
            </a:r>
            <a:r>
              <a:rPr lang="en-US" sz="2400" dirty="0"/>
              <a:t> &amp; </a:t>
            </a:r>
            <a:r>
              <a:rPr lang="en-US" sz="2400" dirty="0" err="1"/>
              <a:t>mengirimkan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sel-sel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.</a:t>
            </a:r>
          </a:p>
          <a:p>
            <a:r>
              <a:rPr lang="en-US" sz="2400" dirty="0"/>
              <a:t>+/- 100 </a:t>
            </a:r>
            <a:r>
              <a:rPr lang="en-US" sz="2400" dirty="0" err="1"/>
              <a:t>miliar</a:t>
            </a:r>
            <a:r>
              <a:rPr lang="en-US" sz="2400" dirty="0"/>
              <a:t> (Williams &amp; </a:t>
            </a:r>
            <a:r>
              <a:rPr lang="en-US" sz="2400" dirty="0" err="1"/>
              <a:t>Herrup</a:t>
            </a:r>
            <a:r>
              <a:rPr lang="en-US" sz="2400" dirty="0"/>
              <a:t>, 1988). </a:t>
            </a:r>
          </a:p>
          <a:p>
            <a:r>
              <a:rPr lang="en-US" sz="2400" dirty="0" err="1"/>
              <a:t>Jumlah</a:t>
            </a:r>
            <a:r>
              <a:rPr lang="en-US" sz="2400" dirty="0"/>
              <a:t> neuron </a:t>
            </a:r>
            <a:r>
              <a:rPr lang="en-US" sz="2400" dirty="0" err="1"/>
              <a:t>bervariasi</a:t>
            </a:r>
            <a:r>
              <a:rPr lang="en-US" sz="2400" dirty="0"/>
              <a:t> </a:t>
            </a:r>
            <a:r>
              <a:rPr lang="en-US" sz="2400" dirty="0" err="1"/>
              <a:t>antar</a:t>
            </a:r>
            <a:r>
              <a:rPr lang="en-US" sz="2400" dirty="0"/>
              <a:t> </a:t>
            </a:r>
            <a:r>
              <a:rPr lang="en-US" sz="2400" dirty="0" err="1"/>
              <a:t>individu</a:t>
            </a:r>
            <a:r>
              <a:rPr lang="en-US" sz="2400" dirty="0"/>
              <a:t>.</a:t>
            </a:r>
          </a:p>
          <a:p>
            <a:r>
              <a:rPr lang="en-US" sz="2400" dirty="0" err="1"/>
              <a:t>Tahun</a:t>
            </a:r>
            <a:r>
              <a:rPr lang="en-US" sz="2400" dirty="0"/>
              <a:t> 1800 : </a:t>
            </a:r>
            <a:r>
              <a:rPr lang="en-US" sz="2400" dirty="0" err="1"/>
              <a:t>Cajal</a:t>
            </a:r>
            <a:r>
              <a:rPr lang="en-US" sz="2400" dirty="0"/>
              <a:t> </a:t>
            </a:r>
            <a:r>
              <a:rPr lang="en-US" sz="2400" dirty="0" err="1"/>
              <a:t>mengembangkan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pewarnaan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menunjukkan</a:t>
            </a:r>
            <a:r>
              <a:rPr lang="en-US" sz="2400" dirty="0"/>
              <a:t> </a:t>
            </a:r>
            <a:r>
              <a:rPr lang="en-US" sz="2400" dirty="0" err="1"/>
              <a:t>adanya</a:t>
            </a:r>
            <a:r>
              <a:rPr lang="en-US" sz="2400" dirty="0"/>
              <a:t> </a:t>
            </a:r>
            <a:r>
              <a:rPr lang="en-US" sz="2400" dirty="0" err="1"/>
              <a:t>pemisah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ujung-ujung</a:t>
            </a:r>
            <a:r>
              <a:rPr lang="en-US" sz="2400" dirty="0"/>
              <a:t> </a:t>
            </a:r>
            <a:r>
              <a:rPr lang="en-US" sz="2400" dirty="0" err="1"/>
              <a:t>serat</a:t>
            </a:r>
            <a:r>
              <a:rPr lang="en-US" sz="2400" dirty="0"/>
              <a:t> neuron.</a:t>
            </a:r>
          </a:p>
          <a:p>
            <a:r>
              <a:rPr lang="en-US" sz="2400" dirty="0" err="1"/>
              <a:t>Tahun</a:t>
            </a:r>
            <a:r>
              <a:rPr lang="en-US" sz="2400" dirty="0"/>
              <a:t> 1900 : </a:t>
            </a:r>
            <a:r>
              <a:rPr lang="en-US" sz="2400" dirty="0" err="1"/>
              <a:t>Otak</a:t>
            </a:r>
            <a:r>
              <a:rPr lang="en-US" sz="2400" dirty="0"/>
              <a:t> </a:t>
            </a:r>
            <a:r>
              <a:rPr lang="en-US" sz="2400" dirty="0" err="1"/>
              <a:t>tersusun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sel-sel</a:t>
            </a:r>
            <a:r>
              <a:rPr lang="en-US" sz="2400" dirty="0"/>
              <a:t> yang </a:t>
            </a:r>
            <a:r>
              <a:rPr lang="en-US" sz="2400" dirty="0" err="1"/>
              <a:t>berdiri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016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Structures of an animal cell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dasarnya</a:t>
            </a:r>
            <a:r>
              <a:rPr lang="en-US" sz="3200" dirty="0"/>
              <a:t> </a:t>
            </a:r>
            <a:r>
              <a:rPr lang="en-US" sz="3200" dirty="0" err="1"/>
              <a:t>sel</a:t>
            </a:r>
            <a:r>
              <a:rPr lang="en-US" sz="3200" dirty="0"/>
              <a:t> neuron </a:t>
            </a:r>
            <a:r>
              <a:rPr lang="en-US" sz="3200" dirty="0" err="1"/>
              <a:t>pada</a:t>
            </a:r>
            <a:r>
              <a:rPr lang="en-US" sz="3200" dirty="0"/>
              <a:t> </a:t>
            </a:r>
            <a:r>
              <a:rPr lang="en-US" sz="3200" dirty="0" err="1"/>
              <a:t>manusia</a:t>
            </a:r>
            <a:r>
              <a:rPr lang="en-US" sz="3200" dirty="0"/>
              <a:t> 100% </a:t>
            </a:r>
            <a:r>
              <a:rPr lang="en-US" sz="3200" dirty="0" err="1"/>
              <a:t>termasuk</a:t>
            </a:r>
            <a:r>
              <a:rPr lang="en-US" sz="3200" dirty="0"/>
              <a:t>/</a:t>
            </a:r>
            <a:r>
              <a:rPr lang="en-US" sz="3200" dirty="0" err="1"/>
              <a:t>tergolong</a:t>
            </a:r>
            <a:r>
              <a:rPr lang="en-US" sz="3200" dirty="0"/>
              <a:t> </a:t>
            </a:r>
            <a:r>
              <a:rPr lang="en-US" sz="3200" dirty="0" err="1"/>
              <a:t>struktur</a:t>
            </a:r>
            <a:r>
              <a:rPr lang="en-US" sz="3200" dirty="0"/>
              <a:t> </a:t>
            </a:r>
            <a:r>
              <a:rPr lang="en-US" sz="3200" dirty="0" err="1"/>
              <a:t>sel</a:t>
            </a:r>
            <a:r>
              <a:rPr lang="en-US" sz="3200" dirty="0"/>
              <a:t> </a:t>
            </a:r>
            <a:r>
              <a:rPr lang="en-US" sz="3200" dirty="0" err="1"/>
              <a:t>hewan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287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Glia ( Neuroglia)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/>
              <a:t>Salah </a:t>
            </a:r>
            <a:r>
              <a:rPr lang="en-US" sz="3200" dirty="0" err="1"/>
              <a:t>satu</a:t>
            </a:r>
            <a:r>
              <a:rPr lang="en-US" sz="3200" dirty="0"/>
              <a:t> </a:t>
            </a:r>
            <a:r>
              <a:rPr lang="en-US" sz="3200" dirty="0" err="1"/>
              <a:t>penyusun</a:t>
            </a:r>
            <a:r>
              <a:rPr lang="en-US" sz="3200" dirty="0"/>
              <a:t> </a:t>
            </a:r>
            <a:r>
              <a:rPr lang="en-US" sz="3200" dirty="0" err="1"/>
              <a:t>utama</a:t>
            </a:r>
            <a:r>
              <a:rPr lang="en-US" sz="3200" dirty="0"/>
              <a:t> </a:t>
            </a:r>
            <a:r>
              <a:rPr lang="en-US" sz="3200" dirty="0" err="1"/>
              <a:t>sistem</a:t>
            </a:r>
            <a:r>
              <a:rPr lang="en-US" sz="3200" dirty="0"/>
              <a:t> </a:t>
            </a:r>
            <a:r>
              <a:rPr lang="en-US" sz="3200" dirty="0" err="1"/>
              <a:t>saraf</a:t>
            </a:r>
            <a:r>
              <a:rPr lang="en-US" sz="3200" dirty="0"/>
              <a:t> </a:t>
            </a:r>
            <a:r>
              <a:rPr lang="en-US" sz="3200" dirty="0" err="1"/>
              <a:t>lainnya</a:t>
            </a:r>
            <a:r>
              <a:rPr lang="en-US" sz="3200" dirty="0"/>
              <a:t>. </a:t>
            </a:r>
          </a:p>
          <a:p>
            <a:r>
              <a:rPr lang="en-US" sz="3200" dirty="0" err="1"/>
              <a:t>Tipe-tipe</a:t>
            </a:r>
            <a:r>
              <a:rPr lang="en-US" sz="3200" dirty="0"/>
              <a:t>: </a:t>
            </a:r>
            <a:r>
              <a:rPr lang="en-US" sz="3200" dirty="0" err="1"/>
              <a:t>astrosit</a:t>
            </a:r>
            <a:r>
              <a:rPr lang="en-US" sz="3200" dirty="0"/>
              <a:t>, </a:t>
            </a:r>
            <a:r>
              <a:rPr lang="en-US" sz="3200" dirty="0" err="1"/>
              <a:t>mikroglia</a:t>
            </a:r>
            <a:r>
              <a:rPr lang="en-US" sz="3200" dirty="0"/>
              <a:t>, </a:t>
            </a:r>
            <a:r>
              <a:rPr lang="en-US" sz="3200" dirty="0" err="1"/>
              <a:t>Oligodendrosit</a:t>
            </a:r>
            <a:r>
              <a:rPr lang="en-US" sz="3200" dirty="0"/>
              <a:t>. </a:t>
            </a:r>
            <a:r>
              <a:rPr lang="en-US" sz="3200" dirty="0" err="1"/>
              <a:t>dan</a:t>
            </a:r>
            <a:r>
              <a:rPr lang="en-US" sz="3200" dirty="0"/>
              <a:t> </a:t>
            </a:r>
            <a:r>
              <a:rPr lang="en-US" sz="3200" dirty="0" err="1"/>
              <a:t>sel</a:t>
            </a:r>
            <a:r>
              <a:rPr lang="en-US" sz="3200" dirty="0"/>
              <a:t> </a:t>
            </a:r>
            <a:r>
              <a:rPr lang="en-US" sz="3200" dirty="0" err="1"/>
              <a:t>Sel</a:t>
            </a:r>
            <a:r>
              <a:rPr lang="en-US" sz="3200" dirty="0"/>
              <a:t> Schwann.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46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6649"/>
            <a:ext cx="8229600" cy="57572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r>
              <a:rPr lang="en-US" dirty="0" err="1"/>
              <a:t>Astrosit</a:t>
            </a:r>
            <a:r>
              <a:rPr lang="en-US" dirty="0"/>
              <a:t>                                       </a:t>
            </a:r>
            <a:r>
              <a:rPr lang="en-US" dirty="0" err="1"/>
              <a:t>Mikroglia</a:t>
            </a:r>
            <a:r>
              <a:rPr lang="en-US" dirty="0"/>
              <a:t>     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257864"/>
            <a:ext cx="2505075" cy="1828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9898" y="2257864"/>
            <a:ext cx="20955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124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Struktur</a:t>
            </a:r>
            <a:r>
              <a:rPr lang="en-US" dirty="0"/>
              <a:t> Neuron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Neuron </a:t>
            </a:r>
            <a:r>
              <a:rPr lang="en-US" sz="2800" dirty="0" err="1"/>
              <a:t>memiliki</a:t>
            </a:r>
            <a:r>
              <a:rPr lang="en-US" sz="2800" dirty="0"/>
              <a:t> 2 </a:t>
            </a:r>
            <a:r>
              <a:rPr lang="en-US" sz="2800" dirty="0" err="1"/>
              <a:t>tipe</a:t>
            </a:r>
            <a:r>
              <a:rPr lang="en-US" sz="2800" dirty="0"/>
              <a:t> :</a:t>
            </a:r>
          </a:p>
          <a:p>
            <a:pPr marL="0" indent="0">
              <a:buNone/>
            </a:pPr>
            <a:r>
              <a:rPr lang="en-US" sz="2800" dirty="0"/>
              <a:t>-. Neuron </a:t>
            </a:r>
            <a:r>
              <a:rPr lang="en-US" sz="2800" dirty="0" err="1"/>
              <a:t>Motorik</a:t>
            </a:r>
            <a:r>
              <a:rPr lang="en-US" sz="2800" dirty="0"/>
              <a:t> : </a:t>
            </a:r>
            <a:r>
              <a:rPr lang="en-US" sz="2800" dirty="0" err="1"/>
              <a:t>Sel</a:t>
            </a:r>
            <a:r>
              <a:rPr lang="en-US" sz="2800" dirty="0"/>
              <a:t> yang </a:t>
            </a:r>
            <a:r>
              <a:rPr lang="en-US" sz="2800" dirty="0" err="1"/>
              <a:t>membawa</a:t>
            </a:r>
            <a:r>
              <a:rPr lang="en-US" sz="2800" dirty="0"/>
              <a:t>  </a:t>
            </a:r>
          </a:p>
          <a:p>
            <a:pPr marL="0" indent="0">
              <a:buNone/>
            </a:pPr>
            <a:r>
              <a:rPr lang="en-US" sz="2800" dirty="0"/>
              <a:t>   </a:t>
            </a:r>
            <a:r>
              <a:rPr lang="en-US" sz="2800" dirty="0" err="1"/>
              <a:t>informasi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otot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   </a:t>
            </a:r>
            <a:r>
              <a:rPr lang="en-US" sz="2800" dirty="0" err="1"/>
              <a:t>kelenjar</a:t>
            </a:r>
            <a:r>
              <a:rPr lang="en-US" sz="2800" dirty="0"/>
              <a:t>. </a:t>
            </a:r>
          </a:p>
          <a:p>
            <a:pPr marL="0" indent="0">
              <a:buNone/>
            </a:pPr>
            <a:r>
              <a:rPr lang="en-US" sz="2800" dirty="0"/>
              <a:t>-. Neuron </a:t>
            </a:r>
            <a:r>
              <a:rPr lang="en-US" sz="2800" dirty="0" err="1"/>
              <a:t>Sensorik</a:t>
            </a:r>
            <a:r>
              <a:rPr lang="en-US" sz="2800" dirty="0"/>
              <a:t> : </a:t>
            </a:r>
            <a:r>
              <a:rPr lang="en-US" sz="2800" dirty="0" err="1"/>
              <a:t>Sel</a:t>
            </a:r>
            <a:r>
              <a:rPr lang="en-US" sz="2800" dirty="0"/>
              <a:t> yang </a:t>
            </a:r>
            <a:r>
              <a:rPr lang="en-US" sz="2800" dirty="0" err="1"/>
              <a:t>mengirimkan</a:t>
            </a:r>
            <a:r>
              <a:rPr lang="en-US" sz="2800" dirty="0"/>
              <a:t> </a:t>
            </a:r>
            <a:r>
              <a:rPr lang="en-US" sz="2800" dirty="0" err="1"/>
              <a:t>sinyal</a:t>
            </a:r>
            <a:r>
              <a:rPr lang="en-US" sz="2800" dirty="0"/>
              <a:t> </a:t>
            </a:r>
          </a:p>
          <a:p>
            <a:pPr marL="0" indent="0">
              <a:buNone/>
            </a:pPr>
            <a:r>
              <a:rPr lang="en-US" sz="2800" dirty="0"/>
              <a:t>   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bagian</a:t>
            </a:r>
            <a:r>
              <a:rPr lang="en-US" sz="2800" dirty="0"/>
              <a:t> </a:t>
            </a:r>
            <a:r>
              <a:rPr lang="en-US" sz="2800" dirty="0" err="1"/>
              <a:t>tubuh</a:t>
            </a:r>
            <a:r>
              <a:rPr lang="en-US" sz="2800" dirty="0"/>
              <a:t> </a:t>
            </a:r>
            <a:r>
              <a:rPr lang="en-US" sz="2800" dirty="0" err="1"/>
              <a:t>ke</a:t>
            </a:r>
            <a:r>
              <a:rPr lang="en-US" sz="2800" dirty="0"/>
              <a:t> </a:t>
            </a:r>
            <a:r>
              <a:rPr lang="en-US" sz="2800" dirty="0" err="1"/>
              <a:t>sistem</a:t>
            </a:r>
            <a:r>
              <a:rPr lang="en-US" sz="2800" dirty="0"/>
              <a:t> </a:t>
            </a:r>
            <a:r>
              <a:rPr lang="en-US" sz="2800" dirty="0" err="1"/>
              <a:t>saraf</a:t>
            </a:r>
            <a:r>
              <a:rPr lang="en-US" sz="2800" dirty="0"/>
              <a:t> </a:t>
            </a:r>
            <a:r>
              <a:rPr lang="en-US" sz="2800" dirty="0" err="1"/>
              <a:t>pusat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1606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2708" y="474662"/>
            <a:ext cx="8032652" cy="5461904"/>
          </a:xfrm>
        </p:spPr>
      </p:pic>
    </p:spTree>
    <p:extLst>
      <p:ext uri="{BB962C8B-B14F-4D97-AF65-F5344CB8AC3E}">
        <p14:creationId xmlns:p14="http://schemas.microsoft.com/office/powerpoint/2010/main" val="3404524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60717"/>
            <a:ext cx="8229600" cy="5869745"/>
          </a:xfrm>
        </p:spPr>
        <p:txBody>
          <a:bodyPr>
            <a:normAutofit/>
          </a:bodyPr>
          <a:lstStyle/>
          <a:p>
            <a:r>
              <a:rPr lang="en-US" sz="2400" dirty="0"/>
              <a:t>Neuron </a:t>
            </a:r>
            <a:r>
              <a:rPr lang="en-US" sz="2400" dirty="0" err="1"/>
              <a:t>memiliki</a:t>
            </a:r>
            <a:r>
              <a:rPr lang="en-US" sz="2400" dirty="0"/>
              <a:t> 3 </a:t>
            </a:r>
            <a:r>
              <a:rPr lang="en-US" sz="2400" dirty="0" err="1"/>
              <a:t>komponen</a:t>
            </a:r>
            <a:r>
              <a:rPr lang="en-US" sz="2400" dirty="0"/>
              <a:t> :</a:t>
            </a:r>
          </a:p>
          <a:p>
            <a:pPr marL="0" indent="0">
              <a:buNone/>
            </a:pPr>
            <a:r>
              <a:rPr lang="en-US" sz="2400" dirty="0"/>
              <a:t>-.  </a:t>
            </a:r>
            <a:r>
              <a:rPr lang="en-US" sz="2400" dirty="0" err="1"/>
              <a:t>Dendrit</a:t>
            </a:r>
            <a:r>
              <a:rPr lang="en-US" sz="2400" dirty="0"/>
              <a:t> : </a:t>
            </a:r>
            <a:r>
              <a:rPr lang="en-US" sz="2400" dirty="0" err="1"/>
              <a:t>Merupakan</a:t>
            </a:r>
            <a:r>
              <a:rPr lang="en-US" sz="2400" dirty="0"/>
              <a:t>  </a:t>
            </a:r>
            <a:r>
              <a:rPr lang="en-US" sz="2400" dirty="0" err="1"/>
              <a:t>Cabang</a:t>
            </a:r>
            <a:r>
              <a:rPr lang="en-US" sz="2400" dirty="0"/>
              <a:t> yang </a:t>
            </a:r>
            <a:r>
              <a:rPr lang="en-US" sz="2400" dirty="0" err="1"/>
              <a:t>khusus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/>
              <a:t>    </a:t>
            </a:r>
            <a:r>
              <a:rPr lang="en-US" sz="2400" dirty="0" err="1"/>
              <a:t>menerima</a:t>
            </a:r>
            <a:r>
              <a:rPr lang="en-US" sz="2400" dirty="0"/>
              <a:t> Stimulus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Epitel</a:t>
            </a:r>
            <a:r>
              <a:rPr lang="en-US" sz="2400" dirty="0"/>
              <a:t> </a:t>
            </a:r>
            <a:r>
              <a:rPr lang="en-US" sz="2400" dirty="0" err="1"/>
              <a:t>Sensorik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-. Soma : Soma ( </a:t>
            </a:r>
            <a:r>
              <a:rPr lang="en-US" sz="2400" dirty="0" err="1"/>
              <a:t>Badan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panjang</a:t>
            </a:r>
            <a:r>
              <a:rPr lang="en-US" sz="2400" dirty="0"/>
              <a:t>   </a:t>
            </a:r>
          </a:p>
          <a:p>
            <a:pPr marL="0" indent="0">
              <a:buNone/>
            </a:pPr>
            <a:r>
              <a:rPr lang="en-US" sz="2400" dirty="0"/>
              <a:t>  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0,005 mm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0.1 mm </a:t>
            </a:r>
            <a:r>
              <a:rPr lang="en-US" sz="2400" dirty="0" err="1"/>
              <a:t>terpanjang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-. </a:t>
            </a:r>
            <a:r>
              <a:rPr lang="en-US" sz="2400" dirty="0" err="1"/>
              <a:t>Akson</a:t>
            </a:r>
            <a:r>
              <a:rPr lang="en-US" sz="2400" dirty="0"/>
              <a:t> :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cabang</a:t>
            </a:r>
            <a:r>
              <a:rPr lang="en-US" sz="2400" dirty="0"/>
              <a:t> </a:t>
            </a:r>
            <a:r>
              <a:rPr lang="en-US" sz="2400" dirty="0" err="1"/>
              <a:t>tunggal</a:t>
            </a:r>
            <a:r>
              <a:rPr lang="en-US" sz="2400" dirty="0"/>
              <a:t> yang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menciptakan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menghantarkan</a:t>
            </a:r>
            <a:r>
              <a:rPr lang="en-US" sz="2400" dirty="0"/>
              <a:t> </a:t>
            </a:r>
            <a:r>
              <a:rPr lang="en-US" sz="2400" dirty="0" err="1"/>
              <a:t>implus</a:t>
            </a:r>
            <a:r>
              <a:rPr lang="en-US" sz="2400" dirty="0"/>
              <a:t>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lainnya</a:t>
            </a:r>
            <a:r>
              <a:rPr lang="en-US" sz="2400" dirty="0"/>
              <a:t> (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saraf</a:t>
            </a:r>
            <a:r>
              <a:rPr lang="en-US" sz="2400" dirty="0"/>
              <a:t> ,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otot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sel</a:t>
            </a:r>
            <a:r>
              <a:rPr lang="en-US" sz="2400" dirty="0"/>
              <a:t> </a:t>
            </a:r>
            <a:r>
              <a:rPr lang="en-US" sz="2400" dirty="0" err="1"/>
              <a:t>kelenjar</a:t>
            </a:r>
            <a:r>
              <a:rPr lang="en-US" sz="2400" dirty="0"/>
              <a:t> ). </a:t>
            </a:r>
          </a:p>
        </p:txBody>
      </p:sp>
    </p:spTree>
    <p:extLst>
      <p:ext uri="{BB962C8B-B14F-4D97-AF65-F5344CB8AC3E}">
        <p14:creationId xmlns:p14="http://schemas.microsoft.com/office/powerpoint/2010/main" val="265595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0378"/>
            <a:ext cx="8229600" cy="5954151"/>
          </a:xfrm>
        </p:spPr>
        <p:txBody>
          <a:bodyPr/>
          <a:lstStyle/>
          <a:p>
            <a:r>
              <a:rPr lang="en-US" dirty="0"/>
              <a:t>Neuron </a:t>
            </a:r>
            <a:r>
              <a:rPr lang="en-US" dirty="0" err="1"/>
              <a:t>dibagi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3 </a:t>
            </a:r>
            <a:r>
              <a:rPr lang="en-US" dirty="0" err="1"/>
              <a:t>sel</a:t>
            </a:r>
            <a:r>
              <a:rPr lang="en-US" dirty="0"/>
              <a:t>: </a:t>
            </a:r>
          </a:p>
          <a:p>
            <a:pPr marL="0" indent="0">
              <a:buNone/>
            </a:pPr>
            <a:r>
              <a:rPr lang="en-US" dirty="0"/>
              <a:t>-.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motorik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sensorik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-. </a:t>
            </a:r>
            <a:r>
              <a:rPr lang="en-US" dirty="0" err="1"/>
              <a:t>Sel</a:t>
            </a:r>
            <a:r>
              <a:rPr lang="en-US" dirty="0"/>
              <a:t> </a:t>
            </a:r>
            <a:r>
              <a:rPr lang="en-US" dirty="0" err="1"/>
              <a:t>intermediet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190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358</Words>
  <Application>Microsoft Office PowerPoint</Application>
  <PresentationFormat>On-screen Show (4:3)</PresentationFormat>
  <Paragraphs>58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Office Theme</vt:lpstr>
      <vt:lpstr>Nerve Cells and Nerve Impulses</vt:lpstr>
      <vt:lpstr>Anatomy Of Neurons and Glia</vt:lpstr>
      <vt:lpstr>The Structures of an animal cell</vt:lpstr>
      <vt:lpstr>Glia ( Neuroglia)</vt:lpstr>
      <vt:lpstr>PowerPoint Presentation</vt:lpstr>
      <vt:lpstr>Struktur Neuron</vt:lpstr>
      <vt:lpstr>PowerPoint Presentation</vt:lpstr>
      <vt:lpstr>PowerPoint Presentation</vt:lpstr>
      <vt:lpstr>PowerPoint Presentation</vt:lpstr>
      <vt:lpstr>The blood-brain barrier</vt:lpstr>
      <vt:lpstr>PowerPoint Presentation</vt:lpstr>
      <vt:lpstr>The Action Potential </vt:lpstr>
      <vt:lpstr>Refactory Period </vt:lpstr>
      <vt:lpstr>Propagation </vt:lpstr>
      <vt:lpstr>Local Neurons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Nerve Cells and Nerve Impulses</dc:title>
  <dc:creator>Jihan M. Salsabil</dc:creator>
  <cp:lastModifiedBy>stephanieharefa@yahoo.com</cp:lastModifiedBy>
  <cp:revision>25</cp:revision>
  <dcterms:created xsi:type="dcterms:W3CDTF">2016-09-01T06:30:42Z</dcterms:created>
  <dcterms:modified xsi:type="dcterms:W3CDTF">2016-09-01T13:54:31Z</dcterms:modified>
</cp:coreProperties>
</file>