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6" r:id="rId2"/>
    <p:sldId id="286" r:id="rId3"/>
    <p:sldId id="294" r:id="rId4"/>
    <p:sldId id="258" r:id="rId5"/>
    <p:sldId id="262" r:id="rId6"/>
    <p:sldId id="264" r:id="rId7"/>
    <p:sldId id="266" r:id="rId8"/>
    <p:sldId id="267" r:id="rId9"/>
    <p:sldId id="268" r:id="rId10"/>
    <p:sldId id="270" r:id="rId11"/>
    <p:sldId id="272" r:id="rId12"/>
    <p:sldId id="287" r:id="rId13"/>
    <p:sldId id="295" r:id="rId14"/>
    <p:sldId id="274" r:id="rId15"/>
    <p:sldId id="296" r:id="rId16"/>
    <p:sldId id="277" r:id="rId17"/>
    <p:sldId id="278" r:id="rId18"/>
    <p:sldId id="279" r:id="rId19"/>
    <p:sldId id="297" r:id="rId20"/>
    <p:sldId id="283" r:id="rId21"/>
    <p:sldId id="284" r:id="rId22"/>
    <p:sldId id="298" r:id="rId23"/>
    <p:sldId id="288" r:id="rId24"/>
    <p:sldId id="289" r:id="rId25"/>
    <p:sldId id="290" r:id="rId26"/>
    <p:sldId id="291" r:id="rId27"/>
    <p:sldId id="292" r:id="rId28"/>
    <p:sldId id="293" r:id="rId29"/>
    <p:sldId id="2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45" autoAdjust="0"/>
  </p:normalViewPr>
  <p:slideViewPr>
    <p:cSldViewPr>
      <p:cViewPr>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0ED11-7CB4-4068-B9CD-8B33A0689AB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B9ADA8A3-FC66-4FDF-89BD-9CA005870881}">
      <dgm:prSet phldrT="[Text]"/>
      <dgm:spPr/>
      <dgm:t>
        <a:bodyPr/>
        <a:lstStyle/>
        <a:p>
          <a:r>
            <a:rPr lang="id-ID" dirty="0" smtClean="0"/>
            <a:t>Bahasa berkembang dari hasil produksi perkembangan otak.</a:t>
          </a:r>
          <a:endParaRPr lang="en-US" dirty="0"/>
        </a:p>
      </dgm:t>
    </dgm:pt>
    <dgm:pt modelId="{C9859AA0-17CD-499C-A21C-F4B4B88627AB}" type="parTrans" cxnId="{04716B24-EFD1-450A-BB5E-24CAD1392768}">
      <dgm:prSet/>
      <dgm:spPr/>
      <dgm:t>
        <a:bodyPr/>
        <a:lstStyle/>
        <a:p>
          <a:endParaRPr lang="en-US"/>
        </a:p>
      </dgm:t>
    </dgm:pt>
    <dgm:pt modelId="{4F14855F-7E74-4780-8D42-106F3464C780}" type="sibTrans" cxnId="{04716B24-EFD1-450A-BB5E-24CAD1392768}">
      <dgm:prSet/>
      <dgm:spPr/>
      <dgm:t>
        <a:bodyPr/>
        <a:lstStyle/>
        <a:p>
          <a:endParaRPr lang="en-US"/>
        </a:p>
      </dgm:t>
    </dgm:pt>
    <dgm:pt modelId="{DA5B365D-86D8-4B0D-97FA-28D34F541DF3}">
      <dgm:prSet phldrT="[Text]"/>
      <dgm:spPr/>
      <dgm:t>
        <a:bodyPr/>
        <a:lstStyle/>
        <a:p>
          <a:r>
            <a:rPr lang="id-ID" dirty="0" smtClean="0"/>
            <a:t>Bahasa berkembang sebagai spesialisasi dari otak.</a:t>
          </a:r>
          <a:endParaRPr lang="en-US" dirty="0"/>
        </a:p>
      </dgm:t>
    </dgm:pt>
    <dgm:pt modelId="{7E46E3DC-9F9A-49E8-85B3-40AFEA30BAB1}" type="parTrans" cxnId="{901AA18F-4C31-4CF7-AF5A-3E632D451719}">
      <dgm:prSet/>
      <dgm:spPr/>
      <dgm:t>
        <a:bodyPr/>
        <a:lstStyle/>
        <a:p>
          <a:endParaRPr lang="en-US"/>
        </a:p>
      </dgm:t>
    </dgm:pt>
    <dgm:pt modelId="{A0AF409B-141D-491F-9CDC-535B1B1E940F}" type="sibTrans" cxnId="{901AA18F-4C31-4CF7-AF5A-3E632D451719}">
      <dgm:prSet/>
      <dgm:spPr/>
      <dgm:t>
        <a:bodyPr/>
        <a:lstStyle/>
        <a:p>
          <a:endParaRPr lang="en-US"/>
        </a:p>
      </dgm:t>
    </dgm:pt>
    <dgm:pt modelId="{22471A65-A633-41B8-8974-62450C6A4771}" type="pres">
      <dgm:prSet presAssocID="{CA10ED11-7CB4-4068-B9CD-8B33A0689AB1}" presName="compositeShape" presStyleCnt="0">
        <dgm:presLayoutVars>
          <dgm:chMax val="2"/>
          <dgm:dir/>
          <dgm:resizeHandles val="exact"/>
        </dgm:presLayoutVars>
      </dgm:prSet>
      <dgm:spPr/>
      <dgm:t>
        <a:bodyPr/>
        <a:lstStyle/>
        <a:p>
          <a:endParaRPr lang="id-ID"/>
        </a:p>
      </dgm:t>
    </dgm:pt>
    <dgm:pt modelId="{492A5707-2224-4BF3-867F-94FA4CD15D19}" type="pres">
      <dgm:prSet presAssocID="{CA10ED11-7CB4-4068-B9CD-8B33A0689AB1}" presName="ribbon" presStyleLbl="node1" presStyleIdx="0" presStyleCnt="1"/>
      <dgm:spPr/>
    </dgm:pt>
    <dgm:pt modelId="{FB396981-1E05-4A78-AD31-6AE55E5D9467}" type="pres">
      <dgm:prSet presAssocID="{CA10ED11-7CB4-4068-B9CD-8B33A0689AB1}" presName="leftArrowText" presStyleLbl="node1" presStyleIdx="0" presStyleCnt="1">
        <dgm:presLayoutVars>
          <dgm:chMax val="0"/>
          <dgm:bulletEnabled val="1"/>
        </dgm:presLayoutVars>
      </dgm:prSet>
      <dgm:spPr/>
      <dgm:t>
        <a:bodyPr/>
        <a:lstStyle/>
        <a:p>
          <a:endParaRPr lang="en-US"/>
        </a:p>
      </dgm:t>
    </dgm:pt>
    <dgm:pt modelId="{3E740F10-8CEB-49AC-99C8-4A1C16621151}" type="pres">
      <dgm:prSet presAssocID="{CA10ED11-7CB4-4068-B9CD-8B33A0689AB1}" presName="rightArrowText" presStyleLbl="node1" presStyleIdx="0" presStyleCnt="1">
        <dgm:presLayoutVars>
          <dgm:chMax val="0"/>
          <dgm:bulletEnabled val="1"/>
        </dgm:presLayoutVars>
      </dgm:prSet>
      <dgm:spPr/>
      <dgm:t>
        <a:bodyPr/>
        <a:lstStyle/>
        <a:p>
          <a:endParaRPr lang="en-US"/>
        </a:p>
      </dgm:t>
    </dgm:pt>
  </dgm:ptLst>
  <dgm:cxnLst>
    <dgm:cxn modelId="{23D84171-B31E-4D81-9ECD-E9EA8BCDC47F}" type="presOf" srcId="{DA5B365D-86D8-4B0D-97FA-28D34F541DF3}" destId="{3E740F10-8CEB-49AC-99C8-4A1C16621151}" srcOrd="0" destOrd="0" presId="urn:microsoft.com/office/officeart/2005/8/layout/arrow6"/>
    <dgm:cxn modelId="{04716B24-EFD1-450A-BB5E-24CAD1392768}" srcId="{CA10ED11-7CB4-4068-B9CD-8B33A0689AB1}" destId="{B9ADA8A3-FC66-4FDF-89BD-9CA005870881}" srcOrd="0" destOrd="0" parTransId="{C9859AA0-17CD-499C-A21C-F4B4B88627AB}" sibTransId="{4F14855F-7E74-4780-8D42-106F3464C780}"/>
    <dgm:cxn modelId="{58766310-89C6-483F-BE76-94B15F583BE0}" type="presOf" srcId="{B9ADA8A3-FC66-4FDF-89BD-9CA005870881}" destId="{FB396981-1E05-4A78-AD31-6AE55E5D9467}" srcOrd="0" destOrd="0" presId="urn:microsoft.com/office/officeart/2005/8/layout/arrow6"/>
    <dgm:cxn modelId="{901AA18F-4C31-4CF7-AF5A-3E632D451719}" srcId="{CA10ED11-7CB4-4068-B9CD-8B33A0689AB1}" destId="{DA5B365D-86D8-4B0D-97FA-28D34F541DF3}" srcOrd="1" destOrd="0" parTransId="{7E46E3DC-9F9A-49E8-85B3-40AFEA30BAB1}" sibTransId="{A0AF409B-141D-491F-9CDC-535B1B1E940F}"/>
    <dgm:cxn modelId="{1B0EE2F8-43EC-4BC2-BB01-30FA0B2C5157}" type="presOf" srcId="{CA10ED11-7CB4-4068-B9CD-8B33A0689AB1}" destId="{22471A65-A633-41B8-8974-62450C6A4771}" srcOrd="0" destOrd="0" presId="urn:microsoft.com/office/officeart/2005/8/layout/arrow6"/>
    <dgm:cxn modelId="{EBAF8742-5CB1-4AA6-AE56-E26A1E0B7E26}" type="presParOf" srcId="{22471A65-A633-41B8-8974-62450C6A4771}" destId="{492A5707-2224-4BF3-867F-94FA4CD15D19}" srcOrd="0" destOrd="0" presId="urn:microsoft.com/office/officeart/2005/8/layout/arrow6"/>
    <dgm:cxn modelId="{A34FB059-72D8-4935-977D-17DC8CC6D869}" type="presParOf" srcId="{22471A65-A633-41B8-8974-62450C6A4771}" destId="{FB396981-1E05-4A78-AD31-6AE55E5D9467}" srcOrd="1" destOrd="0" presId="urn:microsoft.com/office/officeart/2005/8/layout/arrow6"/>
    <dgm:cxn modelId="{FCD9B5BF-DFDA-4331-8EF4-C26AD822235F}" type="presParOf" srcId="{22471A65-A633-41B8-8974-62450C6A4771}" destId="{3E740F10-8CEB-49AC-99C8-4A1C1662115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A5707-2224-4BF3-867F-94FA4CD15D19}">
      <dsp:nvSpPr>
        <dsp:cNvPr id="0" name=""/>
        <dsp:cNvSpPr/>
      </dsp:nvSpPr>
      <dsp:spPr>
        <a:xfrm>
          <a:off x="0" y="208279"/>
          <a:ext cx="8229600" cy="3291840"/>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96981-1E05-4A78-AD31-6AE55E5D9467}">
      <dsp:nvSpPr>
        <dsp:cNvPr id="0" name=""/>
        <dsp:cNvSpPr/>
      </dsp:nvSpPr>
      <dsp:spPr>
        <a:xfrm>
          <a:off x="987552" y="784351"/>
          <a:ext cx="2715768" cy="161300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id-ID" sz="2000" kern="1200" dirty="0" smtClean="0"/>
            <a:t>Bahasa berkembang dari hasil produksi perkembangan otak.</a:t>
          </a:r>
          <a:endParaRPr lang="en-US" sz="2000" kern="1200" dirty="0"/>
        </a:p>
      </dsp:txBody>
      <dsp:txXfrm>
        <a:off x="987552" y="784351"/>
        <a:ext cx="2715768" cy="1613001"/>
      </dsp:txXfrm>
    </dsp:sp>
    <dsp:sp modelId="{3E740F10-8CEB-49AC-99C8-4A1C16621151}">
      <dsp:nvSpPr>
        <dsp:cNvPr id="0" name=""/>
        <dsp:cNvSpPr/>
      </dsp:nvSpPr>
      <dsp:spPr>
        <a:xfrm>
          <a:off x="4114800" y="1311046"/>
          <a:ext cx="3209544" cy="161300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id-ID" sz="2000" kern="1200" dirty="0" smtClean="0"/>
            <a:t>Bahasa berkembang sebagai spesialisasi dari otak.</a:t>
          </a:r>
          <a:endParaRPr lang="en-US" sz="2000" kern="1200" dirty="0"/>
        </a:p>
      </dsp:txBody>
      <dsp:txXfrm>
        <a:off x="4114800" y="1311046"/>
        <a:ext cx="3209544" cy="161300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824A7-DBDA-4019-9B26-D4987CE2D2E2}" type="datetimeFigureOut">
              <a:rPr lang="en-US" smtClean="0"/>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2B93F-D056-4FED-9483-2693B2ECFADA}" type="slidenum">
              <a:rPr lang="en-US" smtClean="0"/>
              <a:t>‹#›</a:t>
            </a:fld>
            <a:endParaRPr lang="en-US"/>
          </a:p>
        </p:txBody>
      </p:sp>
    </p:spTree>
    <p:extLst>
      <p:ext uri="{BB962C8B-B14F-4D97-AF65-F5344CB8AC3E}">
        <p14:creationId xmlns:p14="http://schemas.microsoft.com/office/powerpoint/2010/main" val="292237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smtClean="0"/>
              <a:t>Otak terhubung kepada mata dan mendapatkan input yang bersebrangan dari apa yang kita lihat.</a:t>
            </a:r>
            <a:endParaRPr lang="en-US" sz="1200" dirty="0" smtClean="0"/>
          </a:p>
          <a:p>
            <a:r>
              <a:rPr lang="en-US" sz="1200" dirty="0" err="1" smtClean="0"/>
              <a:t>Kedua</a:t>
            </a:r>
            <a:r>
              <a:rPr lang="en-US" sz="1200" dirty="0" smtClean="0"/>
              <a:t> </a:t>
            </a:r>
            <a:r>
              <a:rPr lang="en-US" sz="1200" dirty="0" err="1" smtClean="0"/>
              <a:t>mata</a:t>
            </a:r>
            <a:r>
              <a:rPr lang="en-US" sz="1200" dirty="0" smtClean="0"/>
              <a:t> </a:t>
            </a:r>
            <a:r>
              <a:rPr lang="en-US" sz="1200" dirty="0" err="1" smtClean="0"/>
              <a:t>kita</a:t>
            </a:r>
            <a:r>
              <a:rPr lang="en-US" sz="1200" dirty="0" smtClean="0"/>
              <a:t> </a:t>
            </a:r>
            <a:r>
              <a:rPr lang="en-US" sz="1200" dirty="0" err="1" smtClean="0"/>
              <a:t>melihat</a:t>
            </a:r>
            <a:r>
              <a:rPr lang="en-US" sz="1200" dirty="0" smtClean="0"/>
              <a:t> </a:t>
            </a:r>
            <a:r>
              <a:rPr lang="en-US" sz="1200" dirty="0" err="1" smtClean="0"/>
              <a:t>kedepan</a:t>
            </a:r>
            <a:r>
              <a:rPr lang="en-US" sz="1200" dirty="0" smtClean="0"/>
              <a:t>. Mata </a:t>
            </a:r>
            <a:r>
              <a:rPr lang="en-US" sz="1200" dirty="0" err="1" smtClean="0"/>
              <a:t>manusia</a:t>
            </a:r>
            <a:r>
              <a:rPr lang="en-US" sz="1200" dirty="0" smtClean="0"/>
              <a:t> </a:t>
            </a:r>
            <a:r>
              <a:rPr lang="en-US" sz="1200" dirty="0" err="1" smtClean="0"/>
              <a:t>dapat</a:t>
            </a:r>
            <a:r>
              <a:rPr lang="en-US" sz="1200" dirty="0" smtClean="0"/>
              <a:t> </a:t>
            </a:r>
            <a:r>
              <a:rPr lang="en-US" sz="1200" dirty="0" err="1" smtClean="0"/>
              <a:t>melihat</a:t>
            </a:r>
            <a:r>
              <a:rPr lang="en-US" sz="1200" dirty="0" smtClean="0"/>
              <a:t> </a:t>
            </a:r>
            <a:r>
              <a:rPr lang="en-US" sz="1200" dirty="0" err="1" smtClean="0"/>
              <a:t>sisi</a:t>
            </a:r>
            <a:r>
              <a:rPr lang="en-US" sz="1200" dirty="0" smtClean="0"/>
              <a:t> </a:t>
            </a:r>
            <a:r>
              <a:rPr lang="en-US" sz="1200" dirty="0" err="1" smtClean="0"/>
              <a:t>kiri</a:t>
            </a:r>
            <a:r>
              <a:rPr lang="en-US" sz="1200" dirty="0" smtClean="0"/>
              <a:t> </a:t>
            </a:r>
            <a:r>
              <a:rPr lang="en-US" sz="1200" dirty="0" err="1" smtClean="0"/>
              <a:t>dunia</a:t>
            </a:r>
            <a:r>
              <a:rPr lang="en-US" sz="1200" dirty="0" smtClean="0"/>
              <a:t> </a:t>
            </a:r>
            <a:r>
              <a:rPr lang="en-US" sz="1200" dirty="0" err="1" smtClean="0"/>
              <a:t>sama</a:t>
            </a:r>
            <a:r>
              <a:rPr lang="en-US" sz="1200" dirty="0" smtClean="0"/>
              <a:t> </a:t>
            </a:r>
            <a:r>
              <a:rPr lang="en-US" sz="1200" dirty="0" err="1" smtClean="0"/>
              <a:t>baiknya</a:t>
            </a:r>
            <a:r>
              <a:rPr lang="en-US" sz="1200" dirty="0" smtClean="0"/>
              <a:t> </a:t>
            </a:r>
            <a:r>
              <a:rPr lang="en-US" sz="1200" dirty="0" err="1" smtClean="0"/>
              <a:t>dengan</a:t>
            </a:r>
            <a:r>
              <a:rPr lang="en-US" sz="1200" dirty="0" smtClean="0"/>
              <a:t> </a:t>
            </a:r>
            <a:r>
              <a:rPr lang="en-US" sz="1200" dirty="0" err="1" smtClean="0"/>
              <a:t>mata</a:t>
            </a:r>
            <a:r>
              <a:rPr lang="en-US" sz="1200" dirty="0" smtClean="0"/>
              <a:t> </a:t>
            </a:r>
            <a:r>
              <a:rPr lang="en-US" sz="1200" dirty="0" err="1" smtClean="0"/>
              <a:t>kanan</a:t>
            </a:r>
            <a:r>
              <a:rPr lang="en-US" sz="1200" dirty="0" smtClean="0"/>
              <a:t> </a:t>
            </a:r>
            <a:r>
              <a:rPr lang="en-US" sz="1200" dirty="0" err="1" smtClean="0"/>
              <a:t>ataupun</a:t>
            </a:r>
            <a:r>
              <a:rPr lang="en-US" sz="1200" dirty="0" smtClean="0"/>
              <a:t> </a:t>
            </a:r>
            <a:r>
              <a:rPr lang="en-US" sz="1200" dirty="0" err="1" smtClean="0"/>
              <a:t>mata</a:t>
            </a:r>
            <a:r>
              <a:rPr lang="en-US" sz="1200" dirty="0" smtClean="0"/>
              <a:t> </a:t>
            </a:r>
            <a:r>
              <a:rPr lang="en-US" sz="1200" dirty="0" err="1" smtClean="0"/>
              <a:t>kiri</a:t>
            </a:r>
            <a:r>
              <a:rPr lang="en-US" sz="1200" dirty="0" smtClean="0"/>
              <a:t>.</a:t>
            </a:r>
            <a:endParaRPr lang="id-ID" dirty="0" smtClean="0"/>
          </a:p>
          <a:p>
            <a:endParaRPr lang="id-ID" dirty="0"/>
          </a:p>
        </p:txBody>
      </p:sp>
      <p:sp>
        <p:nvSpPr>
          <p:cNvPr id="4" name="Slide Number Placeholder 3"/>
          <p:cNvSpPr>
            <a:spLocks noGrp="1"/>
          </p:cNvSpPr>
          <p:nvPr>
            <p:ph type="sldNum" sz="quarter" idx="10"/>
          </p:nvPr>
        </p:nvSpPr>
        <p:spPr/>
        <p:txBody>
          <a:bodyPr/>
          <a:lstStyle/>
          <a:p>
            <a:fld id="{8CA2B93F-D056-4FED-9483-2693B2ECFADA}" type="slidenum">
              <a:rPr lang="en-US" smtClean="0"/>
              <a:t>5</a:t>
            </a:fld>
            <a:endParaRPr lang="en-US"/>
          </a:p>
        </p:txBody>
      </p:sp>
    </p:spTree>
    <p:extLst>
      <p:ext uri="{BB962C8B-B14F-4D97-AF65-F5344CB8AC3E}">
        <p14:creationId xmlns:p14="http://schemas.microsoft.com/office/powerpoint/2010/main" val="61823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Pemotongan </a:t>
            </a:r>
            <a:r>
              <a:rPr lang="id-ID" b="1" dirty="0" smtClean="0"/>
              <a:t>corpus callosum</a:t>
            </a:r>
            <a:r>
              <a:rPr lang="id-ID" dirty="0" smtClean="0"/>
              <a:t> merupakan treatment terapi bagi penderita epilepsi. Memotong corpus callosum agar dapat mencegah serangan epilepsi melintas ke belahan otak yang berbeda.</a:t>
            </a:r>
            <a:endParaRPr lang="id-ID" dirty="0"/>
          </a:p>
        </p:txBody>
      </p:sp>
      <p:sp>
        <p:nvSpPr>
          <p:cNvPr id="4" name="Slide Number Placeholder 3"/>
          <p:cNvSpPr>
            <a:spLocks noGrp="1"/>
          </p:cNvSpPr>
          <p:nvPr>
            <p:ph type="sldNum" sz="quarter" idx="10"/>
          </p:nvPr>
        </p:nvSpPr>
        <p:spPr/>
        <p:txBody>
          <a:bodyPr/>
          <a:lstStyle/>
          <a:p>
            <a:fld id="{8CA2B93F-D056-4FED-9483-2693B2ECFADA}" type="slidenum">
              <a:rPr lang="en-US" smtClean="0"/>
              <a:t>6</a:t>
            </a:fld>
            <a:endParaRPr lang="en-US"/>
          </a:p>
        </p:txBody>
      </p:sp>
    </p:spTree>
    <p:extLst>
      <p:ext uri="{BB962C8B-B14F-4D97-AF65-F5344CB8AC3E}">
        <p14:creationId xmlns:p14="http://schemas.microsoft.com/office/powerpoint/2010/main" val="413675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Perbedaan ukuran planum temporal antara belahan otak kiri dan kanan sedikit lebih besar pada individu yang menggunakan tangan kanannya</a:t>
            </a:r>
          </a:p>
          <a:p>
            <a:endParaRPr lang="id-ID" dirty="0" smtClean="0"/>
          </a:p>
          <a:p>
            <a:r>
              <a:rPr lang="id-ID" dirty="0" smtClean="0"/>
              <a:t>Perkembangan tersebut bukan untuk melahirkan sel-sel axon baru, melainkan untuk menyeleksi axon yang sudah ada.</a:t>
            </a:r>
            <a:endParaRPr lang="id-ID" dirty="0"/>
          </a:p>
        </p:txBody>
      </p:sp>
      <p:sp>
        <p:nvSpPr>
          <p:cNvPr id="4" name="Slide Number Placeholder 3"/>
          <p:cNvSpPr>
            <a:spLocks noGrp="1"/>
          </p:cNvSpPr>
          <p:nvPr>
            <p:ph type="sldNum" sz="quarter" idx="10"/>
          </p:nvPr>
        </p:nvSpPr>
        <p:spPr/>
        <p:txBody>
          <a:bodyPr/>
          <a:lstStyle/>
          <a:p>
            <a:fld id="{8CA2B93F-D056-4FED-9483-2693B2ECFADA}" type="slidenum">
              <a:rPr lang="en-US" smtClean="0"/>
              <a:t>9</a:t>
            </a:fld>
            <a:endParaRPr lang="en-US"/>
          </a:p>
        </p:txBody>
      </p:sp>
    </p:spTree>
    <p:extLst>
      <p:ext uri="{BB962C8B-B14F-4D97-AF65-F5344CB8AC3E}">
        <p14:creationId xmlns:p14="http://schemas.microsoft.com/office/powerpoint/2010/main" val="398131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Sindrom williams memiliki peforma buruk dalam kegiatan-kegiatan terkait dengan angka.</a:t>
            </a:r>
          </a:p>
          <a:p>
            <a:r>
              <a:rPr lang="id-ID" dirty="0" smtClean="0"/>
              <a:t>Sindrom williams memiliki keterampilan yang sangat baik pada kemampuan berbahasa</a:t>
            </a:r>
            <a:endParaRPr lang="id-ID" dirty="0"/>
          </a:p>
        </p:txBody>
      </p:sp>
      <p:sp>
        <p:nvSpPr>
          <p:cNvPr id="4" name="Slide Number Placeholder 3"/>
          <p:cNvSpPr>
            <a:spLocks noGrp="1"/>
          </p:cNvSpPr>
          <p:nvPr>
            <p:ph type="sldNum" sz="quarter" idx="10"/>
          </p:nvPr>
        </p:nvSpPr>
        <p:spPr/>
        <p:txBody>
          <a:bodyPr/>
          <a:lstStyle/>
          <a:p>
            <a:fld id="{8CA2B93F-D056-4FED-9483-2693B2ECFADA}" type="slidenum">
              <a:rPr lang="en-US" smtClean="0"/>
              <a:t>15</a:t>
            </a:fld>
            <a:endParaRPr lang="en-US"/>
          </a:p>
        </p:txBody>
      </p:sp>
    </p:spTree>
    <p:extLst>
      <p:ext uri="{BB962C8B-B14F-4D97-AF65-F5344CB8AC3E}">
        <p14:creationId xmlns:p14="http://schemas.microsoft.com/office/powerpoint/2010/main" val="290720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Semakin awal pemberian kesempatan kepada seorang anak untuk mempelajari bahasa isyarat, maka semakin terampil pula anak tersebut nantinya. Seseorang yang tidak belajar sama sekali waktu kecil, tidak akan mengembangkan banyak keterampilan berbahasa apapun dan kapanpun. </a:t>
            </a:r>
            <a:endParaRPr lang="id-ID" dirty="0"/>
          </a:p>
        </p:txBody>
      </p:sp>
      <p:sp>
        <p:nvSpPr>
          <p:cNvPr id="4" name="Slide Number Placeholder 3"/>
          <p:cNvSpPr>
            <a:spLocks noGrp="1"/>
          </p:cNvSpPr>
          <p:nvPr>
            <p:ph type="sldNum" sz="quarter" idx="10"/>
          </p:nvPr>
        </p:nvSpPr>
        <p:spPr/>
        <p:txBody>
          <a:bodyPr/>
          <a:lstStyle/>
          <a:p>
            <a:fld id="{8CA2B93F-D056-4FED-9483-2693B2ECFADA}" type="slidenum">
              <a:rPr lang="en-US" smtClean="0"/>
              <a:t>17</a:t>
            </a:fld>
            <a:endParaRPr lang="en-US"/>
          </a:p>
        </p:txBody>
      </p:sp>
    </p:spTree>
    <p:extLst>
      <p:ext uri="{BB962C8B-B14F-4D97-AF65-F5344CB8AC3E}">
        <p14:creationId xmlns:p14="http://schemas.microsoft.com/office/powerpoint/2010/main" val="77290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Individu hanya dapat melihat satu huruf, memiliki keterbatasan dalam pergerakan mata</a:t>
            </a:r>
            <a:endParaRPr lang="id-ID" dirty="0"/>
          </a:p>
        </p:txBody>
      </p:sp>
      <p:sp>
        <p:nvSpPr>
          <p:cNvPr id="4" name="Slide Number Placeholder 3"/>
          <p:cNvSpPr>
            <a:spLocks noGrp="1"/>
          </p:cNvSpPr>
          <p:nvPr>
            <p:ph type="sldNum" sz="quarter" idx="10"/>
          </p:nvPr>
        </p:nvSpPr>
        <p:spPr/>
        <p:txBody>
          <a:bodyPr/>
          <a:lstStyle/>
          <a:p>
            <a:fld id="{8CA2B93F-D056-4FED-9483-2693B2ECFADA}" type="slidenum">
              <a:rPr lang="en-US" smtClean="0"/>
              <a:t>22</a:t>
            </a:fld>
            <a:endParaRPr lang="en-US"/>
          </a:p>
        </p:txBody>
      </p:sp>
    </p:spTree>
    <p:extLst>
      <p:ext uri="{BB962C8B-B14F-4D97-AF65-F5344CB8AC3E}">
        <p14:creationId xmlns:p14="http://schemas.microsoft.com/office/powerpoint/2010/main" val="258979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80844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C2881-916D-400E-A302-882A9000A910}"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20058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33841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4771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250046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487244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82309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3937700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378918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91413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83299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DC2881-916D-400E-A302-882A9000A910}"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39738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DC2881-916D-400E-A302-882A9000A910}"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36047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73622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97170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FDC2881-916D-400E-A302-882A9000A910}" type="datetimeFigureOut">
              <a:rPr lang="en-US" smtClean="0"/>
              <a:t>10/6/2016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191409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C2881-916D-400E-A302-882A9000A910}"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ECA83-3E56-4B3C-8D0B-D4CF1CE885B9}" type="slidenum">
              <a:rPr lang="en-US" smtClean="0"/>
              <a:t>‹#›</a:t>
            </a:fld>
            <a:endParaRPr lang="en-US"/>
          </a:p>
        </p:txBody>
      </p:sp>
    </p:spTree>
    <p:extLst>
      <p:ext uri="{BB962C8B-B14F-4D97-AF65-F5344CB8AC3E}">
        <p14:creationId xmlns:p14="http://schemas.microsoft.com/office/powerpoint/2010/main" val="381437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DC2881-916D-400E-A302-882A9000A910}" type="datetimeFigureOut">
              <a:rPr lang="en-US" smtClean="0"/>
              <a:t>10/6/2016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A1ECA83-3E56-4B3C-8D0B-D4CF1CE885B9}" type="slidenum">
              <a:rPr lang="en-US" smtClean="0"/>
              <a:t>‹#›</a:t>
            </a:fld>
            <a:endParaRPr lang="en-US"/>
          </a:p>
        </p:txBody>
      </p:sp>
    </p:spTree>
    <p:extLst>
      <p:ext uri="{BB962C8B-B14F-4D97-AF65-F5344CB8AC3E}">
        <p14:creationId xmlns:p14="http://schemas.microsoft.com/office/powerpoint/2010/main" val="414983214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COGNITIVE FUNCTIONS</a:t>
            </a:r>
            <a:endParaRPr lang="en-US" dirty="0"/>
          </a:p>
        </p:txBody>
      </p:sp>
      <p:sp>
        <p:nvSpPr>
          <p:cNvPr id="3" name="Subtitle 2"/>
          <p:cNvSpPr>
            <a:spLocks noGrp="1"/>
          </p:cNvSpPr>
          <p:nvPr>
            <p:ph type="subTitle" idx="1"/>
          </p:nvPr>
        </p:nvSpPr>
        <p:spPr/>
        <p:txBody>
          <a:bodyPr>
            <a:normAutofit/>
          </a:bodyPr>
          <a:lstStyle/>
          <a:p>
            <a:r>
              <a:rPr lang="id-ID" dirty="0" smtClean="0"/>
              <a:t>Monica Anggraini (2013031019)</a:t>
            </a:r>
          </a:p>
          <a:p>
            <a:r>
              <a:rPr lang="id-ID" dirty="0" smtClean="0"/>
              <a:t>Vidinia Ramadhani (2016031037)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Development Without a Corpus Callosum</a:t>
            </a:r>
            <a:endParaRPr lang="en-US" dirty="0"/>
          </a:p>
        </p:txBody>
      </p:sp>
      <p:sp>
        <p:nvSpPr>
          <p:cNvPr id="3" name="Content Placeholder 2"/>
          <p:cNvSpPr>
            <a:spLocks noGrp="1"/>
          </p:cNvSpPr>
          <p:nvPr>
            <p:ph sz="half" idx="1"/>
          </p:nvPr>
        </p:nvSpPr>
        <p:spPr>
          <a:xfrm>
            <a:off x="484711" y="2060576"/>
            <a:ext cx="3172890" cy="4195763"/>
          </a:xfrm>
        </p:spPr>
        <p:txBody>
          <a:bodyPr numCol="1">
            <a:noAutofit/>
          </a:bodyPr>
          <a:lstStyle/>
          <a:p>
            <a:r>
              <a:rPr lang="en-US" sz="2000" dirty="0" smtClean="0">
                <a:cs typeface="Calibri"/>
              </a:rPr>
              <a:t>D</a:t>
            </a:r>
            <a:r>
              <a:rPr lang="id-ID" sz="2000" dirty="0" smtClean="0">
                <a:cs typeface="Calibri"/>
              </a:rPr>
              <a:t>apat memberikan deskripsi verbal mengenai objek yang diraba dengan tangan dan objek yang dilihat pada medan penglihatan kiri atau kanan.</a:t>
            </a:r>
          </a:p>
          <a:p>
            <a:r>
              <a:rPr lang="id-ID" sz="2000" dirty="0" smtClean="0">
                <a:sym typeface="Wingdings" pitchFamily="2" charset="2"/>
              </a:rPr>
              <a:t>Dapat meraba pada saat bersamaan, kemudian dapat menyatakan apakah yang diraba sama atau tidak</a:t>
            </a:r>
            <a:endParaRPr lang="id-ID" sz="2000" dirty="0">
              <a:sym typeface="Wingdings" pitchFamily="2" charset="2"/>
            </a:endParaRPr>
          </a:p>
        </p:txBody>
      </p:sp>
      <p:sp>
        <p:nvSpPr>
          <p:cNvPr id="6" name="Content Placeholder 5"/>
          <p:cNvSpPr>
            <a:spLocks noGrp="1"/>
          </p:cNvSpPr>
          <p:nvPr>
            <p:ph sz="half" idx="2"/>
          </p:nvPr>
        </p:nvSpPr>
        <p:spPr>
          <a:xfrm>
            <a:off x="3810000" y="2056093"/>
            <a:ext cx="4648199" cy="4200245"/>
          </a:xfrm>
        </p:spPr>
        <p:txBody>
          <a:bodyPr>
            <a:normAutofit lnSpcReduction="10000"/>
          </a:bodyPr>
          <a:lstStyle/>
          <a:p>
            <a:pPr>
              <a:buFont typeface="Wingdings" pitchFamily="2" charset="2"/>
              <a:buChar char="§"/>
            </a:pPr>
            <a:r>
              <a:rPr lang="en-US" sz="2000" dirty="0" smtClean="0">
                <a:cs typeface="Calibri" pitchFamily="34" charset="0"/>
              </a:rPr>
              <a:t>M</a:t>
            </a:r>
            <a:r>
              <a:rPr lang="id-ID" sz="2000" dirty="0" smtClean="0">
                <a:cs typeface="Calibri" pitchFamily="34" charset="0"/>
              </a:rPr>
              <a:t>a</a:t>
            </a:r>
            <a:r>
              <a:rPr lang="en-US" sz="2000" dirty="0" smtClean="0">
                <a:cs typeface="Calibri" pitchFamily="34" charset="0"/>
              </a:rPr>
              <a:t>s</a:t>
            </a:r>
            <a:r>
              <a:rPr lang="id-ID" sz="2000" dirty="0" smtClean="0">
                <a:cs typeface="Calibri" pitchFamily="34" charset="0"/>
              </a:rPr>
              <a:t>i</a:t>
            </a:r>
            <a:r>
              <a:rPr lang="en-US" sz="2000" dirty="0" smtClean="0">
                <a:cs typeface="Calibri" pitchFamily="34" charset="0"/>
              </a:rPr>
              <a:t>ng2 </a:t>
            </a:r>
            <a:r>
              <a:rPr lang="en-US" sz="2000" dirty="0">
                <a:cs typeface="Calibri" pitchFamily="34" charset="0"/>
              </a:rPr>
              <a:t>hemisphere </a:t>
            </a:r>
            <a:r>
              <a:rPr lang="en-US" sz="2000" dirty="0" err="1">
                <a:cs typeface="Calibri" pitchFamily="34" charset="0"/>
              </a:rPr>
              <a:t>mengembangkan</a:t>
            </a:r>
            <a:r>
              <a:rPr lang="en-US" sz="2000" dirty="0">
                <a:cs typeface="Calibri" pitchFamily="34" charset="0"/>
              </a:rPr>
              <a:t> </a:t>
            </a:r>
            <a:r>
              <a:rPr lang="en-US" sz="2000" dirty="0" err="1">
                <a:cs typeface="Calibri" pitchFamily="34" charset="0"/>
              </a:rPr>
              <a:t>jalur</a:t>
            </a:r>
            <a:r>
              <a:rPr lang="en-US" sz="2000" dirty="0">
                <a:cs typeface="Calibri" pitchFamily="34" charset="0"/>
              </a:rPr>
              <a:t> </a:t>
            </a:r>
            <a:r>
              <a:rPr lang="en-US" sz="2000" dirty="0" smtClean="0">
                <a:cs typeface="Calibri" pitchFamily="34" charset="0"/>
              </a:rPr>
              <a:t>y</a:t>
            </a:r>
            <a:r>
              <a:rPr lang="id-ID" sz="2000" dirty="0" smtClean="0">
                <a:cs typeface="Calibri" pitchFamily="34" charset="0"/>
              </a:rPr>
              <a:t>an</a:t>
            </a:r>
            <a:r>
              <a:rPr lang="en-US" sz="2000" dirty="0" smtClean="0">
                <a:cs typeface="Calibri" pitchFamily="34" charset="0"/>
              </a:rPr>
              <a:t>g </a:t>
            </a:r>
            <a:r>
              <a:rPr lang="en-US" sz="2000" dirty="0" err="1">
                <a:cs typeface="Calibri" pitchFamily="34" charset="0"/>
              </a:rPr>
              <a:t>menghubungkan</a:t>
            </a:r>
            <a:r>
              <a:rPr lang="en-US" sz="2000" dirty="0">
                <a:cs typeface="Calibri" pitchFamily="34" charset="0"/>
              </a:rPr>
              <a:t> </a:t>
            </a:r>
            <a:r>
              <a:rPr lang="en-US" sz="2000" dirty="0" err="1">
                <a:cs typeface="Calibri" pitchFamily="34" charset="0"/>
              </a:rPr>
              <a:t>kedua</a:t>
            </a:r>
            <a:r>
              <a:rPr lang="en-US" sz="2000" dirty="0">
                <a:cs typeface="Calibri" pitchFamily="34" charset="0"/>
              </a:rPr>
              <a:t> </a:t>
            </a:r>
            <a:r>
              <a:rPr lang="en-US" sz="2000" dirty="0" err="1">
                <a:cs typeface="Calibri" pitchFamily="34" charset="0"/>
              </a:rPr>
              <a:t>sisi</a:t>
            </a:r>
            <a:r>
              <a:rPr lang="en-US" sz="2000" dirty="0">
                <a:cs typeface="Calibri" pitchFamily="34" charset="0"/>
              </a:rPr>
              <a:t> </a:t>
            </a:r>
            <a:r>
              <a:rPr lang="en-US" sz="2000" dirty="0" smtClean="0">
                <a:cs typeface="Calibri" pitchFamily="34" charset="0"/>
              </a:rPr>
              <a:t>t</a:t>
            </a:r>
            <a:r>
              <a:rPr lang="id-ID" sz="2000" dirty="0" smtClean="0">
                <a:cs typeface="Calibri" pitchFamily="34" charset="0"/>
              </a:rPr>
              <a:t>u</a:t>
            </a:r>
            <a:r>
              <a:rPr lang="en-US" sz="2000" dirty="0" smtClean="0">
                <a:cs typeface="Calibri" pitchFamily="34" charset="0"/>
              </a:rPr>
              <a:t>b</a:t>
            </a:r>
            <a:r>
              <a:rPr lang="id-ID" sz="2000" dirty="0" smtClean="0">
                <a:cs typeface="Calibri" pitchFamily="34" charset="0"/>
              </a:rPr>
              <a:t>u</a:t>
            </a:r>
            <a:r>
              <a:rPr lang="en-US" sz="2000" dirty="0" smtClean="0">
                <a:cs typeface="Calibri" pitchFamily="34" charset="0"/>
              </a:rPr>
              <a:t>h</a:t>
            </a:r>
            <a:r>
              <a:rPr lang="en-US" sz="2000" dirty="0">
                <a:cs typeface="Calibri" pitchFamily="34" charset="0"/>
              </a:rPr>
              <a:t>.</a:t>
            </a:r>
          </a:p>
          <a:p>
            <a:pPr>
              <a:buFont typeface="Wingdings" pitchFamily="2" charset="2"/>
              <a:buChar char="§"/>
            </a:pPr>
            <a:r>
              <a:rPr lang="en-US" sz="2000" b="1" dirty="0">
                <a:cs typeface="Calibri" pitchFamily="34" charset="0"/>
              </a:rPr>
              <a:t>Anterior </a:t>
            </a:r>
            <a:r>
              <a:rPr lang="en-US" sz="2000" b="1" dirty="0" err="1">
                <a:cs typeface="Calibri" pitchFamily="34" charset="0"/>
              </a:rPr>
              <a:t>commisure</a:t>
            </a:r>
            <a:r>
              <a:rPr lang="en-US" sz="2000" b="1" dirty="0">
                <a:cs typeface="Calibri" pitchFamily="34" charset="0"/>
              </a:rPr>
              <a:t> </a:t>
            </a:r>
            <a:r>
              <a:rPr lang="en-US" sz="2000" dirty="0" smtClean="0">
                <a:cs typeface="Calibri" pitchFamily="34" charset="0"/>
              </a:rPr>
              <a:t>m</a:t>
            </a:r>
            <a:r>
              <a:rPr lang="id-ID" sz="2000" dirty="0" smtClean="0">
                <a:cs typeface="Calibri" pitchFamily="34" charset="0"/>
              </a:rPr>
              <a:t>enjadi</a:t>
            </a:r>
            <a:r>
              <a:rPr lang="en-US" sz="2000" dirty="0" smtClean="0">
                <a:cs typeface="Calibri" pitchFamily="34" charset="0"/>
              </a:rPr>
              <a:t> l</a:t>
            </a:r>
            <a:r>
              <a:rPr lang="id-ID" sz="2000" dirty="0" smtClean="0">
                <a:cs typeface="Calibri" pitchFamily="34" charset="0"/>
              </a:rPr>
              <a:t>e</a:t>
            </a:r>
            <a:r>
              <a:rPr lang="en-US" sz="2000" dirty="0" smtClean="0">
                <a:cs typeface="Calibri" pitchFamily="34" charset="0"/>
              </a:rPr>
              <a:t>b</a:t>
            </a:r>
            <a:r>
              <a:rPr lang="id-ID" sz="2000" dirty="0" smtClean="0">
                <a:cs typeface="Calibri" pitchFamily="34" charset="0"/>
              </a:rPr>
              <a:t>i</a:t>
            </a:r>
            <a:r>
              <a:rPr lang="en-US" sz="2000" dirty="0" smtClean="0">
                <a:cs typeface="Calibri" pitchFamily="34" charset="0"/>
              </a:rPr>
              <a:t>h b</a:t>
            </a:r>
            <a:r>
              <a:rPr lang="id-ID" sz="2000" dirty="0" smtClean="0">
                <a:cs typeface="Calibri" pitchFamily="34" charset="0"/>
              </a:rPr>
              <a:t>e</a:t>
            </a:r>
            <a:r>
              <a:rPr lang="en-US" sz="2000" dirty="0" smtClean="0">
                <a:cs typeface="Calibri" pitchFamily="34" charset="0"/>
              </a:rPr>
              <a:t>s</a:t>
            </a:r>
            <a:r>
              <a:rPr lang="id-ID" sz="2000" dirty="0" smtClean="0">
                <a:cs typeface="Calibri" pitchFamily="34" charset="0"/>
              </a:rPr>
              <a:t>a</a:t>
            </a:r>
            <a:r>
              <a:rPr lang="en-US" sz="2000" dirty="0" smtClean="0">
                <a:cs typeface="Calibri" pitchFamily="34" charset="0"/>
              </a:rPr>
              <a:t>r</a:t>
            </a:r>
            <a:r>
              <a:rPr lang="en-US" sz="2000" dirty="0">
                <a:cs typeface="Calibri" pitchFamily="34" charset="0"/>
              </a:rPr>
              <a:t>, </a:t>
            </a:r>
            <a:r>
              <a:rPr lang="en-US" sz="2000" dirty="0" smtClean="0">
                <a:cs typeface="Calibri" pitchFamily="34" charset="0"/>
              </a:rPr>
              <a:t>bag</a:t>
            </a:r>
            <a:r>
              <a:rPr lang="id-ID" sz="2000" dirty="0" smtClean="0">
                <a:cs typeface="Calibri" pitchFamily="34" charset="0"/>
              </a:rPr>
              <a:t>ian </a:t>
            </a:r>
            <a:r>
              <a:rPr lang="en-US" sz="2000" dirty="0" smtClean="0">
                <a:cs typeface="Calibri" pitchFamily="34" charset="0"/>
              </a:rPr>
              <a:t>d</a:t>
            </a:r>
            <a:r>
              <a:rPr lang="id-ID" sz="2000" dirty="0" smtClean="0">
                <a:cs typeface="Calibri" pitchFamily="34" charset="0"/>
              </a:rPr>
              <a:t>e</a:t>
            </a:r>
            <a:r>
              <a:rPr lang="en-US" sz="2000" dirty="0" smtClean="0">
                <a:cs typeface="Calibri" pitchFamily="34" charset="0"/>
              </a:rPr>
              <a:t>p</a:t>
            </a:r>
            <a:r>
              <a:rPr lang="id-ID" sz="2000" dirty="0" smtClean="0">
                <a:cs typeface="Calibri" pitchFamily="34" charset="0"/>
              </a:rPr>
              <a:t>a</a:t>
            </a:r>
            <a:r>
              <a:rPr lang="en-US" sz="2000" dirty="0" err="1" smtClean="0">
                <a:cs typeface="Calibri" pitchFamily="34" charset="0"/>
              </a:rPr>
              <a:t>nnya</a:t>
            </a:r>
            <a:r>
              <a:rPr lang="en-US" sz="2000" dirty="0" smtClean="0">
                <a:cs typeface="Calibri" pitchFamily="34" charset="0"/>
              </a:rPr>
              <a:t> </a:t>
            </a:r>
            <a:r>
              <a:rPr lang="en-US" sz="2000" dirty="0" err="1">
                <a:cs typeface="Calibri" pitchFamily="34" charset="0"/>
              </a:rPr>
              <a:t>terhubung</a:t>
            </a:r>
            <a:r>
              <a:rPr lang="en-US" sz="2000" dirty="0">
                <a:cs typeface="Calibri" pitchFamily="34" charset="0"/>
              </a:rPr>
              <a:t> </a:t>
            </a:r>
            <a:r>
              <a:rPr lang="en-US" sz="2000" dirty="0" smtClean="0">
                <a:cs typeface="Calibri" pitchFamily="34" charset="0"/>
              </a:rPr>
              <a:t>d</a:t>
            </a:r>
            <a:r>
              <a:rPr lang="id-ID" sz="2000" dirty="0" smtClean="0">
                <a:cs typeface="Calibri" pitchFamily="34" charset="0"/>
              </a:rPr>
              <a:t>engan</a:t>
            </a:r>
            <a:r>
              <a:rPr lang="en-US" sz="2000" dirty="0" smtClean="0">
                <a:cs typeface="Calibri" pitchFamily="34" charset="0"/>
              </a:rPr>
              <a:t> </a:t>
            </a:r>
            <a:r>
              <a:rPr lang="en-US" sz="2000" dirty="0">
                <a:cs typeface="Calibri" pitchFamily="34" charset="0"/>
              </a:rPr>
              <a:t>cerebral cortex, </a:t>
            </a:r>
            <a:r>
              <a:rPr lang="en-US" sz="2000" b="1" dirty="0">
                <a:cs typeface="Calibri" pitchFamily="34" charset="0"/>
              </a:rPr>
              <a:t>hippocampal </a:t>
            </a:r>
            <a:r>
              <a:rPr lang="en-US" sz="2000" b="1" dirty="0" err="1">
                <a:cs typeface="Calibri" pitchFamily="34" charset="0"/>
              </a:rPr>
              <a:t>commisure</a:t>
            </a:r>
            <a:r>
              <a:rPr lang="en-US" sz="2000" dirty="0">
                <a:cs typeface="Calibri" pitchFamily="34" charset="0"/>
              </a:rPr>
              <a:t> </a:t>
            </a:r>
            <a:r>
              <a:rPr lang="en-US" sz="2000" dirty="0" err="1">
                <a:cs typeface="Calibri" pitchFamily="34" charset="0"/>
              </a:rPr>
              <a:t>terhubung</a:t>
            </a:r>
            <a:r>
              <a:rPr lang="en-US" sz="2000" dirty="0">
                <a:cs typeface="Calibri" pitchFamily="34" charset="0"/>
              </a:rPr>
              <a:t> </a:t>
            </a:r>
            <a:r>
              <a:rPr lang="en-US" sz="2000" dirty="0" smtClean="0">
                <a:cs typeface="Calibri" pitchFamily="34" charset="0"/>
              </a:rPr>
              <a:t>d</a:t>
            </a:r>
            <a:r>
              <a:rPr lang="id-ID" sz="2000" dirty="0" smtClean="0">
                <a:cs typeface="Calibri" pitchFamily="34" charset="0"/>
              </a:rPr>
              <a:t>engan</a:t>
            </a:r>
            <a:r>
              <a:rPr lang="en-US" sz="2000" dirty="0" smtClean="0">
                <a:cs typeface="Calibri" pitchFamily="34" charset="0"/>
              </a:rPr>
              <a:t> </a:t>
            </a:r>
            <a:r>
              <a:rPr lang="en-US" sz="2000" b="1" dirty="0">
                <a:cs typeface="Calibri" pitchFamily="34" charset="0"/>
              </a:rPr>
              <a:t>hippocampi </a:t>
            </a:r>
            <a:r>
              <a:rPr lang="en-US" sz="2000" b="1" dirty="0" err="1">
                <a:cs typeface="Calibri" pitchFamily="34" charset="0"/>
              </a:rPr>
              <a:t>kanan</a:t>
            </a:r>
            <a:r>
              <a:rPr lang="en-US" sz="2000" b="1" dirty="0">
                <a:cs typeface="Calibri" pitchFamily="34" charset="0"/>
              </a:rPr>
              <a:t> &amp; </a:t>
            </a:r>
            <a:r>
              <a:rPr lang="en-US" sz="2000" b="1" dirty="0" err="1">
                <a:cs typeface="Calibri" pitchFamily="34" charset="0"/>
              </a:rPr>
              <a:t>kiri</a:t>
            </a:r>
            <a:r>
              <a:rPr lang="en-US" sz="2000" b="1" dirty="0">
                <a:cs typeface="Calibri" pitchFamily="34" charset="0"/>
              </a:rPr>
              <a:t>.</a:t>
            </a:r>
          </a:p>
          <a:p>
            <a:pPr>
              <a:buFont typeface="Wingdings" pitchFamily="2" charset="2"/>
              <a:buChar char="§"/>
            </a:pPr>
            <a:r>
              <a:rPr lang="en-US" sz="2000" dirty="0" err="1">
                <a:cs typeface="Calibri" pitchFamily="34" charset="0"/>
              </a:rPr>
              <a:t>Perkembangan</a:t>
            </a:r>
            <a:r>
              <a:rPr lang="en-US" sz="2000" dirty="0">
                <a:cs typeface="Calibri" pitchFamily="34" charset="0"/>
              </a:rPr>
              <a:t> </a:t>
            </a:r>
            <a:r>
              <a:rPr lang="en-US" sz="2000" dirty="0" smtClean="0">
                <a:cs typeface="Calibri" pitchFamily="34" charset="0"/>
              </a:rPr>
              <a:t>bag</a:t>
            </a:r>
            <a:r>
              <a:rPr lang="id-ID" sz="2000" dirty="0" smtClean="0">
                <a:cs typeface="Calibri" pitchFamily="34" charset="0"/>
              </a:rPr>
              <a:t>ian</a:t>
            </a:r>
            <a:r>
              <a:rPr lang="id-ID" sz="2000" dirty="0">
                <a:cs typeface="Calibri" pitchFamily="34" charset="0"/>
              </a:rPr>
              <a:t> </a:t>
            </a:r>
            <a:r>
              <a:rPr lang="en-US" sz="2000" dirty="0" err="1" smtClean="0">
                <a:cs typeface="Calibri" pitchFamily="34" charset="0"/>
              </a:rPr>
              <a:t>otak</a:t>
            </a:r>
            <a:r>
              <a:rPr lang="en-US" sz="2000" dirty="0" smtClean="0">
                <a:cs typeface="Calibri" pitchFamily="34" charset="0"/>
              </a:rPr>
              <a:t> </a:t>
            </a:r>
            <a:r>
              <a:rPr lang="en-US" sz="2000" dirty="0" err="1">
                <a:cs typeface="Calibri" pitchFamily="34" charset="0"/>
              </a:rPr>
              <a:t>commisure</a:t>
            </a:r>
            <a:r>
              <a:rPr lang="en-US" sz="2000" dirty="0">
                <a:cs typeface="Calibri" pitchFamily="34" charset="0"/>
              </a:rPr>
              <a:t> </a:t>
            </a:r>
            <a:r>
              <a:rPr lang="en-US" sz="2000" dirty="0" smtClean="0">
                <a:cs typeface="Calibri" pitchFamily="34" charset="0"/>
              </a:rPr>
              <a:t>ad</a:t>
            </a:r>
            <a:r>
              <a:rPr lang="id-ID" sz="2000" dirty="0" smtClean="0">
                <a:cs typeface="Calibri" pitchFamily="34" charset="0"/>
              </a:rPr>
              <a:t>a</a:t>
            </a:r>
            <a:r>
              <a:rPr lang="en-US" sz="2000" dirty="0" smtClean="0">
                <a:cs typeface="Calibri" pitchFamily="34" charset="0"/>
              </a:rPr>
              <a:t>l</a:t>
            </a:r>
            <a:r>
              <a:rPr lang="id-ID" sz="2000" dirty="0" smtClean="0">
                <a:cs typeface="Calibri" pitchFamily="34" charset="0"/>
              </a:rPr>
              <a:t>a</a:t>
            </a:r>
            <a:r>
              <a:rPr lang="en-US" sz="2000" dirty="0" smtClean="0">
                <a:cs typeface="Calibri" pitchFamily="34" charset="0"/>
              </a:rPr>
              <a:t>h </a:t>
            </a:r>
            <a:r>
              <a:rPr lang="id-ID" sz="2000" dirty="0" smtClean="0">
                <a:cs typeface="Calibri" pitchFamily="34" charset="0"/>
              </a:rPr>
              <a:t>sebagai pengganti sebagian peran </a:t>
            </a:r>
            <a:r>
              <a:rPr lang="en-US" sz="2000" dirty="0" smtClean="0">
                <a:cs typeface="Calibri" pitchFamily="34" charset="0"/>
              </a:rPr>
              <a:t>corpus </a:t>
            </a:r>
            <a:r>
              <a:rPr lang="en-US" sz="2000" dirty="0">
                <a:cs typeface="Calibri" pitchFamily="34" charset="0"/>
              </a:rPr>
              <a:t>callosum</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Hemisphers, Handedness and Language Dominance</a:t>
            </a:r>
            <a:endParaRPr lang="en-US" dirty="0"/>
          </a:p>
        </p:txBody>
      </p:sp>
      <p:sp>
        <p:nvSpPr>
          <p:cNvPr id="4" name="Text Placeholder 3"/>
          <p:cNvSpPr>
            <a:spLocks noGrp="1"/>
          </p:cNvSpPr>
          <p:nvPr>
            <p:ph type="body" idx="1"/>
          </p:nvPr>
        </p:nvSpPr>
        <p:spPr/>
        <p:txBody>
          <a:bodyPr/>
          <a:lstStyle/>
          <a:p>
            <a:r>
              <a:rPr lang="en-US" dirty="0"/>
              <a:t>Left-handedness</a:t>
            </a:r>
            <a:endParaRPr lang="id-ID" dirty="0"/>
          </a:p>
        </p:txBody>
      </p:sp>
      <p:sp>
        <p:nvSpPr>
          <p:cNvPr id="5" name="Content Placeholder 4"/>
          <p:cNvSpPr>
            <a:spLocks noGrp="1"/>
          </p:cNvSpPr>
          <p:nvPr>
            <p:ph sz="half" idx="2"/>
          </p:nvPr>
        </p:nvSpPr>
        <p:spPr/>
        <p:txBody>
          <a:bodyPr/>
          <a:lstStyle/>
          <a:p>
            <a:pPr>
              <a:buFont typeface="Wingdings" pitchFamily="2" charset="2"/>
              <a:buChar char="§"/>
            </a:pPr>
            <a:r>
              <a:rPr lang="en-US" dirty="0">
                <a:latin typeface="Calibri" pitchFamily="34" charset="0"/>
                <a:cs typeface="Calibri" pitchFamily="34" charset="0"/>
              </a:rPr>
              <a:t>Hemisphere </a:t>
            </a:r>
            <a:r>
              <a:rPr lang="en-US" dirty="0" err="1">
                <a:latin typeface="Calibri" pitchFamily="34" charset="0"/>
                <a:cs typeface="Calibri" pitchFamily="34" charset="0"/>
              </a:rPr>
              <a:t>kiri</a:t>
            </a:r>
            <a:r>
              <a:rPr lang="en-US" dirty="0">
                <a:latin typeface="Calibri" pitchFamily="34" charset="0"/>
                <a:cs typeface="Calibri" pitchFamily="34" charset="0"/>
              </a:rPr>
              <a:t> </a:t>
            </a:r>
            <a:r>
              <a:rPr lang="en-US" dirty="0" err="1">
                <a:latin typeface="Calibri" pitchFamily="34" charset="0"/>
                <a:cs typeface="Calibri" pitchFamily="34" charset="0"/>
              </a:rPr>
              <a:t>dominan</a:t>
            </a:r>
            <a:r>
              <a:rPr lang="en-US" dirty="0">
                <a:latin typeface="Calibri" pitchFamily="34" charset="0"/>
                <a:cs typeface="Calibri" pitchFamily="34" charset="0"/>
              </a:rPr>
              <a:t> </a:t>
            </a:r>
            <a:r>
              <a:rPr lang="en-US" dirty="0" err="1">
                <a:latin typeface="Calibri" pitchFamily="34" charset="0"/>
                <a:cs typeface="Calibri" pitchFamily="34" charset="0"/>
              </a:rPr>
              <a:t>utk</a:t>
            </a:r>
            <a:r>
              <a:rPr lang="en-US" dirty="0">
                <a:latin typeface="Calibri" pitchFamily="34" charset="0"/>
                <a:cs typeface="Calibri" pitchFamily="34" charset="0"/>
              </a:rPr>
              <a:t> </a:t>
            </a:r>
            <a:r>
              <a:rPr lang="en-US" dirty="0" err="1">
                <a:latin typeface="Calibri" pitchFamily="34" charset="0"/>
                <a:cs typeface="Calibri" pitchFamily="34" charset="0"/>
              </a:rPr>
              <a:t>bicara</a:t>
            </a:r>
            <a:r>
              <a:rPr lang="en-US" dirty="0">
                <a:latin typeface="Calibri" pitchFamily="34" charset="0"/>
                <a:cs typeface="Calibri" pitchFamily="34" charset="0"/>
              </a:rPr>
              <a:t>. </a:t>
            </a:r>
          </a:p>
          <a:p>
            <a:pPr>
              <a:buFont typeface="Wingdings" pitchFamily="2" charset="2"/>
              <a:buChar char="§"/>
            </a:pPr>
            <a:r>
              <a:rPr lang="en-US" dirty="0" err="1">
                <a:latin typeface="Calibri" pitchFamily="34" charset="0"/>
                <a:cs typeface="Calibri" pitchFamily="34" charset="0"/>
              </a:rPr>
              <a:t>Kadangkala</a:t>
            </a:r>
            <a:r>
              <a:rPr lang="en-US" dirty="0">
                <a:latin typeface="Calibri" pitchFamily="34" charset="0"/>
                <a:cs typeface="Calibri" pitchFamily="34" charset="0"/>
              </a:rPr>
              <a:t> hemisphere </a:t>
            </a:r>
            <a:r>
              <a:rPr lang="en-US" dirty="0" err="1">
                <a:latin typeface="Calibri" pitchFamily="34" charset="0"/>
                <a:cs typeface="Calibri" pitchFamily="34" charset="0"/>
              </a:rPr>
              <a:t>kanan</a:t>
            </a:r>
            <a:r>
              <a:rPr lang="en-US" dirty="0">
                <a:latin typeface="Calibri" pitchFamily="34" charset="0"/>
                <a:cs typeface="Calibri" pitchFamily="34" charset="0"/>
              </a:rPr>
              <a:t> </a:t>
            </a:r>
            <a:r>
              <a:rPr lang="en-US" dirty="0" err="1">
                <a:latin typeface="Calibri" pitchFamily="34" charset="0"/>
                <a:cs typeface="Calibri" pitchFamily="34" charset="0"/>
              </a:rPr>
              <a:t>dominan</a:t>
            </a:r>
            <a:r>
              <a:rPr lang="en-US" dirty="0">
                <a:latin typeface="Calibri" pitchFamily="34" charset="0"/>
                <a:cs typeface="Calibri" pitchFamily="34" charset="0"/>
              </a:rPr>
              <a:t> </a:t>
            </a:r>
            <a:r>
              <a:rPr lang="en-US" dirty="0" err="1">
                <a:latin typeface="Calibri" pitchFamily="34" charset="0"/>
                <a:cs typeface="Calibri" pitchFamily="34" charset="0"/>
              </a:rPr>
              <a:t>utk</a:t>
            </a:r>
            <a:r>
              <a:rPr lang="en-US" dirty="0">
                <a:latin typeface="Calibri" pitchFamily="34" charset="0"/>
                <a:cs typeface="Calibri" pitchFamily="34" charset="0"/>
              </a:rPr>
              <a:t> </a:t>
            </a:r>
            <a:r>
              <a:rPr lang="en-US" dirty="0" err="1">
                <a:latin typeface="Calibri" pitchFamily="34" charset="0"/>
                <a:cs typeface="Calibri" pitchFamily="34" charset="0"/>
              </a:rPr>
              <a:t>bicara</a:t>
            </a:r>
            <a:r>
              <a:rPr lang="en-US" dirty="0">
                <a:latin typeface="Calibri" pitchFamily="34" charset="0"/>
                <a:cs typeface="Calibri" pitchFamily="34" charset="0"/>
              </a:rPr>
              <a:t> </a:t>
            </a:r>
            <a:r>
              <a:rPr lang="en-US" dirty="0" err="1">
                <a:latin typeface="Calibri" pitchFamily="34" charset="0"/>
                <a:cs typeface="Calibri" pitchFamily="34" charset="0"/>
              </a:rPr>
              <a:t>atau</a:t>
            </a:r>
            <a:r>
              <a:rPr lang="en-US" dirty="0">
                <a:latin typeface="Calibri" pitchFamily="34" charset="0"/>
                <a:cs typeface="Calibri" pitchFamily="34" charset="0"/>
              </a:rPr>
              <a:t> </a:t>
            </a:r>
            <a:r>
              <a:rPr lang="en-US" dirty="0" err="1">
                <a:latin typeface="Calibri" pitchFamily="34" charset="0"/>
                <a:cs typeface="Calibri" pitchFamily="34" charset="0"/>
              </a:rPr>
              <a:t>kombinasi</a:t>
            </a:r>
            <a:r>
              <a:rPr lang="en-US" dirty="0">
                <a:latin typeface="Calibri" pitchFamily="34" charset="0"/>
                <a:cs typeface="Calibri" pitchFamily="34" charset="0"/>
              </a:rPr>
              <a:t> hemisphere </a:t>
            </a:r>
            <a:r>
              <a:rPr lang="en-US" dirty="0" err="1">
                <a:latin typeface="Calibri" pitchFamily="34" charset="0"/>
                <a:cs typeface="Calibri" pitchFamily="34" charset="0"/>
              </a:rPr>
              <a:t>kanan</a:t>
            </a:r>
            <a:r>
              <a:rPr lang="en-US" dirty="0">
                <a:latin typeface="Calibri" pitchFamily="34" charset="0"/>
                <a:cs typeface="Calibri" pitchFamily="34" charset="0"/>
              </a:rPr>
              <a:t> &amp; </a:t>
            </a:r>
            <a:r>
              <a:rPr lang="en-US" dirty="0" err="1">
                <a:latin typeface="Calibri" pitchFamily="34" charset="0"/>
                <a:cs typeface="Calibri" pitchFamily="34" charset="0"/>
              </a:rPr>
              <a:t>kiri</a:t>
            </a:r>
            <a:r>
              <a:rPr lang="en-US" dirty="0">
                <a:latin typeface="Calibri" pitchFamily="34" charset="0"/>
                <a:cs typeface="Calibri" pitchFamily="34" charset="0"/>
              </a:rPr>
              <a:t> (</a:t>
            </a:r>
            <a:r>
              <a:rPr lang="en-US" dirty="0" err="1">
                <a:latin typeface="Calibri" pitchFamily="34" charset="0"/>
                <a:cs typeface="Calibri" pitchFamily="34" charset="0"/>
              </a:rPr>
              <a:t>tjd</a:t>
            </a:r>
            <a:r>
              <a:rPr lang="en-US" dirty="0">
                <a:latin typeface="Calibri" pitchFamily="34" charset="0"/>
                <a:cs typeface="Calibri" pitchFamily="34" charset="0"/>
              </a:rPr>
              <a:t> </a:t>
            </a:r>
            <a:r>
              <a:rPr lang="en-US" dirty="0" err="1">
                <a:latin typeface="Calibri" pitchFamily="34" charset="0"/>
                <a:cs typeface="Calibri" pitchFamily="34" charset="0"/>
              </a:rPr>
              <a:t>ktika</a:t>
            </a:r>
            <a:r>
              <a:rPr lang="en-US" dirty="0">
                <a:latin typeface="Calibri" pitchFamily="34" charset="0"/>
                <a:cs typeface="Calibri" pitchFamily="34" charset="0"/>
              </a:rPr>
              <a:t> anak2 </a:t>
            </a:r>
            <a:r>
              <a:rPr lang="en-US" dirty="0" err="1">
                <a:latin typeface="Calibri" pitchFamily="34" charset="0"/>
                <a:cs typeface="Calibri" pitchFamily="34" charset="0"/>
              </a:rPr>
              <a:t>kidal</a:t>
            </a:r>
            <a:r>
              <a:rPr lang="en-US" dirty="0">
                <a:latin typeface="Calibri" pitchFamily="34" charset="0"/>
                <a:cs typeface="Calibri" pitchFamily="34" charset="0"/>
              </a:rPr>
              <a:t> &amp; </a:t>
            </a:r>
            <a:r>
              <a:rPr lang="en-US" dirty="0" err="1">
                <a:latin typeface="Calibri" pitchFamily="34" charset="0"/>
                <a:cs typeface="Calibri" pitchFamily="34" charset="0"/>
              </a:rPr>
              <a:t>tdk</a:t>
            </a:r>
            <a:r>
              <a:rPr lang="en-US" dirty="0">
                <a:latin typeface="Calibri" pitchFamily="34" charset="0"/>
                <a:cs typeface="Calibri" pitchFamily="34" charset="0"/>
              </a:rPr>
              <a:t> </a:t>
            </a:r>
            <a:r>
              <a:rPr lang="en-US" dirty="0" err="1">
                <a:latin typeface="Calibri" pitchFamily="34" charset="0"/>
                <a:cs typeface="Calibri" pitchFamily="34" charset="0"/>
              </a:rPr>
              <a:t>saat</a:t>
            </a:r>
            <a:r>
              <a:rPr lang="en-US" dirty="0">
                <a:latin typeface="Calibri" pitchFamily="34" charset="0"/>
                <a:cs typeface="Calibri" pitchFamily="34" charset="0"/>
              </a:rPr>
              <a:t> </a:t>
            </a:r>
            <a:r>
              <a:rPr lang="en-US" dirty="0" err="1">
                <a:latin typeface="Calibri" pitchFamily="34" charset="0"/>
                <a:cs typeface="Calibri" pitchFamily="34" charset="0"/>
              </a:rPr>
              <a:t>remaja</a:t>
            </a:r>
            <a:r>
              <a:rPr lang="en-US" dirty="0">
                <a:latin typeface="Calibri" pitchFamily="34" charset="0"/>
                <a:cs typeface="Calibri" pitchFamily="34" charset="0"/>
              </a:rPr>
              <a:t>).</a:t>
            </a:r>
          </a:p>
          <a:p>
            <a:pPr>
              <a:buFont typeface="Wingdings" pitchFamily="2" charset="2"/>
              <a:buChar char="§"/>
            </a:pPr>
            <a:r>
              <a:rPr lang="en-US" dirty="0" err="1">
                <a:latin typeface="Calibri" pitchFamily="34" charset="0"/>
                <a:cs typeface="Calibri" pitchFamily="34" charset="0"/>
              </a:rPr>
              <a:t>Kontribusi</a:t>
            </a:r>
            <a:r>
              <a:rPr lang="en-US" dirty="0">
                <a:latin typeface="Calibri" pitchFamily="34" charset="0"/>
                <a:cs typeface="Calibri" pitchFamily="34" charset="0"/>
              </a:rPr>
              <a:t> </a:t>
            </a:r>
            <a:r>
              <a:rPr lang="en-US" dirty="0" err="1">
                <a:latin typeface="Calibri" pitchFamily="34" charset="0"/>
                <a:cs typeface="Calibri" pitchFamily="34" charset="0"/>
              </a:rPr>
              <a:t>yg</a:t>
            </a:r>
            <a:r>
              <a:rPr lang="en-US" dirty="0">
                <a:latin typeface="Calibri" pitchFamily="34" charset="0"/>
                <a:cs typeface="Calibri" pitchFamily="34" charset="0"/>
              </a:rPr>
              <a:t> </a:t>
            </a:r>
            <a:r>
              <a:rPr lang="en-US" dirty="0" err="1">
                <a:latin typeface="Calibri" pitchFamily="34" charset="0"/>
                <a:cs typeface="Calibri" pitchFamily="34" charset="0"/>
              </a:rPr>
              <a:t>lbh</a:t>
            </a:r>
            <a:r>
              <a:rPr lang="en-US" dirty="0">
                <a:latin typeface="Calibri" pitchFamily="34" charset="0"/>
                <a:cs typeface="Calibri" pitchFamily="34" charset="0"/>
              </a:rPr>
              <a:t> </a:t>
            </a:r>
            <a:r>
              <a:rPr lang="en-US" dirty="0" err="1">
                <a:latin typeface="Calibri" pitchFamily="34" charset="0"/>
                <a:cs typeface="Calibri" pitchFamily="34" charset="0"/>
              </a:rPr>
              <a:t>oleh</a:t>
            </a:r>
            <a:r>
              <a:rPr lang="en-US" dirty="0">
                <a:latin typeface="Calibri" pitchFamily="34" charset="0"/>
                <a:cs typeface="Calibri" pitchFamily="34" charset="0"/>
              </a:rPr>
              <a:t> hemisphere </a:t>
            </a:r>
            <a:r>
              <a:rPr lang="en-US" dirty="0" err="1">
                <a:latin typeface="Calibri" pitchFamily="34" charset="0"/>
                <a:cs typeface="Calibri" pitchFamily="34" charset="0"/>
              </a:rPr>
              <a:t>kiri</a:t>
            </a:r>
            <a:r>
              <a:rPr lang="en-US" dirty="0">
                <a:latin typeface="Calibri" pitchFamily="34" charset="0"/>
                <a:cs typeface="Calibri" pitchFamily="34" charset="0"/>
              </a:rPr>
              <a:t> </a:t>
            </a:r>
            <a:r>
              <a:rPr lang="en-US" dirty="0" err="1">
                <a:latin typeface="Calibri" pitchFamily="34" charset="0"/>
                <a:cs typeface="Calibri" pitchFamily="34" charset="0"/>
              </a:rPr>
              <a:t>pd</a:t>
            </a:r>
            <a:r>
              <a:rPr lang="en-US" dirty="0">
                <a:latin typeface="Calibri" pitchFamily="34" charset="0"/>
                <a:cs typeface="Calibri" pitchFamily="34" charset="0"/>
              </a:rPr>
              <a:t> </a:t>
            </a:r>
            <a:r>
              <a:rPr lang="en-US" dirty="0" err="1">
                <a:latin typeface="Calibri" pitchFamily="34" charset="0"/>
                <a:cs typeface="Calibri" pitchFamily="34" charset="0"/>
              </a:rPr>
              <a:t>hal</a:t>
            </a:r>
            <a:r>
              <a:rPr lang="en-US" dirty="0">
                <a:latin typeface="Calibri" pitchFamily="34" charset="0"/>
                <a:cs typeface="Calibri" pitchFamily="34" charset="0"/>
              </a:rPr>
              <a:t>/</a:t>
            </a:r>
            <a:r>
              <a:rPr lang="en-US" dirty="0" err="1">
                <a:latin typeface="Calibri" pitchFamily="34" charset="0"/>
                <a:cs typeface="Calibri" pitchFamily="34" charset="0"/>
              </a:rPr>
              <a:t>aktivitas</a:t>
            </a:r>
            <a:r>
              <a:rPr lang="en-US" dirty="0">
                <a:latin typeface="Calibri" pitchFamily="34" charset="0"/>
                <a:cs typeface="Calibri" pitchFamily="34" charset="0"/>
              </a:rPr>
              <a:t> </a:t>
            </a:r>
            <a:r>
              <a:rPr lang="en-US" i="1" dirty="0">
                <a:latin typeface="Calibri" pitchFamily="34" charset="0"/>
                <a:cs typeface="Calibri" pitchFamily="34" charset="0"/>
              </a:rPr>
              <a:t>spatial-perception.</a:t>
            </a:r>
            <a:r>
              <a:rPr lang="en-US" dirty="0">
                <a:latin typeface="Calibri" pitchFamily="34" charset="0"/>
                <a:cs typeface="Calibri" pitchFamily="34" charset="0"/>
              </a:rPr>
              <a:t> </a:t>
            </a:r>
          </a:p>
          <a:p>
            <a:endParaRPr lang="id-ID" dirty="0"/>
          </a:p>
        </p:txBody>
      </p:sp>
      <p:sp>
        <p:nvSpPr>
          <p:cNvPr id="6" name="Text Placeholder 5"/>
          <p:cNvSpPr>
            <a:spLocks noGrp="1"/>
          </p:cNvSpPr>
          <p:nvPr>
            <p:ph type="body" sz="quarter" idx="3"/>
          </p:nvPr>
        </p:nvSpPr>
        <p:spPr/>
        <p:txBody>
          <a:bodyPr/>
          <a:lstStyle/>
          <a:p>
            <a:r>
              <a:rPr lang="en-US" dirty="0"/>
              <a:t>Right-handedness</a:t>
            </a:r>
            <a:endParaRPr lang="id-ID" dirty="0"/>
          </a:p>
        </p:txBody>
      </p:sp>
      <p:sp>
        <p:nvSpPr>
          <p:cNvPr id="7" name="Content Placeholder 6"/>
          <p:cNvSpPr>
            <a:spLocks noGrp="1"/>
          </p:cNvSpPr>
          <p:nvPr>
            <p:ph sz="quarter" idx="4"/>
          </p:nvPr>
        </p:nvSpPr>
        <p:spPr/>
        <p:txBody>
          <a:bodyPr/>
          <a:lstStyle/>
          <a:p>
            <a:pPr>
              <a:buFont typeface="Wingdings" pitchFamily="2" charset="2"/>
              <a:buChar char="§"/>
            </a:pPr>
            <a:r>
              <a:rPr lang="en-US" dirty="0" err="1">
                <a:latin typeface="Calibri" pitchFamily="34" charset="0"/>
                <a:cs typeface="Calibri" pitchFamily="34" charset="0"/>
              </a:rPr>
              <a:t>Apabila</a:t>
            </a:r>
            <a:r>
              <a:rPr lang="en-US" dirty="0">
                <a:latin typeface="Calibri" pitchFamily="34" charset="0"/>
                <a:cs typeface="Calibri" pitchFamily="34" charset="0"/>
              </a:rPr>
              <a:t> </a:t>
            </a:r>
            <a:r>
              <a:rPr lang="en-US" dirty="0" err="1">
                <a:latin typeface="Calibri" pitchFamily="34" charset="0"/>
                <a:cs typeface="Calibri" pitchFamily="34" charset="0"/>
              </a:rPr>
              <a:t>melakukan</a:t>
            </a:r>
            <a:r>
              <a:rPr lang="en-US" dirty="0">
                <a:latin typeface="Calibri" pitchFamily="34" charset="0"/>
                <a:cs typeface="Calibri" pitchFamily="34" charset="0"/>
              </a:rPr>
              <a:t> </a:t>
            </a:r>
            <a:r>
              <a:rPr lang="en-US" dirty="0" err="1">
                <a:latin typeface="Calibri" pitchFamily="34" charset="0"/>
                <a:cs typeface="Calibri" pitchFamily="34" charset="0"/>
              </a:rPr>
              <a:t>putaran</a:t>
            </a:r>
            <a:r>
              <a:rPr lang="en-US" dirty="0">
                <a:latin typeface="Calibri" pitchFamily="34" charset="0"/>
                <a:cs typeface="Calibri" pitchFamily="34" charset="0"/>
              </a:rPr>
              <a:t>, </a:t>
            </a:r>
            <a:r>
              <a:rPr lang="en-US" dirty="0" err="1">
                <a:latin typeface="Calibri" pitchFamily="34" charset="0"/>
                <a:cs typeface="Calibri" pitchFamily="34" charset="0"/>
              </a:rPr>
              <a:t>akan</a:t>
            </a:r>
            <a:r>
              <a:rPr lang="en-US" dirty="0">
                <a:latin typeface="Calibri" pitchFamily="34" charset="0"/>
                <a:cs typeface="Calibri" pitchFamily="34" charset="0"/>
              </a:rPr>
              <a:t> </a:t>
            </a:r>
            <a:r>
              <a:rPr lang="en-US" dirty="0" err="1">
                <a:latin typeface="Calibri" pitchFamily="34" charset="0"/>
                <a:cs typeface="Calibri" pitchFamily="34" charset="0"/>
              </a:rPr>
              <a:t>cenderung</a:t>
            </a:r>
            <a:r>
              <a:rPr lang="en-US" dirty="0">
                <a:latin typeface="Calibri" pitchFamily="34" charset="0"/>
                <a:cs typeface="Calibri" pitchFamily="34" charset="0"/>
              </a:rPr>
              <a:t> </a:t>
            </a:r>
            <a:r>
              <a:rPr lang="en-US" dirty="0" err="1">
                <a:latin typeface="Calibri" pitchFamily="34" charset="0"/>
                <a:cs typeface="Calibri" pitchFamily="34" charset="0"/>
              </a:rPr>
              <a:t>berputar</a:t>
            </a:r>
            <a:r>
              <a:rPr lang="en-US" dirty="0">
                <a:latin typeface="Calibri" pitchFamily="34" charset="0"/>
                <a:cs typeface="Calibri" pitchFamily="34" charset="0"/>
              </a:rPr>
              <a:t> </a:t>
            </a:r>
            <a:r>
              <a:rPr lang="en-US" dirty="0" err="1">
                <a:latin typeface="Calibri" pitchFamily="34" charset="0"/>
                <a:cs typeface="Calibri" pitchFamily="34" charset="0"/>
              </a:rPr>
              <a:t>ke</a:t>
            </a:r>
            <a:r>
              <a:rPr lang="en-US" dirty="0">
                <a:latin typeface="Calibri" pitchFamily="34" charset="0"/>
                <a:cs typeface="Calibri" pitchFamily="34" charset="0"/>
              </a:rPr>
              <a:t> </a:t>
            </a:r>
            <a:r>
              <a:rPr lang="en-US" dirty="0" err="1">
                <a:latin typeface="Calibri" pitchFamily="34" charset="0"/>
                <a:cs typeface="Calibri" pitchFamily="34" charset="0"/>
              </a:rPr>
              <a:t>arah</a:t>
            </a:r>
            <a:r>
              <a:rPr lang="en-US" dirty="0">
                <a:latin typeface="Calibri" pitchFamily="34" charset="0"/>
                <a:cs typeface="Calibri" pitchFamily="34" charset="0"/>
              </a:rPr>
              <a:t> </a:t>
            </a:r>
            <a:r>
              <a:rPr lang="en-US" dirty="0" err="1">
                <a:latin typeface="Calibri" pitchFamily="34" charset="0"/>
                <a:cs typeface="Calibri" pitchFamily="34" charset="0"/>
              </a:rPr>
              <a:t>kiri</a:t>
            </a:r>
            <a:r>
              <a:rPr lang="en-US" dirty="0">
                <a:latin typeface="Calibri" pitchFamily="34" charset="0"/>
                <a:cs typeface="Calibri"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20" y="2743200"/>
            <a:ext cx="7055380" cy="1400530"/>
          </a:xfrm>
        </p:spPr>
        <p:txBody>
          <a:bodyPr anchor="ctr">
            <a:normAutofit fontScale="90000"/>
          </a:bodyPr>
          <a:lstStyle/>
          <a:p>
            <a:pPr algn="ctr"/>
            <a:r>
              <a:rPr lang="en-US" sz="6600" dirty="0" smtClean="0"/>
              <a:t>Evolution and Physiology of Language</a:t>
            </a:r>
            <a:endParaRPr lang="en-US" sz="6600" dirty="0"/>
          </a:p>
        </p:txBody>
      </p:sp>
    </p:spTree>
    <p:extLst>
      <p:ext uri="{BB962C8B-B14F-4D97-AF65-F5344CB8AC3E}">
        <p14:creationId xmlns:p14="http://schemas.microsoft.com/office/powerpoint/2010/main" val="151071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Nonhuman Precursors</a:t>
            </a:r>
            <a:br>
              <a:rPr lang="id-ID" dirty="0"/>
            </a:br>
            <a:r>
              <a:rPr lang="id-ID" dirty="0"/>
              <a:t>of Language</a:t>
            </a:r>
          </a:p>
        </p:txBody>
      </p:sp>
      <p:sp>
        <p:nvSpPr>
          <p:cNvPr id="3" name="Text Placeholder 2"/>
          <p:cNvSpPr>
            <a:spLocks noGrp="1"/>
          </p:cNvSpPr>
          <p:nvPr>
            <p:ph type="body" idx="1"/>
          </p:nvPr>
        </p:nvSpPr>
        <p:spPr/>
        <p:txBody>
          <a:bodyPr/>
          <a:lstStyle/>
          <a:p>
            <a:r>
              <a:rPr lang="id-ID" dirty="0"/>
              <a:t>Chimpanzees</a:t>
            </a:r>
          </a:p>
        </p:txBody>
      </p:sp>
      <p:sp>
        <p:nvSpPr>
          <p:cNvPr id="6" name="Text Placeholder 5"/>
          <p:cNvSpPr>
            <a:spLocks noGrp="1"/>
          </p:cNvSpPr>
          <p:nvPr>
            <p:ph type="body" sz="half" idx="15"/>
          </p:nvPr>
        </p:nvSpPr>
        <p:spPr/>
        <p:txBody>
          <a:bodyPr/>
          <a:lstStyle/>
          <a:p>
            <a:r>
              <a:rPr lang="id-ID" dirty="0" smtClean="0"/>
              <a:t>Berkomunikasi melalui bahasa tubuh dan simbol-simbol nonvokal</a:t>
            </a:r>
            <a:endParaRPr lang="id-ID" dirty="0"/>
          </a:p>
        </p:txBody>
      </p:sp>
      <p:sp>
        <p:nvSpPr>
          <p:cNvPr id="4" name="Text Placeholder 3"/>
          <p:cNvSpPr>
            <a:spLocks noGrp="1"/>
          </p:cNvSpPr>
          <p:nvPr>
            <p:ph type="body" sz="quarter" idx="3"/>
          </p:nvPr>
        </p:nvSpPr>
        <p:spPr/>
        <p:txBody>
          <a:bodyPr/>
          <a:lstStyle/>
          <a:p>
            <a:r>
              <a:rPr lang="id-ID" dirty="0" smtClean="0"/>
              <a:t>Bonobos</a:t>
            </a:r>
            <a:endParaRPr lang="id-ID" dirty="0"/>
          </a:p>
        </p:txBody>
      </p:sp>
      <p:sp>
        <p:nvSpPr>
          <p:cNvPr id="7" name="Text Placeholder 6"/>
          <p:cNvSpPr>
            <a:spLocks noGrp="1"/>
          </p:cNvSpPr>
          <p:nvPr>
            <p:ph type="body" sz="half" idx="16"/>
          </p:nvPr>
        </p:nvSpPr>
        <p:spPr/>
        <p:txBody>
          <a:bodyPr/>
          <a:lstStyle/>
          <a:p>
            <a:r>
              <a:rPr lang="id-ID" dirty="0" smtClean="0"/>
              <a:t>Dapat memahami bahasa lebih banyak </a:t>
            </a:r>
          </a:p>
          <a:p>
            <a:r>
              <a:rPr lang="id-ID" dirty="0" smtClean="0"/>
              <a:t>Dapat memberikan respon terhadap perintah lisan </a:t>
            </a:r>
          </a:p>
          <a:p>
            <a:r>
              <a:rPr lang="id-ID" dirty="0" smtClean="0"/>
              <a:t>Menggunakan simbol untuk menggambarkan peristiwa yang terjadi</a:t>
            </a:r>
            <a:endParaRPr lang="id-ID" dirty="0"/>
          </a:p>
        </p:txBody>
      </p:sp>
      <p:sp>
        <p:nvSpPr>
          <p:cNvPr id="5" name="Text Placeholder 4"/>
          <p:cNvSpPr>
            <a:spLocks noGrp="1"/>
          </p:cNvSpPr>
          <p:nvPr>
            <p:ph type="body" sz="quarter" idx="13"/>
          </p:nvPr>
        </p:nvSpPr>
        <p:spPr/>
        <p:txBody>
          <a:bodyPr/>
          <a:lstStyle/>
          <a:p>
            <a:r>
              <a:rPr lang="id-ID" dirty="0"/>
              <a:t>Nonprimates</a:t>
            </a:r>
          </a:p>
        </p:txBody>
      </p:sp>
      <p:sp>
        <p:nvSpPr>
          <p:cNvPr id="8" name="Text Placeholder 7"/>
          <p:cNvSpPr>
            <a:spLocks noGrp="1"/>
          </p:cNvSpPr>
          <p:nvPr>
            <p:ph type="body" sz="half" idx="17"/>
          </p:nvPr>
        </p:nvSpPr>
        <p:spPr/>
        <p:txBody>
          <a:bodyPr/>
          <a:lstStyle/>
          <a:p>
            <a:r>
              <a:rPr lang="id-ID" dirty="0" smtClean="0"/>
              <a:t>Dapat menirukan suara</a:t>
            </a:r>
            <a:endParaRPr lang="id-ID" dirty="0"/>
          </a:p>
        </p:txBody>
      </p:sp>
    </p:spTree>
    <p:extLst>
      <p:ext uri="{BB962C8B-B14F-4D97-AF65-F5344CB8AC3E}">
        <p14:creationId xmlns:p14="http://schemas.microsoft.com/office/powerpoint/2010/main" val="212598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How Did Humans Evolve Language?</a:t>
            </a:r>
            <a:endParaRPr lang="en-US" dirty="0"/>
          </a:p>
        </p:txBody>
      </p:sp>
      <p:sp>
        <p:nvSpPr>
          <p:cNvPr id="3" name="Content Placeholder 2"/>
          <p:cNvSpPr>
            <a:spLocks noGrp="1"/>
          </p:cNvSpPr>
          <p:nvPr>
            <p:ph idx="1"/>
          </p:nvPr>
        </p:nvSpPr>
        <p:spPr/>
        <p:txBody>
          <a:bodyPr/>
          <a:lstStyle/>
          <a:p>
            <a:pPr>
              <a:buNone/>
            </a:pPr>
            <a:r>
              <a:rPr lang="id-ID" dirty="0" smtClean="0"/>
              <a:t>Terdapat 2 kategori, yaitu:</a:t>
            </a:r>
            <a:endParaRPr lang="en-US" dirty="0"/>
          </a:p>
        </p:txBody>
      </p:sp>
      <p:graphicFrame>
        <p:nvGraphicFramePr>
          <p:cNvPr id="5" name="Diagram 4"/>
          <p:cNvGraphicFramePr/>
          <p:nvPr>
            <p:extLst>
              <p:ext uri="{D42A27DB-BD31-4B8C-83A1-F6EECF244321}">
                <p14:modId xmlns:p14="http://schemas.microsoft.com/office/powerpoint/2010/main" val="4224612034"/>
              </p:ext>
            </p:extLst>
          </p:nvPr>
        </p:nvGraphicFramePr>
        <p:xfrm>
          <a:off x="304800" y="2540006"/>
          <a:ext cx="82296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27700" y="990600"/>
            <a:ext cx="3298112" cy="1490662"/>
          </a:xfrm>
        </p:spPr>
        <p:txBody>
          <a:bodyPr anchor="ctr"/>
          <a:lstStyle/>
          <a:p>
            <a:pPr algn="ctr"/>
            <a:r>
              <a:rPr lang="id-ID" dirty="0"/>
              <a:t>First Problem: People with full-sized brains and impaired language</a:t>
            </a:r>
          </a:p>
        </p:txBody>
      </p:sp>
      <p:sp>
        <p:nvSpPr>
          <p:cNvPr id="6" name="Content Placeholder 5"/>
          <p:cNvSpPr>
            <a:spLocks noGrp="1"/>
          </p:cNvSpPr>
          <p:nvPr>
            <p:ph sz="half" idx="2"/>
          </p:nvPr>
        </p:nvSpPr>
        <p:spPr/>
        <p:txBody>
          <a:bodyPr/>
          <a:lstStyle/>
          <a:p>
            <a:r>
              <a:rPr lang="id-ID" dirty="0"/>
              <a:t>Tidak semua individu yang memiliki otak berukuran besar dan kecerdasan normal memiliki kemampuan berbahasa yang baik.</a:t>
            </a:r>
          </a:p>
        </p:txBody>
      </p:sp>
      <p:sp>
        <p:nvSpPr>
          <p:cNvPr id="7" name="Text Placeholder 6"/>
          <p:cNvSpPr>
            <a:spLocks noGrp="1"/>
          </p:cNvSpPr>
          <p:nvPr>
            <p:ph type="body" sz="quarter" idx="3"/>
          </p:nvPr>
        </p:nvSpPr>
        <p:spPr>
          <a:xfrm>
            <a:off x="4241976" y="990600"/>
            <a:ext cx="3298113" cy="1490662"/>
          </a:xfrm>
        </p:spPr>
        <p:txBody>
          <a:bodyPr anchor="ctr"/>
          <a:lstStyle/>
          <a:p>
            <a:pPr algn="ctr"/>
            <a:r>
              <a:rPr lang="id-ID" dirty="0"/>
              <a:t>Second Problems: Williams Syndrome</a:t>
            </a:r>
          </a:p>
        </p:txBody>
      </p:sp>
      <p:sp>
        <p:nvSpPr>
          <p:cNvPr id="8" name="Content Placeholder 7"/>
          <p:cNvSpPr>
            <a:spLocks noGrp="1"/>
          </p:cNvSpPr>
          <p:nvPr>
            <p:ph sz="quarter" idx="4"/>
          </p:nvPr>
        </p:nvSpPr>
        <p:spPr/>
        <p:txBody>
          <a:bodyPr/>
          <a:lstStyle/>
          <a:p>
            <a:r>
              <a:rPr lang="id-ID" dirty="0"/>
              <a:t>Individu yang mengalami Williams Syndrome</a:t>
            </a:r>
            <a:r>
              <a:rPr lang="en-US" dirty="0"/>
              <a:t> (</a:t>
            </a:r>
            <a:r>
              <a:rPr lang="en-US" dirty="0" err="1"/>
              <a:t>keterbelakangan</a:t>
            </a:r>
            <a:r>
              <a:rPr lang="en-US" dirty="0"/>
              <a:t> mental)</a:t>
            </a:r>
            <a:r>
              <a:rPr lang="id-ID" dirty="0"/>
              <a:t>, memiliki kemampuan bicara yang gramatikal dan lancar. Hal ini disebabkan penghilangan beberapa gen </a:t>
            </a:r>
            <a:r>
              <a:rPr lang="id-ID" dirty="0" smtClean="0"/>
              <a:t>pada kromosom </a:t>
            </a:r>
            <a:r>
              <a:rPr lang="id-ID" dirty="0"/>
              <a:t>7</a:t>
            </a:r>
            <a:r>
              <a:rPr lang="en-US" dirty="0"/>
              <a:t>.</a:t>
            </a:r>
            <a:endParaRPr lang="id-ID" dirty="0"/>
          </a:p>
        </p:txBody>
      </p:sp>
    </p:spTree>
    <p:extLst>
      <p:ext uri="{BB962C8B-B14F-4D97-AF65-F5344CB8AC3E}">
        <p14:creationId xmlns:p14="http://schemas.microsoft.com/office/powerpoint/2010/main" val="285010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Language as a Special </a:t>
            </a:r>
            <a:r>
              <a:rPr lang="id-ID" dirty="0"/>
              <a:t>M</a:t>
            </a:r>
            <a:r>
              <a:rPr lang="id-ID" dirty="0" smtClean="0"/>
              <a:t>odule</a:t>
            </a:r>
            <a:endParaRPr lang="en-US" dirty="0"/>
          </a:p>
        </p:txBody>
      </p:sp>
      <p:sp>
        <p:nvSpPr>
          <p:cNvPr id="3" name="Content Placeholder 2"/>
          <p:cNvSpPr>
            <a:spLocks noGrp="1"/>
          </p:cNvSpPr>
          <p:nvPr>
            <p:ph idx="1"/>
          </p:nvPr>
        </p:nvSpPr>
        <p:spPr/>
        <p:txBody>
          <a:bodyPr/>
          <a:lstStyle/>
          <a:p>
            <a:pPr marL="109728" indent="0">
              <a:buNone/>
            </a:pPr>
            <a:r>
              <a:rPr lang="id-ID" dirty="0" smtClean="0"/>
              <a:t>Bahasa berevolusi sebagai komponen tambahan otak. Tetapi, banyak peneliti yang meragukan hal tersebut. Karena tidak semua area-area otak hanya berfungsi untuk bahasa.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A Sensitive </a:t>
            </a:r>
            <a:r>
              <a:rPr lang="id-ID" dirty="0"/>
              <a:t>P</a:t>
            </a:r>
            <a:r>
              <a:rPr lang="id-ID" dirty="0" smtClean="0"/>
              <a:t>eriod for Language </a:t>
            </a:r>
            <a:r>
              <a:rPr lang="id-ID" dirty="0"/>
              <a:t>L</a:t>
            </a:r>
            <a:r>
              <a:rPr lang="id-ID" dirty="0" smtClean="0"/>
              <a:t>earning</a:t>
            </a:r>
            <a:endParaRPr lang="en-US" dirty="0"/>
          </a:p>
        </p:txBody>
      </p:sp>
      <p:sp>
        <p:nvSpPr>
          <p:cNvPr id="3" name="Content Placeholder 2"/>
          <p:cNvSpPr>
            <a:spLocks noGrp="1"/>
          </p:cNvSpPr>
          <p:nvPr>
            <p:ph idx="1"/>
          </p:nvPr>
        </p:nvSpPr>
        <p:spPr>
          <a:xfrm>
            <a:off x="457200" y="2014728"/>
            <a:ext cx="8229600" cy="2633472"/>
          </a:xfrm>
        </p:spPr>
        <p:txBody>
          <a:bodyPr>
            <a:normAutofit/>
          </a:bodyPr>
          <a:lstStyle/>
          <a:p>
            <a:r>
              <a:rPr lang="id-ID" dirty="0"/>
              <a:t>M</a:t>
            </a:r>
            <a:r>
              <a:rPr lang="id-ID" dirty="0" smtClean="0"/>
              <a:t>enguji </a:t>
            </a:r>
            <a:r>
              <a:rPr lang="id-ID" dirty="0"/>
              <a:t>individu-individu yang tidak terpapar sama sekali terhadap bahasa selama masa bayi. </a:t>
            </a:r>
            <a:r>
              <a:rPr lang="id-ID" dirty="0" smtClean="0"/>
              <a:t>Pengamatan </a:t>
            </a:r>
            <a:r>
              <a:rPr lang="id-ID" dirty="0"/>
              <a:t>tersebut sangat mendukung bahwa terdapat periode kritis pada masa awal perkembangan untuk pembelajaran bahasa, walaupun tidak terdapat batasan umur yang </a:t>
            </a:r>
            <a:r>
              <a:rPr lang="id-ID" dirty="0" smtClean="0"/>
              <a:t>tepat.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Brain Damage and Language</a:t>
            </a:r>
            <a:endParaRPr lang="en-US" dirty="0"/>
          </a:p>
        </p:txBody>
      </p:sp>
      <p:sp>
        <p:nvSpPr>
          <p:cNvPr id="3" name="Content Placeholder 2"/>
          <p:cNvSpPr>
            <a:spLocks noGrp="1"/>
          </p:cNvSpPr>
          <p:nvPr>
            <p:ph sz="half" idx="1"/>
          </p:nvPr>
        </p:nvSpPr>
        <p:spPr/>
        <p:txBody>
          <a:bodyPr>
            <a:normAutofit/>
          </a:bodyPr>
          <a:lstStyle/>
          <a:p>
            <a:r>
              <a:rPr lang="id-ID" dirty="0" smtClean="0"/>
              <a:t>Broca’s Aphasia</a:t>
            </a:r>
          </a:p>
          <a:p>
            <a:pPr>
              <a:buNone/>
            </a:pPr>
            <a:r>
              <a:rPr lang="id-ID" dirty="0" smtClean="0"/>
              <a:t>   	Terganggunya kemampuan produksi suara dan pemahaman bahasa (terutama struktur bahasa yang kompleks) akibat adanya kerusakan. Bagian otak yang mengalami kerusakan adalah </a:t>
            </a:r>
            <a:r>
              <a:rPr lang="id-ID" b="1" dirty="0" smtClean="0"/>
              <a:t>frontal cortex bagian kiri </a:t>
            </a:r>
            <a:r>
              <a:rPr lang="id-ID" dirty="0" smtClean="0"/>
              <a:t>(pada hemisphere kiri).</a:t>
            </a:r>
          </a:p>
        </p:txBody>
      </p:sp>
      <p:sp>
        <p:nvSpPr>
          <p:cNvPr id="4" name="Content Placeholder 3"/>
          <p:cNvSpPr>
            <a:spLocks noGrp="1"/>
          </p:cNvSpPr>
          <p:nvPr>
            <p:ph sz="half" idx="2"/>
          </p:nvPr>
        </p:nvSpPr>
        <p:spPr/>
        <p:txBody>
          <a:bodyPr/>
          <a:lstStyle/>
          <a:p>
            <a:r>
              <a:rPr lang="id-ID" dirty="0" smtClean="0"/>
              <a:t>Wernicke’s Aphasia</a:t>
            </a:r>
          </a:p>
          <a:p>
            <a:pPr marL="0" indent="0">
              <a:buNone/>
            </a:pPr>
            <a:r>
              <a:rPr lang="id-ID" dirty="0" smtClean="0"/>
              <a:t>	Terganggunya 	kemampuan 		mengingat </a:t>
            </a:r>
            <a:r>
              <a:rPr lang="id-ID" dirty="0"/>
              <a:t>nama objek </a:t>
            </a:r>
            <a:r>
              <a:rPr lang="id-ID" dirty="0" smtClean="0"/>
              <a:t>	akibat </a:t>
            </a:r>
            <a:r>
              <a:rPr lang="id-ID" dirty="0"/>
              <a:t>kerusakan otak. </a:t>
            </a:r>
            <a:r>
              <a:rPr lang="id-ID" dirty="0" smtClean="0"/>
              <a:t>	Kerusakan </a:t>
            </a:r>
            <a:r>
              <a:rPr lang="id-ID" dirty="0"/>
              <a:t>itu berada di </a:t>
            </a:r>
            <a:r>
              <a:rPr lang="id-ID" dirty="0" smtClean="0"/>
              <a:t>	</a:t>
            </a:r>
            <a:r>
              <a:rPr lang="id-ID" b="1" dirty="0" smtClean="0"/>
              <a:t>Wernicke’s </a:t>
            </a:r>
            <a:r>
              <a:rPr lang="id-ID" b="1" dirty="0"/>
              <a:t>Area</a:t>
            </a:r>
            <a:r>
              <a:rPr lang="id-ID" dirty="0"/>
              <a:t> yang </a:t>
            </a:r>
            <a:r>
              <a:rPr lang="id-ID" dirty="0" smtClean="0"/>
              <a:t>	lokasinya </a:t>
            </a:r>
            <a:r>
              <a:rPr lang="id-ID" dirty="0"/>
              <a:t>dekat </a:t>
            </a:r>
            <a:r>
              <a:rPr lang="id-ID" dirty="0" smtClean="0"/>
              <a:t>	dengan </a:t>
            </a:r>
            <a:r>
              <a:rPr lang="id-ID" b="1" dirty="0"/>
              <a:t>auditory </a:t>
            </a:r>
            <a:r>
              <a:rPr lang="id-ID" b="1" dirty="0" smtClean="0"/>
              <a:t>	cortex</a:t>
            </a:r>
            <a:r>
              <a:rPr lang="id-ID"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495800"/>
            <a:ext cx="2188266" cy="21086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74030565"/>
              </p:ext>
            </p:extLst>
          </p:nvPr>
        </p:nvGraphicFramePr>
        <p:xfrm>
          <a:off x="609600" y="304800"/>
          <a:ext cx="8153400" cy="6244883"/>
        </p:xfrm>
        <a:graphic>
          <a:graphicData uri="http://schemas.openxmlformats.org/drawingml/2006/table">
            <a:tbl>
              <a:tblPr firstRow="1" bandRow="1">
                <a:tableStyleId>{10A1B5D5-9B99-4C35-A422-299274C87663}</a:tableStyleId>
              </a:tblPr>
              <a:tblGrid>
                <a:gridCol w="2038350"/>
                <a:gridCol w="2038350"/>
                <a:gridCol w="2038350"/>
                <a:gridCol w="2038350"/>
              </a:tblGrid>
              <a:tr h="849923">
                <a:tc>
                  <a:txBody>
                    <a:bodyPr/>
                    <a:lstStyle/>
                    <a:p>
                      <a:pPr algn="ctr"/>
                      <a:r>
                        <a:rPr lang="id-ID" dirty="0" smtClean="0">
                          <a:solidFill>
                            <a:schemeClr val="tx1"/>
                          </a:solidFill>
                        </a:rPr>
                        <a:t>Type</a:t>
                      </a:r>
                      <a:endParaRPr lang="id-ID" dirty="0">
                        <a:solidFill>
                          <a:schemeClr val="tx1"/>
                        </a:solidFill>
                      </a:endParaRPr>
                    </a:p>
                  </a:txBody>
                  <a:tcPr anchor="ctr"/>
                </a:tc>
                <a:tc>
                  <a:txBody>
                    <a:bodyPr/>
                    <a:lstStyle/>
                    <a:p>
                      <a:pPr algn="ctr"/>
                      <a:r>
                        <a:rPr lang="en-US" dirty="0" smtClean="0">
                          <a:solidFill>
                            <a:schemeClr val="tx1"/>
                          </a:solidFill>
                          <a:latin typeface="ITCFranklinGothicStd-Demi"/>
                        </a:rPr>
                        <a:t>Pronunciation </a:t>
                      </a:r>
                      <a:endParaRPr lang="id-ID" dirty="0">
                        <a:solidFill>
                          <a:schemeClr val="tx1"/>
                        </a:solidFill>
                      </a:endParaRPr>
                    </a:p>
                  </a:txBody>
                  <a:tcPr anchor="ctr"/>
                </a:tc>
                <a:tc>
                  <a:txBody>
                    <a:bodyPr/>
                    <a:lstStyle/>
                    <a:p>
                      <a:pPr algn="ctr"/>
                      <a:r>
                        <a:rPr lang="en-US" dirty="0" smtClean="0">
                          <a:solidFill>
                            <a:schemeClr val="tx1"/>
                          </a:solidFill>
                          <a:latin typeface="ITCFranklinGothicStd-Demi"/>
                        </a:rPr>
                        <a:t>Content of Speech </a:t>
                      </a:r>
                      <a:endParaRPr lang="id-ID" dirty="0">
                        <a:solidFill>
                          <a:schemeClr val="tx1"/>
                        </a:solidFill>
                      </a:endParaRPr>
                    </a:p>
                  </a:txBody>
                  <a:tcPr anchor="ctr"/>
                </a:tc>
                <a:tc>
                  <a:txBody>
                    <a:bodyPr/>
                    <a:lstStyle/>
                    <a:p>
                      <a:pPr algn="ctr"/>
                      <a:r>
                        <a:rPr lang="en-US" dirty="0" smtClean="0">
                          <a:solidFill>
                            <a:schemeClr val="tx1"/>
                          </a:solidFill>
                          <a:latin typeface="ITCFranklinGothicStd-Demi"/>
                        </a:rPr>
                        <a:t>Comprehension</a:t>
                      </a:r>
                      <a:endParaRPr lang="id-ID" dirty="0">
                        <a:solidFill>
                          <a:schemeClr val="tx1"/>
                        </a:solidFill>
                      </a:endParaRPr>
                    </a:p>
                  </a:txBody>
                  <a:tcPr anchor="ctr"/>
                </a:tc>
              </a:tr>
              <a:tr h="1924538">
                <a:tc>
                  <a:txBody>
                    <a:bodyPr/>
                    <a:lstStyle/>
                    <a:p>
                      <a:r>
                        <a:rPr lang="en-US" dirty="0" err="1" smtClean="0">
                          <a:solidFill>
                            <a:srgbClr val="000000"/>
                          </a:solidFill>
                          <a:latin typeface="AJensonPro-Lt"/>
                        </a:rPr>
                        <a:t>Broca’s</a:t>
                      </a:r>
                      <a:r>
                        <a:rPr lang="en-US" dirty="0" smtClean="0">
                          <a:solidFill>
                            <a:srgbClr val="000000"/>
                          </a:solidFill>
                          <a:latin typeface="AJensonPro-Lt"/>
                        </a:rPr>
                        <a:t> aphasia </a:t>
                      </a:r>
                      <a:endParaRPr lang="id-ID" dirty="0"/>
                    </a:p>
                  </a:txBody>
                  <a:tcPr/>
                </a:tc>
                <a:tc>
                  <a:txBody>
                    <a:bodyPr/>
                    <a:lstStyle/>
                    <a:p>
                      <a:r>
                        <a:rPr lang="id-ID" dirty="0" smtClean="0"/>
                        <a:t>Buruk</a:t>
                      </a:r>
                      <a:endParaRPr lang="id-ID" dirty="0"/>
                    </a:p>
                  </a:txBody>
                  <a:tcPr/>
                </a:tc>
                <a:tc>
                  <a:txBody>
                    <a:bodyPr/>
                    <a:lstStyle/>
                    <a:p>
                      <a:r>
                        <a:rPr lang="id-ID" dirty="0" smtClean="0"/>
                        <a:t>Sebagian besar terdiri</a:t>
                      </a:r>
                      <a:r>
                        <a:rPr lang="id-ID" baseline="0" dirty="0" smtClean="0"/>
                        <a:t> dari kata benda dan predikat, tidak menyertakan preposisi dan kata sabung dalam tata bahasa</a:t>
                      </a:r>
                      <a:endParaRPr lang="id-ID" dirty="0"/>
                    </a:p>
                  </a:txBody>
                  <a:tcPr/>
                </a:tc>
                <a:tc>
                  <a:txBody>
                    <a:bodyPr/>
                    <a:lstStyle/>
                    <a:p>
                      <a:r>
                        <a:rPr lang="id-ID" dirty="0" smtClean="0"/>
                        <a:t>Terganggu jika makna kalimat memiliki tata bahasa yang kompleks</a:t>
                      </a:r>
                      <a:endParaRPr lang="id-ID" dirty="0"/>
                    </a:p>
                  </a:txBody>
                  <a:tcPr/>
                </a:tc>
              </a:tr>
              <a:tr h="1924538">
                <a:tc>
                  <a:txBody>
                    <a:bodyPr/>
                    <a:lstStyle/>
                    <a:p>
                      <a:r>
                        <a:rPr lang="en-US" dirty="0" smtClean="0">
                          <a:solidFill>
                            <a:srgbClr val="000000"/>
                          </a:solidFill>
                          <a:latin typeface="AJensonPro-Lt"/>
                        </a:rPr>
                        <a:t>Wernicke’s aphasia</a:t>
                      </a:r>
                      <a:endParaRPr lang="id-ID" dirty="0"/>
                    </a:p>
                  </a:txBody>
                  <a:tcPr/>
                </a:tc>
                <a:tc>
                  <a:txBody>
                    <a:bodyPr/>
                    <a:lstStyle/>
                    <a:p>
                      <a:r>
                        <a:rPr lang="id-ID" dirty="0" smtClean="0"/>
                        <a:t>Tidak terganggu</a:t>
                      </a:r>
                      <a:endParaRPr lang="id-ID" dirty="0"/>
                    </a:p>
                  </a:txBody>
                  <a:tcPr/>
                </a:tc>
                <a:tc>
                  <a:txBody>
                    <a:bodyPr/>
                    <a:lstStyle/>
                    <a:p>
                      <a:r>
                        <a:rPr lang="id-ID" dirty="0" smtClean="0"/>
                        <a:t>Sesuai dengan tata bahasa, namun sering tidak bermakna.</a:t>
                      </a:r>
                      <a:r>
                        <a:rPr lang="id-ID" baseline="0" dirty="0" smtClean="0"/>
                        <a:t> Kesulitan menemukan kata-kata yang etpat, terutama untuk nama ojek.</a:t>
                      </a:r>
                      <a:endParaRPr lang="id-ID" dirty="0"/>
                    </a:p>
                  </a:txBody>
                  <a:tcPr/>
                </a:tc>
                <a:tc>
                  <a:txBody>
                    <a:bodyPr/>
                    <a:lstStyle/>
                    <a:p>
                      <a:r>
                        <a:rPr lang="id-ID" dirty="0" smtClean="0"/>
                        <a:t>Sangat terganggu</a:t>
                      </a:r>
                      <a:endParaRPr lang="id-ID" dirty="0"/>
                    </a:p>
                  </a:txBody>
                  <a:tcPr/>
                </a:tc>
              </a:tr>
            </a:tbl>
          </a:graphicData>
        </a:graphic>
      </p:graphicFrame>
    </p:spTree>
    <p:extLst>
      <p:ext uri="{BB962C8B-B14F-4D97-AF65-F5344CB8AC3E}">
        <p14:creationId xmlns:p14="http://schemas.microsoft.com/office/powerpoint/2010/main" val="184483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038"/>
            <a:ext cx="8229600" cy="3763962"/>
          </a:xfrm>
        </p:spPr>
        <p:txBody>
          <a:bodyPr>
            <a:normAutofit/>
          </a:bodyPr>
          <a:lstStyle/>
          <a:p>
            <a:pPr algn="ctr"/>
            <a:r>
              <a:rPr lang="en-US" sz="6600" dirty="0" smtClean="0"/>
              <a:t>Lateralization of Function </a:t>
            </a:r>
            <a:endParaRPr lang="en-US" sz="6600" dirty="0"/>
          </a:p>
        </p:txBody>
      </p:sp>
    </p:spTree>
    <p:extLst>
      <p:ext uri="{BB962C8B-B14F-4D97-AF65-F5344CB8AC3E}">
        <p14:creationId xmlns:p14="http://schemas.microsoft.com/office/powerpoint/2010/main" val="156033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Music and Language</a:t>
            </a:r>
            <a:endParaRPr lang="en-US" dirty="0"/>
          </a:p>
        </p:txBody>
      </p:sp>
      <p:sp>
        <p:nvSpPr>
          <p:cNvPr id="3" name="Content Placeholder 2"/>
          <p:cNvSpPr>
            <a:spLocks noGrp="1"/>
          </p:cNvSpPr>
          <p:nvPr>
            <p:ph idx="1"/>
          </p:nvPr>
        </p:nvSpPr>
        <p:spPr/>
        <p:txBody>
          <a:bodyPr>
            <a:normAutofit fontScale="47500" lnSpcReduction="20000"/>
          </a:bodyPr>
          <a:lstStyle/>
          <a:p>
            <a:pPr marL="109728" indent="0">
              <a:buNone/>
            </a:pPr>
            <a:r>
              <a:rPr lang="en-US" dirty="0" smtClean="0"/>
              <a:t>	</a:t>
            </a:r>
            <a:r>
              <a:rPr lang="en-US" sz="5200" dirty="0" err="1" smtClean="0"/>
              <a:t>Musik</a:t>
            </a:r>
            <a:r>
              <a:rPr lang="en-US" sz="5200" dirty="0" smtClean="0"/>
              <a:t> </a:t>
            </a:r>
            <a:r>
              <a:rPr lang="en-US" sz="5200" dirty="0" err="1" smtClean="0"/>
              <a:t>dan</a:t>
            </a:r>
            <a:r>
              <a:rPr lang="en-US" sz="5200" dirty="0" smtClean="0"/>
              <a:t> </a:t>
            </a:r>
            <a:r>
              <a:rPr lang="en-US" sz="5200" dirty="0" err="1" smtClean="0"/>
              <a:t>bahasa</a:t>
            </a:r>
            <a:r>
              <a:rPr lang="en-US" sz="5200" dirty="0" smtClean="0"/>
              <a:t> </a:t>
            </a:r>
            <a:r>
              <a:rPr lang="en-US" sz="5200" dirty="0" err="1" smtClean="0"/>
              <a:t>sama-sama</a:t>
            </a:r>
            <a:r>
              <a:rPr lang="en-US" sz="5200" dirty="0" smtClean="0"/>
              <a:t> </a:t>
            </a:r>
            <a:r>
              <a:rPr lang="en-US" sz="5200" dirty="0" err="1" smtClean="0"/>
              <a:t>dapat</a:t>
            </a:r>
            <a:r>
              <a:rPr lang="en-US" sz="5200" dirty="0" smtClean="0"/>
              <a:t> </a:t>
            </a:r>
            <a:r>
              <a:rPr lang="en-US" sz="5200" dirty="0" err="1" smtClean="0"/>
              <a:t>membangkitkan</a:t>
            </a:r>
            <a:r>
              <a:rPr lang="en-US" sz="5200" dirty="0" smtClean="0"/>
              <a:t> </a:t>
            </a:r>
            <a:r>
              <a:rPr lang="en-US" sz="5200" dirty="0" err="1" smtClean="0"/>
              <a:t>emosi</a:t>
            </a:r>
            <a:r>
              <a:rPr lang="en-US" sz="5200" dirty="0" smtClean="0"/>
              <a:t> yang </a:t>
            </a:r>
            <a:r>
              <a:rPr lang="en-US" sz="5200" dirty="0" err="1" smtClean="0"/>
              <a:t>kuat</a:t>
            </a:r>
            <a:r>
              <a:rPr lang="en-US" sz="5200" dirty="0" smtClean="0"/>
              <a:t>.</a:t>
            </a:r>
          </a:p>
          <a:p>
            <a:pPr marL="109728" indent="0">
              <a:buNone/>
            </a:pPr>
            <a:endParaRPr lang="en-US" dirty="0"/>
          </a:p>
          <a:p>
            <a:pPr marL="109728" indent="0">
              <a:buNone/>
            </a:pPr>
            <a:r>
              <a:rPr lang="en-US" sz="23900" dirty="0" smtClean="0"/>
              <a:t>♫  ♫  ♪</a:t>
            </a:r>
            <a:endParaRPr lang="en-US" sz="23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Dyslexia</a:t>
            </a:r>
            <a:endParaRPr lang="en-US" dirty="0"/>
          </a:p>
        </p:txBody>
      </p:sp>
      <p:sp>
        <p:nvSpPr>
          <p:cNvPr id="3" name="Content Placeholder 2"/>
          <p:cNvSpPr>
            <a:spLocks noGrp="1"/>
          </p:cNvSpPr>
          <p:nvPr>
            <p:ph idx="1"/>
          </p:nvPr>
        </p:nvSpPr>
        <p:spPr/>
        <p:txBody>
          <a:bodyPr>
            <a:normAutofit/>
          </a:bodyPr>
          <a:lstStyle/>
          <a:p>
            <a:r>
              <a:rPr lang="id-ID" sz="2000" dirty="0" smtClean="0"/>
              <a:t>Merupakan gangguan dalam kemampuan membaca</a:t>
            </a:r>
            <a:r>
              <a:rPr lang="en-US" sz="2000" dirty="0" smtClean="0"/>
              <a:t> </a:t>
            </a:r>
            <a:r>
              <a:rPr lang="id-ID" sz="2000" dirty="0" smtClean="0"/>
              <a:t>seseorang. </a:t>
            </a:r>
            <a:endParaRPr lang="en-US" sz="2000" dirty="0" smtClean="0"/>
          </a:p>
          <a:p>
            <a:r>
              <a:rPr lang="en-US" sz="2000" dirty="0" err="1" smtClean="0"/>
              <a:t>Ditandai</a:t>
            </a:r>
            <a:r>
              <a:rPr lang="en-US" sz="2000" dirty="0" smtClean="0"/>
              <a:t> </a:t>
            </a:r>
            <a:r>
              <a:rPr lang="en-US" sz="2000" dirty="0" err="1"/>
              <a:t>dengan</a:t>
            </a:r>
            <a:r>
              <a:rPr lang="en-US" sz="2000" dirty="0"/>
              <a:t> </a:t>
            </a:r>
            <a:r>
              <a:rPr lang="en-US" sz="2000" dirty="0" err="1"/>
              <a:t>kesulitan</a:t>
            </a:r>
            <a:r>
              <a:rPr lang="en-US" sz="2000" dirty="0"/>
              <a:t> </a:t>
            </a:r>
            <a:r>
              <a:rPr lang="en-US" sz="2000" dirty="0" err="1"/>
              <a:t>belajar</a:t>
            </a:r>
            <a:r>
              <a:rPr lang="en-US" sz="2000" dirty="0"/>
              <a:t> </a:t>
            </a:r>
            <a:r>
              <a:rPr lang="en-US" sz="2000" dirty="0" err="1"/>
              <a:t>membaca</a:t>
            </a:r>
            <a:r>
              <a:rPr lang="en-US" sz="2000" dirty="0"/>
              <a:t> </a:t>
            </a:r>
            <a:r>
              <a:rPr lang="en-US" sz="2000" dirty="0" err="1"/>
              <a:t>dengan</a:t>
            </a:r>
            <a:r>
              <a:rPr lang="en-US" sz="2000" dirty="0"/>
              <a:t> </a:t>
            </a:r>
            <a:r>
              <a:rPr lang="en-US" sz="2000" dirty="0" err="1"/>
              <a:t>lancar</a:t>
            </a:r>
            <a:r>
              <a:rPr lang="en-US" sz="2000" dirty="0"/>
              <a:t> </a:t>
            </a:r>
            <a:r>
              <a:rPr lang="en-US" sz="2000" dirty="0" err="1"/>
              <a:t>dan</a:t>
            </a:r>
            <a:r>
              <a:rPr lang="en-US" sz="2000" dirty="0"/>
              <a:t> </a:t>
            </a:r>
            <a:r>
              <a:rPr lang="en-US" sz="2000" dirty="0" err="1"/>
              <a:t>kesulitan</a:t>
            </a:r>
            <a:r>
              <a:rPr lang="en-US" sz="2000" dirty="0"/>
              <a:t> </a:t>
            </a:r>
            <a:r>
              <a:rPr lang="en-US" sz="2000" dirty="0" err="1"/>
              <a:t>dalam</a:t>
            </a:r>
            <a:r>
              <a:rPr lang="en-US" sz="2000" dirty="0"/>
              <a:t> </a:t>
            </a:r>
            <a:r>
              <a:rPr lang="en-US" sz="2000" dirty="0" err="1"/>
              <a:t>memahami</a:t>
            </a:r>
            <a:r>
              <a:rPr lang="en-US" sz="2000" dirty="0"/>
              <a:t> </a:t>
            </a:r>
            <a:r>
              <a:rPr lang="en-US" sz="2000" dirty="0" err="1" smtClean="0"/>
              <a:t>sebuah</a:t>
            </a:r>
            <a:r>
              <a:rPr lang="en-US" sz="2000" dirty="0" smtClean="0"/>
              <a:t> kata.</a:t>
            </a:r>
          </a:p>
          <a:p>
            <a:r>
              <a:rPr lang="id-ID" sz="2000" dirty="0" smtClean="0"/>
              <a:t>Individu dengan dyslexia memiliki abnormalitas pada struktur area otak. </a:t>
            </a:r>
            <a:endParaRPr lang="en-US" sz="2000" dirty="0" smtClean="0"/>
          </a:p>
          <a:p>
            <a:pPr marL="0" indent="0">
              <a:buNone/>
            </a:pPr>
            <a:endParaRPr lang="en-US" sz="2000" dirty="0" smtClean="0"/>
          </a:p>
          <a:p>
            <a:pPr>
              <a:buNone/>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27700" y="1176338"/>
            <a:ext cx="3298112" cy="804862"/>
          </a:xfrm>
        </p:spPr>
        <p:txBody>
          <a:bodyPr/>
          <a:lstStyle/>
          <a:p>
            <a:pPr algn="ctr"/>
            <a:r>
              <a:rPr lang="id-ID" b="1" i="1" dirty="0" smtClean="0"/>
              <a:t>Disphonetic dyslexics</a:t>
            </a:r>
            <a:endParaRPr lang="id-ID" dirty="0"/>
          </a:p>
        </p:txBody>
      </p:sp>
      <p:sp>
        <p:nvSpPr>
          <p:cNvPr id="6" name="Content Placeholder 5"/>
          <p:cNvSpPr>
            <a:spLocks noGrp="1"/>
          </p:cNvSpPr>
          <p:nvPr>
            <p:ph sz="half" idx="2"/>
          </p:nvPr>
        </p:nvSpPr>
        <p:spPr/>
        <p:txBody>
          <a:bodyPr/>
          <a:lstStyle/>
          <a:p>
            <a:r>
              <a:rPr lang="id-ID" dirty="0"/>
              <a:t>M</a:t>
            </a:r>
            <a:r>
              <a:rPr lang="id-ID" dirty="0" smtClean="0"/>
              <a:t>engalami </a:t>
            </a:r>
            <a:r>
              <a:rPr lang="id-ID" dirty="0"/>
              <a:t>kesulitan menyuarakan kata-kata dan ketika mereka tidak mengenali suatu kata, mereka menebaknya berdasarkan konteks kalimat.</a:t>
            </a:r>
          </a:p>
        </p:txBody>
      </p:sp>
      <p:sp>
        <p:nvSpPr>
          <p:cNvPr id="7" name="Text Placeholder 6"/>
          <p:cNvSpPr>
            <a:spLocks noGrp="1"/>
          </p:cNvSpPr>
          <p:nvPr>
            <p:ph type="body" sz="quarter" idx="3"/>
          </p:nvPr>
        </p:nvSpPr>
        <p:spPr>
          <a:xfrm>
            <a:off x="4241976" y="1295400"/>
            <a:ext cx="3298113" cy="576262"/>
          </a:xfrm>
        </p:spPr>
        <p:txBody>
          <a:bodyPr/>
          <a:lstStyle/>
          <a:p>
            <a:r>
              <a:rPr lang="id-ID" b="1" i="1" dirty="0"/>
              <a:t>Dyseidetic dyslexics</a:t>
            </a:r>
            <a:endParaRPr lang="id-ID" dirty="0"/>
          </a:p>
        </p:txBody>
      </p:sp>
      <p:sp>
        <p:nvSpPr>
          <p:cNvPr id="8" name="Content Placeholder 7"/>
          <p:cNvSpPr>
            <a:spLocks noGrp="1"/>
          </p:cNvSpPr>
          <p:nvPr>
            <p:ph sz="quarter" idx="4"/>
          </p:nvPr>
        </p:nvSpPr>
        <p:spPr/>
        <p:txBody>
          <a:bodyPr>
            <a:normAutofit fontScale="92500" lnSpcReduction="20000"/>
          </a:bodyPr>
          <a:lstStyle/>
          <a:p>
            <a:r>
              <a:rPr lang="id-ID" dirty="0"/>
              <a:t>D</a:t>
            </a:r>
            <a:r>
              <a:rPr lang="id-ID" dirty="0" smtClean="0"/>
              <a:t>apat </a:t>
            </a:r>
            <a:r>
              <a:rPr lang="id-ID" dirty="0"/>
              <a:t>membaca cukup baik, tetapi mereka tidak dapat mengenali keseluruhan </a:t>
            </a:r>
            <a:r>
              <a:rPr lang="id-ID" dirty="0" smtClean="0"/>
              <a:t>kata.</a:t>
            </a:r>
          </a:p>
          <a:p>
            <a:r>
              <a:rPr lang="id-ID" dirty="0" smtClean="0"/>
              <a:t>Mereka </a:t>
            </a:r>
            <a:r>
              <a:rPr lang="id-ID" dirty="0"/>
              <a:t>membaca dengan pelan dan mengalami kesulitan. Hal ini disebabkan karena kerusakan otak yang membatasi </a:t>
            </a:r>
            <a:r>
              <a:rPr lang="id-ID" dirty="0" smtClean="0"/>
              <a:t>medan penglihatan.</a:t>
            </a:r>
          </a:p>
          <a:p>
            <a:r>
              <a:rPr lang="id-ID" dirty="0"/>
              <a:t>M</a:t>
            </a:r>
            <a:r>
              <a:rPr lang="id-ID" dirty="0" smtClean="0"/>
              <a:t>embaca </a:t>
            </a:r>
            <a:r>
              <a:rPr lang="id-ID" dirty="0"/>
              <a:t>dengan </a:t>
            </a:r>
            <a:r>
              <a:rPr lang="id-ID" dirty="0" smtClean="0"/>
              <a:t>lambat</a:t>
            </a:r>
            <a:r>
              <a:rPr lang="id-ID" dirty="0"/>
              <a:t>, dan </a:t>
            </a:r>
            <a:r>
              <a:rPr lang="id-ID" dirty="0" smtClean="0"/>
              <a:t>sangat </a:t>
            </a:r>
            <a:r>
              <a:rPr lang="id-ID" dirty="0"/>
              <a:t>kesulitan membaca kata-kata yang panjang.</a:t>
            </a:r>
          </a:p>
          <a:p>
            <a:endParaRPr lang="id-ID" dirty="0"/>
          </a:p>
        </p:txBody>
      </p:sp>
    </p:spTree>
    <p:extLst>
      <p:ext uri="{BB962C8B-B14F-4D97-AF65-F5344CB8AC3E}">
        <p14:creationId xmlns:p14="http://schemas.microsoft.com/office/powerpoint/2010/main" val="2284350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0"/>
            <a:ext cx="7055380" cy="1400530"/>
          </a:xfrm>
        </p:spPr>
        <p:txBody>
          <a:bodyPr/>
          <a:lstStyle/>
          <a:p>
            <a:pPr algn="ctr"/>
            <a:r>
              <a:rPr lang="en-US" dirty="0" smtClean="0"/>
              <a:t>Consciousness and Attention</a:t>
            </a:r>
            <a:endParaRPr lang="en-US" dirty="0"/>
          </a:p>
        </p:txBody>
      </p:sp>
    </p:spTree>
    <p:extLst>
      <p:ext uri="{BB962C8B-B14F-4D97-AF65-F5344CB8AC3E}">
        <p14:creationId xmlns:p14="http://schemas.microsoft.com/office/powerpoint/2010/main" val="149645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Brain Activity Associated With Consciousness</a:t>
            </a:r>
            <a:endParaRPr lang="en-US" dirty="0"/>
          </a:p>
        </p:txBody>
      </p:sp>
      <p:sp>
        <p:nvSpPr>
          <p:cNvPr id="2" name="Content Placeholder 1"/>
          <p:cNvSpPr>
            <a:spLocks noGrp="1"/>
          </p:cNvSpPr>
          <p:nvPr>
            <p:ph idx="1"/>
          </p:nvPr>
        </p:nvSpPr>
        <p:spPr/>
        <p:txBody>
          <a:bodyPr/>
          <a:lstStyle/>
          <a:p>
            <a:r>
              <a:rPr lang="en-US" dirty="0" err="1" smtClean="0"/>
              <a:t>Memperhatikan</a:t>
            </a:r>
            <a:r>
              <a:rPr lang="en-US" dirty="0" smtClean="0"/>
              <a:t> </a:t>
            </a:r>
            <a:r>
              <a:rPr lang="en-US" dirty="0"/>
              <a:t>stimulus </a:t>
            </a:r>
            <a:r>
              <a:rPr lang="en-US" dirty="0" err="1"/>
              <a:t>hampir</a:t>
            </a:r>
            <a:r>
              <a:rPr lang="en-US" dirty="0"/>
              <a:t> </a:t>
            </a:r>
            <a:r>
              <a:rPr lang="en-US" dirty="0" err="1"/>
              <a:t>identik</a:t>
            </a:r>
            <a:r>
              <a:rPr lang="en-US" dirty="0"/>
              <a:t> </a:t>
            </a:r>
            <a:r>
              <a:rPr lang="en-US" dirty="0" err="1"/>
              <a:t>dengan</a:t>
            </a:r>
            <a:r>
              <a:rPr lang="en-US" dirty="0"/>
              <a:t> </a:t>
            </a:r>
            <a:r>
              <a:rPr lang="en-US" dirty="0" err="1"/>
              <a:t>menjadi</a:t>
            </a:r>
            <a:r>
              <a:rPr lang="en-US" dirty="0"/>
              <a:t> </a:t>
            </a:r>
            <a:r>
              <a:rPr lang="en-US" dirty="0" err="1"/>
              <a:t>sadar</a:t>
            </a:r>
            <a:r>
              <a:rPr lang="en-US" dirty="0"/>
              <a:t> </a:t>
            </a:r>
            <a:r>
              <a:rPr lang="en-US" dirty="0" err="1"/>
              <a:t>akan</a:t>
            </a:r>
            <a:r>
              <a:rPr lang="en-US" dirty="0"/>
              <a:t> </a:t>
            </a:r>
            <a:r>
              <a:rPr lang="en-US" dirty="0" err="1"/>
              <a:t>hal</a:t>
            </a:r>
            <a:r>
              <a:rPr lang="en-US" dirty="0"/>
              <a:t> </a:t>
            </a:r>
            <a:r>
              <a:rPr lang="en-US" dirty="0" err="1"/>
              <a:t>itu</a:t>
            </a:r>
            <a:r>
              <a:rPr lang="en-US" dirty="0"/>
              <a:t>. </a:t>
            </a:r>
            <a:r>
              <a:rPr lang="en-US" dirty="0" err="1"/>
              <a:t>Berbagai</a:t>
            </a:r>
            <a:r>
              <a:rPr lang="en-US" dirty="0"/>
              <a:t> </a:t>
            </a:r>
            <a:r>
              <a:rPr lang="en-US" dirty="0" err="1"/>
              <a:t>rangsangan</a:t>
            </a:r>
            <a:r>
              <a:rPr lang="en-US" dirty="0"/>
              <a:t> </a:t>
            </a:r>
            <a:r>
              <a:rPr lang="en-US" dirty="0" err="1"/>
              <a:t>bersaing</a:t>
            </a:r>
            <a:r>
              <a:rPr lang="en-US" dirty="0"/>
              <a:t> </a:t>
            </a:r>
            <a:r>
              <a:rPr lang="en-US" dirty="0" err="1"/>
              <a:t>untuk</a:t>
            </a:r>
            <a:r>
              <a:rPr lang="en-US" dirty="0"/>
              <a:t> </a:t>
            </a:r>
            <a:r>
              <a:rPr lang="en-US" dirty="0" err="1"/>
              <a:t>mendapatkan</a:t>
            </a:r>
            <a:r>
              <a:rPr lang="en-US" dirty="0"/>
              <a:t> </a:t>
            </a:r>
            <a:r>
              <a:rPr lang="en-US" dirty="0" err="1"/>
              <a:t>perhatian</a:t>
            </a:r>
            <a:r>
              <a:rPr lang="en-US" dirty="0"/>
              <a:t> </a:t>
            </a:r>
            <a:r>
              <a:rPr lang="en-US" dirty="0" err="1"/>
              <a:t>atau</a:t>
            </a:r>
            <a:r>
              <a:rPr lang="en-US" dirty="0"/>
              <a:t> </a:t>
            </a:r>
            <a:r>
              <a:rPr lang="en-US" dirty="0" err="1"/>
              <a:t>kesadaran</a:t>
            </a:r>
            <a:r>
              <a:rPr lang="en-US" dirty="0" smtClean="0"/>
              <a:t>.</a:t>
            </a:r>
          </a:p>
          <a:p>
            <a:r>
              <a:rPr lang="en-US" dirty="0" err="1" smtClean="0"/>
              <a:t>Ketika</a:t>
            </a:r>
            <a:r>
              <a:rPr lang="en-US" dirty="0" smtClean="0"/>
              <a:t> </a:t>
            </a:r>
            <a:r>
              <a:rPr lang="en-US" dirty="0" err="1" smtClean="0"/>
              <a:t>sesorang</a:t>
            </a:r>
            <a:r>
              <a:rPr lang="en-US" dirty="0" smtClean="0"/>
              <a:t> </a:t>
            </a:r>
            <a:r>
              <a:rPr lang="en-US" dirty="0" err="1" smtClean="0"/>
              <a:t>menyadari</a:t>
            </a:r>
            <a:r>
              <a:rPr lang="en-US" dirty="0" smtClean="0"/>
              <a:t> </a:t>
            </a:r>
            <a:r>
              <a:rPr lang="en-US" dirty="0" err="1" smtClean="0"/>
              <a:t>akan</a:t>
            </a:r>
            <a:r>
              <a:rPr lang="en-US" dirty="0" smtClean="0"/>
              <a:t> stimulus, </a:t>
            </a:r>
            <a:r>
              <a:rPr lang="en-US" dirty="0" err="1" smtClean="0"/>
              <a:t>maka</a:t>
            </a:r>
            <a:r>
              <a:rPr lang="en-US" dirty="0" smtClean="0"/>
              <a:t> </a:t>
            </a:r>
            <a:r>
              <a:rPr lang="en-US" dirty="0" err="1" smtClean="0"/>
              <a:t>representasi</a:t>
            </a:r>
            <a:r>
              <a:rPr lang="en-US" dirty="0" smtClean="0"/>
              <a:t> stimulus </a:t>
            </a:r>
            <a:r>
              <a:rPr lang="en-US" dirty="0" err="1" smtClean="0"/>
              <a:t>tersebut</a:t>
            </a:r>
            <a:r>
              <a:rPr lang="en-US" dirty="0" smtClean="0"/>
              <a:t> </a:t>
            </a:r>
            <a:r>
              <a:rPr lang="en-US" dirty="0" err="1" smtClean="0"/>
              <a:t>menyebar</a:t>
            </a:r>
            <a:r>
              <a:rPr lang="en-US" dirty="0" smtClean="0"/>
              <a:t> </a:t>
            </a:r>
            <a:r>
              <a:rPr lang="en-US" dirty="0" err="1" smtClean="0"/>
              <a:t>ke</a:t>
            </a:r>
            <a:r>
              <a:rPr lang="en-US" dirty="0" smtClean="0"/>
              <a:t> </a:t>
            </a:r>
            <a:r>
              <a:rPr lang="en-US" dirty="0" err="1" smtClean="0"/>
              <a:t>bagian</a:t>
            </a:r>
            <a:r>
              <a:rPr lang="en-US" dirty="0" smtClean="0"/>
              <a:t> </a:t>
            </a:r>
            <a:r>
              <a:rPr lang="en-US" dirty="0" err="1" smtClean="0"/>
              <a:t>besar</a:t>
            </a:r>
            <a:r>
              <a:rPr lang="en-US" dirty="0" smtClean="0"/>
              <a:t> </a:t>
            </a:r>
            <a:r>
              <a:rPr lang="en-US" dirty="0" err="1" smtClean="0"/>
              <a:t>otak</a:t>
            </a:r>
            <a:r>
              <a:rPr lang="en-US" dirty="0" smtClean="0"/>
              <a:t>.</a:t>
            </a:r>
            <a:endParaRPr lang="en-US" dirty="0"/>
          </a:p>
        </p:txBody>
      </p:sp>
    </p:spTree>
    <p:extLst>
      <p:ext uri="{BB962C8B-B14F-4D97-AF65-F5344CB8AC3E}">
        <p14:creationId xmlns:p14="http://schemas.microsoft.com/office/powerpoint/2010/main" val="175966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Consciousness as a Threshold Phenomenon</a:t>
            </a:r>
            <a:endParaRPr lang="en-US" dirty="0"/>
          </a:p>
        </p:txBody>
      </p:sp>
      <p:sp>
        <p:nvSpPr>
          <p:cNvPr id="2" name="Content Placeholder 1"/>
          <p:cNvSpPr>
            <a:spLocks noGrp="1"/>
          </p:cNvSpPr>
          <p:nvPr>
            <p:ph idx="1"/>
          </p:nvPr>
        </p:nvSpPr>
        <p:spPr/>
        <p:txBody>
          <a:bodyPr/>
          <a:lstStyle/>
          <a:p>
            <a:pPr marL="109728" indent="0">
              <a:buNone/>
            </a:pPr>
            <a:r>
              <a:rPr lang="en-US" dirty="0" smtClean="0"/>
              <a:t>Orang </a:t>
            </a:r>
            <a:r>
              <a:rPr lang="en-US" dirty="0" err="1"/>
              <a:t>hampir</a:t>
            </a:r>
            <a:r>
              <a:rPr lang="en-US" dirty="0"/>
              <a:t> </a:t>
            </a:r>
            <a:r>
              <a:rPr lang="en-US" dirty="0" err="1"/>
              <a:t>tidak</a:t>
            </a:r>
            <a:r>
              <a:rPr lang="en-US" dirty="0"/>
              <a:t> </a:t>
            </a:r>
            <a:r>
              <a:rPr lang="en-US" dirty="0" err="1"/>
              <a:t>pernah</a:t>
            </a:r>
            <a:r>
              <a:rPr lang="en-US" dirty="0"/>
              <a:t> </a:t>
            </a:r>
            <a:r>
              <a:rPr lang="en-US" dirty="0" err="1"/>
              <a:t>mengatakan</a:t>
            </a:r>
            <a:r>
              <a:rPr lang="en-US" dirty="0"/>
              <a:t> </a:t>
            </a:r>
            <a:r>
              <a:rPr lang="en-US" dirty="0" err="1"/>
              <a:t>mereka</a:t>
            </a:r>
            <a:r>
              <a:rPr lang="en-US" dirty="0"/>
              <a:t> </a:t>
            </a:r>
            <a:r>
              <a:rPr lang="en-US" dirty="0" err="1" smtClean="0"/>
              <a:t>sadar</a:t>
            </a:r>
            <a:r>
              <a:rPr lang="en-US" dirty="0" smtClean="0"/>
              <a:t> </a:t>
            </a:r>
            <a:r>
              <a:rPr lang="en-US" dirty="0" err="1" smtClean="0"/>
              <a:t>akan</a:t>
            </a:r>
            <a:r>
              <a:rPr lang="en-US" dirty="0" smtClean="0"/>
              <a:t> </a:t>
            </a:r>
            <a:r>
              <a:rPr lang="en-US" dirty="0" err="1" smtClean="0"/>
              <a:t>sesuatu</a:t>
            </a:r>
            <a:r>
              <a:rPr lang="en-US" dirty="0" smtClean="0"/>
              <a:t>, </a:t>
            </a:r>
            <a:r>
              <a:rPr lang="en-US" dirty="0" err="1" smtClean="0"/>
              <a:t>mungkin</a:t>
            </a:r>
            <a:r>
              <a:rPr lang="en-US" dirty="0" smtClean="0"/>
              <a:t> </a:t>
            </a:r>
            <a:r>
              <a:rPr lang="en-US" dirty="0" err="1" smtClean="0"/>
              <a:t>saja</a:t>
            </a:r>
            <a:r>
              <a:rPr lang="en-US" dirty="0" smtClean="0"/>
              <a:t> </a:t>
            </a:r>
            <a:r>
              <a:rPr lang="en-US" dirty="0" err="1" smtClean="0"/>
              <a:t>kesadaran</a:t>
            </a:r>
            <a:r>
              <a:rPr lang="en-US" dirty="0" smtClean="0"/>
              <a:t> </a:t>
            </a:r>
            <a:r>
              <a:rPr lang="en-US" dirty="0" err="1"/>
              <a:t>adalah</a:t>
            </a:r>
            <a:r>
              <a:rPr lang="en-US" dirty="0"/>
              <a:t> </a:t>
            </a:r>
            <a:r>
              <a:rPr lang="en-US" dirty="0" err="1"/>
              <a:t>fenomena</a:t>
            </a:r>
            <a:r>
              <a:rPr lang="en-US" dirty="0"/>
              <a:t> </a:t>
            </a:r>
            <a:r>
              <a:rPr lang="en-US" dirty="0" err="1"/>
              <a:t>ambang</a:t>
            </a:r>
            <a:r>
              <a:rPr lang="en-US" dirty="0"/>
              <a:t> </a:t>
            </a:r>
            <a:r>
              <a:rPr lang="en-US" dirty="0" err="1"/>
              <a:t>batas</a:t>
            </a:r>
            <a:r>
              <a:rPr lang="en-US" dirty="0"/>
              <a:t>.</a:t>
            </a:r>
          </a:p>
        </p:txBody>
      </p:sp>
    </p:spTree>
    <p:extLst>
      <p:ext uri="{BB962C8B-B14F-4D97-AF65-F5344CB8AC3E}">
        <p14:creationId xmlns:p14="http://schemas.microsoft.com/office/powerpoint/2010/main" val="11797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fate of an Unattended Stimulus</a:t>
            </a:r>
            <a:endParaRPr lang="en-US" dirty="0"/>
          </a:p>
        </p:txBody>
      </p:sp>
      <p:sp>
        <p:nvSpPr>
          <p:cNvPr id="2" name="Content Placeholder 1"/>
          <p:cNvSpPr>
            <a:spLocks noGrp="1"/>
          </p:cNvSpPr>
          <p:nvPr>
            <p:ph idx="1"/>
          </p:nvPr>
        </p:nvSpPr>
        <p:spPr/>
        <p:txBody>
          <a:bodyPr/>
          <a:lstStyle/>
          <a:p>
            <a:pPr marL="109728" indent="0">
              <a:buNone/>
            </a:pPr>
            <a:r>
              <a:rPr lang="en-US" dirty="0" err="1" smtClean="0"/>
              <a:t>Seseorang</a:t>
            </a:r>
            <a:r>
              <a:rPr lang="en-US" dirty="0" smtClean="0"/>
              <a:t> </a:t>
            </a:r>
            <a:r>
              <a:rPr lang="en-US" dirty="0" err="1" smtClean="0"/>
              <a:t>hanya</a:t>
            </a:r>
            <a:r>
              <a:rPr lang="en-US" dirty="0" smtClean="0"/>
              <a:t> </a:t>
            </a:r>
            <a:r>
              <a:rPr lang="en-US" dirty="0" err="1" smtClean="0"/>
              <a:t>akan</a:t>
            </a:r>
            <a:r>
              <a:rPr lang="en-US" dirty="0" smtClean="0"/>
              <a:t> </a:t>
            </a:r>
            <a:r>
              <a:rPr lang="en-US" dirty="0" err="1" smtClean="0"/>
              <a:t>sadar</a:t>
            </a:r>
            <a:r>
              <a:rPr lang="en-US" dirty="0" smtClean="0"/>
              <a:t> </a:t>
            </a:r>
            <a:r>
              <a:rPr lang="en-US" dirty="0" err="1" smtClean="0"/>
              <a:t>mengenai</a:t>
            </a:r>
            <a:r>
              <a:rPr lang="en-US" dirty="0" smtClean="0"/>
              <a:t> </a:t>
            </a:r>
            <a:r>
              <a:rPr lang="en-US" dirty="0" err="1" smtClean="0"/>
              <a:t>sesuatu</a:t>
            </a:r>
            <a:r>
              <a:rPr lang="en-US" dirty="0" smtClean="0"/>
              <a:t> </a:t>
            </a:r>
            <a:r>
              <a:rPr lang="en-US" dirty="0" err="1" smtClean="0"/>
              <a:t>atau</a:t>
            </a:r>
            <a:r>
              <a:rPr lang="en-US" dirty="0" smtClean="0"/>
              <a:t> stimulus yang </a:t>
            </a:r>
            <a:r>
              <a:rPr lang="en-US" dirty="0" err="1" smtClean="0"/>
              <a:t>masuk</a:t>
            </a:r>
            <a:r>
              <a:rPr lang="en-US" dirty="0" smtClean="0"/>
              <a:t> </a:t>
            </a:r>
            <a:r>
              <a:rPr lang="en-US" dirty="0" err="1" smtClean="0"/>
              <a:t>apabila</a:t>
            </a:r>
            <a:r>
              <a:rPr lang="en-US" dirty="0" smtClean="0"/>
              <a:t> </a:t>
            </a:r>
            <a:r>
              <a:rPr lang="en-US" dirty="0" err="1" smtClean="0"/>
              <a:t>mereka</a:t>
            </a:r>
            <a:r>
              <a:rPr lang="en-US" dirty="0" smtClean="0"/>
              <a:t> </a:t>
            </a:r>
            <a:r>
              <a:rPr lang="en-US" dirty="0" err="1" smtClean="0"/>
              <a:t>menganggap</a:t>
            </a:r>
            <a:r>
              <a:rPr lang="en-US" dirty="0" smtClean="0"/>
              <a:t> </a:t>
            </a:r>
            <a:r>
              <a:rPr lang="en-US" dirty="0" err="1" smtClean="0"/>
              <a:t>sesuatu</a:t>
            </a:r>
            <a:r>
              <a:rPr lang="en-US" dirty="0" smtClean="0"/>
              <a:t> </a:t>
            </a:r>
            <a:r>
              <a:rPr lang="en-US" dirty="0" err="1" smtClean="0"/>
              <a:t>itu</a:t>
            </a:r>
            <a:r>
              <a:rPr lang="en-US" dirty="0" smtClean="0"/>
              <a:t> </a:t>
            </a:r>
            <a:r>
              <a:rPr lang="en-US" dirty="0" err="1" smtClean="0"/>
              <a:t>penting</a:t>
            </a:r>
            <a:r>
              <a:rPr lang="en-US" dirty="0" smtClean="0"/>
              <a:t> </a:t>
            </a:r>
            <a:r>
              <a:rPr lang="en-US" dirty="0" err="1" smtClean="0"/>
              <a:t>bagi</a:t>
            </a:r>
            <a:r>
              <a:rPr lang="en-US" dirty="0" smtClean="0"/>
              <a:t> </a:t>
            </a:r>
            <a:r>
              <a:rPr lang="en-US" dirty="0" err="1" smtClean="0"/>
              <a:t>mereka</a:t>
            </a:r>
            <a:r>
              <a:rPr lang="en-US" dirty="0" smtClean="0"/>
              <a:t> </a:t>
            </a:r>
            <a:r>
              <a:rPr lang="en-US" dirty="0" err="1" smtClean="0"/>
              <a:t>dan</a:t>
            </a:r>
            <a:r>
              <a:rPr lang="en-US" dirty="0" smtClean="0"/>
              <a:t> </a:t>
            </a:r>
            <a:r>
              <a:rPr lang="en-US" dirty="0" err="1" smtClean="0"/>
              <a:t>mengabaikan</a:t>
            </a:r>
            <a:r>
              <a:rPr lang="en-US" dirty="0" smtClean="0"/>
              <a:t> stimulus yang lain.</a:t>
            </a:r>
            <a:endParaRPr lang="en-US" dirty="0"/>
          </a:p>
        </p:txBody>
      </p:sp>
    </p:spTree>
    <p:extLst>
      <p:ext uri="{BB962C8B-B14F-4D97-AF65-F5344CB8AC3E}">
        <p14:creationId xmlns:p14="http://schemas.microsoft.com/office/powerpoint/2010/main" val="11023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Timing of Consciousness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052638"/>
            <a:ext cx="7772400"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6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Neglect</a:t>
            </a:r>
            <a:endParaRPr lang="en-US" dirty="0"/>
          </a:p>
        </p:txBody>
      </p:sp>
      <p:sp>
        <p:nvSpPr>
          <p:cNvPr id="2" name="Content Placeholder 1"/>
          <p:cNvSpPr>
            <a:spLocks noGrp="1"/>
          </p:cNvSpPr>
          <p:nvPr>
            <p:ph idx="1"/>
          </p:nvPr>
        </p:nvSpPr>
        <p:spPr/>
        <p:txBody>
          <a:bodyPr/>
          <a:lstStyle/>
          <a:p>
            <a:r>
              <a:rPr lang="id-ID" dirty="0"/>
              <a:t>Penderita kerusakan pada bagian otak kanan memperlihatkan adanya </a:t>
            </a:r>
            <a:r>
              <a:rPr lang="id-ID" b="1" i="1" dirty="0" smtClean="0"/>
              <a:t>spatial neglect </a:t>
            </a:r>
            <a:r>
              <a:rPr lang="id-ID" dirty="0" smtClean="0"/>
              <a:t>yang </a:t>
            </a:r>
            <a:r>
              <a:rPr lang="id-ID" dirty="0"/>
              <a:t>lebih meluas, yaitu kecenderungan untuk mengabaikan sisi kiri tubuh dan sekitarnya atau sisi kiri sebuah objek</a:t>
            </a:r>
            <a:endParaRPr lang="id-ID" dirty="0" smtClean="0"/>
          </a:p>
          <a:p>
            <a:r>
              <a:rPr lang="id-ID" dirty="0"/>
              <a:t>Masalah individu-individu tersebut terletak pada perhatian mereka, bukan pada </a:t>
            </a:r>
            <a:r>
              <a:rPr lang="id-ID" dirty="0" smtClean="0"/>
              <a:t>sensasi.</a:t>
            </a:r>
          </a:p>
          <a:p>
            <a:r>
              <a:rPr lang="id-ID" dirty="0"/>
              <a:t>K</a:t>
            </a:r>
            <a:r>
              <a:rPr lang="id-ID" dirty="0" smtClean="0"/>
              <a:t>esulitan </a:t>
            </a:r>
            <a:r>
              <a:rPr lang="id-ID" dirty="0"/>
              <a:t>mengalihkan ke sisi kiri</a:t>
            </a:r>
            <a:r>
              <a:rPr lang="id-ID" dirty="0" smtClean="0"/>
              <a:t>.</a:t>
            </a:r>
            <a:endParaRPr lang="id-ID" dirty="0"/>
          </a:p>
        </p:txBody>
      </p:sp>
    </p:spTree>
    <p:extLst>
      <p:ext uri="{BB962C8B-B14F-4D97-AF65-F5344CB8AC3E}">
        <p14:creationId xmlns:p14="http://schemas.microsoft.com/office/powerpoint/2010/main" val="102972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5620" y="2866670"/>
            <a:ext cx="7055380" cy="1400530"/>
          </a:xfrm>
        </p:spPr>
        <p:txBody>
          <a:bodyPr anchor="ctr"/>
          <a:lstStyle/>
          <a:p>
            <a:pPr algn="ctr"/>
            <a:r>
              <a:rPr lang="id-ID" dirty="0" smtClean="0"/>
              <a:t>Terima Kasih</a:t>
            </a:r>
            <a:endParaRPr lang="id-ID" dirty="0"/>
          </a:p>
        </p:txBody>
      </p:sp>
    </p:spTree>
    <p:extLst>
      <p:ext uri="{BB962C8B-B14F-4D97-AF65-F5344CB8AC3E}">
        <p14:creationId xmlns:p14="http://schemas.microsoft.com/office/powerpoint/2010/main" val="153284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Lateralization</a:t>
            </a:r>
            <a:endParaRPr lang="id-ID" dirty="0"/>
          </a:p>
        </p:txBody>
      </p:sp>
      <p:sp>
        <p:nvSpPr>
          <p:cNvPr id="4" name="Content Placeholder 2"/>
          <p:cNvSpPr>
            <a:spLocks noGrp="1"/>
          </p:cNvSpPr>
          <p:nvPr>
            <p:ph sz="half" idx="1"/>
          </p:nvPr>
        </p:nvSpPr>
        <p:spPr bwMode="auto">
          <a:xfrm>
            <a:off x="609600" y="1853248"/>
            <a:ext cx="4125300" cy="44030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q"/>
            </a:pPr>
            <a:r>
              <a:rPr lang="en-US" sz="3000" b="1" i="1" dirty="0" smtClean="0">
                <a:latin typeface="Calibri" pitchFamily="34" charset="0"/>
                <a:cs typeface="Calibri" pitchFamily="34" charset="0"/>
              </a:rPr>
              <a:t>Lateralization</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pembagian</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kerja</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antara</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dua</a:t>
            </a:r>
            <a:r>
              <a:rPr lang="id-ID" sz="3000" dirty="0">
                <a:latin typeface="Calibri" pitchFamily="34" charset="0"/>
                <a:cs typeface="Calibri" pitchFamily="34" charset="0"/>
              </a:rPr>
              <a:t> </a:t>
            </a:r>
            <a:r>
              <a:rPr lang="en-US" sz="3000" dirty="0" smtClean="0">
                <a:latin typeface="Calibri" pitchFamily="34" charset="0"/>
                <a:cs typeface="Calibri" pitchFamily="34" charset="0"/>
              </a:rPr>
              <a:t>hemisphere.</a:t>
            </a:r>
          </a:p>
          <a:p>
            <a:pPr>
              <a:buFont typeface="Wingdings" panose="05000000000000000000" pitchFamily="2" charset="2"/>
              <a:buChar char="q"/>
            </a:pPr>
            <a:r>
              <a:rPr lang="en-US" sz="3000" b="1" dirty="0" smtClean="0">
                <a:latin typeface="Calibri" pitchFamily="34" charset="0"/>
                <a:cs typeface="Calibri" pitchFamily="34" charset="0"/>
              </a:rPr>
              <a:t>Corpus callosum</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rangkaian</a:t>
            </a:r>
            <a:r>
              <a:rPr lang="en-US" sz="3000" dirty="0" smtClean="0">
                <a:latin typeface="Calibri" pitchFamily="34" charset="0"/>
                <a:cs typeface="Calibri" pitchFamily="34" charset="0"/>
              </a:rPr>
              <a:t> akson2 y</a:t>
            </a:r>
            <a:r>
              <a:rPr lang="id-ID" sz="3000" dirty="0" smtClean="0">
                <a:latin typeface="Calibri" pitchFamily="34" charset="0"/>
                <a:cs typeface="Calibri" pitchFamily="34" charset="0"/>
              </a:rPr>
              <a:t>an</a:t>
            </a:r>
            <a:r>
              <a:rPr lang="en-US" sz="3000" dirty="0" smtClean="0">
                <a:latin typeface="Calibri" pitchFamily="34" charset="0"/>
                <a:cs typeface="Calibri" pitchFamily="34" charset="0"/>
              </a:rPr>
              <a:t>g </a:t>
            </a:r>
            <a:r>
              <a:rPr lang="en-US" sz="3000" dirty="0" err="1" smtClean="0">
                <a:latin typeface="Calibri" pitchFamily="34" charset="0"/>
                <a:cs typeface="Calibri" pitchFamily="34" charset="0"/>
              </a:rPr>
              <a:t>menghubungkan</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kedua</a:t>
            </a:r>
            <a:r>
              <a:rPr lang="en-US" sz="3000" dirty="0" smtClean="0">
                <a:latin typeface="Calibri" pitchFamily="34" charset="0"/>
                <a:cs typeface="Calibri" pitchFamily="34" charset="0"/>
              </a:rPr>
              <a:t> hemisphere, s</a:t>
            </a:r>
            <a:r>
              <a:rPr lang="id-ID" sz="3000" dirty="0" smtClean="0">
                <a:latin typeface="Calibri" pitchFamily="34" charset="0"/>
                <a:cs typeface="Calibri" pitchFamily="34" charset="0"/>
              </a:rPr>
              <a:t>e</a:t>
            </a:r>
            <a:r>
              <a:rPr lang="en-US" sz="3000" dirty="0" smtClean="0">
                <a:latin typeface="Calibri" pitchFamily="34" charset="0"/>
                <a:cs typeface="Calibri" pitchFamily="34" charset="0"/>
              </a:rPr>
              <a:t>h</a:t>
            </a:r>
            <a:r>
              <a:rPr lang="id-ID" sz="3000" dirty="0" smtClean="0">
                <a:latin typeface="Calibri" pitchFamily="34" charset="0"/>
                <a:cs typeface="Calibri" pitchFamily="34" charset="0"/>
              </a:rPr>
              <a:t>ing</a:t>
            </a:r>
            <a:r>
              <a:rPr lang="en-US" sz="3000" dirty="0" smtClean="0">
                <a:latin typeface="Calibri" pitchFamily="34" charset="0"/>
                <a:cs typeface="Calibri" pitchFamily="34" charset="0"/>
              </a:rPr>
              <a:t>g</a:t>
            </a:r>
            <a:r>
              <a:rPr lang="id-ID" sz="3000" dirty="0" smtClean="0">
                <a:latin typeface="Calibri" pitchFamily="34" charset="0"/>
                <a:cs typeface="Calibri" pitchFamily="34" charset="0"/>
              </a:rPr>
              <a:t>a</a:t>
            </a:r>
            <a:r>
              <a:rPr lang="en-US" sz="3000" dirty="0" smtClean="0">
                <a:latin typeface="Calibri" pitchFamily="34" charset="0"/>
                <a:cs typeface="Calibri" pitchFamily="34" charset="0"/>
              </a:rPr>
              <a:t> hemisphere d</a:t>
            </a:r>
            <a:r>
              <a:rPr lang="id-ID" sz="3000" dirty="0" smtClean="0">
                <a:latin typeface="Calibri" pitchFamily="34" charset="0"/>
                <a:cs typeface="Calibri" pitchFamily="34" charset="0"/>
              </a:rPr>
              <a:t>a</a:t>
            </a:r>
            <a:r>
              <a:rPr lang="en-US" sz="3000" dirty="0" smtClean="0">
                <a:latin typeface="Calibri" pitchFamily="34" charset="0"/>
                <a:cs typeface="Calibri" pitchFamily="34" charset="0"/>
              </a:rPr>
              <a:t>p</a:t>
            </a:r>
            <a:r>
              <a:rPr lang="id-ID" sz="3000" dirty="0" smtClean="0">
                <a:latin typeface="Calibri" pitchFamily="34" charset="0"/>
                <a:cs typeface="Calibri" pitchFamily="34" charset="0"/>
              </a:rPr>
              <a:t>a</a:t>
            </a:r>
            <a:r>
              <a:rPr lang="en-US" sz="3000" dirty="0" smtClean="0">
                <a:latin typeface="Calibri" pitchFamily="34" charset="0"/>
                <a:cs typeface="Calibri" pitchFamily="34" charset="0"/>
              </a:rPr>
              <a:t>t </a:t>
            </a:r>
            <a:r>
              <a:rPr lang="en-US" sz="3000" dirty="0" err="1" smtClean="0">
                <a:latin typeface="Calibri" pitchFamily="34" charset="0"/>
                <a:cs typeface="Calibri" pitchFamily="34" charset="0"/>
              </a:rPr>
              <a:t>menerima</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informasi</a:t>
            </a:r>
            <a:r>
              <a:rPr lang="en-US" sz="3000" dirty="0" smtClean="0">
                <a:latin typeface="Calibri" pitchFamily="34" charset="0"/>
                <a:cs typeface="Calibri" pitchFamily="34" charset="0"/>
              </a:rPr>
              <a:t> d</a:t>
            </a:r>
            <a:r>
              <a:rPr lang="id-ID" sz="3000" dirty="0" smtClean="0">
                <a:latin typeface="Calibri" pitchFamily="34" charset="0"/>
                <a:cs typeface="Calibri" pitchFamily="34" charset="0"/>
              </a:rPr>
              <a:t>a</a:t>
            </a:r>
            <a:r>
              <a:rPr lang="en-US" sz="3000" dirty="0" smtClean="0">
                <a:latin typeface="Calibri" pitchFamily="34" charset="0"/>
                <a:cs typeface="Calibri" pitchFamily="34" charset="0"/>
              </a:rPr>
              <a:t>r</a:t>
            </a:r>
            <a:r>
              <a:rPr lang="id-ID" sz="3000" dirty="0" smtClean="0">
                <a:latin typeface="Calibri" pitchFamily="34" charset="0"/>
                <a:cs typeface="Calibri" pitchFamily="34" charset="0"/>
              </a:rPr>
              <a:t>i</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dua</a:t>
            </a:r>
            <a:r>
              <a:rPr lang="en-US" sz="3000" dirty="0" smtClean="0">
                <a:latin typeface="Calibri" pitchFamily="34" charset="0"/>
                <a:cs typeface="Calibri" pitchFamily="34" charset="0"/>
              </a:rPr>
              <a:t> </a:t>
            </a:r>
            <a:r>
              <a:rPr lang="en-US" sz="3000" dirty="0" err="1" smtClean="0">
                <a:latin typeface="Calibri" pitchFamily="34" charset="0"/>
                <a:cs typeface="Calibri" pitchFamily="34" charset="0"/>
              </a:rPr>
              <a:t>sisi</a:t>
            </a:r>
            <a:r>
              <a:rPr lang="en-US" sz="3000" dirty="0" smtClean="0">
                <a:latin typeface="Calibri" pitchFamily="34" charset="0"/>
                <a:cs typeface="Calibri" pitchFamily="34" charset="0"/>
              </a:rPr>
              <a:t>.</a:t>
            </a:r>
            <a:r>
              <a:rPr lang="id-ID" sz="2800" dirty="0"/>
              <a:t> </a:t>
            </a:r>
            <a:endParaRPr lang="en-US" sz="3000" dirty="0">
              <a:latin typeface="Calibri" pitchFamily="34" charset="0"/>
              <a:cs typeface="Calibri" pitchFamily="34" charset="0"/>
            </a:endParaRPr>
          </a:p>
        </p:txBody>
      </p:sp>
      <p:pic>
        <p:nvPicPr>
          <p:cNvPr id="6" name="Content Placeholder 5" descr="corpus-callosum-of-the-brain.jpg"/>
          <p:cNvPicPr>
            <a:picLocks noGrp="1" noChangeAspect="1"/>
          </p:cNvPicPr>
          <p:nvPr>
            <p:ph sz="half" idx="2"/>
          </p:nvPr>
        </p:nvPicPr>
        <p:blipFill>
          <a:blip r:embed="rId2"/>
          <a:stretch>
            <a:fillRect/>
          </a:stretch>
        </p:blipFill>
        <p:spPr>
          <a:xfrm>
            <a:off x="5270590" y="1929448"/>
            <a:ext cx="3298825" cy="4090352"/>
          </a:xfrm>
          <a:prstGeom prst="rect">
            <a:avLst/>
          </a:prstGeom>
        </p:spPr>
      </p:pic>
    </p:spTree>
    <p:extLst>
      <p:ext uri="{BB962C8B-B14F-4D97-AF65-F5344CB8AC3E}">
        <p14:creationId xmlns:p14="http://schemas.microsoft.com/office/powerpoint/2010/main" val="200804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The Left and Right Hemispheres</a:t>
            </a:r>
            <a:endParaRPr lang="en-US" dirty="0"/>
          </a:p>
        </p:txBody>
      </p:sp>
      <p:sp>
        <p:nvSpPr>
          <p:cNvPr id="3" name="Content Placeholder 2"/>
          <p:cNvSpPr>
            <a:spLocks noGrp="1"/>
          </p:cNvSpPr>
          <p:nvPr>
            <p:ph sz="half" idx="1"/>
          </p:nvPr>
        </p:nvSpPr>
        <p:spPr>
          <a:xfrm>
            <a:off x="609600" y="2060576"/>
            <a:ext cx="3591900" cy="4195763"/>
          </a:xfrm>
        </p:spPr>
        <p:txBody>
          <a:bodyPr>
            <a:normAutofit fontScale="92500"/>
          </a:bodyPr>
          <a:lstStyle/>
          <a:p>
            <a:r>
              <a:rPr lang="id-ID" sz="2300" dirty="0" smtClean="0"/>
              <a:t>Belahan otak sebelah kiri terhubung dengan reseptor pada kulit dan otot-otot yang berada di sisi tubuh sebelah kanan.</a:t>
            </a:r>
          </a:p>
          <a:p>
            <a:r>
              <a:rPr lang="id-ID" sz="2300" dirty="0" smtClean="0"/>
              <a:t>Belahan otak sebelah kanan terhubung dengan reseptor pada kulit dan otot-otot yang berada di sisi tubuh sebelah kiri.</a:t>
            </a:r>
            <a:endParaRPr lang="en-US" sz="2300" dirty="0"/>
          </a:p>
        </p:txBody>
      </p:sp>
      <p:pic>
        <p:nvPicPr>
          <p:cNvPr id="9" name="Content Placeholder 8" descr="otak kanan kiri www.hidupmu.co.tv.jpg"/>
          <p:cNvPicPr>
            <a:picLocks noGrp="1" noChangeAspect="1"/>
          </p:cNvPicPr>
          <p:nvPr>
            <p:ph sz="half" idx="2"/>
          </p:nvPr>
        </p:nvPicPr>
        <p:blipFill>
          <a:blip r:embed="rId2"/>
          <a:stretch>
            <a:fillRect/>
          </a:stretch>
        </p:blipFill>
        <p:spPr>
          <a:xfrm>
            <a:off x="4648200" y="2060576"/>
            <a:ext cx="3820905" cy="41957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400" dirty="0" smtClean="0"/>
              <a:t>Visual and Auditory Connections to the Hemispheres</a:t>
            </a:r>
            <a:endParaRPr lang="en-US" sz="3400" dirty="0"/>
          </a:p>
        </p:txBody>
      </p:sp>
      <p:sp>
        <p:nvSpPr>
          <p:cNvPr id="6" name="Text Placeholder 5"/>
          <p:cNvSpPr>
            <a:spLocks noGrp="1"/>
          </p:cNvSpPr>
          <p:nvPr>
            <p:ph type="body" idx="1"/>
          </p:nvPr>
        </p:nvSpPr>
        <p:spPr>
          <a:xfrm>
            <a:off x="711537" y="1905000"/>
            <a:ext cx="3414275" cy="576262"/>
          </a:xfrm>
        </p:spPr>
        <p:txBody>
          <a:bodyPr/>
          <a:lstStyle/>
          <a:p>
            <a:pPr algn="ctr"/>
            <a:r>
              <a:rPr lang="id-ID" dirty="0" smtClean="0"/>
              <a:t>Visual</a:t>
            </a:r>
            <a:endParaRPr lang="id-ID"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538" y="2514600"/>
            <a:ext cx="3414274" cy="3741738"/>
          </a:xfrm>
        </p:spPr>
      </p:pic>
      <p:sp>
        <p:nvSpPr>
          <p:cNvPr id="8" name="Text Placeholder 7"/>
          <p:cNvSpPr>
            <a:spLocks noGrp="1"/>
          </p:cNvSpPr>
          <p:nvPr>
            <p:ph type="body" sz="quarter" idx="3"/>
          </p:nvPr>
        </p:nvSpPr>
        <p:spPr>
          <a:xfrm>
            <a:off x="4241976" y="1905000"/>
            <a:ext cx="4216224" cy="576262"/>
          </a:xfrm>
        </p:spPr>
        <p:txBody>
          <a:bodyPr/>
          <a:lstStyle/>
          <a:p>
            <a:pPr algn="ctr"/>
            <a:r>
              <a:rPr lang="id-ID" dirty="0" smtClean="0"/>
              <a:t>Auditory</a:t>
            </a:r>
            <a:endParaRPr lang="id-ID" dirty="0"/>
          </a:p>
        </p:txBody>
      </p:sp>
      <p:sp>
        <p:nvSpPr>
          <p:cNvPr id="9" name="Content Placeholder 8"/>
          <p:cNvSpPr>
            <a:spLocks noGrp="1"/>
          </p:cNvSpPr>
          <p:nvPr>
            <p:ph sz="quarter" idx="4"/>
          </p:nvPr>
        </p:nvSpPr>
        <p:spPr>
          <a:xfrm>
            <a:off x="4241976" y="2514600"/>
            <a:ext cx="4216224" cy="3741738"/>
          </a:xfrm>
        </p:spPr>
        <p:txBody>
          <a:bodyPr>
            <a:normAutofit fontScale="85000" lnSpcReduction="20000"/>
          </a:bodyPr>
          <a:lstStyle/>
          <a:p>
            <a:pPr lvl="1">
              <a:buSzPct val="100000"/>
              <a:buFont typeface="Wingdings" panose="05000000000000000000" pitchFamily="2" charset="2"/>
              <a:buChar char="q"/>
            </a:pPr>
            <a:r>
              <a:rPr lang="en-US" sz="3000" dirty="0" err="1">
                <a:latin typeface="Calibri" pitchFamily="34" charset="0"/>
              </a:rPr>
              <a:t>Sistem</a:t>
            </a:r>
            <a:r>
              <a:rPr lang="en-US" sz="3000" dirty="0">
                <a:latin typeface="Calibri" pitchFamily="34" charset="0"/>
              </a:rPr>
              <a:t> auditory </a:t>
            </a:r>
            <a:r>
              <a:rPr lang="en-US" sz="3000" dirty="0" err="1">
                <a:latin typeface="Calibri" pitchFamily="34" charset="0"/>
              </a:rPr>
              <a:t>manusia</a:t>
            </a:r>
            <a:r>
              <a:rPr lang="en-US" sz="3000" dirty="0">
                <a:latin typeface="Calibri" pitchFamily="34" charset="0"/>
              </a:rPr>
              <a:t> </a:t>
            </a:r>
            <a:r>
              <a:rPr lang="en-US" sz="3000" dirty="0" err="1">
                <a:latin typeface="Calibri" pitchFamily="34" charset="0"/>
              </a:rPr>
              <a:t>menerima</a:t>
            </a:r>
            <a:r>
              <a:rPr lang="en-US" sz="3000" dirty="0">
                <a:latin typeface="Calibri" pitchFamily="34" charset="0"/>
              </a:rPr>
              <a:t> </a:t>
            </a:r>
            <a:r>
              <a:rPr lang="en-US" sz="3000" dirty="0" err="1">
                <a:latin typeface="Calibri" pitchFamily="34" charset="0"/>
              </a:rPr>
              <a:t>informasi</a:t>
            </a:r>
            <a:r>
              <a:rPr lang="en-US" sz="3000" dirty="0">
                <a:latin typeface="Calibri" pitchFamily="34" charset="0"/>
              </a:rPr>
              <a:t> </a:t>
            </a:r>
            <a:r>
              <a:rPr lang="en-US" sz="3000" dirty="0" smtClean="0">
                <a:latin typeface="Calibri" pitchFamily="34" charset="0"/>
              </a:rPr>
              <a:t>p</a:t>
            </a:r>
            <a:r>
              <a:rPr lang="id-ID" sz="3000" dirty="0" smtClean="0">
                <a:latin typeface="Calibri" pitchFamily="34" charset="0"/>
              </a:rPr>
              <a:t>ada</a:t>
            </a:r>
            <a:r>
              <a:rPr lang="en-US" sz="3000" dirty="0" smtClean="0">
                <a:latin typeface="Calibri" pitchFamily="34" charset="0"/>
              </a:rPr>
              <a:t> </a:t>
            </a:r>
            <a:r>
              <a:rPr lang="en-US" sz="3000" dirty="0" err="1">
                <a:latin typeface="Calibri" pitchFamily="34" charset="0"/>
              </a:rPr>
              <a:t>kedua</a:t>
            </a:r>
            <a:r>
              <a:rPr lang="en-US" sz="3000" dirty="0">
                <a:latin typeface="Calibri" pitchFamily="34" charset="0"/>
              </a:rPr>
              <a:t> </a:t>
            </a:r>
            <a:r>
              <a:rPr lang="en-US" sz="3000" dirty="0" err="1">
                <a:latin typeface="Calibri" pitchFamily="34" charset="0"/>
              </a:rPr>
              <a:t>telinga</a:t>
            </a:r>
            <a:r>
              <a:rPr lang="en-US" sz="3000" dirty="0">
                <a:latin typeface="Calibri" pitchFamily="34" charset="0"/>
              </a:rPr>
              <a:t> </a:t>
            </a:r>
            <a:r>
              <a:rPr lang="en-US" sz="3000" dirty="0" err="1">
                <a:latin typeface="Calibri" pitchFamily="34" charset="0"/>
              </a:rPr>
              <a:t>menuju</a:t>
            </a:r>
            <a:r>
              <a:rPr lang="en-US" sz="3000" dirty="0">
                <a:latin typeface="Calibri" pitchFamily="34" charset="0"/>
              </a:rPr>
              <a:t> </a:t>
            </a:r>
            <a:r>
              <a:rPr lang="en-US" sz="3000" dirty="0" err="1">
                <a:latin typeface="Calibri" pitchFamily="34" charset="0"/>
              </a:rPr>
              <a:t>kedua</a:t>
            </a:r>
            <a:r>
              <a:rPr lang="en-US" sz="3000" dirty="0">
                <a:latin typeface="Calibri" pitchFamily="34" charset="0"/>
              </a:rPr>
              <a:t> </a:t>
            </a:r>
            <a:r>
              <a:rPr lang="en-US" sz="3000" dirty="0" err="1">
                <a:latin typeface="Calibri" pitchFamily="34" charset="0"/>
              </a:rPr>
              <a:t>sisi</a:t>
            </a:r>
            <a:r>
              <a:rPr lang="en-US" sz="3000" dirty="0">
                <a:latin typeface="Calibri" pitchFamily="34" charset="0"/>
              </a:rPr>
              <a:t> </a:t>
            </a:r>
            <a:r>
              <a:rPr lang="en-US" sz="3000" dirty="0" err="1">
                <a:latin typeface="Calibri" pitchFamily="34" charset="0"/>
              </a:rPr>
              <a:t>belahan</a:t>
            </a:r>
            <a:r>
              <a:rPr lang="en-US" sz="3000" dirty="0">
                <a:latin typeface="Calibri" pitchFamily="34" charset="0"/>
              </a:rPr>
              <a:t> </a:t>
            </a:r>
            <a:r>
              <a:rPr lang="en-US" sz="3000" dirty="0" err="1">
                <a:latin typeface="Calibri" pitchFamily="34" charset="0"/>
              </a:rPr>
              <a:t>otak</a:t>
            </a:r>
            <a:r>
              <a:rPr lang="en-US" sz="3000" dirty="0">
                <a:latin typeface="Calibri" pitchFamily="34" charset="0"/>
              </a:rPr>
              <a:t>.</a:t>
            </a:r>
          </a:p>
          <a:p>
            <a:pPr lvl="1">
              <a:buSzPct val="100000"/>
              <a:buFont typeface="Wingdings" panose="05000000000000000000" pitchFamily="2" charset="2"/>
              <a:buChar char="q"/>
            </a:pPr>
            <a:r>
              <a:rPr lang="en-US" sz="3000" dirty="0">
                <a:latin typeface="Calibri" pitchFamily="34" charset="0"/>
              </a:rPr>
              <a:t>Masing2 </a:t>
            </a:r>
            <a:r>
              <a:rPr lang="en-US" sz="3000" dirty="0" err="1">
                <a:latin typeface="Calibri" pitchFamily="34" charset="0"/>
              </a:rPr>
              <a:t>belahan</a:t>
            </a:r>
            <a:r>
              <a:rPr lang="en-US" sz="3000" dirty="0">
                <a:latin typeface="Calibri" pitchFamily="34" charset="0"/>
              </a:rPr>
              <a:t> </a:t>
            </a:r>
            <a:r>
              <a:rPr lang="en-US" sz="3000" dirty="0" err="1">
                <a:latin typeface="Calibri" pitchFamily="34" charset="0"/>
              </a:rPr>
              <a:t>otak</a:t>
            </a:r>
            <a:r>
              <a:rPr lang="en-US" sz="3000" dirty="0">
                <a:latin typeface="Calibri" pitchFamily="34" charset="0"/>
              </a:rPr>
              <a:t> </a:t>
            </a:r>
            <a:r>
              <a:rPr lang="en-US" sz="3000" dirty="0" err="1">
                <a:latin typeface="Calibri" pitchFamily="34" charset="0"/>
              </a:rPr>
              <a:t>memperhatikan</a:t>
            </a:r>
            <a:r>
              <a:rPr lang="en-US" sz="3000" dirty="0">
                <a:latin typeface="Calibri" pitchFamily="34" charset="0"/>
              </a:rPr>
              <a:t> </a:t>
            </a:r>
            <a:r>
              <a:rPr lang="en-US" sz="3000" dirty="0" err="1">
                <a:latin typeface="Calibri" pitchFamily="34" charset="0"/>
              </a:rPr>
              <a:t>informasi</a:t>
            </a:r>
            <a:r>
              <a:rPr lang="en-US" sz="3000" dirty="0">
                <a:latin typeface="Calibri" pitchFamily="34" charset="0"/>
              </a:rPr>
              <a:t> </a:t>
            </a:r>
            <a:r>
              <a:rPr lang="en-US" sz="3000" dirty="0" smtClean="0">
                <a:latin typeface="Calibri" pitchFamily="34" charset="0"/>
              </a:rPr>
              <a:t>d</a:t>
            </a:r>
            <a:r>
              <a:rPr lang="id-ID" sz="3000" dirty="0" smtClean="0">
                <a:latin typeface="Calibri" pitchFamily="34" charset="0"/>
              </a:rPr>
              <a:t>a</a:t>
            </a:r>
            <a:r>
              <a:rPr lang="en-US" sz="3000" dirty="0" smtClean="0">
                <a:latin typeface="Calibri" pitchFamily="34" charset="0"/>
              </a:rPr>
              <a:t>r</a:t>
            </a:r>
            <a:r>
              <a:rPr lang="id-ID" sz="3000" dirty="0" smtClean="0">
                <a:latin typeface="Calibri" pitchFamily="34" charset="0"/>
              </a:rPr>
              <a:t>i</a:t>
            </a:r>
            <a:r>
              <a:rPr lang="en-US" sz="3000" dirty="0" smtClean="0">
                <a:latin typeface="Calibri" pitchFamily="34" charset="0"/>
              </a:rPr>
              <a:t> </a:t>
            </a:r>
            <a:r>
              <a:rPr lang="en-US" sz="3000" dirty="0" err="1">
                <a:latin typeface="Calibri" pitchFamily="34" charset="0"/>
              </a:rPr>
              <a:t>telinga</a:t>
            </a:r>
            <a:r>
              <a:rPr lang="en-US" sz="3000" dirty="0">
                <a:latin typeface="Calibri" pitchFamily="34" charset="0"/>
              </a:rPr>
              <a:t>, </a:t>
            </a:r>
            <a:r>
              <a:rPr lang="en-US" sz="3000" dirty="0" smtClean="0">
                <a:latin typeface="Calibri" pitchFamily="34" charset="0"/>
              </a:rPr>
              <a:t>s</a:t>
            </a:r>
            <a:r>
              <a:rPr lang="id-ID" sz="3000" dirty="0" smtClean="0">
                <a:latin typeface="Calibri" pitchFamily="34" charset="0"/>
              </a:rPr>
              <a:t>e</a:t>
            </a:r>
            <a:r>
              <a:rPr lang="en-US" sz="3000" dirty="0" smtClean="0">
                <a:latin typeface="Calibri" pitchFamily="34" charset="0"/>
              </a:rPr>
              <a:t>c</a:t>
            </a:r>
            <a:r>
              <a:rPr lang="id-ID" sz="3000" dirty="0" smtClean="0">
                <a:latin typeface="Calibri" pitchFamily="34" charset="0"/>
              </a:rPr>
              <a:t>a</a:t>
            </a:r>
            <a:r>
              <a:rPr lang="en-US" sz="3000" dirty="0" smtClean="0">
                <a:latin typeface="Calibri" pitchFamily="34" charset="0"/>
              </a:rPr>
              <a:t>r</a:t>
            </a:r>
            <a:r>
              <a:rPr lang="id-ID" sz="3000" dirty="0" smtClean="0">
                <a:latin typeface="Calibri" pitchFamily="34" charset="0"/>
              </a:rPr>
              <a:t>a</a:t>
            </a:r>
            <a:r>
              <a:rPr lang="en-US" sz="3000" dirty="0" smtClean="0">
                <a:latin typeface="Calibri" pitchFamily="34" charset="0"/>
              </a:rPr>
              <a:t> </a:t>
            </a:r>
            <a:r>
              <a:rPr lang="en-US" sz="3000" dirty="0" err="1">
                <a:latin typeface="Calibri" pitchFamily="34" charset="0"/>
              </a:rPr>
              <a:t>bertolakbelakang</a:t>
            </a:r>
            <a:r>
              <a:rPr lang="en-US" sz="3000" dirty="0">
                <a:latin typeface="Calibri" pitchFamily="34" charset="0"/>
              </a:rPr>
              <a:t>.</a:t>
            </a:r>
            <a:endParaRPr lang="id-ID" dirty="0"/>
          </a:p>
        </p:txBody>
      </p:sp>
      <p:sp>
        <p:nvSpPr>
          <p:cNvPr id="4" name="Content Placeholder 2"/>
          <p:cNvSpPr txBox="1">
            <a:spLocks/>
          </p:cNvSpPr>
          <p:nvPr/>
        </p:nvSpPr>
        <p:spPr>
          <a:xfrm>
            <a:off x="827700" y="2060576"/>
            <a:ext cx="3298113" cy="4195763"/>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3" charset="2"/>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Cutting the Corpus Collosum</a:t>
            </a:r>
            <a:endParaRPr lang="en-US" dirty="0"/>
          </a:p>
        </p:txBody>
      </p:sp>
      <p:sp>
        <p:nvSpPr>
          <p:cNvPr id="3" name="Content Placeholder 2"/>
          <p:cNvSpPr>
            <a:spLocks noGrp="1"/>
          </p:cNvSpPr>
          <p:nvPr>
            <p:ph idx="1"/>
          </p:nvPr>
        </p:nvSpPr>
        <p:spPr/>
        <p:txBody>
          <a:bodyPr/>
          <a:lstStyle/>
          <a:p>
            <a:r>
              <a:rPr lang="id-ID" dirty="0" smtClean="0"/>
              <a:t>Kerusakan pada </a:t>
            </a:r>
            <a:r>
              <a:rPr lang="id-ID" b="1" dirty="0" smtClean="0"/>
              <a:t>corpus callosum </a:t>
            </a:r>
            <a:r>
              <a:rPr lang="id-ID" dirty="0" smtClean="0"/>
              <a:t>mempengaruhi kedua belah otak untuk bertukar informasi.</a:t>
            </a:r>
          </a:p>
          <a:p>
            <a:r>
              <a:rPr lang="id-ID" dirty="0" smtClean="0"/>
              <a:t>Orang yang mengalami operasi pada </a:t>
            </a:r>
            <a:r>
              <a:rPr lang="id-ID" b="1" dirty="0" smtClean="0"/>
              <a:t>corpus callosum </a:t>
            </a:r>
            <a:r>
              <a:rPr lang="id-ID" dirty="0" smtClean="0"/>
              <a:t> dikenal sebagai </a:t>
            </a:r>
            <a:r>
              <a:rPr lang="id-ID" b="1" i="1" dirty="0" smtClean="0"/>
              <a:t>Split-Brain People.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300" dirty="0" smtClean="0"/>
              <a:t>Split Hemispheres: Competition and Cooperation</a:t>
            </a:r>
            <a:endParaRPr lang="en-US" sz="3300" dirty="0"/>
          </a:p>
        </p:txBody>
      </p:sp>
      <p:sp>
        <p:nvSpPr>
          <p:cNvPr id="3" name="Content Placeholder 2"/>
          <p:cNvSpPr>
            <a:spLocks noGrp="1"/>
          </p:cNvSpPr>
          <p:nvPr>
            <p:ph sz="half" idx="1"/>
          </p:nvPr>
        </p:nvSpPr>
        <p:spPr>
          <a:xfrm>
            <a:off x="827700" y="2060577"/>
            <a:ext cx="7325700" cy="1139823"/>
          </a:xfrm>
        </p:spPr>
        <p:txBody>
          <a:bodyPr numCol="1">
            <a:normAutofit fontScale="25000" lnSpcReduction="20000"/>
          </a:bodyPr>
          <a:lstStyle/>
          <a:p>
            <a:r>
              <a:rPr lang="id-ID" sz="7400" dirty="0" smtClean="0"/>
              <a:t>Setiap bagian otak dari pada orang yang mengalami Split-Brain memproses informasi secara terpisah.</a:t>
            </a:r>
            <a:endParaRPr lang="en-US" sz="7400" dirty="0"/>
          </a:p>
          <a:p>
            <a:r>
              <a:rPr lang="en-US" sz="7400" dirty="0" err="1" smtClean="0"/>
              <a:t>Pada</a:t>
            </a:r>
            <a:r>
              <a:rPr lang="en-US" sz="7400" dirty="0" smtClean="0"/>
              <a:t> </a:t>
            </a:r>
            <a:r>
              <a:rPr lang="en-US" sz="7400" dirty="0" err="1" smtClean="0"/>
              <a:t>situasi</a:t>
            </a:r>
            <a:r>
              <a:rPr lang="en-US" sz="7400" dirty="0" smtClean="0"/>
              <a:t> lain, </a:t>
            </a:r>
            <a:r>
              <a:rPr lang="en-US" sz="7400" dirty="0" err="1" smtClean="0"/>
              <a:t>kedua</a:t>
            </a:r>
            <a:r>
              <a:rPr lang="en-US" sz="7400" dirty="0" smtClean="0"/>
              <a:t> </a:t>
            </a:r>
            <a:r>
              <a:rPr lang="en-US" sz="7400" dirty="0" err="1" smtClean="0"/>
              <a:t>belahan</a:t>
            </a:r>
            <a:r>
              <a:rPr lang="en-US" sz="7400" dirty="0" smtClean="0"/>
              <a:t> </a:t>
            </a:r>
            <a:r>
              <a:rPr lang="en-US" sz="7400" dirty="0" err="1" smtClean="0"/>
              <a:t>otak</a:t>
            </a:r>
            <a:r>
              <a:rPr lang="en-US" sz="7400" dirty="0" smtClean="0"/>
              <a:t> </a:t>
            </a:r>
            <a:r>
              <a:rPr lang="en-US" sz="7400" dirty="0" err="1" smtClean="0"/>
              <a:t>belajar</a:t>
            </a:r>
            <a:r>
              <a:rPr lang="en-US" sz="7400" dirty="0" smtClean="0"/>
              <a:t> </a:t>
            </a:r>
            <a:r>
              <a:rPr lang="en-US" sz="7400" dirty="0" err="1" smtClean="0"/>
              <a:t>untuk</a:t>
            </a:r>
            <a:r>
              <a:rPr lang="en-US" sz="7400" dirty="0" smtClean="0"/>
              <a:t> </a:t>
            </a:r>
            <a:r>
              <a:rPr lang="en-US" sz="7400" dirty="0" err="1" smtClean="0"/>
              <a:t>bekerja</a:t>
            </a:r>
            <a:r>
              <a:rPr lang="en-US" sz="7400" dirty="0" smtClean="0"/>
              <a:t> </a:t>
            </a:r>
            <a:r>
              <a:rPr lang="en-US" sz="7400" dirty="0" err="1" smtClean="0"/>
              <a:t>sama</a:t>
            </a:r>
            <a:r>
              <a:rPr lang="en-US" sz="7400" dirty="0" smtClean="0"/>
              <a:t>.</a:t>
            </a:r>
          </a:p>
          <a:p>
            <a:pPr marL="0" indent="0" algn="ctr">
              <a:buNone/>
            </a:pPr>
            <a:endParaRPr lang="en-US" sz="3600" dirty="0" smtClean="0"/>
          </a:p>
          <a:p>
            <a:pPr marL="0" indent="0" algn="ctr">
              <a:buNone/>
            </a:pPr>
            <a:endParaRPr lang="en-US" sz="3600" b="1" dirty="0" smtClean="0"/>
          </a:p>
          <a:p>
            <a:pPr marL="0" indent="0" algn="ctr">
              <a:buNone/>
            </a:pPr>
            <a:endParaRPr lang="en-US" dirty="0" smtClean="0"/>
          </a:p>
        </p:txBody>
      </p:sp>
      <p:sp>
        <p:nvSpPr>
          <p:cNvPr id="18" name="Content Placeholder 17"/>
          <p:cNvSpPr>
            <a:spLocks noGrp="1"/>
          </p:cNvSpPr>
          <p:nvPr>
            <p:ph sz="half" idx="2"/>
          </p:nvPr>
        </p:nvSpPr>
        <p:spPr>
          <a:xfrm>
            <a:off x="1219200" y="3505200"/>
            <a:ext cx="6549490" cy="2819400"/>
          </a:xfrm>
        </p:spPr>
        <p:txBody>
          <a:bodyPr numCol="2">
            <a:noAutofit/>
          </a:bodyPr>
          <a:lstStyle/>
          <a:p>
            <a:pPr marL="0" indent="0" algn="ctr">
              <a:buNone/>
            </a:pPr>
            <a:r>
              <a:rPr lang="en-US" sz="2000" b="1" dirty="0"/>
              <a:t>Medan </a:t>
            </a:r>
            <a:r>
              <a:rPr lang="en-US" sz="2000" b="1" dirty="0" err="1"/>
              <a:t>penglihatan</a:t>
            </a:r>
            <a:r>
              <a:rPr lang="en-US" sz="2000" b="1" dirty="0"/>
              <a:t> </a:t>
            </a:r>
            <a:r>
              <a:rPr lang="en-US" sz="2000" b="1" dirty="0" err="1"/>
              <a:t>kiri</a:t>
            </a:r>
            <a:endParaRPr lang="en-US" sz="2000" b="1" dirty="0"/>
          </a:p>
          <a:p>
            <a:pPr marL="0" indent="0" algn="ctr">
              <a:buNone/>
            </a:pPr>
            <a:r>
              <a:rPr lang="en-US" sz="2000" b="1" dirty="0"/>
              <a:t>(</a:t>
            </a:r>
            <a:r>
              <a:rPr lang="en-US" sz="2000" b="1" dirty="0" err="1"/>
              <a:t>belahan</a:t>
            </a:r>
            <a:r>
              <a:rPr lang="en-US" sz="2000" b="1" dirty="0"/>
              <a:t> </a:t>
            </a:r>
            <a:r>
              <a:rPr lang="en-US" sz="2000" b="1" dirty="0" err="1"/>
              <a:t>otak</a:t>
            </a:r>
            <a:r>
              <a:rPr lang="en-US" sz="2000" b="1" dirty="0"/>
              <a:t> </a:t>
            </a:r>
            <a:r>
              <a:rPr lang="en-US" sz="2000" b="1" dirty="0" err="1"/>
              <a:t>kanan</a:t>
            </a:r>
            <a:r>
              <a:rPr lang="en-US" sz="2000" b="1" dirty="0"/>
              <a:t>)</a:t>
            </a:r>
          </a:p>
          <a:p>
            <a:pPr marL="0" indent="0" algn="ctr">
              <a:buNone/>
            </a:pPr>
            <a:r>
              <a:rPr lang="en-US" sz="2000" b="1" dirty="0"/>
              <a:t>Hot </a:t>
            </a:r>
          </a:p>
          <a:p>
            <a:pPr marL="0" indent="0" algn="ctr">
              <a:buNone/>
            </a:pPr>
            <a:r>
              <a:rPr lang="en-US" sz="2000" b="1" dirty="0"/>
              <a:t>Honey</a:t>
            </a:r>
          </a:p>
          <a:p>
            <a:pPr marL="0" indent="0" algn="ctr">
              <a:buNone/>
            </a:pPr>
            <a:r>
              <a:rPr lang="en-US" sz="2000" b="1" dirty="0"/>
              <a:t>Sky</a:t>
            </a:r>
          </a:p>
          <a:p>
            <a:pPr marL="0" indent="0" algn="ctr">
              <a:buNone/>
            </a:pPr>
            <a:r>
              <a:rPr lang="en-US" sz="2000" b="1" dirty="0" smtClean="0"/>
              <a:t>Rain</a:t>
            </a:r>
            <a:endParaRPr lang="id-ID" sz="2000" b="1" dirty="0" smtClean="0"/>
          </a:p>
          <a:p>
            <a:pPr marL="0" indent="0" algn="ctr">
              <a:buNone/>
            </a:pPr>
            <a:endParaRPr lang="id-ID" sz="2000" b="1" dirty="0"/>
          </a:p>
          <a:p>
            <a:pPr marL="0" indent="0" algn="ctr">
              <a:buNone/>
            </a:pPr>
            <a:r>
              <a:rPr lang="en-US" sz="2000" b="1" dirty="0" smtClean="0"/>
              <a:t>Medan </a:t>
            </a:r>
            <a:r>
              <a:rPr lang="en-US" sz="2000" b="1" dirty="0" err="1"/>
              <a:t>penglihatan</a:t>
            </a:r>
            <a:r>
              <a:rPr lang="en-US" sz="2000" b="1" dirty="0"/>
              <a:t> </a:t>
            </a:r>
            <a:r>
              <a:rPr lang="en-US" sz="2000" b="1" dirty="0" err="1"/>
              <a:t>kanan</a:t>
            </a:r>
            <a:endParaRPr lang="en-US" sz="2000" b="1" dirty="0"/>
          </a:p>
          <a:p>
            <a:pPr marL="0" indent="0" algn="ctr">
              <a:buNone/>
            </a:pPr>
            <a:r>
              <a:rPr lang="en-US" sz="2000" b="1" dirty="0"/>
              <a:t>(</a:t>
            </a:r>
            <a:r>
              <a:rPr lang="en-US" sz="2000" b="1" dirty="0" err="1"/>
              <a:t>belahan</a:t>
            </a:r>
            <a:r>
              <a:rPr lang="en-US" sz="2000" b="1" dirty="0"/>
              <a:t> </a:t>
            </a:r>
            <a:r>
              <a:rPr lang="en-US" sz="2000" b="1" dirty="0" err="1"/>
              <a:t>otak</a:t>
            </a:r>
            <a:r>
              <a:rPr lang="en-US" sz="2000" b="1" dirty="0"/>
              <a:t> </a:t>
            </a:r>
            <a:r>
              <a:rPr lang="en-US" sz="2000" b="1" dirty="0" err="1"/>
              <a:t>kanan</a:t>
            </a:r>
            <a:r>
              <a:rPr lang="en-US" sz="2000" b="1" dirty="0"/>
              <a:t>)</a:t>
            </a:r>
          </a:p>
          <a:p>
            <a:pPr marL="0" indent="0" algn="ctr">
              <a:buNone/>
            </a:pPr>
            <a:r>
              <a:rPr lang="en-US" sz="2000" b="1" dirty="0"/>
              <a:t>Dog</a:t>
            </a:r>
          </a:p>
          <a:p>
            <a:pPr marL="0" indent="0" algn="ctr">
              <a:buNone/>
            </a:pPr>
            <a:r>
              <a:rPr lang="en-US" sz="2000" b="1" dirty="0"/>
              <a:t>Moon</a:t>
            </a:r>
          </a:p>
          <a:p>
            <a:pPr marL="0" indent="0" algn="ctr">
              <a:buNone/>
            </a:pPr>
            <a:r>
              <a:rPr lang="en-US" sz="2000" b="1" dirty="0"/>
              <a:t>Scraper</a:t>
            </a:r>
          </a:p>
          <a:p>
            <a:pPr marL="0" indent="0" algn="ctr">
              <a:buNone/>
            </a:pPr>
            <a:r>
              <a:rPr lang="en-US" sz="2000" b="1" dirty="0"/>
              <a:t>bow</a:t>
            </a:r>
            <a:endParaRPr lang="id-ID"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Right Hemisphere</a:t>
            </a:r>
            <a:endParaRPr lang="en-US" dirty="0"/>
          </a:p>
        </p:txBody>
      </p:sp>
      <p:sp>
        <p:nvSpPr>
          <p:cNvPr id="3" name="Content Placeholder 2"/>
          <p:cNvSpPr>
            <a:spLocks noGrp="1"/>
          </p:cNvSpPr>
          <p:nvPr>
            <p:ph idx="1"/>
          </p:nvPr>
        </p:nvSpPr>
        <p:spPr/>
        <p:txBody>
          <a:bodyPr/>
          <a:lstStyle/>
          <a:p>
            <a:r>
              <a:rPr lang="en-US" dirty="0" err="1" smtClean="0"/>
              <a:t>Belahan</a:t>
            </a:r>
            <a:r>
              <a:rPr lang="en-US" dirty="0" smtClean="0"/>
              <a:t> </a:t>
            </a:r>
            <a:r>
              <a:rPr lang="en-US" dirty="0" err="1" smtClean="0"/>
              <a:t>otak</a:t>
            </a:r>
            <a:r>
              <a:rPr lang="en-US" dirty="0" smtClean="0"/>
              <a:t> </a:t>
            </a:r>
            <a:r>
              <a:rPr lang="en-US" dirty="0" err="1" smtClean="0"/>
              <a:t>kanan</a:t>
            </a:r>
            <a:r>
              <a:rPr lang="en-US" dirty="0" smtClean="0"/>
              <a:t> </a:t>
            </a:r>
            <a:r>
              <a:rPr lang="en-US" dirty="0" err="1" smtClean="0"/>
              <a:t>dominan</a:t>
            </a:r>
            <a:r>
              <a:rPr lang="en-US" dirty="0" smtClean="0"/>
              <a:t> </a:t>
            </a:r>
            <a:r>
              <a:rPr lang="en-US" dirty="0" err="1" smtClean="0"/>
              <a:t>untuk</a:t>
            </a:r>
            <a:r>
              <a:rPr lang="en-US" dirty="0" smtClean="0"/>
              <a:t> </a:t>
            </a:r>
            <a:r>
              <a:rPr lang="en-US" dirty="0" err="1" smtClean="0"/>
              <a:t>pengenalan</a:t>
            </a:r>
            <a:r>
              <a:rPr lang="en-US" dirty="0" smtClean="0"/>
              <a:t> </a:t>
            </a:r>
            <a:r>
              <a:rPr lang="en-US" dirty="0" err="1" smtClean="0"/>
              <a:t>emosi</a:t>
            </a:r>
            <a:r>
              <a:rPr lang="en-US" dirty="0" smtClean="0"/>
              <a:t> orang lain </a:t>
            </a:r>
            <a:r>
              <a:rPr lang="en-US" dirty="0" err="1" smtClean="0"/>
              <a:t>dalam</a:t>
            </a:r>
            <a:r>
              <a:rPr lang="en-US" dirty="0" smtClean="0"/>
              <a:t> </a:t>
            </a:r>
            <a:r>
              <a:rPr lang="en-US" dirty="0" err="1" smtClean="0"/>
              <a:t>pembicaraan</a:t>
            </a:r>
            <a:r>
              <a:rPr lang="en-US" dirty="0" smtClean="0"/>
              <a:t> </a:t>
            </a:r>
            <a:r>
              <a:rPr lang="en-US" dirty="0" err="1" smtClean="0"/>
              <a:t>dan</a:t>
            </a:r>
            <a:r>
              <a:rPr lang="en-US" dirty="0" smtClean="0"/>
              <a:t> </a:t>
            </a:r>
            <a:r>
              <a:rPr lang="en-US" dirty="0" err="1" smtClean="0"/>
              <a:t>penginterpretasian</a:t>
            </a:r>
            <a:r>
              <a:rPr lang="en-US" dirty="0" smtClean="0"/>
              <a:t> </a:t>
            </a:r>
            <a:r>
              <a:rPr lang="en-US" dirty="0" err="1" smtClean="0"/>
              <a:t>emosi</a:t>
            </a:r>
            <a:r>
              <a:rPr lang="en-US" dirty="0" smtClean="0"/>
              <a:t> orang lain </a:t>
            </a:r>
            <a:r>
              <a:rPr lang="en-US" dirty="0" err="1" smtClean="0"/>
              <a:t>dalam</a:t>
            </a:r>
            <a:r>
              <a:rPr lang="en-US" dirty="0" smtClean="0"/>
              <a:t> </a:t>
            </a:r>
            <a:r>
              <a:rPr lang="en-US" dirty="0" err="1" smtClean="0"/>
              <a:t>bentuk</a:t>
            </a:r>
            <a:r>
              <a:rPr lang="en-US" dirty="0" smtClean="0"/>
              <a:t> </a:t>
            </a:r>
            <a:r>
              <a:rPr lang="en-US" dirty="0" err="1" smtClean="0"/>
              <a:t>bicara</a:t>
            </a:r>
            <a:r>
              <a:rPr lang="en-US" dirty="0" smtClean="0"/>
              <a:t> </a:t>
            </a:r>
            <a:r>
              <a:rPr lang="en-US" dirty="0" err="1" smtClean="0"/>
              <a:t>atau</a:t>
            </a:r>
            <a:r>
              <a:rPr lang="en-US" dirty="0" smtClean="0"/>
              <a:t> </a:t>
            </a:r>
            <a:r>
              <a:rPr lang="en-US" dirty="0" err="1" smtClean="0"/>
              <a:t>ekspresi</a:t>
            </a:r>
            <a:r>
              <a:rPr lang="en-US" dirty="0" smtClean="0"/>
              <a:t> </a:t>
            </a:r>
            <a:r>
              <a:rPr lang="en-US" dirty="0" err="1" smtClean="0"/>
              <a:t>wajah</a:t>
            </a:r>
            <a:r>
              <a:rPr lang="en-US" dirty="0" smtClean="0"/>
              <a:t>.</a:t>
            </a:r>
          </a:p>
          <a:p>
            <a:r>
              <a:rPr lang="en-US" dirty="0" err="1" smtClean="0"/>
              <a:t>Pada</a:t>
            </a:r>
            <a:r>
              <a:rPr lang="en-US" dirty="0" smtClean="0"/>
              <a:t> </a:t>
            </a:r>
            <a:r>
              <a:rPr lang="en-US" dirty="0" err="1" smtClean="0"/>
              <a:t>penglihatan</a:t>
            </a:r>
            <a:r>
              <a:rPr lang="en-US" dirty="0" smtClean="0"/>
              <a:t>, </a:t>
            </a:r>
            <a:r>
              <a:rPr lang="en-US" dirty="0" err="1" smtClean="0"/>
              <a:t>belahan</a:t>
            </a:r>
            <a:r>
              <a:rPr lang="en-US" dirty="0" smtClean="0"/>
              <a:t> </a:t>
            </a:r>
            <a:r>
              <a:rPr lang="en-US" dirty="0" err="1" smtClean="0"/>
              <a:t>otak</a:t>
            </a:r>
            <a:r>
              <a:rPr lang="en-US" dirty="0" smtClean="0"/>
              <a:t> </a:t>
            </a:r>
            <a:r>
              <a:rPr lang="en-US" dirty="0" err="1" smtClean="0"/>
              <a:t>kanan</a:t>
            </a:r>
            <a:r>
              <a:rPr lang="en-US" dirty="0" smtClean="0"/>
              <a:t> </a:t>
            </a:r>
            <a:r>
              <a:rPr lang="en-US" dirty="0" err="1" smtClean="0"/>
              <a:t>memperhatikan</a:t>
            </a:r>
            <a:r>
              <a:rPr lang="en-US" dirty="0" smtClean="0"/>
              <a:t> </a:t>
            </a:r>
            <a:r>
              <a:rPr lang="en-US" dirty="0" err="1" smtClean="0"/>
              <a:t>pola</a:t>
            </a:r>
            <a:r>
              <a:rPr lang="en-US" dirty="0" smtClean="0"/>
              <a:t> </a:t>
            </a:r>
            <a:r>
              <a:rPr lang="en-US" dirty="0" err="1" smtClean="0"/>
              <a:t>keseluruhan</a:t>
            </a:r>
            <a:r>
              <a:rPr lang="en-US" dirty="0" smtClean="0"/>
              <a:t>, </a:t>
            </a:r>
            <a:r>
              <a:rPr lang="en-US" dirty="0" err="1" smtClean="0"/>
              <a:t>sebaliknya</a:t>
            </a:r>
            <a:r>
              <a:rPr lang="en-US" dirty="0" smtClean="0"/>
              <a:t> </a:t>
            </a:r>
            <a:r>
              <a:rPr lang="en-US" dirty="0" err="1" smtClean="0"/>
              <a:t>belahan</a:t>
            </a:r>
            <a:r>
              <a:rPr lang="en-US" dirty="0" smtClean="0"/>
              <a:t> </a:t>
            </a:r>
            <a:r>
              <a:rPr lang="en-US" dirty="0" err="1" smtClean="0"/>
              <a:t>otak</a:t>
            </a:r>
            <a:r>
              <a:rPr lang="en-US" dirty="0" smtClean="0"/>
              <a:t> </a:t>
            </a:r>
            <a:r>
              <a:rPr lang="en-US" dirty="0" err="1" smtClean="0"/>
              <a:t>kiri</a:t>
            </a:r>
            <a:r>
              <a:rPr lang="en-US" dirty="0" smtClean="0"/>
              <a:t> </a:t>
            </a:r>
            <a:r>
              <a:rPr lang="en-US" dirty="0" err="1" smtClean="0"/>
              <a:t>lebih</a:t>
            </a:r>
            <a:r>
              <a:rPr lang="en-US" dirty="0" smtClean="0"/>
              <a:t> </a:t>
            </a:r>
            <a:r>
              <a:rPr lang="en-US" dirty="0" err="1" smtClean="0"/>
              <a:t>memperhatikan</a:t>
            </a:r>
            <a:r>
              <a:rPr lang="en-US" dirty="0" smtClean="0"/>
              <a:t> detail.</a:t>
            </a:r>
            <a:r>
              <a:rPr lang="id-ID"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400" dirty="0" smtClean="0"/>
              <a:t>Development of Leteralization and Handedness</a:t>
            </a:r>
            <a:endParaRPr lang="en-US" sz="3400" dirty="0"/>
          </a:p>
        </p:txBody>
      </p:sp>
      <p:sp>
        <p:nvSpPr>
          <p:cNvPr id="5" name="Text Placeholder 4"/>
          <p:cNvSpPr>
            <a:spLocks noGrp="1"/>
          </p:cNvSpPr>
          <p:nvPr>
            <p:ph type="body" idx="1"/>
          </p:nvPr>
        </p:nvSpPr>
        <p:spPr/>
        <p:txBody>
          <a:bodyPr/>
          <a:lstStyle/>
          <a:p>
            <a:r>
              <a:rPr lang="en-US" b="1" dirty="0" err="1">
                <a:sym typeface="Wingdings" pitchFamily="2" charset="2"/>
              </a:rPr>
              <a:t>Perbedaan</a:t>
            </a:r>
            <a:r>
              <a:rPr lang="en-US" b="1" dirty="0">
                <a:sym typeface="Wingdings" pitchFamily="2" charset="2"/>
              </a:rPr>
              <a:t> </a:t>
            </a:r>
            <a:r>
              <a:rPr lang="en-US" b="1" dirty="0" err="1">
                <a:sym typeface="Wingdings" pitchFamily="2" charset="2"/>
              </a:rPr>
              <a:t>Anatomi</a:t>
            </a:r>
            <a:r>
              <a:rPr lang="en-US" b="1" dirty="0">
                <a:sym typeface="Wingdings" pitchFamily="2" charset="2"/>
              </a:rPr>
              <a:t> </a:t>
            </a:r>
            <a:r>
              <a:rPr lang="en-US" b="1" dirty="0" err="1">
                <a:sym typeface="Wingdings" pitchFamily="2" charset="2"/>
              </a:rPr>
              <a:t>Antar-belahan</a:t>
            </a:r>
            <a:r>
              <a:rPr lang="en-US" b="1" dirty="0">
                <a:sym typeface="Wingdings" pitchFamily="2" charset="2"/>
              </a:rPr>
              <a:t> </a:t>
            </a:r>
            <a:r>
              <a:rPr lang="en-US" b="1" dirty="0" err="1">
                <a:sym typeface="Wingdings" pitchFamily="2" charset="2"/>
              </a:rPr>
              <a:t>Otak</a:t>
            </a:r>
            <a:endParaRPr lang="id-ID" dirty="0"/>
          </a:p>
        </p:txBody>
      </p:sp>
      <p:sp>
        <p:nvSpPr>
          <p:cNvPr id="3" name="Content Placeholder 2"/>
          <p:cNvSpPr>
            <a:spLocks noGrp="1"/>
          </p:cNvSpPr>
          <p:nvPr>
            <p:ph sz="half" idx="2"/>
          </p:nvPr>
        </p:nvSpPr>
        <p:spPr/>
        <p:txBody>
          <a:bodyPr>
            <a:normAutofit/>
          </a:bodyPr>
          <a:lstStyle/>
          <a:p>
            <a:pPr>
              <a:buFont typeface="Wingdings" panose="05000000000000000000" pitchFamily="2" charset="2"/>
              <a:buChar char="q"/>
            </a:pPr>
            <a:r>
              <a:rPr lang="en-US" dirty="0" err="1" smtClean="0"/>
              <a:t>Ditemukan</a:t>
            </a:r>
            <a:r>
              <a:rPr lang="en-US" dirty="0" smtClean="0"/>
              <a:t> </a:t>
            </a:r>
            <a:r>
              <a:rPr lang="en-US" dirty="0"/>
              <a:t>&amp; </a:t>
            </a:r>
            <a:r>
              <a:rPr lang="en-US" dirty="0" err="1"/>
              <a:t>diketahui</a:t>
            </a:r>
            <a:r>
              <a:rPr lang="en-US" dirty="0"/>
              <a:t> </a:t>
            </a:r>
            <a:r>
              <a:rPr lang="en-US" dirty="0" err="1"/>
              <a:t>bhwa</a:t>
            </a:r>
            <a:r>
              <a:rPr lang="en-US" dirty="0"/>
              <a:t> </a:t>
            </a:r>
            <a:r>
              <a:rPr lang="en-US" b="1" dirty="0"/>
              <a:t>“</a:t>
            </a:r>
            <a:r>
              <a:rPr lang="en-US" b="1" dirty="0" err="1"/>
              <a:t>planum</a:t>
            </a:r>
            <a:r>
              <a:rPr lang="en-US" b="1" dirty="0"/>
              <a:t> temporal”</a:t>
            </a:r>
            <a:r>
              <a:rPr lang="en-US" dirty="0"/>
              <a:t>(</a:t>
            </a:r>
            <a:r>
              <a:rPr lang="en-US" dirty="0" err="1"/>
              <a:t>bagian</a:t>
            </a:r>
            <a:r>
              <a:rPr lang="en-US" dirty="0"/>
              <a:t> temporal cortex) </a:t>
            </a:r>
            <a:r>
              <a:rPr lang="en-US" dirty="0" err="1"/>
              <a:t>pd</a:t>
            </a:r>
            <a:r>
              <a:rPr lang="en-US" dirty="0"/>
              <a:t> hemisphere </a:t>
            </a:r>
            <a:r>
              <a:rPr lang="en-US" dirty="0" err="1"/>
              <a:t>kiri</a:t>
            </a:r>
            <a:r>
              <a:rPr lang="en-US" dirty="0"/>
              <a:t> </a:t>
            </a:r>
            <a:r>
              <a:rPr lang="en-US" dirty="0" err="1"/>
              <a:t>lbh</a:t>
            </a:r>
            <a:r>
              <a:rPr lang="en-US" dirty="0"/>
              <a:t> </a:t>
            </a:r>
            <a:r>
              <a:rPr lang="en-US" dirty="0" err="1"/>
              <a:t>besar</a:t>
            </a:r>
            <a:r>
              <a:rPr lang="en-US" dirty="0"/>
              <a:t>, </a:t>
            </a:r>
            <a:r>
              <a:rPr lang="en-US" dirty="0" err="1"/>
              <a:t>dibandingkan</a:t>
            </a:r>
            <a:r>
              <a:rPr lang="en-US" dirty="0"/>
              <a:t> di hemisphere </a:t>
            </a:r>
            <a:r>
              <a:rPr lang="en-US" dirty="0" err="1" smtClean="0"/>
              <a:t>kanan</a:t>
            </a:r>
            <a:r>
              <a:rPr lang="id-ID" dirty="0" smtClean="0"/>
              <a:t>.</a:t>
            </a:r>
            <a:endParaRPr lang="en-US" dirty="0">
              <a:sym typeface="Wingdings" panose="05000000000000000000" pitchFamily="2" charset="2"/>
            </a:endParaRPr>
          </a:p>
          <a:p>
            <a:pPr marL="0" indent="0">
              <a:buNone/>
            </a:pPr>
            <a:endParaRPr lang="id-ID" dirty="0"/>
          </a:p>
          <a:p>
            <a:pPr>
              <a:buFont typeface="Wingdings"/>
              <a:buChar char="à"/>
            </a:pPr>
            <a:endParaRPr lang="en-US" dirty="0" smtClean="0">
              <a:sym typeface="Wingdings" panose="05000000000000000000" pitchFamily="2" charset="2"/>
            </a:endParaRPr>
          </a:p>
          <a:p>
            <a:pPr marL="109728" indent="0">
              <a:buNone/>
            </a:pPr>
            <a:r>
              <a:rPr lang="id-ID" dirty="0" smtClean="0">
                <a:sym typeface="Wingdings" pitchFamily="2" charset="2"/>
              </a:rPr>
              <a:t> </a:t>
            </a:r>
            <a:endParaRPr lang="en-US" dirty="0" smtClean="0">
              <a:sym typeface="Wingdings" pitchFamily="2" charset="2"/>
            </a:endParaRPr>
          </a:p>
          <a:p>
            <a:endParaRPr lang="en-US" dirty="0"/>
          </a:p>
        </p:txBody>
      </p:sp>
      <p:sp>
        <p:nvSpPr>
          <p:cNvPr id="6" name="Text Placeholder 5"/>
          <p:cNvSpPr>
            <a:spLocks noGrp="1"/>
          </p:cNvSpPr>
          <p:nvPr>
            <p:ph type="body" sz="quarter" idx="3"/>
          </p:nvPr>
        </p:nvSpPr>
        <p:spPr/>
        <p:txBody>
          <a:bodyPr/>
          <a:lstStyle/>
          <a:p>
            <a:r>
              <a:rPr lang="en-US" b="1" dirty="0" err="1">
                <a:sym typeface="Wingdings" panose="05000000000000000000" pitchFamily="2" charset="2"/>
              </a:rPr>
              <a:t>Pendewasaan</a:t>
            </a:r>
            <a:r>
              <a:rPr lang="en-US" b="1" dirty="0">
                <a:sym typeface="Wingdings" panose="05000000000000000000" pitchFamily="2" charset="2"/>
              </a:rPr>
              <a:t> Corpus </a:t>
            </a:r>
            <a:r>
              <a:rPr lang="en-US" b="1" dirty="0" smtClean="0">
                <a:sym typeface="Wingdings" panose="05000000000000000000" pitchFamily="2" charset="2"/>
              </a:rPr>
              <a:t>Callosum</a:t>
            </a:r>
            <a:endParaRPr lang="en-US" b="1" dirty="0">
              <a:sym typeface="Wingdings" panose="05000000000000000000" pitchFamily="2" charset="2"/>
            </a:endParaRPr>
          </a:p>
        </p:txBody>
      </p:sp>
      <p:sp>
        <p:nvSpPr>
          <p:cNvPr id="7" name="Content Placeholder 6"/>
          <p:cNvSpPr>
            <a:spLocks noGrp="1"/>
          </p:cNvSpPr>
          <p:nvPr>
            <p:ph sz="quarter" idx="4"/>
          </p:nvPr>
        </p:nvSpPr>
        <p:spPr/>
        <p:txBody>
          <a:bodyPr>
            <a:normAutofit/>
          </a:bodyPr>
          <a:lstStyle/>
          <a:p>
            <a:pPr>
              <a:buFont typeface="Wingdings"/>
              <a:buChar char="à"/>
            </a:pPr>
            <a:r>
              <a:rPr lang="id-ID" b="1" dirty="0"/>
              <a:t>Corpus callosum </a:t>
            </a:r>
            <a:r>
              <a:rPr lang="id-ID" dirty="0"/>
              <a:t> berkembang biasanya pada 5-10 tahun kehidupan manusia.</a:t>
            </a:r>
            <a:endParaRPr lang="id-ID" dirty="0" smtClean="0"/>
          </a:p>
          <a:p>
            <a:pPr>
              <a:buFont typeface="Wingdings"/>
              <a:buChar char="à"/>
            </a:pPr>
            <a:r>
              <a:rPr lang="en-US" dirty="0" err="1" smtClean="0"/>
              <a:t>Pd</a:t>
            </a:r>
            <a:r>
              <a:rPr lang="en-US" dirty="0" smtClean="0"/>
              <a:t> </a:t>
            </a:r>
            <a:r>
              <a:rPr lang="en-US" dirty="0" err="1"/>
              <a:t>anak-anak</a:t>
            </a:r>
            <a:r>
              <a:rPr lang="en-US" dirty="0"/>
              <a:t> </a:t>
            </a:r>
            <a:r>
              <a:rPr lang="en-US" dirty="0" err="1"/>
              <a:t>cenderung</a:t>
            </a:r>
            <a:r>
              <a:rPr lang="en-US" dirty="0"/>
              <a:t> </a:t>
            </a:r>
            <a:r>
              <a:rPr lang="en-US" dirty="0" err="1"/>
              <a:t>blm</a:t>
            </a:r>
            <a:r>
              <a:rPr lang="en-US" dirty="0"/>
              <a:t> </a:t>
            </a:r>
            <a:r>
              <a:rPr lang="en-US" dirty="0" err="1"/>
              <a:t>mampu</a:t>
            </a:r>
            <a:r>
              <a:rPr lang="en-US" dirty="0"/>
              <a:t> </a:t>
            </a:r>
            <a:r>
              <a:rPr lang="en-US" dirty="0" err="1"/>
              <a:t>melakukan</a:t>
            </a:r>
            <a:r>
              <a:rPr lang="en-US" dirty="0"/>
              <a:t> aktivitas2 </a:t>
            </a:r>
            <a:r>
              <a:rPr lang="en-US" dirty="0" err="1"/>
              <a:t>yg</a:t>
            </a:r>
            <a:r>
              <a:rPr lang="en-US" dirty="0"/>
              <a:t> </a:t>
            </a:r>
            <a:r>
              <a:rPr lang="en-US" dirty="0" err="1"/>
              <a:t>melibatkan</a:t>
            </a:r>
            <a:r>
              <a:rPr lang="en-US" dirty="0"/>
              <a:t> 2 </a:t>
            </a:r>
            <a:r>
              <a:rPr lang="en-US" dirty="0" err="1"/>
              <a:t>tangan</a:t>
            </a:r>
            <a:r>
              <a:rPr lang="en-US" dirty="0"/>
              <a:t> </a:t>
            </a:r>
            <a:r>
              <a:rPr lang="en-US" dirty="0" err="1"/>
              <a:t>utk</a:t>
            </a:r>
            <a:r>
              <a:rPr lang="en-US" dirty="0"/>
              <a:t> 2 </a:t>
            </a:r>
            <a:r>
              <a:rPr lang="en-US" dirty="0" err="1"/>
              <a:t>aktivitas</a:t>
            </a:r>
            <a:r>
              <a:rPr lang="en-US" dirty="0"/>
              <a:t> </a:t>
            </a:r>
            <a:r>
              <a:rPr lang="en-US" dirty="0" err="1"/>
              <a:t>bbda</a:t>
            </a:r>
            <a:r>
              <a:rPr lang="en-US" dirty="0"/>
              <a:t> </a:t>
            </a:r>
            <a:r>
              <a:rPr lang="en-US" dirty="0">
                <a:cs typeface="Calibri"/>
              </a:rPr>
              <a:t>→ </a:t>
            </a:r>
            <a:r>
              <a:rPr lang="en-US" i="1" dirty="0">
                <a:cs typeface="Calibri"/>
              </a:rPr>
              <a:t>corpus callosum </a:t>
            </a:r>
            <a:r>
              <a:rPr lang="en-US" dirty="0" err="1">
                <a:cs typeface="Calibri"/>
              </a:rPr>
              <a:t>belum</a:t>
            </a:r>
            <a:r>
              <a:rPr lang="en-US" dirty="0">
                <a:cs typeface="Calibri"/>
              </a:rPr>
              <a:t> </a:t>
            </a:r>
            <a:r>
              <a:rPr lang="en-US" dirty="0" err="1">
                <a:cs typeface="Calibri"/>
              </a:rPr>
              <a:t>sepenuhnya</a:t>
            </a:r>
            <a:r>
              <a:rPr lang="en-US" dirty="0">
                <a:cs typeface="Calibri"/>
              </a:rPr>
              <a:t> </a:t>
            </a:r>
            <a:r>
              <a:rPr lang="en-US" dirty="0" err="1">
                <a:cs typeface="Calibri"/>
              </a:rPr>
              <a:t>matang</a:t>
            </a:r>
            <a:r>
              <a:rPr lang="en-US" dirty="0">
                <a:cs typeface="Calibri"/>
              </a:rPr>
              <a:t>.</a:t>
            </a:r>
            <a:endParaRPr lang="en-US" dirty="0">
              <a:sym typeface="Wingdings" panose="05000000000000000000" pitchFamily="2" charset="2"/>
            </a:endParaRPr>
          </a:p>
          <a:p>
            <a:pPr marL="0" indent="0">
              <a:buNone/>
            </a:pPr>
            <a:endParaRPr lang="en-US" dirty="0"/>
          </a:p>
          <a:p>
            <a:pPr>
              <a:buFont typeface="Wingdings"/>
              <a:buChar char="à"/>
            </a:pPr>
            <a:endParaRPr lang="en-US" dirty="0"/>
          </a:p>
          <a:p>
            <a:endParaRPr lang="id-ID"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783</TotalTime>
  <Words>1211</Words>
  <Application>Microsoft Office PowerPoint</Application>
  <PresentationFormat>On-screen Show (4:3)</PresentationFormat>
  <Paragraphs>144</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Ion</vt:lpstr>
      <vt:lpstr>COGNITIVE FUNCTIONS</vt:lpstr>
      <vt:lpstr>Lateralization of Function </vt:lpstr>
      <vt:lpstr>Lateralization</vt:lpstr>
      <vt:lpstr>The Left and Right Hemispheres</vt:lpstr>
      <vt:lpstr>Visual and Auditory Connections to the Hemispheres</vt:lpstr>
      <vt:lpstr>Cutting the Corpus Collosum</vt:lpstr>
      <vt:lpstr>Split Hemispheres: Competition and Cooperation</vt:lpstr>
      <vt:lpstr>The Right Hemisphere</vt:lpstr>
      <vt:lpstr>Development of Leteralization and Handedness</vt:lpstr>
      <vt:lpstr>Development Without a Corpus Callosum</vt:lpstr>
      <vt:lpstr>Hemisphers, Handedness and Language Dominance</vt:lpstr>
      <vt:lpstr>Evolution and Physiology of Language</vt:lpstr>
      <vt:lpstr>Nonhuman Precursors of Language</vt:lpstr>
      <vt:lpstr>How Did Humans Evolve Language?</vt:lpstr>
      <vt:lpstr>PowerPoint Presentation</vt:lpstr>
      <vt:lpstr>Language as a Special Module</vt:lpstr>
      <vt:lpstr>A Sensitive Period for Language Learning</vt:lpstr>
      <vt:lpstr>Brain Damage and Language</vt:lpstr>
      <vt:lpstr>PowerPoint Presentation</vt:lpstr>
      <vt:lpstr>Music and Language</vt:lpstr>
      <vt:lpstr>Dyslexia</vt:lpstr>
      <vt:lpstr>PowerPoint Presentation</vt:lpstr>
      <vt:lpstr>Consciousness and Attention</vt:lpstr>
      <vt:lpstr>Brain Activity Associated With Consciousness</vt:lpstr>
      <vt:lpstr>Consciousness as a Threshold Phenomenon</vt:lpstr>
      <vt:lpstr>The fate of an Unattended Stimulus</vt:lpstr>
      <vt:lpstr>The Timing of Consciousness</vt:lpstr>
      <vt:lpstr>Neglect</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FUNCTIONS</dc:title>
  <dc:creator>lenovo</dc:creator>
  <cp:lastModifiedBy>dira</cp:lastModifiedBy>
  <cp:revision>53</cp:revision>
  <dcterms:created xsi:type="dcterms:W3CDTF">2016-09-22T01:56:08Z</dcterms:created>
  <dcterms:modified xsi:type="dcterms:W3CDTF">2016-10-06T15:22:38Z</dcterms:modified>
</cp:coreProperties>
</file>