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69" r:id="rId24"/>
    <p:sldId id="270" r:id="rId25"/>
    <p:sldId id="271" r:id="rId26"/>
    <p:sldId id="273" r:id="rId27"/>
    <p:sldId id="274" r:id="rId28"/>
    <p:sldId id="275" r:id="rId29"/>
    <p:sldId id="286" r:id="rId30"/>
    <p:sldId id="289" r:id="rId31"/>
    <p:sldId id="287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20C5D-4F46-4498-BC15-1C6C345B8DB1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78745-B579-45F6-8D7C-E4B98F9FC10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78745-B579-45F6-8D7C-E4B98F9FC10D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78745-B579-45F6-8D7C-E4B98F9FC10D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5852D-3433-42F4-BAB0-9C04F8B82C49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4D46-492C-4D55-BC74-DD0AB8ABB130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BDFF-1E1A-41DC-A38C-AEFA2461F6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4D46-492C-4D55-BC74-DD0AB8ABB130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BDFF-1E1A-41DC-A38C-AEFA2461F6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4D46-492C-4D55-BC74-DD0AB8ABB130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BDFF-1E1A-41DC-A38C-AEFA2461F6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4D46-492C-4D55-BC74-DD0AB8ABB130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BDFF-1E1A-41DC-A38C-AEFA2461F6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4D46-492C-4D55-BC74-DD0AB8ABB130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BDFF-1E1A-41DC-A38C-AEFA2461F6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4D46-492C-4D55-BC74-DD0AB8ABB130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BDFF-1E1A-41DC-A38C-AEFA2461F6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4D46-492C-4D55-BC74-DD0AB8ABB130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BDFF-1E1A-41DC-A38C-AEFA2461F6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4D46-492C-4D55-BC74-DD0AB8ABB130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BDFF-1E1A-41DC-A38C-AEFA2461F6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4D46-492C-4D55-BC74-DD0AB8ABB130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BDFF-1E1A-41DC-A38C-AEFA2461F6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4D46-492C-4D55-BC74-DD0AB8ABB130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BDFF-1E1A-41DC-A38C-AEFA2461F6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4D46-492C-4D55-BC74-DD0AB8ABB130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BDFF-1E1A-41DC-A38C-AEFA2461F6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84D46-492C-4D55-BC74-DD0AB8ABB130}" type="datetimeFigureOut">
              <a:rPr lang="id-ID" smtClean="0"/>
              <a:pPr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BDFF-1E1A-41DC-A38C-AEFA2461F6F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Untung Suhardi\Documents\Ergonomia-visual-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63"/>
            <a:ext cx="9144000" cy="68579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15517" y="76778"/>
            <a:ext cx="34285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VISION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6314" y="5934694"/>
            <a:ext cx="4198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risadings)"/>
              </a:rPr>
              <a:t>Aziz &amp; Arif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krisading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143000"/>
          </a:xfrm>
        </p:spPr>
        <p:txBody>
          <a:bodyPr/>
          <a:lstStyle/>
          <a:p>
            <a:r>
              <a:rPr lang="id-ID" i="1" dirty="0" smtClean="0">
                <a:latin typeface="Kristen ITC" pitchFamily="66" charset="0"/>
              </a:rPr>
              <a:t>Opponent-Process Theory</a:t>
            </a:r>
            <a:endParaRPr lang="id-ID" i="1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357562"/>
            <a:ext cx="8229600" cy="3482981"/>
          </a:xfrm>
        </p:spPr>
        <p:txBody>
          <a:bodyPr/>
          <a:lstStyle/>
          <a:p>
            <a:pPr lvl="0"/>
            <a:r>
              <a:rPr lang="id-ID" dirty="0" smtClean="0"/>
              <a:t>Otak mempersepsikan warna secara berlawanan</a:t>
            </a:r>
          </a:p>
          <a:p>
            <a:endParaRPr lang="id-ID" dirty="0" smtClean="0"/>
          </a:p>
          <a:p>
            <a:pPr lvl="0"/>
            <a:r>
              <a:rPr lang="id-ID" b="1" i="1" dirty="0" smtClean="0"/>
              <a:t>Negative color after-image </a:t>
            </a:r>
            <a:r>
              <a:rPr lang="id-ID" b="1" dirty="0" smtClean="0"/>
              <a:t>-&gt; </a:t>
            </a:r>
            <a:r>
              <a:rPr lang="id-ID" dirty="0" smtClean="0"/>
              <a:t>warna berlawanan dari suatu benda setelah tidak melihat bendanya lagi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24577" name="Picture 1" descr="C:\Users\Untung Suhardi\Documents\color invers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62484"/>
            <a:ext cx="3357554" cy="2009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>
                <a:latin typeface="Kristen ITC" pitchFamily="66" charset="0"/>
              </a:rPr>
              <a:t>Retinex Theory</a:t>
            </a:r>
            <a:endParaRPr lang="id-ID" i="1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otak membandingkan informasi dari berbagai bagian retina untuk menentukan </a:t>
            </a:r>
            <a:r>
              <a:rPr lang="id-ID" i="1" dirty="0" smtClean="0"/>
              <a:t>brightness</a:t>
            </a:r>
            <a:r>
              <a:rPr lang="id-ID" dirty="0" smtClean="0"/>
              <a:t> dan warna pada tiap bagian retina</a:t>
            </a:r>
          </a:p>
          <a:p>
            <a:endParaRPr lang="id-ID" dirty="0" smtClean="0"/>
          </a:p>
          <a:p>
            <a:r>
              <a:rPr lang="id-ID" b="1" i="1" dirty="0" smtClean="0"/>
              <a:t>Color Constancy </a:t>
            </a:r>
            <a:r>
              <a:rPr lang="id-ID" b="1" dirty="0" smtClean="0"/>
              <a:t>-&gt; </a:t>
            </a:r>
            <a:r>
              <a:rPr lang="id-ID" dirty="0" smtClean="0"/>
              <a:t>kemampuan mengenali warna suatu objek meskipun terjadi perubahan pada pencahayaan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928810"/>
            <a:ext cx="8229600" cy="11430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latin typeface="Kristen ITC" pitchFamily="66" charset="0"/>
              </a:rPr>
              <a:t>Defisiensi Pengelihatan Berwarna</a:t>
            </a:r>
            <a:endParaRPr lang="id-ID" sz="3600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071810"/>
            <a:ext cx="8229600" cy="3686188"/>
          </a:xfrm>
        </p:spPr>
        <p:txBody>
          <a:bodyPr/>
          <a:lstStyle/>
          <a:p>
            <a:r>
              <a:rPr lang="id-ID" dirty="0" smtClean="0"/>
              <a:t>Gangguan proses persepsi perbedaan warna</a:t>
            </a:r>
          </a:p>
          <a:p>
            <a:endParaRPr lang="id-ID" dirty="0" smtClean="0"/>
          </a:p>
          <a:p>
            <a:r>
              <a:rPr lang="id-ID" b="1" dirty="0" smtClean="0"/>
              <a:t>Gangguan Pengelihatan Warna Total </a:t>
            </a:r>
            <a:r>
              <a:rPr lang="id-ID" dirty="0" smtClean="0"/>
              <a:t>-&gt; hanya bisa lihat warna </a:t>
            </a:r>
            <a:r>
              <a:rPr lang="id-ID" b="1" dirty="0" smtClean="0"/>
              <a:t>hitam &amp; putiih</a:t>
            </a:r>
          </a:p>
          <a:p>
            <a:endParaRPr lang="id-ID" b="1" dirty="0" smtClean="0"/>
          </a:p>
          <a:p>
            <a:r>
              <a:rPr lang="id-ID" dirty="0" smtClean="0"/>
              <a:t>Disebabkan oleh </a:t>
            </a:r>
            <a:r>
              <a:rPr lang="id-ID" b="1" dirty="0" smtClean="0"/>
              <a:t>faktor genetik</a:t>
            </a:r>
            <a:endParaRPr lang="id-ID" dirty="0"/>
          </a:p>
        </p:txBody>
      </p:sp>
      <p:pic>
        <p:nvPicPr>
          <p:cNvPr id="22529" name="Picture 1" descr="C:\Users\Untung Suhardi\Documents\black-and-white-t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52"/>
            <a:ext cx="3667132" cy="1823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124744"/>
            <a:ext cx="5904656" cy="1296144"/>
          </a:xfrm>
        </p:spPr>
        <p:txBody>
          <a:bodyPr/>
          <a:lstStyle/>
          <a:p>
            <a:r>
              <a:rPr lang="id-ID" dirty="0">
                <a:latin typeface="Kristen ITC" pitchFamily="66" charset="0"/>
              </a:rPr>
              <a:t>B</a:t>
            </a:r>
            <a:r>
              <a:rPr lang="id-ID" dirty="0" smtClean="0">
                <a:latin typeface="Kristen ITC" pitchFamily="66" charset="0"/>
              </a:rPr>
              <a:t>.Proses visual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3888432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Saraf optik dari kedua mata bergabung pada kiasama optik.pada,kiasama setengah dari akson yang berasal dari tiap mata akan melintasi belahan otak yang berlawanan. 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4214818"/>
            <a:ext cx="5357850" cy="2120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75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6768752" cy="1224136"/>
          </a:xfrm>
        </p:spPr>
        <p:txBody>
          <a:bodyPr/>
          <a:lstStyle/>
          <a:p>
            <a:r>
              <a:rPr lang="id-ID" dirty="0" smtClean="0">
                <a:latin typeface="Kristen ITC" pitchFamily="66" charset="0"/>
              </a:rPr>
              <a:t>INHIBISI LATERAL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4104456"/>
          </a:xfrm>
        </p:spPr>
        <p:txBody>
          <a:bodyPr>
            <a:normAutofit/>
          </a:bodyPr>
          <a:lstStyle/>
          <a:p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Inhibisi lateral adalah mekanisme dimana stimulasi pada area retina tertentu akan menghibisi respons area retina yang berdekatan ,sehingga kontras pada batas gelap terang meningkat.</a:t>
            </a:r>
          </a:p>
          <a:p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Sedangkan inhibisi lateral pada hewan vertebrata terjadi karena reseptor menstimulasi sel bipolar dan sel horizontal yang lebih lebar.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149080"/>
            <a:ext cx="5616624" cy="1656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17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Kristen ITC" pitchFamily="66" charset="0"/>
              </a:rPr>
              <a:t>Medan Reseptive 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Medan reseptif ialah sebuah area pada medan penglihatan yang terhubung dengan neuron tersebut.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3284984"/>
            <a:ext cx="5257800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25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latin typeface="Kristen ITC" pitchFamily="66" charset="0"/>
              </a:rPr>
              <a:t>Tiga karakteristik sel ganggalion pada primata</a:t>
            </a:r>
            <a:endParaRPr lang="id-ID" dirty="0">
              <a:latin typeface="Kristen ITC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23050845"/>
              </p:ext>
            </p:extLst>
          </p:nvPr>
        </p:nvGraphicFramePr>
        <p:xfrm>
          <a:off x="457200" y="1600200"/>
          <a:ext cx="8229600" cy="4124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Neuron parvoseluler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Neuron magnoseluler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Neuron koniseluler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Badan sel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Lebih kecil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Lebih besar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Kecil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Medan reseptif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Lebih</a:t>
                      </a:r>
                      <a:r>
                        <a:rPr lang="id-ID" baseline="0" dirty="0" smtClean="0"/>
                        <a:t> kecil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Lebih besar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bervariasi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Lokasi pada retina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Pad</a:t>
                      </a:r>
                      <a:r>
                        <a:rPr lang="id-ID" baseline="0" dirty="0" smtClean="0"/>
                        <a:t>a dan sekekliling fovea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Tersebar diseluruh retina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Tersebar di seluruh  retina 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Sensitivitas terhadap warna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ya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Tidak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Beberapa memiliki sensitivitas terhadap warna 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Merespons stimulus berupa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Detail objek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Pergerakan dan garis benda/objek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Bervariasi dan masih belum dijelaskan secara</a:t>
                      </a:r>
                      <a:r>
                        <a:rPr lang="id-ID" baseline="0" dirty="0" smtClean="0"/>
                        <a:t> rinci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289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latin typeface="Kristen ITC" pitchFamily="66" charset="0"/>
              </a:rPr>
              <a:t>Pattern Recognition in the Cerebral Cortex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Korteks visual primer(V1)tahap pertama pengelolah informasi visual</a:t>
            </a:r>
          </a:p>
          <a:p>
            <a:r>
              <a:rPr lang="id-ID" dirty="0" smtClean="0"/>
              <a:t>Berperan penting sebagai informasi pengelihatan sadar</a:t>
            </a:r>
          </a:p>
          <a:p>
            <a:r>
              <a:rPr lang="id-ID" dirty="0" smtClean="0"/>
              <a:t>Pada bagaian V1 yang rusak maka mata tidak akan menerima informasi.seperti pada kasus penglihatan buta(blind sight)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5640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Kristen ITC" pitchFamily="66" charset="0"/>
              </a:rPr>
              <a:t>Lintasan dalam korteks visual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Korteks visual primer(V1) akan mengirimkan informasi ke korteks sekunder(V2).sifat V1 dan V2 timbal balik.</a:t>
            </a:r>
          </a:p>
          <a:p>
            <a:r>
              <a:rPr lang="id-ID" dirty="0" smtClean="0"/>
              <a:t>Jalur visual menuju korteks temporal(aliran ventral)</a:t>
            </a:r>
          </a:p>
          <a:p>
            <a:r>
              <a:rPr lang="id-ID" dirty="0" smtClean="0"/>
              <a:t>Jalur visual menuju korteks parietal(aliran dorsal)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7313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Kristen ITC" pitchFamily="66" charset="0"/>
              </a:rPr>
              <a:t>The shape pathway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 dalam korteks visual utama,ilmuwan neuro sains berhasil mengenali dua sel,yaitu;</a:t>
            </a:r>
          </a:p>
          <a:p>
            <a:r>
              <a:rPr lang="id-ID" dirty="0" smtClean="0"/>
              <a:t>1.sel sederhana yang memiliki medan reseptif eksitator dan inhibator tetap</a:t>
            </a:r>
          </a:p>
          <a:p>
            <a:r>
              <a:rPr lang="id-ID" dirty="0" smtClean="0"/>
              <a:t>2.sel kompleks yng merespons pola cahaya dari bentuk tertentu terlepas dari lokasinya.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4578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ntung Suhardi\Documents\color-scheme-8919-m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6"/>
            <a:ext cx="9144032" cy="2571744"/>
          </a:xfrm>
          <a:prstGeom prst="rect">
            <a:avLst/>
          </a:prstGeom>
          <a:noFill/>
        </p:spPr>
      </p:pic>
      <p:pic>
        <p:nvPicPr>
          <p:cNvPr id="2051" name="Picture 3" descr="C:\Users\Untung Suhardi\Documents\2000px-Basic_shape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71414"/>
            <a:ext cx="4643470" cy="4020293"/>
          </a:xfrm>
          <a:prstGeom prst="rect">
            <a:avLst/>
          </a:prstGeom>
          <a:noFill/>
        </p:spPr>
      </p:pic>
      <p:pic>
        <p:nvPicPr>
          <p:cNvPr id="2054" name="Picture 6" descr="C:\Users\Untung Suhardi\Documents\5framesru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3135480" cy="2565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Kristen ITC" pitchFamily="66" charset="0"/>
              </a:rPr>
              <a:t>Dektektor Bentuk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Neurons pada area V1 dapat mendekteksi kehadiran aspek tertentu dari suatu objek.</a:t>
            </a:r>
          </a:p>
          <a:p>
            <a:pPr marL="0" indent="0">
              <a:buNone/>
            </a:pPr>
            <a:r>
              <a:rPr lang="id-ID" dirty="0" smtClean="0"/>
              <a:t>Fakta mengenai detektor bentuk:kontak yang terlalu lama terhadap bentuk tertentu akan menerunkan sensitivitas neuron.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9866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Kristen ITC" pitchFamily="66" charset="0"/>
              </a:rPr>
              <a:t>Gangguan pengenalan objek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069160"/>
          </a:xfrm>
        </p:spPr>
        <p:txBody>
          <a:bodyPr/>
          <a:lstStyle/>
          <a:p>
            <a:r>
              <a:rPr lang="id-ID" dirty="0" smtClean="0"/>
              <a:t>Visual agnosia adalah ketidakmampuan untuk mengenali objek.</a:t>
            </a:r>
          </a:p>
          <a:p>
            <a:r>
              <a:rPr lang="id-ID" dirty="0" smtClean="0"/>
              <a:t>Prosopagnosia adalah ketidakmampuan mengenali wajah</a:t>
            </a:r>
          </a:p>
          <a:p>
            <a:r>
              <a:rPr lang="id-ID" dirty="0" smtClean="0"/>
              <a:t>Menurut fMRI scan,pengenalan wajah tergantung pada peningkatan aktivitas fusiform gyrus dan prefrontal cortex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229200"/>
            <a:ext cx="2619375" cy="15270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40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latin typeface="Kristen ITC" pitchFamily="66" charset="0"/>
              </a:rPr>
              <a:t>Motion perception&amp;Motion Blind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A.Motion perception </a:t>
            </a:r>
          </a:p>
          <a:p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Dua area yang berperan dalam pergerakan visual adalah MT&amp;MST</a:t>
            </a:r>
          </a:p>
          <a:p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Kedua area tersebut menerima input dari lintasa neuron magnoseluler dan parvoseluler</a:t>
            </a: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B.Motion Blind</a:t>
            </a:r>
          </a:p>
          <a:p>
            <a:r>
              <a:rPr lang="id-ID" sz="1800" smtClean="0">
                <a:latin typeface="Times New Roman" pitchFamily="18" charset="0"/>
                <a:cs typeface="Times New Roman" pitchFamily="18" charset="0"/>
              </a:rPr>
              <a:t>Kemampuan melihat objek tetapi tidak mampu menentukan apakah objek tersebut bergerak .</a:t>
            </a:r>
            <a:endParaRPr lang="id-ID" sz="1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7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ntung Suhardi\Documents\Cara-Mengobati-Sakit-Mata-Pada-Bayi-1-Tahun-Karena-Virus-Dan-Bakte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86182" y="5286388"/>
            <a:ext cx="51315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risten ITC" pitchFamily="66" charset="0"/>
              </a:rPr>
              <a:t>Visual</a:t>
            </a:r>
          </a:p>
          <a:p>
            <a:pPr algn="ctr"/>
            <a:r>
              <a:rPr lang="id-ID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risten ITC" pitchFamily="66" charset="0"/>
              </a:rPr>
              <a:t>development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8868"/>
            <a:ext cx="8229600" cy="1143000"/>
          </a:xfrm>
        </p:spPr>
        <p:txBody>
          <a:bodyPr/>
          <a:lstStyle/>
          <a:p>
            <a:r>
              <a:rPr lang="id-ID" dirty="0" smtClean="0">
                <a:latin typeface="Kristen ITC" pitchFamily="66" charset="0"/>
              </a:rPr>
              <a:t>Pengelihatan pada bayi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714752"/>
            <a:ext cx="8229600" cy="2828932"/>
          </a:xfrm>
        </p:spPr>
        <p:txBody>
          <a:bodyPr/>
          <a:lstStyle/>
          <a:p>
            <a:r>
              <a:rPr lang="id-ID" dirty="0" smtClean="0"/>
              <a:t>Ukuran mata bayi lebih cepat mencapai ukuran normal</a:t>
            </a:r>
          </a:p>
          <a:p>
            <a:endParaRPr lang="id-ID" dirty="0" smtClean="0"/>
          </a:p>
          <a:p>
            <a:r>
              <a:rPr lang="id-ID" dirty="0" smtClean="0"/>
              <a:t>Bayi yang baru lahir memiliki </a:t>
            </a:r>
            <a:r>
              <a:rPr lang="id-ID" b="1" dirty="0" smtClean="0"/>
              <a:t>pengelihatan fungsional </a:t>
            </a:r>
            <a:r>
              <a:rPr lang="id-ID" dirty="0" smtClean="0"/>
              <a:t>&amp; akan terus berkembang</a:t>
            </a:r>
            <a:endParaRPr lang="id-ID" dirty="0"/>
          </a:p>
        </p:txBody>
      </p:sp>
      <p:pic>
        <p:nvPicPr>
          <p:cNvPr id="10241" name="Picture 1" descr="C:\Users\Untung Suhardi\Documents\2557_melihat_kesehatan_bayi_lewat_kotoran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59442"/>
            <a:ext cx="2047802" cy="226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Kristen ITC" pitchFamily="66" charset="0"/>
              </a:rPr>
              <a:t>Pengenalan wajah pada bayi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Bayi cenderung memperhatikan wajah</a:t>
            </a:r>
          </a:p>
          <a:p>
            <a:endParaRPr lang="id-ID" dirty="0" smtClean="0"/>
          </a:p>
          <a:p>
            <a:r>
              <a:rPr lang="id-ID" dirty="0" smtClean="0"/>
              <a:t>Syarat wajah bagi bayi -&gt; </a:t>
            </a:r>
            <a:r>
              <a:rPr lang="id-ID" b="1" dirty="0" smtClean="0"/>
              <a:t>sebagian besar organ ada pada bagian atas</a:t>
            </a:r>
            <a:endParaRPr lang="id-ID" dirty="0"/>
          </a:p>
        </p:txBody>
      </p:sp>
      <p:pic>
        <p:nvPicPr>
          <p:cNvPr id="9217" name="Picture 1" descr="C:\Users\Untung Suhardi\Documents\1_monitor-perkembangan-bayi_700x278p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311036"/>
            <a:ext cx="5334000" cy="2118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latin typeface="Kristen ITC" pitchFamily="66" charset="0"/>
              </a:rPr>
              <a:t>Kurangnya stimulasi pada satu mata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/>
              <a:t>Binocular input -&gt; </a:t>
            </a:r>
            <a:r>
              <a:rPr lang="id-ID" b="1" dirty="0"/>
              <a:t> </a:t>
            </a:r>
            <a:r>
              <a:rPr lang="id-ID" dirty="0" smtClean="0"/>
              <a:t>keadaan dimana otak menerima input dari kedua mata</a:t>
            </a:r>
            <a:endParaRPr lang="id-ID" b="1" dirty="0" smtClean="0"/>
          </a:p>
        </p:txBody>
      </p:sp>
      <p:pic>
        <p:nvPicPr>
          <p:cNvPr id="7169" name="Picture 1" descr="C:\Users\Untung Suhardi\Documents\17148383-3d-people-man-person-with-a-big-binocular-Vision-Stock-Photo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86058"/>
            <a:ext cx="2923032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Kristen ITC" pitchFamily="66" charset="0"/>
              </a:rPr>
              <a:t>Kurangnya stimulasi pada kedua mata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3400436"/>
          </a:xfrm>
        </p:spPr>
        <p:txBody>
          <a:bodyPr/>
          <a:lstStyle/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korteks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melambat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reseptif</a:t>
            </a:r>
            <a:r>
              <a:rPr lang="en-US" dirty="0" smtClean="0"/>
              <a:t> yang </a:t>
            </a:r>
            <a:r>
              <a:rPr lang="en-US" dirty="0" err="1" smtClean="0"/>
              <a:t>tajam</a:t>
            </a:r>
            <a:endParaRPr lang="id-ID" dirty="0" smtClean="0"/>
          </a:p>
          <a:p>
            <a:endParaRPr lang="id-ID" dirty="0" smtClean="0"/>
          </a:p>
          <a:p>
            <a:r>
              <a:rPr lang="id-ID" b="1" i="1" dirty="0" smtClean="0"/>
              <a:t>Sensitive period </a:t>
            </a:r>
            <a:r>
              <a:rPr lang="id-ID" b="1" dirty="0" smtClean="0"/>
              <a:t>-&gt; </a:t>
            </a:r>
            <a:r>
              <a:rPr lang="id-ID" dirty="0" smtClean="0"/>
              <a:t>periode dimana pengalaman akan menimbulkan efek yang kuat dan tahan lama</a:t>
            </a:r>
          </a:p>
          <a:p>
            <a:endParaRPr lang="id-ID" dirty="0"/>
          </a:p>
        </p:txBody>
      </p:sp>
      <p:pic>
        <p:nvPicPr>
          <p:cNvPr id="6145" name="Picture 1" descr="C:\Users\Untung Suhardi\Documents\blind-man-s-bluf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046" y="142852"/>
            <a:ext cx="216240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i="1" dirty="0" smtClean="0"/>
              <a:t>Uncorrelated Stimulation in the Two Eyes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i="1" dirty="0" smtClean="0"/>
              <a:t>stereoscopic of depth perception</a:t>
            </a:r>
          </a:p>
          <a:p>
            <a:endParaRPr lang="id-ID" b="1" i="1" dirty="0" smtClean="0"/>
          </a:p>
          <a:p>
            <a:r>
              <a:rPr lang="id-ID" b="1" i="1" dirty="0" smtClean="0"/>
              <a:t>Retinal Disparity</a:t>
            </a:r>
            <a:endParaRPr lang="id-ID" dirty="0"/>
          </a:p>
        </p:txBody>
      </p:sp>
      <p:pic>
        <p:nvPicPr>
          <p:cNvPr id="5121" name="Picture 1" descr="C:\Users\Untung Suhardi\Documents\Binocular_Vision_800x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00438"/>
            <a:ext cx="7620000" cy="3148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i="1" dirty="0" smtClean="0">
                <a:latin typeface="Kristen ITC" pitchFamily="66" charset="0"/>
              </a:rPr>
              <a:t>Early Exposure to a Limited Array of Patterns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186386"/>
          </a:xfrm>
        </p:spPr>
        <p:txBody>
          <a:bodyPr/>
          <a:lstStyle/>
          <a:p>
            <a:r>
              <a:rPr lang="id-ID" dirty="0" smtClean="0"/>
              <a:t>Apabila dari kecil hanya melihat pola tertentu, maka saat dewasa ttidak akan merespon pola lain</a:t>
            </a:r>
          </a:p>
        </p:txBody>
      </p:sp>
      <p:pic>
        <p:nvPicPr>
          <p:cNvPr id="4097" name="Picture 1" descr="C:\Users\Untung Suhardi\Documents\nejcastejsi zrakssssove vady a jejich korek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967510"/>
            <a:ext cx="3929090" cy="3819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i="1" dirty="0" smtClean="0">
                <a:latin typeface="krisadings)"/>
              </a:rPr>
              <a:t>Law of Specific Nerve Energies</a:t>
            </a:r>
            <a:endParaRPr lang="id-ID" dirty="0">
              <a:latin typeface="kris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setiap stimulus yang diterima oleh neuron </a:t>
            </a:r>
            <a:r>
              <a:rPr lang="id-ID" dirty="0" smtClean="0"/>
              <a:t>sensori pada </a:t>
            </a:r>
            <a:r>
              <a:rPr lang="id-ID" dirty="0"/>
              <a:t>mata dikenal sebagai cahaya</a:t>
            </a:r>
          </a:p>
        </p:txBody>
      </p:sp>
      <p:pic>
        <p:nvPicPr>
          <p:cNvPr id="31745" name="Picture 1" descr="C:\Users\Untung Suhardi\Documents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928934"/>
            <a:ext cx="5000660" cy="3750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Kristen ITC" pitchFamily="66" charset="0"/>
              </a:rPr>
              <a:t>Astigmatism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kelainan lensa mata yang tidak simetris, sehingga axis tertentu tidak akan terlihat dengan baik (buram)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48130" name="Picture 2" descr="C:\Users\Untung Suhardi\Documents\eye-heal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429000"/>
            <a:ext cx="659608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ntung Suhardi\Pictures\GIF\gambar-gerak-lucu-gif-ciu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150309"/>
            <a:ext cx="9144032" cy="565101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32950" y="5715016"/>
            <a:ext cx="5939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</a:rPr>
              <a:t>THANK YOU! </a:t>
            </a:r>
            <a:r>
              <a:rPr lang="id-I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risten ITC" pitchFamily="66" charset="0"/>
                <a:sym typeface="Wingdings" pitchFamily="2" charset="2"/>
              </a:rPr>
              <a:t>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Kristen ITC" pitchFamily="66" charset="0"/>
              </a:rPr>
              <a:t>Cahaya masuk ke mata</a:t>
            </a:r>
            <a:endParaRPr lang="id-ID" dirty="0">
              <a:latin typeface="Kristen ITC" pitchFamily="66" charset="0"/>
            </a:endParaRPr>
          </a:p>
        </p:txBody>
      </p:sp>
      <p:pic>
        <p:nvPicPr>
          <p:cNvPr id="5" name="Picture 3" descr="C:\Users\Untung Suhardi\Documents\e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62343"/>
            <a:ext cx="8715436" cy="5145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Kristen ITC" pitchFamily="66" charset="0"/>
              </a:rPr>
              <a:t>Lintasan dalam retina</a:t>
            </a:r>
            <a:endParaRPr lang="id-ID" dirty="0">
              <a:latin typeface="Kristen ITC" pitchFamily="66" charset="0"/>
            </a:endParaRPr>
          </a:p>
        </p:txBody>
      </p:sp>
      <p:pic>
        <p:nvPicPr>
          <p:cNvPr id="29697" name="Picture 1" descr="C:\Users\Untung Suhardi\Documents\desktop_79f5c074-9d3b-4547-b09a-56625acaa7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29684" cy="4601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Kristen ITC" pitchFamily="66" charset="0"/>
              </a:rPr>
              <a:t>Fovea &amp; Perifer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Fovea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11645"/>
          </a:xfrm>
        </p:spPr>
        <p:txBody>
          <a:bodyPr>
            <a:normAutofit/>
          </a:bodyPr>
          <a:lstStyle/>
          <a:p>
            <a:r>
              <a:rPr lang="id-ID" dirty="0" smtClean="0"/>
              <a:t>area yang terspesialisasi untuk </a:t>
            </a:r>
            <a:r>
              <a:rPr lang="id-ID" b="1" dirty="0" smtClean="0"/>
              <a:t>ketajaman pengelihatan &amp; detail</a:t>
            </a:r>
          </a:p>
          <a:p>
            <a:endParaRPr lang="id-ID" u="sng" dirty="0" smtClean="0"/>
          </a:p>
          <a:p>
            <a:r>
              <a:rPr lang="id-ID" dirty="0" smtClean="0"/>
              <a:t>Terhubung dengan satu sel bipolar -&gt; sel ganglion</a:t>
            </a:r>
          </a:p>
          <a:p>
            <a:endParaRPr lang="id-ID" dirty="0" smtClean="0"/>
          </a:p>
          <a:p>
            <a:r>
              <a:rPr lang="id-ID" b="1" dirty="0" smtClean="0"/>
              <a:t>Midget Ganglion Cells </a:t>
            </a:r>
            <a:r>
              <a:rPr lang="id-ID" dirty="0" smtClean="0"/>
              <a:t>-&gt; berukuran kecil dan terhubung dengan satu</a:t>
            </a:r>
            <a:endParaRPr lang="id-ID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id-ID" dirty="0" smtClean="0"/>
              <a:t>Perifer</a:t>
            </a:r>
            <a:endParaRPr lang="id-ID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dirty="0" smtClean="0"/>
              <a:t>Sensitivitas lebih baik pada situasi cahaya redup</a:t>
            </a:r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Kristen ITC" pitchFamily="66" charset="0"/>
              </a:rPr>
              <a:t>Reseptor pada Retina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Sel Batang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Merespon saat </a:t>
            </a:r>
            <a:r>
              <a:rPr lang="id-ID" b="1" dirty="0" smtClean="0"/>
              <a:t>cahaya redup</a:t>
            </a:r>
          </a:p>
          <a:p>
            <a:endParaRPr lang="id-ID" b="1" dirty="0" smtClean="0"/>
          </a:p>
          <a:p>
            <a:r>
              <a:rPr lang="id-ID" dirty="0" smtClean="0"/>
              <a:t>banyak ditemukan pada pengelihatan </a:t>
            </a:r>
            <a:r>
              <a:rPr lang="id-ID" b="1" dirty="0" smtClean="0"/>
              <a:t>perifer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id-ID" dirty="0" smtClean="0"/>
              <a:t>Sel Kerucut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dirty="0" smtClean="0"/>
              <a:t>Berfungsi saat </a:t>
            </a:r>
            <a:r>
              <a:rPr lang="id-ID" b="1" dirty="0" smtClean="0"/>
              <a:t>cahaya terang </a:t>
            </a:r>
            <a:r>
              <a:rPr lang="id-ID" dirty="0" smtClean="0"/>
              <a:t>dan </a:t>
            </a:r>
            <a:r>
              <a:rPr lang="id-ID" b="1" dirty="0" smtClean="0"/>
              <a:t>dibutuhkan pada pengelihatan warna</a:t>
            </a:r>
          </a:p>
          <a:p>
            <a:endParaRPr lang="id-ID" b="1" dirty="0" smtClean="0"/>
          </a:p>
          <a:p>
            <a:r>
              <a:rPr lang="id-ID" dirty="0" smtClean="0"/>
              <a:t>Memiliki lebih banyak lintasan langsung ke otak</a:t>
            </a:r>
            <a:endParaRPr lang="id-ID" dirty="0"/>
          </a:p>
        </p:txBody>
      </p:sp>
      <p:pic>
        <p:nvPicPr>
          <p:cNvPr id="27650" name="Picture 2" descr="C:\Users\Untung Suhardi\Documents\rodco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286256"/>
            <a:ext cx="144757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Kristen ITC" pitchFamily="66" charset="0"/>
              </a:rPr>
              <a:t>Pengelihatan berwarna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Panjang gelombang cahaya  tampak akan dipersepsikan sebagai Warna</a:t>
            </a:r>
            <a:endParaRPr lang="id-ID" dirty="0"/>
          </a:p>
        </p:txBody>
      </p:sp>
      <p:pic>
        <p:nvPicPr>
          <p:cNvPr id="26625" name="Picture 1" descr="C:\Users\Untung Suhardi\Documents\color_vision2.144133627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40" y="2928934"/>
            <a:ext cx="5016504" cy="368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latin typeface="Kristen ITC" pitchFamily="66" charset="0"/>
              </a:rPr>
              <a:t>Teori Trikromatik (Young-Helmhotz)</a:t>
            </a:r>
            <a:endParaRPr lang="id-ID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Manusia mempersepsikan warna melalui </a:t>
            </a:r>
            <a:r>
              <a:rPr lang="id-ID" b="1" dirty="0" smtClean="0"/>
              <a:t>tingkat respon relatif 3 jenis neuron</a:t>
            </a:r>
          </a:p>
          <a:p>
            <a:endParaRPr lang="id-ID" b="1" dirty="0" smtClean="0"/>
          </a:p>
          <a:p>
            <a:endParaRPr lang="id-ID" b="1" dirty="0"/>
          </a:p>
        </p:txBody>
      </p:sp>
      <p:pic>
        <p:nvPicPr>
          <p:cNvPr id="25601" name="Picture 1" descr="C:\Users\Untung Suhardi\Documents\2000px-Cone-fundamentals-with-srgb-spectrum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125768"/>
            <a:ext cx="7072362" cy="351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715</Words>
  <Application>Microsoft Office PowerPoint</Application>
  <PresentationFormat>On-screen Show (4:3)</PresentationFormat>
  <Paragraphs>126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Law of Specific Nerve Energies</vt:lpstr>
      <vt:lpstr>Cahaya masuk ke mata</vt:lpstr>
      <vt:lpstr>Lintasan dalam retina</vt:lpstr>
      <vt:lpstr>Fovea &amp; Perifer</vt:lpstr>
      <vt:lpstr>Reseptor pada Retina</vt:lpstr>
      <vt:lpstr>Pengelihatan berwarna</vt:lpstr>
      <vt:lpstr>Teori Trikromatik (Young-Helmhotz)</vt:lpstr>
      <vt:lpstr>Opponent-Process Theory</vt:lpstr>
      <vt:lpstr>Retinex Theory</vt:lpstr>
      <vt:lpstr>Defisiensi Pengelihatan Berwarna</vt:lpstr>
      <vt:lpstr>B.Proses visual</vt:lpstr>
      <vt:lpstr>INHIBISI LATERAL</vt:lpstr>
      <vt:lpstr>Medan Reseptive </vt:lpstr>
      <vt:lpstr>Tiga karakteristik sel ganggalion pada primata</vt:lpstr>
      <vt:lpstr>Pattern Recognition in the Cerebral Cortex</vt:lpstr>
      <vt:lpstr>Lintasan dalam korteks visual</vt:lpstr>
      <vt:lpstr>The shape pathway</vt:lpstr>
      <vt:lpstr>Dektektor Bentuk</vt:lpstr>
      <vt:lpstr>Gangguan pengenalan objek</vt:lpstr>
      <vt:lpstr>Motion perception&amp;Motion Blind</vt:lpstr>
      <vt:lpstr>Slide 23</vt:lpstr>
      <vt:lpstr>Pengelihatan pada bayi</vt:lpstr>
      <vt:lpstr>Pengenalan wajah pada bayi</vt:lpstr>
      <vt:lpstr>Kurangnya stimulasi pada satu mata</vt:lpstr>
      <vt:lpstr>Kurangnya stimulasi pada kedua mata</vt:lpstr>
      <vt:lpstr>Uncorrelated Stimulation in the Two Eyes </vt:lpstr>
      <vt:lpstr>Early Exposure to a Limited Array of Patterns</vt:lpstr>
      <vt:lpstr>Astigmatism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</dc:title>
  <dc:creator>Untung Suhardi</dc:creator>
  <cp:lastModifiedBy>Untung Suhardi</cp:lastModifiedBy>
  <cp:revision>11</cp:revision>
  <dcterms:created xsi:type="dcterms:W3CDTF">2016-09-13T15:14:58Z</dcterms:created>
  <dcterms:modified xsi:type="dcterms:W3CDTF">2016-09-15T14:35:25Z</dcterms:modified>
</cp:coreProperties>
</file>